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5" r:id="rId3"/>
  </p:sldMasterIdLst>
  <p:notesMasterIdLst>
    <p:notesMasterId r:id="rId191"/>
  </p:notesMasterIdLst>
  <p:sldIdLst>
    <p:sldId id="416" r:id="rId4"/>
    <p:sldId id="419" r:id="rId5"/>
    <p:sldId id="257" r:id="rId6"/>
    <p:sldId id="462" r:id="rId7"/>
    <p:sldId id="454" r:id="rId8"/>
    <p:sldId id="463" r:id="rId9"/>
    <p:sldId id="455" r:id="rId10"/>
    <p:sldId id="465" r:id="rId11"/>
    <p:sldId id="466" r:id="rId12"/>
    <p:sldId id="468" r:id="rId13"/>
    <p:sldId id="456" r:id="rId14"/>
    <p:sldId id="469" r:id="rId15"/>
    <p:sldId id="470" r:id="rId16"/>
    <p:sldId id="471" r:id="rId17"/>
    <p:sldId id="472" r:id="rId18"/>
    <p:sldId id="473" r:id="rId19"/>
    <p:sldId id="474" r:id="rId20"/>
    <p:sldId id="475" r:id="rId21"/>
    <p:sldId id="476" r:id="rId22"/>
    <p:sldId id="477" r:id="rId23"/>
    <p:sldId id="478" r:id="rId24"/>
    <p:sldId id="479" r:id="rId25"/>
    <p:sldId id="480" r:id="rId26"/>
    <p:sldId id="481" r:id="rId27"/>
    <p:sldId id="482" r:id="rId28"/>
    <p:sldId id="483" r:id="rId29"/>
    <p:sldId id="484" r:id="rId30"/>
    <p:sldId id="485" r:id="rId31"/>
    <p:sldId id="486" r:id="rId32"/>
    <p:sldId id="487" r:id="rId33"/>
    <p:sldId id="488" r:id="rId34"/>
    <p:sldId id="489" r:id="rId35"/>
    <p:sldId id="490" r:id="rId36"/>
    <p:sldId id="491" r:id="rId37"/>
    <p:sldId id="492" r:id="rId38"/>
    <p:sldId id="493" r:id="rId39"/>
    <p:sldId id="494" r:id="rId40"/>
    <p:sldId id="458" r:id="rId41"/>
    <p:sldId id="495" r:id="rId42"/>
    <p:sldId id="498" r:id="rId43"/>
    <p:sldId id="496" r:id="rId44"/>
    <p:sldId id="499" r:id="rId45"/>
    <p:sldId id="497" r:id="rId46"/>
    <p:sldId id="500" r:id="rId47"/>
    <p:sldId id="421" r:id="rId48"/>
    <p:sldId id="422" r:id="rId49"/>
    <p:sldId id="461" r:id="rId50"/>
    <p:sldId id="2123" r:id="rId51"/>
    <p:sldId id="2114" r:id="rId52"/>
    <p:sldId id="2115" r:id="rId53"/>
    <p:sldId id="460" r:id="rId54"/>
    <p:sldId id="2133" r:id="rId55"/>
    <p:sldId id="2134" r:id="rId56"/>
    <p:sldId id="2145" r:id="rId57"/>
    <p:sldId id="2135" r:id="rId58"/>
    <p:sldId id="2146" r:id="rId59"/>
    <p:sldId id="2136" r:id="rId60"/>
    <p:sldId id="2137" r:id="rId61"/>
    <p:sldId id="2147" r:id="rId62"/>
    <p:sldId id="2138" r:id="rId63"/>
    <p:sldId id="2142" r:id="rId64"/>
    <p:sldId id="2148" r:id="rId65"/>
    <p:sldId id="2139" r:id="rId66"/>
    <p:sldId id="2143" r:id="rId67"/>
    <p:sldId id="2149" r:id="rId68"/>
    <p:sldId id="2140" r:id="rId69"/>
    <p:sldId id="2144" r:id="rId70"/>
    <p:sldId id="2150" r:id="rId71"/>
    <p:sldId id="2151" r:id="rId72"/>
    <p:sldId id="2141" r:id="rId73"/>
    <p:sldId id="2124" r:id="rId74"/>
    <p:sldId id="424" r:id="rId75"/>
    <p:sldId id="425" r:id="rId76"/>
    <p:sldId id="2152" r:id="rId77"/>
    <p:sldId id="426" r:id="rId78"/>
    <p:sldId id="2154" r:id="rId79"/>
    <p:sldId id="2155" r:id="rId80"/>
    <p:sldId id="2165" r:id="rId81"/>
    <p:sldId id="2153" r:id="rId82"/>
    <p:sldId id="2159" r:id="rId83"/>
    <p:sldId id="2160" r:id="rId84"/>
    <p:sldId id="2161" r:id="rId85"/>
    <p:sldId id="2164" r:id="rId86"/>
    <p:sldId id="2166" r:id="rId87"/>
    <p:sldId id="2167" r:id="rId88"/>
    <p:sldId id="2168" r:id="rId89"/>
    <p:sldId id="2169" r:id="rId90"/>
    <p:sldId id="2170" r:id="rId91"/>
    <p:sldId id="2171" r:id="rId92"/>
    <p:sldId id="2172" r:id="rId93"/>
    <p:sldId id="2173" r:id="rId94"/>
    <p:sldId id="2174" r:id="rId95"/>
    <p:sldId id="2175" r:id="rId96"/>
    <p:sldId id="2176" r:id="rId97"/>
    <p:sldId id="2177" r:id="rId98"/>
    <p:sldId id="2178" r:id="rId99"/>
    <p:sldId id="2179" r:id="rId100"/>
    <p:sldId id="2180" r:id="rId101"/>
    <p:sldId id="2181" r:id="rId102"/>
    <p:sldId id="2182" r:id="rId103"/>
    <p:sldId id="2183" r:id="rId104"/>
    <p:sldId id="2184" r:id="rId105"/>
    <p:sldId id="2185" r:id="rId106"/>
    <p:sldId id="2186" r:id="rId107"/>
    <p:sldId id="2187" r:id="rId108"/>
    <p:sldId id="2188" r:id="rId109"/>
    <p:sldId id="2189" r:id="rId110"/>
    <p:sldId id="2190" r:id="rId111"/>
    <p:sldId id="2191" r:id="rId112"/>
    <p:sldId id="2192" r:id="rId113"/>
    <p:sldId id="2193" r:id="rId114"/>
    <p:sldId id="2194" r:id="rId115"/>
    <p:sldId id="2195" r:id="rId116"/>
    <p:sldId id="427" r:id="rId117"/>
    <p:sldId id="428" r:id="rId118"/>
    <p:sldId id="429" r:id="rId119"/>
    <p:sldId id="2288" r:id="rId120"/>
    <p:sldId id="4772" r:id="rId121"/>
    <p:sldId id="4803" r:id="rId122"/>
    <p:sldId id="4817" r:id="rId123"/>
    <p:sldId id="4819" r:id="rId124"/>
    <p:sldId id="4820" r:id="rId125"/>
    <p:sldId id="4818" r:id="rId126"/>
    <p:sldId id="4823" r:id="rId127"/>
    <p:sldId id="4821" r:id="rId128"/>
    <p:sldId id="4825" r:id="rId129"/>
    <p:sldId id="4824" r:id="rId130"/>
    <p:sldId id="4830" r:id="rId131"/>
    <p:sldId id="430" r:id="rId132"/>
    <p:sldId id="433" r:id="rId133"/>
    <p:sldId id="4826" r:id="rId134"/>
    <p:sldId id="4827" r:id="rId135"/>
    <p:sldId id="4829" r:id="rId136"/>
    <p:sldId id="4828" r:id="rId137"/>
    <p:sldId id="4822" r:id="rId138"/>
    <p:sldId id="4831" r:id="rId139"/>
    <p:sldId id="4832" r:id="rId140"/>
    <p:sldId id="4833" r:id="rId141"/>
    <p:sldId id="431" r:id="rId142"/>
    <p:sldId id="434" r:id="rId143"/>
    <p:sldId id="432" r:id="rId144"/>
    <p:sldId id="435" r:id="rId145"/>
    <p:sldId id="4834" r:id="rId146"/>
    <p:sldId id="4835" r:id="rId147"/>
    <p:sldId id="4836" r:id="rId148"/>
    <p:sldId id="436" r:id="rId149"/>
    <p:sldId id="437" r:id="rId150"/>
    <p:sldId id="4794" r:id="rId151"/>
    <p:sldId id="438" r:id="rId152"/>
    <p:sldId id="439" r:id="rId153"/>
    <p:sldId id="4837" r:id="rId154"/>
    <p:sldId id="4838" r:id="rId155"/>
    <p:sldId id="441" r:id="rId156"/>
    <p:sldId id="4816" r:id="rId157"/>
    <p:sldId id="442" r:id="rId158"/>
    <p:sldId id="4839" r:id="rId159"/>
    <p:sldId id="4840" r:id="rId160"/>
    <p:sldId id="443" r:id="rId161"/>
    <p:sldId id="444" r:id="rId162"/>
    <p:sldId id="4841" r:id="rId163"/>
    <p:sldId id="4843" r:id="rId164"/>
    <p:sldId id="4844" r:id="rId165"/>
    <p:sldId id="445" r:id="rId166"/>
    <p:sldId id="446" r:id="rId167"/>
    <p:sldId id="447" r:id="rId168"/>
    <p:sldId id="4845" r:id="rId169"/>
    <p:sldId id="4846" r:id="rId170"/>
    <p:sldId id="4847" r:id="rId171"/>
    <p:sldId id="4848" r:id="rId172"/>
    <p:sldId id="4849" r:id="rId173"/>
    <p:sldId id="448" r:id="rId174"/>
    <p:sldId id="449" r:id="rId175"/>
    <p:sldId id="450" r:id="rId176"/>
    <p:sldId id="451" r:id="rId177"/>
    <p:sldId id="4850" r:id="rId178"/>
    <p:sldId id="4851" r:id="rId179"/>
    <p:sldId id="4855" r:id="rId180"/>
    <p:sldId id="4856" r:id="rId181"/>
    <p:sldId id="4857" r:id="rId182"/>
    <p:sldId id="4858" r:id="rId183"/>
    <p:sldId id="4859" r:id="rId184"/>
    <p:sldId id="4860" r:id="rId185"/>
    <p:sldId id="4854" r:id="rId186"/>
    <p:sldId id="452" r:id="rId187"/>
    <p:sldId id="453" r:id="rId188"/>
    <p:sldId id="4861" r:id="rId189"/>
    <p:sldId id="4862" r:id="rId19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309" autoAdjust="0"/>
    <p:restoredTop sz="94601" autoAdjust="0"/>
  </p:normalViewPr>
  <p:slideViewPr>
    <p:cSldViewPr>
      <p:cViewPr varScale="1">
        <p:scale>
          <a:sx n="74" d="100"/>
          <a:sy n="74" d="100"/>
        </p:scale>
        <p:origin x="48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399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notesMaster" Target="notesMasters/notesMaster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presProps" Target="presProp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viewProps" Target="view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tableStyles" Target="tableStyles.xml"/><Relationship Id="rId190" Type="http://schemas.openxmlformats.org/officeDocument/2006/relationships/slide" Target="slides/slide187.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9E914-7973-48B0-8D83-FDCA50D9CF6D}" type="datetimeFigureOut">
              <a:rPr lang="zh-CN" altLang="en-US" smtClean="0"/>
              <a:t>2021/9/22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5A934-7F88-4FFE-9E95-29DFB8E0C325}" type="slidenum">
              <a:rPr lang="zh-CN" altLang="en-US" smtClean="0"/>
              <a:t>‹#›</a:t>
            </a:fld>
            <a:endParaRPr lang="zh-CN" altLang="en-US"/>
          </a:p>
        </p:txBody>
      </p:sp>
    </p:spTree>
    <p:extLst>
      <p:ext uri="{BB962C8B-B14F-4D97-AF65-F5344CB8AC3E}">
        <p14:creationId xmlns:p14="http://schemas.microsoft.com/office/powerpoint/2010/main" val="94077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五条指令粉笔是访存指令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96744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  采用下址字段法的微程序控制器基本框架如图所示，核心部件是微地址寄存器和控制存储器，微地址寄存器中的微地址访问控制存储器中的微指令字，</a:t>
            </a:r>
            <a:endParaRPr lang="en-US" altLang="zh-CN"/>
          </a:p>
          <a:p>
            <a:r>
              <a:rPr lang="zh-CN" altLang="en-US"/>
              <a:t>微指令字中的微操作控制字段送控制总线控制各执行部件，而顺序控制字段的下址字段和判别字段送地址转移逻辑，由地址转移逻辑根据判别字段的值，下址字段的值、状态条件、以及指令译码情况决定下一条微指令地址，并送微地址寄存器</a:t>
            </a:r>
            <a:r>
              <a:rPr lang="en-US" altLang="zh-CN"/>
              <a:t>AR</a:t>
            </a:r>
            <a:r>
              <a:rPr lang="zh-CN" altLang="en-US"/>
              <a:t>输入端，当时钟到来，微地址寄存器更新，访问下一条微指令，依次循环。    </a:t>
            </a:r>
            <a:endParaRPr lang="en-US" altLang="zh-CN"/>
          </a:p>
          <a:p>
            <a:endParaRPr lang="en-US" altLang="zh-CN"/>
          </a:p>
          <a:p>
            <a:r>
              <a:rPr lang="zh-CN" altLang="en-US"/>
              <a:t>如果将地址转移逻辑进一步细化，就得到这样一个架构图，图中，后续微指令地址有多个来源，分别是下址字段，以及各判别测试位对应的微程序分支地址，这里</a:t>
            </a:r>
            <a:r>
              <a:rPr lang="en-US" altLang="zh-CN"/>
              <a:t>P0</a:t>
            </a:r>
            <a:r>
              <a:rPr lang="zh-CN" altLang="en-US"/>
              <a:t>比较特殊，它没有条件状态位，当</a:t>
            </a:r>
            <a:r>
              <a:rPr lang="en-US" altLang="zh-CN"/>
              <a:t>P0</a:t>
            </a:r>
            <a:r>
              <a:rPr lang="zh-CN" altLang="en-US"/>
              <a:t>为</a:t>
            </a:r>
            <a:r>
              <a:rPr lang="en-US" altLang="zh-CN"/>
              <a:t>1</a:t>
            </a:r>
            <a:r>
              <a:rPr lang="zh-CN" altLang="en-US"/>
              <a:t>时，表示下一条微指令地址应该根据指令译码信号决定进行分支，也就是由这里微程序入口查找逻辑提供各指令的微程序入口，而其他判别测试位都对应一个条件状态位，只有判别测试位和对应的条件状态位均为</a:t>
            </a:r>
            <a:r>
              <a:rPr lang="en-US" altLang="zh-CN"/>
              <a:t>1</a:t>
            </a:r>
            <a:r>
              <a:rPr lang="zh-CN" altLang="en-US"/>
              <a:t>时才会选择对应的分支地址作为后续地址。这里利用条件判别测试逻辑生成多路选择器的选择控制信号。   当然这里微程序入口查找逻辑以及条件判别测试逻辑实际上也可以利用</a:t>
            </a:r>
            <a:r>
              <a:rPr lang="en-US" altLang="zh-CN"/>
              <a:t>ROM</a:t>
            </a:r>
            <a:r>
              <a:rPr lang="zh-CN" altLang="en-US"/>
              <a:t>单元来实现。</a:t>
            </a:r>
            <a:endParaRPr lang="en-US" altLang="zh-CN"/>
          </a:p>
          <a:p>
            <a:endParaRPr lang="en-US" altLang="zh-CN"/>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9077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4579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37056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95A934-7F88-4FFE-9E95-29DFB8E0C325}" type="slidenum">
              <a:rPr lang="zh-CN" altLang="en-US" smtClean="0"/>
              <a:t>183</a:t>
            </a:fld>
            <a:endParaRPr lang="zh-CN" altLang="en-US"/>
          </a:p>
        </p:txBody>
      </p:sp>
    </p:spTree>
    <p:extLst>
      <p:ext uri="{BB962C8B-B14F-4D97-AF65-F5344CB8AC3E}">
        <p14:creationId xmlns:p14="http://schemas.microsoft.com/office/powerpoint/2010/main" val="3422112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95A934-7F88-4FFE-9E95-29DFB8E0C325}" type="slidenum">
              <a:rPr lang="zh-CN" altLang="en-US" smtClean="0"/>
              <a:t>74</a:t>
            </a:fld>
            <a:endParaRPr lang="zh-CN" altLang="en-US"/>
          </a:p>
        </p:txBody>
      </p:sp>
    </p:spTree>
    <p:extLst>
      <p:ext uri="{BB962C8B-B14F-4D97-AF65-F5344CB8AC3E}">
        <p14:creationId xmlns:p14="http://schemas.microsoft.com/office/powerpoint/2010/main" val="3743239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95A934-7F88-4FFE-9E95-29DFB8E0C325}" type="slidenum">
              <a:rPr lang="zh-CN" altLang="en-US" smtClean="0"/>
              <a:t>91</a:t>
            </a:fld>
            <a:endParaRPr lang="zh-CN" altLang="en-US"/>
          </a:p>
        </p:txBody>
      </p:sp>
    </p:spTree>
    <p:extLst>
      <p:ext uri="{BB962C8B-B14F-4D97-AF65-F5344CB8AC3E}">
        <p14:creationId xmlns:p14="http://schemas.microsoft.com/office/powerpoint/2010/main" val="584369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95A934-7F88-4FFE-9E95-29DFB8E0C325}" type="slidenum">
              <a:rPr lang="zh-CN" altLang="en-US" smtClean="0"/>
              <a:t>96</a:t>
            </a:fld>
            <a:endParaRPr lang="zh-CN" altLang="en-US"/>
          </a:p>
        </p:txBody>
      </p:sp>
    </p:spTree>
    <p:extLst>
      <p:ext uri="{BB962C8B-B14F-4D97-AF65-F5344CB8AC3E}">
        <p14:creationId xmlns:p14="http://schemas.microsoft.com/office/powerpoint/2010/main" val="262747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95A934-7F88-4FFE-9E95-29DFB8E0C325}"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82535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95A934-7F88-4FFE-9E95-29DFB8E0C325}"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2558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95A934-7F88-4FFE-9E95-29DFB8E0C325}"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03424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61084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83754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55F8304B-CA5B-4F11-85CD-0DA5316055A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B649730-5036-43AD-91FB-1AE6F1C4F55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2FC8C56-9097-4A90-A90E-CA99ECC3D77E}"/>
              </a:ext>
            </a:extLst>
          </p:cNvPr>
          <p:cNvSpPr>
            <a:spLocks noGrp="1" noChangeArrowheads="1"/>
          </p:cNvSpPr>
          <p:nvPr>
            <p:ph type="sldNum" sz="quarter" idx="12"/>
          </p:nvPr>
        </p:nvSpPr>
        <p:spPr>
          <a:ln/>
        </p:spPr>
        <p:txBody>
          <a:bodyPr/>
          <a:lstStyle>
            <a:lvl1pPr>
              <a:defRPr/>
            </a:lvl1pPr>
          </a:lstStyle>
          <a:p>
            <a:fld id="{CE7249BD-5E63-4735-85F2-D2894BA562E3}" type="slidenum">
              <a:rPr lang="en-US" altLang="zh-CN"/>
              <a:pPr/>
              <a:t>‹#›</a:t>
            </a:fld>
            <a:endParaRPr lang="en-US" altLang="zh-CN"/>
          </a:p>
        </p:txBody>
      </p:sp>
    </p:spTree>
    <p:extLst>
      <p:ext uri="{BB962C8B-B14F-4D97-AF65-F5344CB8AC3E}">
        <p14:creationId xmlns:p14="http://schemas.microsoft.com/office/powerpoint/2010/main" val="244082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ABE0E90-F9A2-4277-8857-11E52D44420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2E0D608-FAF2-422F-930B-4C4C42FB76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3835D0E-62B0-46C4-9A53-CFF2CB1800EC}"/>
              </a:ext>
            </a:extLst>
          </p:cNvPr>
          <p:cNvSpPr>
            <a:spLocks noGrp="1" noChangeArrowheads="1"/>
          </p:cNvSpPr>
          <p:nvPr>
            <p:ph type="sldNum" sz="quarter" idx="12"/>
          </p:nvPr>
        </p:nvSpPr>
        <p:spPr>
          <a:ln/>
        </p:spPr>
        <p:txBody>
          <a:bodyPr/>
          <a:lstStyle>
            <a:lvl1pPr>
              <a:defRPr/>
            </a:lvl1pPr>
          </a:lstStyle>
          <a:p>
            <a:fld id="{30CEE04F-D9A6-4387-BDDE-48370DE76AD6}" type="slidenum">
              <a:rPr lang="en-US" altLang="zh-CN"/>
              <a:pPr/>
              <a:t>‹#›</a:t>
            </a:fld>
            <a:endParaRPr lang="en-US" altLang="zh-CN"/>
          </a:p>
        </p:txBody>
      </p:sp>
    </p:spTree>
    <p:extLst>
      <p:ext uri="{BB962C8B-B14F-4D97-AF65-F5344CB8AC3E}">
        <p14:creationId xmlns:p14="http://schemas.microsoft.com/office/powerpoint/2010/main" val="194264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CAEDCA4-AC9D-43F6-BF8D-717E4842A72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B7C0DDB-4424-4F41-BB46-20D84EF77D9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7D88754-8F00-4F41-8641-29417B80F286}"/>
              </a:ext>
            </a:extLst>
          </p:cNvPr>
          <p:cNvSpPr>
            <a:spLocks noGrp="1" noChangeArrowheads="1"/>
          </p:cNvSpPr>
          <p:nvPr>
            <p:ph type="sldNum" sz="quarter" idx="12"/>
          </p:nvPr>
        </p:nvSpPr>
        <p:spPr>
          <a:ln/>
        </p:spPr>
        <p:txBody>
          <a:bodyPr/>
          <a:lstStyle>
            <a:lvl1pPr>
              <a:defRPr/>
            </a:lvl1pPr>
          </a:lstStyle>
          <a:p>
            <a:fld id="{ED058DF4-326C-4BB7-8189-69D470D1457A}" type="slidenum">
              <a:rPr lang="en-US" altLang="zh-CN"/>
              <a:pPr/>
              <a:t>‹#›</a:t>
            </a:fld>
            <a:endParaRPr lang="en-US" altLang="zh-CN"/>
          </a:p>
        </p:txBody>
      </p:sp>
    </p:spTree>
    <p:extLst>
      <p:ext uri="{BB962C8B-B14F-4D97-AF65-F5344CB8AC3E}">
        <p14:creationId xmlns:p14="http://schemas.microsoft.com/office/powerpoint/2010/main" val="1271727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6FB66310-9BBE-46E5-88C7-612EEE5996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6D171ED9-73A5-4B83-93C6-4F3DB306B8E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0B39786E-B065-4815-B894-FD988119F2E3}"/>
              </a:ext>
            </a:extLst>
          </p:cNvPr>
          <p:cNvSpPr>
            <a:spLocks noGrp="1" noChangeArrowheads="1"/>
          </p:cNvSpPr>
          <p:nvPr>
            <p:ph type="sldNum" sz="quarter" idx="12"/>
          </p:nvPr>
        </p:nvSpPr>
        <p:spPr>
          <a:ln/>
        </p:spPr>
        <p:txBody>
          <a:bodyPr/>
          <a:lstStyle>
            <a:lvl1pPr>
              <a:defRPr/>
            </a:lvl1pPr>
          </a:lstStyle>
          <a:p>
            <a:fld id="{5AFD4575-70B4-4862-A8D2-A2B48F40B43F}" type="slidenum">
              <a:rPr lang="en-US" altLang="zh-CN"/>
              <a:pPr/>
              <a:t>‹#›</a:t>
            </a:fld>
            <a:endParaRPr lang="en-US" altLang="zh-CN"/>
          </a:p>
        </p:txBody>
      </p:sp>
    </p:spTree>
    <p:extLst>
      <p:ext uri="{BB962C8B-B14F-4D97-AF65-F5344CB8AC3E}">
        <p14:creationId xmlns:p14="http://schemas.microsoft.com/office/powerpoint/2010/main" val="80545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8A4FBBD8-88B4-4363-8591-7BEBF739384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6D39E7C-142E-40A6-96DB-05B53836923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7EE74C6-3FF7-427A-B0E9-A7126322CA53}"/>
              </a:ext>
            </a:extLst>
          </p:cNvPr>
          <p:cNvSpPr>
            <a:spLocks noGrp="1" noChangeArrowheads="1"/>
          </p:cNvSpPr>
          <p:nvPr>
            <p:ph type="sldNum" sz="quarter" idx="12"/>
          </p:nvPr>
        </p:nvSpPr>
        <p:spPr>
          <a:ln/>
        </p:spPr>
        <p:txBody>
          <a:bodyPr/>
          <a:lstStyle>
            <a:lvl1pPr>
              <a:defRPr/>
            </a:lvl1pPr>
          </a:lstStyle>
          <a:p>
            <a:pPr>
              <a:defRPr/>
            </a:pPr>
            <a:fld id="{DB226CFB-9519-4635-9254-0A6B24764884}" type="slidenum">
              <a:rPr lang="en-US" altLang="zh-CN"/>
              <a:pPr>
                <a:defRPr/>
              </a:pPr>
              <a:t>‹#›</a:t>
            </a:fld>
            <a:endParaRPr lang="en-US" altLang="zh-CN"/>
          </a:p>
        </p:txBody>
      </p:sp>
    </p:spTree>
    <p:extLst>
      <p:ext uri="{BB962C8B-B14F-4D97-AF65-F5344CB8AC3E}">
        <p14:creationId xmlns:p14="http://schemas.microsoft.com/office/powerpoint/2010/main" val="3177944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小节-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solidFill>
                  <a:srgbClr val="FF0000"/>
                </a:solidFill>
              </a:defRPr>
            </a:lvl1pPr>
          </a:lstStyle>
          <a:p>
            <a:r>
              <a:rPr lang="zh-CN" altLang="en-US" dirty="0"/>
              <a:t>单击此处编辑母版标题样式</a:t>
            </a:r>
          </a:p>
        </p:txBody>
      </p:sp>
      <p:sp>
        <p:nvSpPr>
          <p:cNvPr id="3" name="内容占位符 2"/>
          <p:cNvSpPr>
            <a:spLocks noGrp="1"/>
          </p:cNvSpPr>
          <p:nvPr>
            <p:ph idx="1"/>
          </p:nvPr>
        </p:nvSpPr>
        <p:spPr>
          <a:ln w="38100"/>
        </p:spPr>
        <p:style>
          <a:lnRef idx="2">
            <a:schemeClr val="accent6"/>
          </a:lnRef>
          <a:fillRef idx="1">
            <a:schemeClr val="lt1"/>
          </a:fillRef>
          <a:effectRef idx="0">
            <a:schemeClr val="accent6"/>
          </a:effectRef>
          <a:fontRef idx="minor">
            <a:schemeClr val="dk1"/>
          </a:fontRef>
        </p:style>
        <p:txBody>
          <a:bodyPr/>
          <a:lstStyle>
            <a:lvl1pPr marL="342900" indent="-342900">
              <a:buFont typeface="Wingdings" panose="05000000000000000000" pitchFamily="2" charset="2"/>
              <a:buChar char="Ø"/>
              <a:defRPr/>
            </a:lvl1pPr>
            <a:lvl4pPr marL="1600200" indent="-228600">
              <a:buFont typeface="Wingdings" panose="05000000000000000000" pitchFamily="2" charset="2"/>
              <a:buChar char="ü"/>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C7AFD3C3-5EB0-4E3F-B142-59C41ED8B8CD}"/>
              </a:ext>
            </a:extLst>
          </p:cNvPr>
          <p:cNvSpPr>
            <a:spLocks noGrp="1" noChangeArrowheads="1"/>
          </p:cNvSpPr>
          <p:nvPr>
            <p:ph type="dt" sz="half" idx="10"/>
          </p:nvPr>
        </p:nvSpPr>
        <p:spPr/>
        <p:txBody>
          <a:bodyPr/>
          <a:lstStyle>
            <a:lvl1pPr>
              <a:defRPr>
                <a:solidFill>
                  <a:srgbClr val="000000"/>
                </a:solidFill>
              </a:defRPr>
            </a:lvl1pPr>
          </a:lstStyle>
          <a:p>
            <a:pPr>
              <a:defRPr/>
            </a:pPr>
            <a:endParaRPr lang="en-US" altLang="zh-CN"/>
          </a:p>
        </p:txBody>
      </p:sp>
      <p:sp>
        <p:nvSpPr>
          <p:cNvPr id="5" name="Rectangle 5">
            <a:extLst>
              <a:ext uri="{FF2B5EF4-FFF2-40B4-BE49-F238E27FC236}">
                <a16:creationId xmlns:a16="http://schemas.microsoft.com/office/drawing/2014/main" id="{F9FDFB5F-CD1F-4A99-8459-C78392465682}"/>
              </a:ext>
            </a:extLst>
          </p:cNvPr>
          <p:cNvSpPr>
            <a:spLocks noGrp="1" noChangeArrowheads="1"/>
          </p:cNvSpPr>
          <p:nvPr>
            <p:ph type="ftr" sz="quarter" idx="11"/>
          </p:nvPr>
        </p:nvSpPr>
        <p:spPr/>
        <p:txBody>
          <a:bodyPr/>
          <a:lstStyle>
            <a:lvl1pPr>
              <a:defRPr>
                <a:solidFill>
                  <a:srgbClr val="000000"/>
                </a:solidFill>
              </a:defRPr>
            </a:lvl1pPr>
          </a:lstStyle>
          <a:p>
            <a:pPr>
              <a:defRPr/>
            </a:pPr>
            <a:endParaRPr lang="en-US" altLang="zh-CN"/>
          </a:p>
        </p:txBody>
      </p:sp>
      <p:sp>
        <p:nvSpPr>
          <p:cNvPr id="6" name="Rectangle 6">
            <a:extLst>
              <a:ext uri="{FF2B5EF4-FFF2-40B4-BE49-F238E27FC236}">
                <a16:creationId xmlns:a16="http://schemas.microsoft.com/office/drawing/2014/main" id="{735C425B-2DF9-4B45-9C1D-BA0BD0556566}"/>
              </a:ext>
            </a:extLst>
          </p:cNvPr>
          <p:cNvSpPr>
            <a:spLocks noGrp="1" noChangeArrowheads="1"/>
          </p:cNvSpPr>
          <p:nvPr>
            <p:ph type="sldNum" sz="quarter" idx="12"/>
          </p:nvPr>
        </p:nvSpPr>
        <p:spPr/>
        <p:txBody>
          <a:bodyPr/>
          <a:lstStyle>
            <a:lvl1pPr>
              <a:defRPr smtClean="0">
                <a:solidFill>
                  <a:srgbClr val="000000"/>
                </a:solidFill>
              </a:defRPr>
            </a:lvl1pPr>
          </a:lstStyle>
          <a:p>
            <a:pPr>
              <a:defRPr/>
            </a:pPr>
            <a:fld id="{12B25641-F2A2-4B0F-B688-1B058DFB8166}" type="slidenum">
              <a:rPr lang="en-US" altLang="zh-CN"/>
              <a:pPr>
                <a:defRPr/>
              </a:pPr>
              <a:t>‹#›</a:t>
            </a:fld>
            <a:endParaRPr lang="en-US" altLang="zh-CN"/>
          </a:p>
        </p:txBody>
      </p:sp>
    </p:spTree>
    <p:extLst>
      <p:ext uri="{BB962C8B-B14F-4D97-AF65-F5344CB8AC3E}">
        <p14:creationId xmlns:p14="http://schemas.microsoft.com/office/powerpoint/2010/main" val="2081298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正文2-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812360" cy="731837"/>
          </a:xfrm>
        </p:spPr>
        <p:txBody>
          <a:bodyPr/>
          <a:lstStyle>
            <a:lvl1pPr algn="l">
              <a:defRPr sz="3600">
                <a:solidFill>
                  <a:srgbClr val="FF0000"/>
                </a:solidFill>
              </a:defRPr>
            </a:lvl1pPr>
          </a:lstStyle>
          <a:p>
            <a:r>
              <a:rPr lang="zh-CN" altLang="en-US" dirty="0"/>
              <a:t>单击此处编辑母版标题样式</a:t>
            </a:r>
          </a:p>
        </p:txBody>
      </p:sp>
      <p:sp>
        <p:nvSpPr>
          <p:cNvPr id="3" name="内容占位符 2"/>
          <p:cNvSpPr>
            <a:spLocks noGrp="1"/>
          </p:cNvSpPr>
          <p:nvPr>
            <p:ph idx="1"/>
          </p:nvPr>
        </p:nvSpPr>
        <p:spPr>
          <a:xfrm>
            <a:off x="107504" y="836712"/>
            <a:ext cx="8712968" cy="5184576"/>
          </a:xfrm>
        </p:spPr>
        <p:txBody>
          <a:bodyPr/>
          <a:lstStyle>
            <a:lvl1pPr marL="457200" indent="-457200">
              <a:buClr>
                <a:srgbClr val="FF0000"/>
              </a:buClr>
              <a:buFont typeface="Wingdings" panose="05000000000000000000" pitchFamily="2" charset="2"/>
              <a:buChar char="n"/>
              <a:defRPr/>
            </a:lvl1pPr>
            <a:lvl2pPr marL="742950" indent="-285750">
              <a:buFont typeface="Wingdings" panose="05000000000000000000" pitchFamily="2" charset="2"/>
              <a:buChar char="Ø"/>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EEB6F41B-A81B-4D1F-9A8B-6F69BC718E7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BB0A015-ECFE-406C-85B9-2BEB0CD8A2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684AB3-0847-4673-B075-8C7A23A8DAFF}"/>
              </a:ext>
            </a:extLst>
          </p:cNvPr>
          <p:cNvSpPr>
            <a:spLocks noGrp="1" noChangeArrowheads="1"/>
          </p:cNvSpPr>
          <p:nvPr>
            <p:ph type="sldNum" sz="quarter" idx="12"/>
          </p:nvPr>
        </p:nvSpPr>
        <p:spPr>
          <a:ln/>
        </p:spPr>
        <p:txBody>
          <a:bodyPr/>
          <a:lstStyle>
            <a:lvl1pPr>
              <a:defRPr/>
            </a:lvl1pPr>
          </a:lstStyle>
          <a:p>
            <a:pPr>
              <a:defRPr/>
            </a:pPr>
            <a:fld id="{440580AE-9D0E-4AC4-B1B6-E2913CFC4833}" type="slidenum">
              <a:rPr lang="en-US" altLang="zh-CN"/>
              <a:pPr>
                <a:defRPr/>
              </a:pPr>
              <a:t>‹#›</a:t>
            </a:fld>
            <a:endParaRPr lang="en-US" altLang="zh-CN"/>
          </a:p>
        </p:txBody>
      </p:sp>
    </p:spTree>
    <p:extLst>
      <p:ext uri="{BB962C8B-B14F-4D97-AF65-F5344CB8AC3E}">
        <p14:creationId xmlns:p14="http://schemas.microsoft.com/office/powerpoint/2010/main" val="2054975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94E6AD5-FC2B-4FBE-8478-C662F7C142D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0AC4B18-5EDF-4829-B23A-EB24424D40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45ABEB8-0E53-47D0-8E99-43BC0BA96633}"/>
              </a:ext>
            </a:extLst>
          </p:cNvPr>
          <p:cNvSpPr>
            <a:spLocks noGrp="1" noChangeArrowheads="1"/>
          </p:cNvSpPr>
          <p:nvPr>
            <p:ph type="sldNum" sz="quarter" idx="12"/>
          </p:nvPr>
        </p:nvSpPr>
        <p:spPr>
          <a:ln/>
        </p:spPr>
        <p:txBody>
          <a:bodyPr/>
          <a:lstStyle>
            <a:lvl1pPr>
              <a:defRPr/>
            </a:lvl1pPr>
          </a:lstStyle>
          <a:p>
            <a:pPr>
              <a:defRPr/>
            </a:pPr>
            <a:fld id="{F7DFD1D5-5D41-4139-8EB8-2D6F0670A1C5}" type="slidenum">
              <a:rPr lang="en-US" altLang="zh-CN"/>
              <a:pPr>
                <a:defRPr/>
              </a:pPr>
              <a:t>‹#›</a:t>
            </a:fld>
            <a:endParaRPr lang="en-US" altLang="zh-CN"/>
          </a:p>
        </p:txBody>
      </p:sp>
    </p:spTree>
    <p:extLst>
      <p:ext uri="{BB962C8B-B14F-4D97-AF65-F5344CB8AC3E}">
        <p14:creationId xmlns:p14="http://schemas.microsoft.com/office/powerpoint/2010/main" val="1604712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88CC746-61C9-4E0F-B703-41A886E4F5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CCDCEB1-1791-43CF-B177-F7910392748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C802ABD-FCB8-41C3-8290-668B3D045626}"/>
              </a:ext>
            </a:extLst>
          </p:cNvPr>
          <p:cNvSpPr>
            <a:spLocks noGrp="1" noChangeArrowheads="1"/>
          </p:cNvSpPr>
          <p:nvPr>
            <p:ph type="sldNum" sz="quarter" idx="12"/>
          </p:nvPr>
        </p:nvSpPr>
        <p:spPr>
          <a:ln/>
        </p:spPr>
        <p:txBody>
          <a:bodyPr/>
          <a:lstStyle>
            <a:lvl1pPr>
              <a:defRPr/>
            </a:lvl1pPr>
          </a:lstStyle>
          <a:p>
            <a:pPr>
              <a:defRPr/>
            </a:pPr>
            <a:fld id="{982E1ABE-1361-46BB-9EF5-DA397223BBA5}" type="slidenum">
              <a:rPr lang="en-US" altLang="zh-CN"/>
              <a:pPr>
                <a:defRPr/>
              </a:pPr>
              <a:t>‹#›</a:t>
            </a:fld>
            <a:endParaRPr lang="en-US" altLang="zh-CN"/>
          </a:p>
        </p:txBody>
      </p:sp>
    </p:spTree>
    <p:extLst>
      <p:ext uri="{BB962C8B-B14F-4D97-AF65-F5344CB8AC3E}">
        <p14:creationId xmlns:p14="http://schemas.microsoft.com/office/powerpoint/2010/main" val="2528480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EE8EA74-20D8-4251-97E9-E8115A4206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34006B4-2B5D-4B99-9CA9-A711CCE2A6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1D0CC36-28C4-4E03-8E78-CA673C5063D9}"/>
              </a:ext>
            </a:extLst>
          </p:cNvPr>
          <p:cNvSpPr>
            <a:spLocks noGrp="1" noChangeArrowheads="1"/>
          </p:cNvSpPr>
          <p:nvPr>
            <p:ph type="sldNum" sz="quarter" idx="12"/>
          </p:nvPr>
        </p:nvSpPr>
        <p:spPr>
          <a:ln/>
        </p:spPr>
        <p:txBody>
          <a:bodyPr/>
          <a:lstStyle>
            <a:lvl1pPr>
              <a:defRPr/>
            </a:lvl1pPr>
          </a:lstStyle>
          <a:p>
            <a:pPr>
              <a:defRPr/>
            </a:pPr>
            <a:fld id="{7A39F520-F4AB-47E3-BC46-CC16A8F52923}" type="slidenum">
              <a:rPr lang="en-US" altLang="zh-CN"/>
              <a:pPr>
                <a:defRPr/>
              </a:pPr>
              <a:t>‹#›</a:t>
            </a:fld>
            <a:endParaRPr lang="en-US" altLang="zh-CN"/>
          </a:p>
        </p:txBody>
      </p:sp>
    </p:spTree>
    <p:extLst>
      <p:ext uri="{BB962C8B-B14F-4D97-AF65-F5344CB8AC3E}">
        <p14:creationId xmlns:p14="http://schemas.microsoft.com/office/powerpoint/2010/main" val="1842031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250284E-9487-4BFE-9C13-BF26B6D8EF8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3EAD162C-70AC-4C8E-956E-D9C70EF134A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12280AE-73F7-4F7E-A6F5-FE45145ACACD}"/>
              </a:ext>
            </a:extLst>
          </p:cNvPr>
          <p:cNvSpPr>
            <a:spLocks noGrp="1" noChangeArrowheads="1"/>
          </p:cNvSpPr>
          <p:nvPr>
            <p:ph type="sldNum" sz="quarter" idx="12"/>
          </p:nvPr>
        </p:nvSpPr>
        <p:spPr>
          <a:ln/>
        </p:spPr>
        <p:txBody>
          <a:bodyPr/>
          <a:lstStyle>
            <a:lvl1pPr>
              <a:defRPr/>
            </a:lvl1pPr>
          </a:lstStyle>
          <a:p>
            <a:pPr>
              <a:defRPr/>
            </a:pPr>
            <a:fld id="{DE68A78A-875D-420B-A41B-AE57F17F4205}" type="slidenum">
              <a:rPr lang="en-US" altLang="zh-CN"/>
              <a:pPr>
                <a:defRPr/>
              </a:pPr>
              <a:t>‹#›</a:t>
            </a:fld>
            <a:endParaRPr lang="en-US" altLang="zh-CN"/>
          </a:p>
        </p:txBody>
      </p:sp>
    </p:spTree>
    <p:extLst>
      <p:ext uri="{BB962C8B-B14F-4D97-AF65-F5344CB8AC3E}">
        <p14:creationId xmlns:p14="http://schemas.microsoft.com/office/powerpoint/2010/main" val="3334444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0DF5E8D-C508-4CB5-9C5E-5DD9919C44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9A39BB5-F07A-4EDC-AA9F-1A466C27D4B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EDB13F0-64A2-464A-81DD-AEACDCC64FA4}"/>
              </a:ext>
            </a:extLst>
          </p:cNvPr>
          <p:cNvSpPr>
            <a:spLocks noGrp="1" noChangeArrowheads="1"/>
          </p:cNvSpPr>
          <p:nvPr>
            <p:ph type="sldNum" sz="quarter" idx="12"/>
          </p:nvPr>
        </p:nvSpPr>
        <p:spPr>
          <a:ln/>
        </p:spPr>
        <p:txBody>
          <a:bodyPr/>
          <a:lstStyle>
            <a:lvl1pPr>
              <a:defRPr/>
            </a:lvl1pPr>
          </a:lstStyle>
          <a:p>
            <a:fld id="{3CC4F08A-8472-4708-9531-C727F1B7F7D7}" type="slidenum">
              <a:rPr lang="en-US" altLang="zh-CN"/>
              <a:pPr/>
              <a:t>‹#›</a:t>
            </a:fld>
            <a:endParaRPr lang="en-US" altLang="zh-CN"/>
          </a:p>
        </p:txBody>
      </p:sp>
    </p:spTree>
    <p:extLst>
      <p:ext uri="{BB962C8B-B14F-4D97-AF65-F5344CB8AC3E}">
        <p14:creationId xmlns:p14="http://schemas.microsoft.com/office/powerpoint/2010/main" val="30155114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1F30A62-AA20-4C75-B205-02E51ACFE1D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C7578626-7156-4772-83C9-A771B144668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D0F15309-607A-4CC2-93D3-74710D4E99BF}"/>
              </a:ext>
            </a:extLst>
          </p:cNvPr>
          <p:cNvSpPr>
            <a:spLocks noGrp="1" noChangeArrowheads="1"/>
          </p:cNvSpPr>
          <p:nvPr>
            <p:ph type="sldNum" sz="quarter" idx="12"/>
          </p:nvPr>
        </p:nvSpPr>
        <p:spPr>
          <a:ln/>
        </p:spPr>
        <p:txBody>
          <a:bodyPr/>
          <a:lstStyle>
            <a:lvl1pPr>
              <a:defRPr/>
            </a:lvl1pPr>
          </a:lstStyle>
          <a:p>
            <a:pPr>
              <a:defRPr/>
            </a:pPr>
            <a:fld id="{A5308290-9AF1-45A1-AAD4-C7147C001296}" type="slidenum">
              <a:rPr lang="en-US" altLang="zh-CN"/>
              <a:pPr>
                <a:defRPr/>
              </a:pPr>
              <a:t>‹#›</a:t>
            </a:fld>
            <a:endParaRPr lang="en-US" altLang="zh-CN"/>
          </a:p>
        </p:txBody>
      </p:sp>
    </p:spTree>
    <p:extLst>
      <p:ext uri="{BB962C8B-B14F-4D97-AF65-F5344CB8AC3E}">
        <p14:creationId xmlns:p14="http://schemas.microsoft.com/office/powerpoint/2010/main" val="2076851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8B343EB4-3679-4C51-B01C-8CC95A23CED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F43DF15-D9D1-4290-90FB-D91AE17849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AAF6723-B2CD-4E6A-BE7C-9D1FDFD1FB71}"/>
              </a:ext>
            </a:extLst>
          </p:cNvPr>
          <p:cNvSpPr>
            <a:spLocks noGrp="1" noChangeArrowheads="1"/>
          </p:cNvSpPr>
          <p:nvPr>
            <p:ph type="sldNum" sz="quarter" idx="12"/>
          </p:nvPr>
        </p:nvSpPr>
        <p:spPr>
          <a:ln/>
        </p:spPr>
        <p:txBody>
          <a:bodyPr/>
          <a:lstStyle>
            <a:lvl1pPr>
              <a:defRPr/>
            </a:lvl1pPr>
          </a:lstStyle>
          <a:p>
            <a:pPr>
              <a:defRPr/>
            </a:pPr>
            <a:fld id="{87A42F19-F432-4480-9A0E-DE9CA3598BF5}" type="slidenum">
              <a:rPr lang="en-US" altLang="zh-CN"/>
              <a:pPr>
                <a:defRPr/>
              </a:pPr>
              <a:t>‹#›</a:t>
            </a:fld>
            <a:endParaRPr lang="en-US" altLang="zh-CN"/>
          </a:p>
        </p:txBody>
      </p:sp>
    </p:spTree>
    <p:extLst>
      <p:ext uri="{BB962C8B-B14F-4D97-AF65-F5344CB8AC3E}">
        <p14:creationId xmlns:p14="http://schemas.microsoft.com/office/powerpoint/2010/main" val="1253289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2BEFE73-C61D-494B-AD57-F68D1EC6C03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D7FD4C5-5823-4CEB-91FE-0ECF7EFAE3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0BFF0F9-D7D1-49B5-AB74-7311601F7055}"/>
              </a:ext>
            </a:extLst>
          </p:cNvPr>
          <p:cNvSpPr>
            <a:spLocks noGrp="1" noChangeArrowheads="1"/>
          </p:cNvSpPr>
          <p:nvPr>
            <p:ph type="sldNum" sz="quarter" idx="12"/>
          </p:nvPr>
        </p:nvSpPr>
        <p:spPr>
          <a:ln/>
        </p:spPr>
        <p:txBody>
          <a:bodyPr/>
          <a:lstStyle>
            <a:lvl1pPr>
              <a:defRPr/>
            </a:lvl1pPr>
          </a:lstStyle>
          <a:p>
            <a:pPr>
              <a:defRPr/>
            </a:pPr>
            <a:fld id="{BDFF5174-03A2-4AA2-8DEC-FE7B5CBE5F94}" type="slidenum">
              <a:rPr lang="en-US" altLang="zh-CN"/>
              <a:pPr>
                <a:defRPr/>
              </a:pPr>
              <a:t>‹#›</a:t>
            </a:fld>
            <a:endParaRPr lang="en-US" altLang="zh-CN"/>
          </a:p>
        </p:txBody>
      </p:sp>
    </p:spTree>
    <p:extLst>
      <p:ext uri="{BB962C8B-B14F-4D97-AF65-F5344CB8AC3E}">
        <p14:creationId xmlns:p14="http://schemas.microsoft.com/office/powerpoint/2010/main" val="457660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3FC0ADC-BA1F-48B0-A6CA-F9DD2D175F8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DCFB771-A613-41D2-8E73-E5BD612B2F5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191060D-8F88-4601-AFC8-31986C37884A}"/>
              </a:ext>
            </a:extLst>
          </p:cNvPr>
          <p:cNvSpPr>
            <a:spLocks noGrp="1" noChangeArrowheads="1"/>
          </p:cNvSpPr>
          <p:nvPr>
            <p:ph type="sldNum" sz="quarter" idx="12"/>
          </p:nvPr>
        </p:nvSpPr>
        <p:spPr>
          <a:ln/>
        </p:spPr>
        <p:txBody>
          <a:bodyPr/>
          <a:lstStyle>
            <a:lvl1pPr>
              <a:defRPr/>
            </a:lvl1pPr>
          </a:lstStyle>
          <a:p>
            <a:pPr>
              <a:defRPr/>
            </a:pPr>
            <a:fld id="{870EE2A3-4E75-4C9F-8B4C-D24251773699}" type="slidenum">
              <a:rPr lang="en-US" altLang="zh-CN"/>
              <a:pPr>
                <a:defRPr/>
              </a:pPr>
              <a:t>‹#›</a:t>
            </a:fld>
            <a:endParaRPr lang="en-US" altLang="zh-CN"/>
          </a:p>
        </p:txBody>
      </p:sp>
    </p:spTree>
    <p:extLst>
      <p:ext uri="{BB962C8B-B14F-4D97-AF65-F5344CB8AC3E}">
        <p14:creationId xmlns:p14="http://schemas.microsoft.com/office/powerpoint/2010/main" val="810094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EA549AD-3448-476D-87DC-0608FCD28F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7A79870-C127-43CB-9856-6992D6BADFA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2FDB8FF-CFC0-4CE7-AF19-8190421ACB14}"/>
              </a:ext>
            </a:extLst>
          </p:cNvPr>
          <p:cNvSpPr>
            <a:spLocks noGrp="1" noChangeArrowheads="1"/>
          </p:cNvSpPr>
          <p:nvPr>
            <p:ph type="sldNum" sz="quarter" idx="12"/>
          </p:nvPr>
        </p:nvSpPr>
        <p:spPr>
          <a:ln/>
        </p:spPr>
        <p:txBody>
          <a:bodyPr/>
          <a:lstStyle>
            <a:lvl1pPr>
              <a:defRPr/>
            </a:lvl1pPr>
          </a:lstStyle>
          <a:p>
            <a:pPr>
              <a:defRPr/>
            </a:pPr>
            <a:fld id="{7AE9DCD3-FC76-4009-AA42-81BDA186461B}" type="slidenum">
              <a:rPr lang="en-US" altLang="zh-CN"/>
              <a:pPr>
                <a:defRPr/>
              </a:pPr>
              <a:t>‹#›</a:t>
            </a:fld>
            <a:endParaRPr lang="en-US" altLang="zh-CN"/>
          </a:p>
        </p:txBody>
      </p:sp>
    </p:spTree>
    <p:extLst>
      <p:ext uri="{BB962C8B-B14F-4D97-AF65-F5344CB8AC3E}">
        <p14:creationId xmlns:p14="http://schemas.microsoft.com/office/powerpoint/2010/main" val="34521404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2"/>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DA1929D4-0B01-40B6-B57E-D6FF21F0E3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0834BC1-7D1D-4B5A-B339-3CFE8111853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5D462DC-5806-4BF6-85B8-4766DFC9130B}"/>
              </a:ext>
            </a:extLst>
          </p:cNvPr>
          <p:cNvSpPr>
            <a:spLocks noGrp="1" noChangeArrowheads="1"/>
          </p:cNvSpPr>
          <p:nvPr>
            <p:ph type="sldNum" sz="quarter" idx="12"/>
          </p:nvPr>
        </p:nvSpPr>
        <p:spPr>
          <a:ln/>
        </p:spPr>
        <p:txBody>
          <a:bodyPr/>
          <a:lstStyle>
            <a:lvl1pPr>
              <a:defRPr/>
            </a:lvl1pPr>
          </a:lstStyle>
          <a:p>
            <a:pPr>
              <a:defRPr/>
            </a:pPr>
            <a:fld id="{DAF12487-856F-4146-9DDE-B89E46C01395}" type="slidenum">
              <a:rPr lang="en-US" altLang="zh-CN"/>
              <a:pPr>
                <a:defRPr/>
              </a:pPr>
              <a:t>‹#›</a:t>
            </a:fld>
            <a:endParaRPr lang="en-US" altLang="zh-CN"/>
          </a:p>
        </p:txBody>
      </p:sp>
    </p:spTree>
    <p:extLst>
      <p:ext uri="{BB962C8B-B14F-4D97-AF65-F5344CB8AC3E}">
        <p14:creationId xmlns:p14="http://schemas.microsoft.com/office/powerpoint/2010/main" val="1595896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正文3--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65867" y="257615"/>
            <a:ext cx="7886700" cy="617641"/>
          </a:xfrm>
        </p:spPr>
        <p:txBody>
          <a:bodyPr>
            <a:normAutofit/>
          </a:bodyPr>
          <a:lstStyle>
            <a:lvl1pPr>
              <a:defRPr sz="2100" b="1">
                <a:solidFill>
                  <a:srgbClr val="FF0000"/>
                </a:solidFill>
                <a:effectLst/>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13" name="内容占位符 2"/>
          <p:cNvSpPr>
            <a:spLocks noGrp="1"/>
          </p:cNvSpPr>
          <p:nvPr>
            <p:ph idx="1"/>
          </p:nvPr>
        </p:nvSpPr>
        <p:spPr>
          <a:xfrm>
            <a:off x="365867" y="942764"/>
            <a:ext cx="7886699" cy="5637024"/>
          </a:xfrm>
          <a:prstGeom prst="rect">
            <a:avLst/>
          </a:prstGeom>
        </p:spPr>
        <p:txBody>
          <a:bodyPr/>
          <a:lstStyle>
            <a:lvl1pPr marL="257175" indent="-257175">
              <a:lnSpc>
                <a:spcPct val="150000"/>
              </a:lnSpc>
              <a:buClr>
                <a:schemeClr val="tx1"/>
              </a:buClr>
              <a:buFont typeface="Wingdings" panose="05000000000000000000" pitchFamily="2" charset="2"/>
              <a:buChar char="n"/>
              <a:defRPr sz="1950">
                <a:latin typeface="微软雅黑" panose="020B0503020204020204" pitchFamily="34" charset="-122"/>
                <a:ea typeface="微软雅黑" panose="020B0503020204020204" pitchFamily="34" charset="-122"/>
              </a:defRPr>
            </a:lvl1pPr>
            <a:lvl2pPr marL="609600" indent="-266700">
              <a:lnSpc>
                <a:spcPct val="150000"/>
              </a:lnSpc>
              <a:buClr>
                <a:srgbClr val="FF0000"/>
              </a:buClr>
              <a:buFont typeface="Wingdings" panose="05000000000000000000" pitchFamily="2" charset="2"/>
              <a:buChar char="Ø"/>
              <a:defRPr sz="1800">
                <a:solidFill>
                  <a:srgbClr val="C00000"/>
                </a:solidFill>
                <a:latin typeface="微软雅黑" panose="020B0503020204020204" pitchFamily="34" charset="-122"/>
                <a:ea typeface="微软雅黑" panose="020B0503020204020204" pitchFamily="34" charset="-122"/>
              </a:defRPr>
            </a:lvl2pPr>
            <a:lvl3pPr marL="857250" indent="-171450">
              <a:lnSpc>
                <a:spcPct val="150000"/>
              </a:lnSpc>
              <a:buClr>
                <a:srgbClr val="FFC000"/>
              </a:buClr>
              <a:buFont typeface="Wingdings" panose="05000000000000000000" pitchFamily="2" charset="2"/>
              <a:buChar char="u"/>
              <a:defRPr sz="1650">
                <a:latin typeface="微软雅黑" panose="020B0503020204020204" pitchFamily="34" charset="-122"/>
                <a:ea typeface="微软雅黑" panose="020B0503020204020204" pitchFamily="34" charset="-122"/>
              </a:defRPr>
            </a:lvl3pPr>
            <a:lvl4pPr>
              <a:lnSpc>
                <a:spcPct val="150000"/>
              </a:lnSpc>
              <a:defRPr sz="1200">
                <a:latin typeface="微软雅黑" panose="020B0503020204020204" pitchFamily="34" charset="-122"/>
                <a:ea typeface="微软雅黑" panose="020B0503020204020204" pitchFamily="34" charset="-122"/>
              </a:defRPr>
            </a:lvl4pPr>
            <a:lvl5pPr>
              <a:lnSpc>
                <a:spcPct val="150000"/>
              </a:lnSpc>
              <a:defRPr sz="12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4575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8845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3--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65867" y="257615"/>
            <a:ext cx="7886700" cy="617641"/>
          </a:xfrm>
        </p:spPr>
        <p:txBody>
          <a:bodyPr>
            <a:normAutofit/>
          </a:bodyPr>
          <a:lstStyle>
            <a:lvl1pPr>
              <a:defRPr sz="2100" b="1">
                <a:solidFill>
                  <a:srgbClr val="FF0000"/>
                </a:solidFill>
                <a:effectLst/>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13" name="内容占位符 2"/>
          <p:cNvSpPr>
            <a:spLocks noGrp="1"/>
          </p:cNvSpPr>
          <p:nvPr>
            <p:ph idx="1"/>
          </p:nvPr>
        </p:nvSpPr>
        <p:spPr>
          <a:xfrm>
            <a:off x="365867" y="942764"/>
            <a:ext cx="7886699" cy="5637024"/>
          </a:xfrm>
          <a:prstGeom prst="rect">
            <a:avLst/>
          </a:prstGeom>
        </p:spPr>
        <p:txBody>
          <a:bodyPr/>
          <a:lstStyle>
            <a:lvl1pPr marL="257175" indent="-257175">
              <a:lnSpc>
                <a:spcPct val="150000"/>
              </a:lnSpc>
              <a:buClr>
                <a:schemeClr val="tx1"/>
              </a:buClr>
              <a:buFont typeface="Wingdings" panose="05000000000000000000" pitchFamily="2" charset="2"/>
              <a:buChar char="n"/>
              <a:defRPr sz="1950">
                <a:latin typeface="微软雅黑" panose="020B0503020204020204" pitchFamily="34" charset="-122"/>
                <a:ea typeface="微软雅黑" panose="020B0503020204020204" pitchFamily="34" charset="-122"/>
              </a:defRPr>
            </a:lvl1pPr>
            <a:lvl2pPr marL="609600" indent="-266700">
              <a:lnSpc>
                <a:spcPct val="150000"/>
              </a:lnSpc>
              <a:buClr>
                <a:srgbClr val="FF0000"/>
              </a:buClr>
              <a:buFont typeface="Wingdings" panose="05000000000000000000" pitchFamily="2" charset="2"/>
              <a:buChar char="Ø"/>
              <a:defRPr sz="1800">
                <a:solidFill>
                  <a:srgbClr val="C00000"/>
                </a:solidFill>
                <a:latin typeface="微软雅黑" panose="020B0503020204020204" pitchFamily="34" charset="-122"/>
                <a:ea typeface="微软雅黑" panose="020B0503020204020204" pitchFamily="34" charset="-122"/>
              </a:defRPr>
            </a:lvl2pPr>
            <a:lvl3pPr marL="857250" indent="-171450">
              <a:lnSpc>
                <a:spcPct val="150000"/>
              </a:lnSpc>
              <a:buClr>
                <a:srgbClr val="FFC000"/>
              </a:buClr>
              <a:buFont typeface="Wingdings" panose="05000000000000000000" pitchFamily="2" charset="2"/>
              <a:buChar char="u"/>
              <a:defRPr sz="1650">
                <a:latin typeface="微软雅黑" panose="020B0503020204020204" pitchFamily="34" charset="-122"/>
                <a:ea typeface="微软雅黑" panose="020B0503020204020204" pitchFamily="34" charset="-122"/>
              </a:defRPr>
            </a:lvl3pPr>
            <a:lvl4pPr>
              <a:lnSpc>
                <a:spcPct val="150000"/>
              </a:lnSpc>
              <a:defRPr sz="1200">
                <a:latin typeface="微软雅黑" panose="020B0503020204020204" pitchFamily="34" charset="-122"/>
                <a:ea typeface="微软雅黑" panose="020B0503020204020204" pitchFamily="34" charset="-122"/>
              </a:defRPr>
            </a:lvl4pPr>
            <a:lvl5pPr>
              <a:lnSpc>
                <a:spcPct val="150000"/>
              </a:lnSpc>
              <a:defRPr sz="12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1989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087384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DD035F8F-EF02-4DDD-AB25-A640B8D787D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3E309E8-F30E-41AE-9FEB-20C1ADE852E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CA96BAE-A43E-4C77-B098-C147E425707D}"/>
              </a:ext>
            </a:extLst>
          </p:cNvPr>
          <p:cNvSpPr>
            <a:spLocks noGrp="1" noChangeArrowheads="1"/>
          </p:cNvSpPr>
          <p:nvPr>
            <p:ph type="sldNum" sz="quarter" idx="12"/>
          </p:nvPr>
        </p:nvSpPr>
        <p:spPr>
          <a:ln/>
        </p:spPr>
        <p:txBody>
          <a:bodyPr/>
          <a:lstStyle>
            <a:lvl1pPr>
              <a:defRPr/>
            </a:lvl1pPr>
          </a:lstStyle>
          <a:p>
            <a:fld id="{D67372F1-BFC4-42AF-AAEA-E87CE42FE8A5}" type="slidenum">
              <a:rPr lang="en-US" altLang="zh-CN"/>
              <a:pPr/>
              <a:t>‹#›</a:t>
            </a:fld>
            <a:endParaRPr lang="en-US" altLang="zh-CN"/>
          </a:p>
        </p:txBody>
      </p:sp>
    </p:spTree>
    <p:extLst>
      <p:ext uri="{BB962C8B-B14F-4D97-AF65-F5344CB8AC3E}">
        <p14:creationId xmlns:p14="http://schemas.microsoft.com/office/powerpoint/2010/main" val="29095365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441422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2021/9/22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1787109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2063642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0803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9735504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630836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9030085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4113952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7141055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7812360" y="6337126"/>
            <a:ext cx="1015008" cy="476250"/>
          </a:xfrm>
        </p:spPr>
        <p:txBody>
          <a:bodyPr/>
          <a:lstStyle/>
          <a:p>
            <a:pPr>
              <a:defRPr/>
            </a:pPr>
            <a:r>
              <a:rPr lang="en-US" altLang="zh-CN" sz="1050">
                <a:solidFill>
                  <a:srgbClr val="0D7157"/>
                </a:solidFill>
              </a:rPr>
              <a:t> -</a:t>
            </a:r>
            <a:fld id="{01D71506-0713-46DD-9483-17E15EDE737E}" type="slidenum">
              <a:rPr lang="en-US" altLang="zh-CN" sz="1050" smtClean="0">
                <a:solidFill>
                  <a:srgbClr val="0D7157"/>
                </a:solidFill>
              </a:rPr>
              <a:t>‹#›</a:t>
            </a:fld>
            <a:r>
              <a:rPr lang="en-US" altLang="zh-CN" sz="1050">
                <a:solidFill>
                  <a:srgbClr val="0D7157"/>
                </a:solidFill>
              </a:rPr>
              <a:t>- </a:t>
            </a:r>
            <a:endParaRPr lang="en-US" altLang="zh-CN" sz="1050" dirty="0">
              <a:solidFill>
                <a:srgbClr val="0D7157"/>
              </a:solidFill>
            </a:endParaRPr>
          </a:p>
        </p:txBody>
      </p:sp>
    </p:spTree>
    <p:extLst>
      <p:ext uri="{BB962C8B-B14F-4D97-AF65-F5344CB8AC3E}">
        <p14:creationId xmlns:p14="http://schemas.microsoft.com/office/powerpoint/2010/main" val="144043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DA8EF542-4CC0-4E19-B230-794A94D5DD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509BB44-F7D3-4391-A658-97DDA678B3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48FFA83-5941-4279-963D-3D23A8DD5DD6}"/>
              </a:ext>
            </a:extLst>
          </p:cNvPr>
          <p:cNvSpPr>
            <a:spLocks noGrp="1" noChangeArrowheads="1"/>
          </p:cNvSpPr>
          <p:nvPr>
            <p:ph type="sldNum" sz="quarter" idx="12"/>
          </p:nvPr>
        </p:nvSpPr>
        <p:spPr>
          <a:ln/>
        </p:spPr>
        <p:txBody>
          <a:bodyPr/>
          <a:lstStyle>
            <a:lvl1pPr>
              <a:defRPr/>
            </a:lvl1pPr>
          </a:lstStyle>
          <a:p>
            <a:fld id="{81C65676-00F2-4559-8197-EED26AEC5267}" type="slidenum">
              <a:rPr lang="en-US" altLang="zh-CN"/>
              <a:pPr/>
              <a:t>‹#›</a:t>
            </a:fld>
            <a:endParaRPr lang="en-US" altLang="zh-CN"/>
          </a:p>
        </p:txBody>
      </p:sp>
    </p:spTree>
    <p:extLst>
      <p:ext uri="{BB962C8B-B14F-4D97-AF65-F5344CB8AC3E}">
        <p14:creationId xmlns:p14="http://schemas.microsoft.com/office/powerpoint/2010/main" val="2788138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AB544530-1D43-439E-A326-A7FD42EA52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7FE06118-9707-4828-9A71-FDB76535949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7EA7C9D2-1980-49B2-A4DA-80356750DC02}"/>
              </a:ext>
            </a:extLst>
          </p:cNvPr>
          <p:cNvSpPr>
            <a:spLocks noGrp="1" noChangeArrowheads="1"/>
          </p:cNvSpPr>
          <p:nvPr>
            <p:ph type="sldNum" sz="quarter" idx="12"/>
          </p:nvPr>
        </p:nvSpPr>
        <p:spPr>
          <a:ln/>
        </p:spPr>
        <p:txBody>
          <a:bodyPr/>
          <a:lstStyle>
            <a:lvl1pPr>
              <a:defRPr/>
            </a:lvl1pPr>
          </a:lstStyle>
          <a:p>
            <a:fld id="{7927E05A-A8D5-4C5C-91A3-545FA198276A}" type="slidenum">
              <a:rPr lang="en-US" altLang="zh-CN"/>
              <a:pPr/>
              <a:t>‹#›</a:t>
            </a:fld>
            <a:endParaRPr lang="en-US" altLang="zh-CN"/>
          </a:p>
        </p:txBody>
      </p:sp>
    </p:spTree>
    <p:extLst>
      <p:ext uri="{BB962C8B-B14F-4D97-AF65-F5344CB8AC3E}">
        <p14:creationId xmlns:p14="http://schemas.microsoft.com/office/powerpoint/2010/main" val="1900734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46FA1D1-6FEF-49FC-BF1A-437A41EC66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E0FF7919-04C7-4709-A866-A95F3C79F92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20A1AD26-6D58-4945-81A5-F58A7AA4B781}"/>
              </a:ext>
            </a:extLst>
          </p:cNvPr>
          <p:cNvSpPr>
            <a:spLocks noGrp="1" noChangeArrowheads="1"/>
          </p:cNvSpPr>
          <p:nvPr>
            <p:ph type="sldNum" sz="quarter" idx="12"/>
          </p:nvPr>
        </p:nvSpPr>
        <p:spPr>
          <a:ln/>
        </p:spPr>
        <p:txBody>
          <a:bodyPr/>
          <a:lstStyle>
            <a:lvl1pPr>
              <a:defRPr/>
            </a:lvl1pPr>
          </a:lstStyle>
          <a:p>
            <a:fld id="{310FE6EC-AC21-43D8-9BCB-7C401B2F38BC}" type="slidenum">
              <a:rPr lang="en-US" altLang="zh-CN"/>
              <a:pPr/>
              <a:t>‹#›</a:t>
            </a:fld>
            <a:endParaRPr lang="en-US" altLang="zh-CN"/>
          </a:p>
        </p:txBody>
      </p:sp>
    </p:spTree>
    <p:extLst>
      <p:ext uri="{BB962C8B-B14F-4D97-AF65-F5344CB8AC3E}">
        <p14:creationId xmlns:p14="http://schemas.microsoft.com/office/powerpoint/2010/main" val="131638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5D3EABB-46D8-47D4-9AF0-111471EEEA5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9848428C-16CF-4ACA-8FC4-F910249FF19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6E924CE5-1458-47B3-9179-AF90D87AC004}"/>
              </a:ext>
            </a:extLst>
          </p:cNvPr>
          <p:cNvSpPr>
            <a:spLocks noGrp="1" noChangeArrowheads="1"/>
          </p:cNvSpPr>
          <p:nvPr>
            <p:ph type="sldNum" sz="quarter" idx="12"/>
          </p:nvPr>
        </p:nvSpPr>
        <p:spPr>
          <a:ln/>
        </p:spPr>
        <p:txBody>
          <a:bodyPr/>
          <a:lstStyle>
            <a:lvl1pPr>
              <a:defRPr/>
            </a:lvl1pPr>
          </a:lstStyle>
          <a:p>
            <a:fld id="{4486A6C6-36B9-4FFA-BF8B-7E74B94BC411}" type="slidenum">
              <a:rPr lang="en-US" altLang="zh-CN"/>
              <a:pPr/>
              <a:t>‹#›</a:t>
            </a:fld>
            <a:endParaRPr lang="en-US" altLang="zh-CN"/>
          </a:p>
        </p:txBody>
      </p:sp>
    </p:spTree>
    <p:extLst>
      <p:ext uri="{BB962C8B-B14F-4D97-AF65-F5344CB8AC3E}">
        <p14:creationId xmlns:p14="http://schemas.microsoft.com/office/powerpoint/2010/main" val="3500196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58ED87D-FDEB-418A-B790-9832C123B09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5769BFD-7C1B-47E2-85BD-45C0656B56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F319B8A-18F2-4924-A0C3-936837B90949}"/>
              </a:ext>
            </a:extLst>
          </p:cNvPr>
          <p:cNvSpPr>
            <a:spLocks noGrp="1" noChangeArrowheads="1"/>
          </p:cNvSpPr>
          <p:nvPr>
            <p:ph type="sldNum" sz="quarter" idx="12"/>
          </p:nvPr>
        </p:nvSpPr>
        <p:spPr>
          <a:ln/>
        </p:spPr>
        <p:txBody>
          <a:bodyPr/>
          <a:lstStyle>
            <a:lvl1pPr>
              <a:defRPr/>
            </a:lvl1pPr>
          </a:lstStyle>
          <a:p>
            <a:fld id="{05047A96-F5D7-427D-B12D-835A93862518}" type="slidenum">
              <a:rPr lang="en-US" altLang="zh-CN"/>
              <a:pPr/>
              <a:t>‹#›</a:t>
            </a:fld>
            <a:endParaRPr lang="en-US" altLang="zh-CN"/>
          </a:p>
        </p:txBody>
      </p:sp>
    </p:spTree>
    <p:extLst>
      <p:ext uri="{BB962C8B-B14F-4D97-AF65-F5344CB8AC3E}">
        <p14:creationId xmlns:p14="http://schemas.microsoft.com/office/powerpoint/2010/main" val="79145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9ED976E-1979-4B7D-8522-38E86AD755C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22E1BA1-97E7-45FC-ADBE-C130733E77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A939B64-66FB-4E1F-A82E-07A9246913DF}"/>
              </a:ext>
            </a:extLst>
          </p:cNvPr>
          <p:cNvSpPr>
            <a:spLocks noGrp="1" noChangeArrowheads="1"/>
          </p:cNvSpPr>
          <p:nvPr>
            <p:ph type="sldNum" sz="quarter" idx="12"/>
          </p:nvPr>
        </p:nvSpPr>
        <p:spPr>
          <a:ln/>
        </p:spPr>
        <p:txBody>
          <a:bodyPr/>
          <a:lstStyle>
            <a:lvl1pPr>
              <a:defRPr/>
            </a:lvl1pPr>
          </a:lstStyle>
          <a:p>
            <a:fld id="{6C1295B2-47CE-4915-81C5-E29AF1EB21F9}" type="slidenum">
              <a:rPr lang="en-US" altLang="zh-CN"/>
              <a:pPr/>
              <a:t>‹#›</a:t>
            </a:fld>
            <a:endParaRPr lang="en-US" altLang="zh-CN"/>
          </a:p>
        </p:txBody>
      </p:sp>
    </p:spTree>
    <p:extLst>
      <p:ext uri="{BB962C8B-B14F-4D97-AF65-F5344CB8AC3E}">
        <p14:creationId xmlns:p14="http://schemas.microsoft.com/office/powerpoint/2010/main" val="198201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708E9FD-BA9B-4C5D-B794-9B2DA22853D3}"/>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22FAD28-ABAC-4824-8F90-D607DF6FBB02}"/>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C3659B85-8AE8-4CE0-BB2E-6753870C88BE}"/>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4E042729-B415-4E95-842E-4F1241E7A3E0}"/>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E4BB4D3C-E1DD-417F-9AE4-87EBF721DD26}"/>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BF098D9-5360-4183-95AE-2A5A7A24F038}"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410199D-127C-46D8-A825-EAB310750684}"/>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9B8E03C3-08F8-4264-885B-13989D0A78F2}"/>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3A5DDBC9-CDC5-473C-B0D7-D7A228EFD244}"/>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71B4BE29-6975-4861-BB88-7501EF57B91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C40A5E26-58E4-46C5-A2CA-EED4963C6498}"/>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56D95C57-D4F8-4D92-BF1C-CECC37103DB0}" type="slidenum">
              <a:rPr lang="en-US" altLang="zh-CN"/>
              <a:pPr>
                <a:defRPr/>
              </a:pPr>
              <a:t>‹#›</a:t>
            </a:fld>
            <a:endParaRPr lang="en-US" altLang="zh-CN"/>
          </a:p>
        </p:txBody>
      </p:sp>
    </p:spTree>
    <p:extLst>
      <p:ext uri="{BB962C8B-B14F-4D97-AF65-F5344CB8AC3E}">
        <p14:creationId xmlns:p14="http://schemas.microsoft.com/office/powerpoint/2010/main" val="1602526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89"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2021/9/22</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74832237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l" defTabSz="685800" rtl="0" eaLnBrk="1" latinLnBrk="0" hangingPunct="1">
        <a:lnSpc>
          <a:spcPct val="90000"/>
        </a:lnSpc>
        <a:spcBef>
          <a:spcPct val="0"/>
        </a:spcBef>
        <a:buNone/>
        <a:defRPr sz="3300" kern="1200">
          <a:solidFill>
            <a:schemeClr val="tx1"/>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slide" Target="slide46.xml"/><Relationship Id="rId1" Type="http://schemas.openxmlformats.org/officeDocument/2006/relationships/slideLayout" Target="../slideLayouts/slideLayout15.xml"/><Relationship Id="rId6" Type="http://schemas.openxmlformats.org/officeDocument/2006/relationships/slide" Target="slide164.xml"/><Relationship Id="rId5" Type="http://schemas.openxmlformats.org/officeDocument/2006/relationships/slide" Target="slide147.xml"/><Relationship Id="rId4" Type="http://schemas.openxmlformats.org/officeDocument/2006/relationships/slide" Target="slide115.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image" Target="../media/image2.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5.xml"/><Relationship Id="rId1" Type="http://schemas.openxmlformats.org/officeDocument/2006/relationships/vmlDrawing" Target="../drawings/vmlDrawing23.vml"/><Relationship Id="rId4" Type="http://schemas.openxmlformats.org/officeDocument/2006/relationships/image" Target="../media/image26.emf"/></Relationships>
</file>

<file path=ppt/slides/_rels/slide10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5.xml"/><Relationship Id="rId1" Type="http://schemas.openxmlformats.org/officeDocument/2006/relationships/vmlDrawing" Target="../drawings/vmlDrawing24.vml"/><Relationship Id="rId4" Type="http://schemas.openxmlformats.org/officeDocument/2006/relationships/image" Target="../media/image28.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5.xml"/><Relationship Id="rId1" Type="http://schemas.openxmlformats.org/officeDocument/2006/relationships/vmlDrawing" Target="../drawings/vmlDrawing25.vml"/><Relationship Id="rId4" Type="http://schemas.openxmlformats.org/officeDocument/2006/relationships/image" Target="../media/image29.emf"/></Relationships>
</file>

<file path=ppt/slides/_rels/slide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5.xml"/><Relationship Id="rId1" Type="http://schemas.openxmlformats.org/officeDocument/2006/relationships/vmlDrawing" Target="../drawings/vmlDrawing26.vml"/><Relationship Id="rId4" Type="http://schemas.openxmlformats.org/officeDocument/2006/relationships/image" Target="../media/image32.emf"/></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vmlDrawing" Target="../drawings/vmlDrawing27.vml"/><Relationship Id="rId5" Type="http://schemas.openxmlformats.org/officeDocument/2006/relationships/image" Target="../media/image33.emf"/><Relationship Id="rId4" Type="http://schemas.openxmlformats.org/officeDocument/2006/relationships/oleObject" Target="../embeddings/oleObject21.bin"/></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5.xml"/><Relationship Id="rId1" Type="http://schemas.openxmlformats.org/officeDocument/2006/relationships/vmlDrawing" Target="../drawings/vmlDrawing28.vml"/><Relationship Id="rId4" Type="http://schemas.openxmlformats.org/officeDocument/2006/relationships/image" Target="../media/image34.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35.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8.xml"/><Relationship Id="rId1" Type="http://schemas.openxmlformats.org/officeDocument/2006/relationships/vmlDrawing" Target="../drawings/vmlDrawing29.vml"/><Relationship Id="rId4" Type="http://schemas.openxmlformats.org/officeDocument/2006/relationships/image" Target="../media/image36.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8.xml"/><Relationship Id="rId1" Type="http://schemas.openxmlformats.org/officeDocument/2006/relationships/vmlDrawing" Target="../drawings/vmlDrawing30.vml"/><Relationship Id="rId4" Type="http://schemas.openxmlformats.org/officeDocument/2006/relationships/image" Target="../media/image37.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2.xml"/></Relationships>
</file>

<file path=ppt/slides/_rels/slide13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5.xml"/><Relationship Id="rId1" Type="http://schemas.openxmlformats.org/officeDocument/2006/relationships/vmlDrawing" Target="../drawings/vmlDrawing31.vml"/><Relationship Id="rId4" Type="http://schemas.openxmlformats.org/officeDocument/2006/relationships/image" Target="../media/image42.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5.xml"/><Relationship Id="rId1" Type="http://schemas.openxmlformats.org/officeDocument/2006/relationships/vmlDrawing" Target="../drawings/vmlDrawing32.vml"/><Relationship Id="rId4" Type="http://schemas.openxmlformats.org/officeDocument/2006/relationships/image" Target="../media/image43.w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5.xml"/><Relationship Id="rId1" Type="http://schemas.openxmlformats.org/officeDocument/2006/relationships/vmlDrawing" Target="../drawings/vmlDrawing33.vml"/><Relationship Id="rId4" Type="http://schemas.openxmlformats.org/officeDocument/2006/relationships/image" Target="../media/image43.w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3.xml"/><Relationship Id="rId4" Type="http://schemas.openxmlformats.org/officeDocument/2006/relationships/image" Target="../media/image4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5.xml"/><Relationship Id="rId1" Type="http://schemas.openxmlformats.org/officeDocument/2006/relationships/vmlDrawing" Target="../drawings/vmlDrawing34.vml"/><Relationship Id="rId4" Type="http://schemas.openxmlformats.org/officeDocument/2006/relationships/image" Target="../media/image46.e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xml"/><Relationship Id="rId1" Type="http://schemas.openxmlformats.org/officeDocument/2006/relationships/tags" Target="../tags/tag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5.xml"/><Relationship Id="rId1" Type="http://schemas.openxmlformats.org/officeDocument/2006/relationships/vmlDrawing" Target="../drawings/vmlDrawing35.vml"/><Relationship Id="rId4" Type="http://schemas.openxmlformats.org/officeDocument/2006/relationships/image" Target="../media/image47.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5.xml"/><Relationship Id="rId1" Type="http://schemas.openxmlformats.org/officeDocument/2006/relationships/vmlDrawing" Target="../drawings/vmlDrawing36.vml"/><Relationship Id="rId4" Type="http://schemas.openxmlformats.org/officeDocument/2006/relationships/image" Target="../media/image48.w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37.vml"/><Relationship Id="rId4" Type="http://schemas.openxmlformats.org/officeDocument/2006/relationships/image" Target="../media/image49.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5.xml"/><Relationship Id="rId5" Type="http://schemas.openxmlformats.org/officeDocument/2006/relationships/image" Target="../media/image53.emf"/><Relationship Id="rId4" Type="http://schemas.openxmlformats.org/officeDocument/2006/relationships/image" Target="../media/image52.emf"/></Relationships>
</file>

<file path=ppt/slides/_rels/slide16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5.xml"/><Relationship Id="rId1" Type="http://schemas.openxmlformats.org/officeDocument/2006/relationships/vmlDrawing" Target="../drawings/vmlDrawing38.vml"/><Relationship Id="rId5" Type="http://schemas.openxmlformats.org/officeDocument/2006/relationships/image" Target="../media/image56.wmf"/><Relationship Id="rId4" Type="http://schemas.openxmlformats.org/officeDocument/2006/relationships/oleObject" Target="../embeddings/oleObject3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5.xml"/><Relationship Id="rId1" Type="http://schemas.openxmlformats.org/officeDocument/2006/relationships/vmlDrawing" Target="../drawings/vmlDrawing39.vml"/><Relationship Id="rId4" Type="http://schemas.openxmlformats.org/officeDocument/2006/relationships/image" Target="../media/image58.e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5.xml"/><Relationship Id="rId1" Type="http://schemas.openxmlformats.org/officeDocument/2006/relationships/vmlDrawing" Target="../drawings/vmlDrawing40.vml"/><Relationship Id="rId4" Type="http://schemas.openxmlformats.org/officeDocument/2006/relationships/image" Target="../media/image59.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5.xml"/><Relationship Id="rId1" Type="http://schemas.openxmlformats.org/officeDocument/2006/relationships/vmlDrawing" Target="../drawings/vmlDrawing41.vml"/><Relationship Id="rId4" Type="http://schemas.openxmlformats.org/officeDocument/2006/relationships/image" Target="../media/image60.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5.xml"/><Relationship Id="rId1" Type="http://schemas.openxmlformats.org/officeDocument/2006/relationships/vmlDrawing" Target="../drawings/vmlDrawing42.vml"/><Relationship Id="rId4" Type="http://schemas.openxmlformats.org/officeDocument/2006/relationships/image" Target="../media/image61.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5.xml"/><Relationship Id="rId1" Type="http://schemas.openxmlformats.org/officeDocument/2006/relationships/vmlDrawing" Target="../drawings/vmlDrawing43.vml"/><Relationship Id="rId4" Type="http://schemas.openxmlformats.org/officeDocument/2006/relationships/image" Target="../media/image62.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5.xml"/><Relationship Id="rId1" Type="http://schemas.openxmlformats.org/officeDocument/2006/relationships/vmlDrawing" Target="../drawings/vmlDrawing44.vml"/><Relationship Id="rId4" Type="http://schemas.openxmlformats.org/officeDocument/2006/relationships/image" Target="../media/image6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5.xml"/><Relationship Id="rId1" Type="http://schemas.openxmlformats.org/officeDocument/2006/relationships/vmlDrawing" Target="../drawings/vmlDrawing45.vml"/><Relationship Id="rId4" Type="http://schemas.openxmlformats.org/officeDocument/2006/relationships/image" Target="../media/image64.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5.xml"/><Relationship Id="rId1" Type="http://schemas.openxmlformats.org/officeDocument/2006/relationships/vmlDrawing" Target="../drawings/vmlDrawing46.vml"/><Relationship Id="rId4" Type="http://schemas.openxmlformats.org/officeDocument/2006/relationships/image" Target="../media/image65.emf"/></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vmlDrawing" Target="../drawings/vmlDrawing47.vml"/><Relationship Id="rId5" Type="http://schemas.openxmlformats.org/officeDocument/2006/relationships/image" Target="../media/image66.emf"/><Relationship Id="rId4" Type="http://schemas.openxmlformats.org/officeDocument/2006/relationships/oleObject" Target="../embeddings/oleObject41.bin"/></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5.xml"/><Relationship Id="rId1" Type="http://schemas.openxmlformats.org/officeDocument/2006/relationships/vmlDrawing" Target="../drawings/vmlDrawing48.vml"/><Relationship Id="rId4" Type="http://schemas.openxmlformats.org/officeDocument/2006/relationships/image" Target="../media/image67.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5.xml"/><Relationship Id="rId1" Type="http://schemas.openxmlformats.org/officeDocument/2006/relationships/vmlDrawing" Target="../drawings/vmlDrawing49.vml"/><Relationship Id="rId4" Type="http://schemas.openxmlformats.org/officeDocument/2006/relationships/image" Target="../media/image68.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5.xml"/><Relationship Id="rId1" Type="http://schemas.openxmlformats.org/officeDocument/2006/relationships/vmlDrawing" Target="../drawings/vmlDrawing50.vml"/><Relationship Id="rId4" Type="http://schemas.openxmlformats.org/officeDocument/2006/relationships/image" Target="../media/image6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5.xml"/><Relationship Id="rId1" Type="http://schemas.openxmlformats.org/officeDocument/2006/relationships/vmlDrawing" Target="../drawings/vmlDrawing4.vml"/><Relationship Id="rId4" Type="http://schemas.openxmlformats.org/officeDocument/2006/relationships/image" Target="../media/image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5.xml"/><Relationship Id="rId1" Type="http://schemas.openxmlformats.org/officeDocument/2006/relationships/vmlDrawing" Target="../drawings/vmlDrawing5.vml"/><Relationship Id="rId4" Type="http://schemas.openxmlformats.org/officeDocument/2006/relationships/image" Target="../media/image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8.xml"/><Relationship Id="rId1" Type="http://schemas.openxmlformats.org/officeDocument/2006/relationships/tags" Target="../tags/tag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8.xml"/><Relationship Id="rId1" Type="http://schemas.openxmlformats.org/officeDocument/2006/relationships/vmlDrawing" Target="../drawings/vmlDrawing6.vml"/><Relationship Id="rId4" Type="http://schemas.openxmlformats.org/officeDocument/2006/relationships/image" Target="../media/image6.emf"/></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8.xml"/><Relationship Id="rId1" Type="http://schemas.openxmlformats.org/officeDocument/2006/relationships/vmlDrawing" Target="../drawings/vmlDrawing7.vml"/><Relationship Id="rId4" Type="http://schemas.openxmlformats.org/officeDocument/2006/relationships/image" Target="../media/image6.emf"/></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6.xml"/><Relationship Id="rId1" Type="http://schemas.openxmlformats.org/officeDocument/2006/relationships/vmlDrawing" Target="../drawings/vmlDrawing8.vml"/><Relationship Id="rId4" Type="http://schemas.openxmlformats.org/officeDocument/2006/relationships/image" Target="../media/image6.emf"/></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6.xml"/><Relationship Id="rId1" Type="http://schemas.openxmlformats.org/officeDocument/2006/relationships/vmlDrawing" Target="../drawings/vmlDrawing9.vml"/><Relationship Id="rId4" Type="http://schemas.openxmlformats.org/officeDocument/2006/relationships/image" Target="../media/image6.emf"/></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6.xml"/><Relationship Id="rId1" Type="http://schemas.openxmlformats.org/officeDocument/2006/relationships/vmlDrawing" Target="../drawings/vmlDrawing10.vml"/><Relationship Id="rId4" Type="http://schemas.openxmlformats.org/officeDocument/2006/relationships/image" Target="../media/image6.emf"/></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6.xml"/><Relationship Id="rId1" Type="http://schemas.openxmlformats.org/officeDocument/2006/relationships/vmlDrawing" Target="../drawings/vmlDrawing11.vml"/><Relationship Id="rId4" Type="http://schemas.openxmlformats.org/officeDocument/2006/relationships/image" Target="../media/image6.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vmlDrawing" Target="../drawings/vmlDrawing12.vml"/><Relationship Id="rId5" Type="http://schemas.openxmlformats.org/officeDocument/2006/relationships/image" Target="../media/image13.emf"/><Relationship Id="rId4" Type="http://schemas.openxmlformats.org/officeDocument/2006/relationships/oleObject" Target="../embeddings/oleObject8.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5.xml"/><Relationship Id="rId1" Type="http://schemas.openxmlformats.org/officeDocument/2006/relationships/vmlDrawing" Target="../drawings/vmlDrawing13.vml"/><Relationship Id="rId4" Type="http://schemas.openxmlformats.org/officeDocument/2006/relationships/image" Target="../media/image14.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5.xml"/><Relationship Id="rId1" Type="http://schemas.openxmlformats.org/officeDocument/2006/relationships/vmlDrawing" Target="../drawings/vmlDrawing14.vml"/><Relationship Id="rId4" Type="http://schemas.openxmlformats.org/officeDocument/2006/relationships/image" Target="../media/image15.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5.xml"/><Relationship Id="rId1" Type="http://schemas.openxmlformats.org/officeDocument/2006/relationships/vmlDrawing" Target="../drawings/vmlDrawing15.vml"/><Relationship Id="rId4" Type="http://schemas.openxmlformats.org/officeDocument/2006/relationships/image" Target="../media/image17.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5.xml"/><Relationship Id="rId1" Type="http://schemas.openxmlformats.org/officeDocument/2006/relationships/vmlDrawing" Target="../drawings/vmlDrawing16.vml"/><Relationship Id="rId4" Type="http://schemas.openxmlformats.org/officeDocument/2006/relationships/image" Target="../media/image1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5.xml"/><Relationship Id="rId1" Type="http://schemas.openxmlformats.org/officeDocument/2006/relationships/vmlDrawing" Target="../drawings/vmlDrawing17.vml"/><Relationship Id="rId4" Type="http://schemas.openxmlformats.org/officeDocument/2006/relationships/image" Target="../media/image19.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5.xml"/><Relationship Id="rId1" Type="http://schemas.openxmlformats.org/officeDocument/2006/relationships/vmlDrawing" Target="../drawings/vmlDrawing18.vml"/><Relationship Id="rId4" Type="http://schemas.openxmlformats.org/officeDocument/2006/relationships/image" Target="../media/image15.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vmlDrawing" Target="../drawings/vmlDrawing19.vml"/><Relationship Id="rId5" Type="http://schemas.openxmlformats.org/officeDocument/2006/relationships/image" Target="../media/image21.emf"/><Relationship Id="rId4" Type="http://schemas.openxmlformats.org/officeDocument/2006/relationships/oleObject" Target="../embeddings/oleObject13.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5.xml"/><Relationship Id="rId1" Type="http://schemas.openxmlformats.org/officeDocument/2006/relationships/vmlDrawing" Target="../drawings/vmlDrawing20.vml"/><Relationship Id="rId4" Type="http://schemas.openxmlformats.org/officeDocument/2006/relationships/image" Target="../media/image22.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5.xml"/><Relationship Id="rId1" Type="http://schemas.openxmlformats.org/officeDocument/2006/relationships/vmlDrawing" Target="../drawings/vmlDrawing21.vml"/><Relationship Id="rId4" Type="http://schemas.openxmlformats.org/officeDocument/2006/relationships/image" Target="../media/image23.emf"/></Relationships>
</file>

<file path=ppt/slides/_rels/slide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5.xml"/><Relationship Id="rId1" Type="http://schemas.openxmlformats.org/officeDocument/2006/relationships/vmlDrawing" Target="../drawings/vmlDrawing22.vml"/><Relationship Id="rId4" Type="http://schemas.openxmlformats.org/officeDocument/2006/relationships/image" Target="../media/image25.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D4FBB3E-ED7A-45CF-9EDF-D6F6BC61E148}"/>
              </a:ext>
            </a:extLst>
          </p:cNvPr>
          <p:cNvSpPr>
            <a:spLocks noGrp="1" noChangeArrowheads="1"/>
          </p:cNvSpPr>
          <p:nvPr>
            <p:ph type="title"/>
          </p:nvPr>
        </p:nvSpPr>
        <p:spPr>
          <a:xfrm>
            <a:off x="457200" y="274638"/>
            <a:ext cx="8229600" cy="850900"/>
          </a:xfrm>
        </p:spPr>
        <p:txBody>
          <a:bodyPr/>
          <a:lstStyle/>
          <a:p>
            <a:pPr algn="ctr" eaLnBrk="1" hangingPunct="1"/>
            <a:r>
              <a:rPr lang="zh-CN" altLang="en-US" b="1" dirty="0"/>
              <a:t>第</a:t>
            </a:r>
            <a:r>
              <a:rPr lang="en-US" altLang="zh-CN" b="1" dirty="0"/>
              <a:t>6</a:t>
            </a:r>
            <a:r>
              <a:rPr lang="zh-CN" altLang="en-US" b="1" dirty="0"/>
              <a:t>章 中央处理器</a:t>
            </a:r>
          </a:p>
        </p:txBody>
      </p:sp>
      <p:sp>
        <p:nvSpPr>
          <p:cNvPr id="4099" name="内容占位符 1">
            <a:extLst>
              <a:ext uri="{FF2B5EF4-FFF2-40B4-BE49-F238E27FC236}">
                <a16:creationId xmlns:a16="http://schemas.microsoft.com/office/drawing/2014/main" id="{4C1ACEFE-A55B-48FB-91A9-3906A3E66A88}"/>
              </a:ext>
            </a:extLst>
          </p:cNvPr>
          <p:cNvSpPr>
            <a:spLocks noGrp="1" noChangeArrowheads="1"/>
          </p:cNvSpPr>
          <p:nvPr>
            <p:ph idx="1"/>
          </p:nvPr>
        </p:nvSpPr>
        <p:spPr>
          <a:xfrm>
            <a:off x="971600" y="1268760"/>
            <a:ext cx="7450138" cy="4525963"/>
          </a:xfrm>
        </p:spPr>
        <p:txBody>
          <a:bodyPr/>
          <a:lstStyle/>
          <a:p>
            <a:pPr>
              <a:buFont typeface="Wingdings" panose="05000000000000000000" pitchFamily="2" charset="2"/>
              <a:buChar char="Ø"/>
            </a:pPr>
            <a:r>
              <a:rPr lang="en-US" altLang="zh-CN" dirty="0"/>
              <a:t>6. 1  </a:t>
            </a:r>
            <a:r>
              <a:rPr lang="zh-CN" altLang="en-US" dirty="0"/>
              <a:t>处 理 器 概 述</a:t>
            </a:r>
          </a:p>
          <a:p>
            <a:pPr>
              <a:buFont typeface="Wingdings" panose="05000000000000000000" pitchFamily="2" charset="2"/>
              <a:buChar char="Ø"/>
            </a:pPr>
            <a:r>
              <a:rPr lang="en-US" altLang="zh-CN" dirty="0">
                <a:hlinkClick r:id="rId2" action="ppaction://hlinksldjump"/>
              </a:rPr>
              <a:t>6. 2 MIPS </a:t>
            </a:r>
            <a:r>
              <a:rPr lang="zh-CN" altLang="en-US" dirty="0">
                <a:hlinkClick r:id="rId2" action="ppaction://hlinksldjump"/>
              </a:rPr>
              <a:t>模型机的基本构成</a:t>
            </a:r>
            <a:endParaRPr lang="zh-CN" altLang="en-US" dirty="0"/>
          </a:p>
          <a:p>
            <a:pPr>
              <a:buFont typeface="Wingdings" panose="05000000000000000000" pitchFamily="2" charset="2"/>
              <a:buChar char="Ø"/>
            </a:pPr>
            <a:r>
              <a:rPr lang="en-US" altLang="zh-CN" dirty="0">
                <a:hlinkClick r:id="rId3" action="ppaction://hlinksldjump"/>
              </a:rPr>
              <a:t>6. 3  </a:t>
            </a:r>
            <a:r>
              <a:rPr lang="zh-CN" altLang="en-US" dirty="0">
                <a:hlinkClick r:id="rId3" action="ppaction://hlinksldjump"/>
              </a:rPr>
              <a:t>建立模型机的数据通路</a:t>
            </a:r>
            <a:endParaRPr lang="zh-CN" altLang="en-US" dirty="0"/>
          </a:p>
          <a:p>
            <a:pPr>
              <a:buFont typeface="Wingdings" panose="05000000000000000000" pitchFamily="2" charset="2"/>
              <a:buChar char="Ø"/>
            </a:pPr>
            <a:r>
              <a:rPr lang="en-US" altLang="zh-CN" dirty="0">
                <a:hlinkClick r:id="rId4" action="ppaction://hlinksldjump"/>
              </a:rPr>
              <a:t>6. 4  </a:t>
            </a:r>
            <a:r>
              <a:rPr lang="zh-CN" altLang="en-US" dirty="0">
                <a:hlinkClick r:id="rId4" action="ppaction://hlinksldjump"/>
              </a:rPr>
              <a:t>控制器的实现</a:t>
            </a:r>
            <a:endParaRPr lang="zh-CN" altLang="en-US" dirty="0"/>
          </a:p>
          <a:p>
            <a:pPr>
              <a:buFont typeface="Wingdings" panose="05000000000000000000" pitchFamily="2" charset="2"/>
              <a:buChar char="Ø"/>
            </a:pPr>
            <a:r>
              <a:rPr lang="en-US" altLang="zh-CN" dirty="0">
                <a:hlinkClick r:id="rId5" action="ppaction://hlinksldjump"/>
              </a:rPr>
              <a:t>6. 5  </a:t>
            </a:r>
            <a:r>
              <a:rPr lang="zh-CN" altLang="en-US" dirty="0">
                <a:hlinkClick r:id="rId5" action="ppaction://hlinksldjump"/>
              </a:rPr>
              <a:t>多周期 </a:t>
            </a:r>
            <a:r>
              <a:rPr lang="en-US" altLang="zh-CN" dirty="0">
                <a:hlinkClick r:id="rId5" action="ppaction://hlinksldjump"/>
              </a:rPr>
              <a:t>CPU</a:t>
            </a:r>
            <a:endParaRPr lang="en-US" altLang="zh-CN" dirty="0"/>
          </a:p>
          <a:p>
            <a:pPr>
              <a:buFont typeface="Wingdings" panose="05000000000000000000" pitchFamily="2" charset="2"/>
              <a:buChar char="Ø"/>
            </a:pPr>
            <a:r>
              <a:rPr lang="en-US" altLang="zh-CN" dirty="0">
                <a:hlinkClick r:id="rId6" action="ppaction://hlinksldjump"/>
              </a:rPr>
              <a:t>6. 6  </a:t>
            </a:r>
            <a:r>
              <a:rPr lang="zh-CN" altLang="en-US" dirty="0">
                <a:hlinkClick r:id="rId6" action="ppaction://hlinksldjump"/>
              </a:rPr>
              <a:t>流水线 </a:t>
            </a:r>
            <a:r>
              <a:rPr lang="en-US" altLang="zh-CN" dirty="0">
                <a:hlinkClick r:id="rId6" action="ppaction://hlinksldjump"/>
              </a:rPr>
              <a:t>CPU</a:t>
            </a:r>
            <a:endParaRPr lang="en-US" altLang="zh-CN" dirty="0"/>
          </a:p>
        </p:txBody>
      </p:sp>
      <p:sp>
        <p:nvSpPr>
          <p:cNvPr id="3" name="矩形 2">
            <a:extLst>
              <a:ext uri="{FF2B5EF4-FFF2-40B4-BE49-F238E27FC236}">
                <a16:creationId xmlns:a16="http://schemas.microsoft.com/office/drawing/2014/main" id="{D5D67CA4-03D2-4867-8379-5DE67C6D1C43}"/>
              </a:ext>
            </a:extLst>
          </p:cNvPr>
          <p:cNvSpPr/>
          <p:nvPr/>
        </p:nvSpPr>
        <p:spPr>
          <a:xfrm>
            <a:off x="1475656" y="1268760"/>
            <a:ext cx="3602268"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lvl="0" eaLnBrk="0" hangingPunct="0">
              <a:spcBef>
                <a:spcPct val="20000"/>
              </a:spcBef>
              <a:defRPr/>
            </a:pPr>
            <a:r>
              <a:rPr lang="en-US" altLang="zh-CN" sz="3200" kern="0" dirty="0">
                <a:solidFill>
                  <a:srgbClr val="000000"/>
                </a:solidFill>
              </a:rPr>
              <a:t>6. 1  </a:t>
            </a:r>
            <a:r>
              <a:rPr lang="zh-CN" altLang="en-US" sz="3200" kern="0" dirty="0">
                <a:solidFill>
                  <a:srgbClr val="000000"/>
                </a:solidFill>
              </a:rPr>
              <a:t>处 理 器 概 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6.1.2 CPU</a:t>
            </a:r>
            <a:r>
              <a:rPr lang="zh-CN" altLang="en-US" b="1" dirty="0"/>
              <a:t>的内部结构</a:t>
            </a:r>
          </a:p>
        </p:txBody>
      </p:sp>
      <p:sp>
        <p:nvSpPr>
          <p:cNvPr id="5" name="内容占位符 2">
            <a:extLst>
              <a:ext uri="{FF2B5EF4-FFF2-40B4-BE49-F238E27FC236}">
                <a16:creationId xmlns:a16="http://schemas.microsoft.com/office/drawing/2014/main" id="{9683E505-1722-4801-BC56-95BC7DB37D98}"/>
              </a:ext>
            </a:extLst>
          </p:cNvPr>
          <p:cNvSpPr txBox="1">
            <a:spLocks/>
          </p:cNvSpPr>
          <p:nvPr/>
        </p:nvSpPr>
        <p:spPr>
          <a:xfrm>
            <a:off x="323528" y="838748"/>
            <a:ext cx="8641448" cy="2716734"/>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1000"/>
              </a:spcBef>
              <a:buClr>
                <a:schemeClr val="tx1"/>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50000"/>
              </a:lnSpc>
              <a:spcBef>
                <a:spcPts val="500"/>
              </a:spcBef>
              <a:buClr>
                <a:srgbClr val="FF0000"/>
              </a:buClr>
              <a:buFont typeface="Wingdings" panose="05000000000000000000" pitchFamily="2" charset="2"/>
              <a:buChar char="Ø"/>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Clr>
                <a:srgbClr val="FFC000"/>
              </a:buClr>
              <a:buFont typeface="Wingdings" panose="05000000000000000000" pitchFamily="2" charset="2"/>
              <a:buChar char="u"/>
              <a:defRPr sz="22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866943" rtl="0" eaLnBrk="1" fontAlgn="base" latinLnBrk="0" hangingPunct="1">
              <a:lnSpc>
                <a:spcPct val="150000"/>
              </a:lnSpc>
              <a:spcBef>
                <a:spcPts val="569"/>
              </a:spcBef>
              <a:spcAft>
                <a:spcPts val="569"/>
              </a:spcAft>
              <a:buClr>
                <a:sysClr val="windowText" lastClr="000000"/>
              </a:buClr>
              <a:buSzTx/>
              <a:buFont typeface="Wingdings" panose="05000000000000000000" pitchFamily="2" charset="2"/>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控制器的内部结构：</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0" marR="0" lvl="0" indent="0" algn="just" defTabSz="866943" rtl="0" eaLnBrk="1" fontAlgn="base" latinLnBrk="0" hangingPunct="1">
              <a:lnSpc>
                <a:spcPct val="150000"/>
              </a:lnSpc>
              <a:spcBef>
                <a:spcPts val="569"/>
              </a:spcBef>
              <a:spcAft>
                <a:spcPts val="569"/>
              </a:spcAft>
              <a:buClr>
                <a:sysClr val="windowText" lastClr="000000"/>
              </a:buClr>
              <a:buSzTx/>
              <a:buFont typeface="Wingdings" panose="05000000000000000000" pitchFamily="2" charset="2"/>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 name="标题 1">
            <a:extLst>
              <a:ext uri="{FF2B5EF4-FFF2-40B4-BE49-F238E27FC236}">
                <a16:creationId xmlns:a16="http://schemas.microsoft.com/office/drawing/2014/main" id="{75C467F2-91C1-47F3-B42D-EB7A596CBF58}"/>
              </a:ext>
            </a:extLst>
          </p:cNvPr>
          <p:cNvSpPr txBox="1">
            <a:spLocks/>
          </p:cNvSpPr>
          <p:nvPr/>
        </p:nvSpPr>
        <p:spPr>
          <a:xfrm>
            <a:off x="0" y="835494"/>
            <a:ext cx="5524860"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FF0000"/>
                </a:solidFill>
                <a:effectLst/>
                <a:latin typeface="宋体" panose="02010600030101010101" pitchFamily="2" charset="-122"/>
                <a:ea typeface="宋体" panose="02010600030101010101" pitchFamily="2"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j-cs"/>
            </a:endParaRPr>
          </a:p>
        </p:txBody>
      </p:sp>
      <p:sp>
        <p:nvSpPr>
          <p:cNvPr id="2" name="Rectangle 2">
            <a:extLst>
              <a:ext uri="{FF2B5EF4-FFF2-40B4-BE49-F238E27FC236}">
                <a16:creationId xmlns:a16="http://schemas.microsoft.com/office/drawing/2014/main" id="{DCD8F163-A945-4F78-BF98-CD5715898B0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93EC3A70-2995-4C34-8AC9-ACA54098A602}"/>
              </a:ext>
            </a:extLst>
          </p:cNvPr>
          <p:cNvGraphicFramePr>
            <a:graphicFrameLocks noChangeAspect="1"/>
          </p:cNvGraphicFramePr>
          <p:nvPr>
            <p:extLst>
              <p:ext uri="{D42A27DB-BD31-4B8C-83A1-F6EECF244321}">
                <p14:modId xmlns:p14="http://schemas.microsoft.com/office/powerpoint/2010/main" val="3427064871"/>
              </p:ext>
            </p:extLst>
          </p:nvPr>
        </p:nvGraphicFramePr>
        <p:xfrm>
          <a:off x="845840" y="2060848"/>
          <a:ext cx="6120680" cy="4259348"/>
        </p:xfrm>
        <a:graphic>
          <a:graphicData uri="http://schemas.openxmlformats.org/presentationml/2006/ole">
            <mc:AlternateContent xmlns:mc="http://schemas.openxmlformats.org/markup-compatibility/2006">
              <mc:Choice xmlns:v="urn:schemas-microsoft-com:vml" Requires="v">
                <p:oleObj spid="_x0000_s188522" name="Visio" r:id="rId3" imgW="3130225" imgH="2182763" progId="Visio.Drawing.11">
                  <p:embed/>
                </p:oleObj>
              </mc:Choice>
              <mc:Fallback>
                <p:oleObj name="Visio" r:id="rId3" imgW="3130225" imgH="2182763" progId="Visio.Drawing.11">
                  <p:embed/>
                  <p:pic>
                    <p:nvPicPr>
                      <p:cNvPr id="0" name="Object 1"/>
                      <p:cNvPicPr>
                        <a:picLocks noChangeAspect="1" noChangeArrowheads="1"/>
                      </p:cNvPicPr>
                      <p:nvPr/>
                    </p:nvPicPr>
                    <p:blipFill>
                      <a:blip r:embed="rId4"/>
                      <a:srcRect/>
                      <a:stretch>
                        <a:fillRect/>
                      </a:stretch>
                    </p:blipFill>
                    <p:spPr bwMode="auto">
                      <a:xfrm>
                        <a:off x="845840" y="2060848"/>
                        <a:ext cx="6120680" cy="4259348"/>
                      </a:xfrm>
                      <a:prstGeom prst="rect">
                        <a:avLst/>
                      </a:prstGeom>
                      <a:noFill/>
                    </p:spPr>
                  </p:pic>
                </p:oleObj>
              </mc:Fallback>
            </mc:AlternateContent>
          </a:graphicData>
        </a:graphic>
      </p:graphicFrame>
    </p:spTree>
    <p:extLst>
      <p:ext uri="{BB962C8B-B14F-4D97-AF65-F5344CB8AC3E}">
        <p14:creationId xmlns:p14="http://schemas.microsoft.com/office/powerpoint/2010/main" val="16411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29703" y="37794"/>
            <a:ext cx="7812360" cy="731837"/>
          </a:xfrm>
        </p:spPr>
        <p:txBody>
          <a:bodyPr/>
          <a:lstStyle/>
          <a:p>
            <a:pPr lvl="0" eaLnBrk="1" fontAlgn="t" hangingPunct="1">
              <a:spcBef>
                <a:spcPct val="20000"/>
              </a:spcBef>
              <a:buClr>
                <a:srgbClr val="FF0000"/>
              </a:buClr>
            </a:pPr>
            <a:r>
              <a:rPr lang="zh-CN" altLang="en-US" sz="3200" b="1" dirty="0"/>
              <a:t>（</a:t>
            </a:r>
            <a:r>
              <a:rPr lang="en-US" altLang="zh-CN" sz="3200" b="1" dirty="0"/>
              <a:t>6</a:t>
            </a:r>
            <a:r>
              <a:rPr lang="zh-CN" altLang="en-US" sz="3200" b="1" dirty="0"/>
              <a:t>）</a:t>
            </a:r>
            <a:r>
              <a:rPr lang="en-US" altLang="zh-CN" sz="3200" b="1" dirty="0"/>
              <a:t>J</a:t>
            </a:r>
            <a:r>
              <a:rPr lang="zh-CN" altLang="en-US" sz="3200" b="1" dirty="0"/>
              <a:t>长跳转指令（</a:t>
            </a:r>
            <a:r>
              <a:rPr lang="en-US" altLang="zh-CN" sz="3200" b="1" dirty="0"/>
              <a:t>J</a:t>
            </a:r>
            <a:r>
              <a:rPr lang="zh-CN" altLang="en-US" sz="3200" b="1" dirty="0"/>
              <a:t>型）</a:t>
            </a:r>
            <a:endParaRPr lang="zh-CN" altLang="en-US" b="1" dirty="0">
              <a:latin typeface="+mn-ea"/>
              <a:ea typeface="+mn-ea"/>
            </a:endParaRP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900608" y="31409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矩形 6">
            <a:extLst>
              <a:ext uri="{FF2B5EF4-FFF2-40B4-BE49-F238E27FC236}">
                <a16:creationId xmlns:a16="http://schemas.microsoft.com/office/drawing/2014/main" id="{A8789E72-54B1-48C8-A6D1-55ADE3EA2BF2}"/>
              </a:ext>
            </a:extLst>
          </p:cNvPr>
          <p:cNvSpPr/>
          <p:nvPr/>
        </p:nvSpPr>
        <p:spPr>
          <a:xfrm>
            <a:off x="279886" y="611854"/>
            <a:ext cx="1832553"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宋体"/>
                <a:ea typeface="宋体"/>
                <a:cs typeface="+mn-cs"/>
              </a:rPr>
              <a:t>指令流程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
            <a:extLst>
              <a:ext uri="{FF2B5EF4-FFF2-40B4-BE49-F238E27FC236}">
                <a16:creationId xmlns:a16="http://schemas.microsoft.com/office/drawing/2014/main" id="{4F89142C-F112-4646-9E19-5AACE546F539}"/>
              </a:ext>
            </a:extLst>
          </p:cNvPr>
          <p:cNvSpPr>
            <a:spLocks noChangeArrowheads="1"/>
          </p:cNvSpPr>
          <p:nvPr/>
        </p:nvSpPr>
        <p:spPr bwMode="auto">
          <a:xfrm>
            <a:off x="2660186" y="2286688"/>
            <a:ext cx="113065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9" name="组合 18">
            <a:extLst>
              <a:ext uri="{FF2B5EF4-FFF2-40B4-BE49-F238E27FC236}">
                <a16:creationId xmlns:a16="http://schemas.microsoft.com/office/drawing/2014/main" id="{C0C03056-E6EC-4848-8E8B-765F001D7597}"/>
              </a:ext>
            </a:extLst>
          </p:cNvPr>
          <p:cNvGrpSpPr/>
          <p:nvPr/>
        </p:nvGrpSpPr>
        <p:grpSpPr>
          <a:xfrm>
            <a:off x="1333287" y="1178222"/>
            <a:ext cx="7343169" cy="643896"/>
            <a:chOff x="3346575" y="1602509"/>
            <a:chExt cx="6292555" cy="894630"/>
          </a:xfrm>
        </p:grpSpPr>
        <p:sp>
          <p:nvSpPr>
            <p:cNvPr id="20" name="矩形 7">
              <a:extLst>
                <a:ext uri="{FF2B5EF4-FFF2-40B4-BE49-F238E27FC236}">
                  <a16:creationId xmlns:a16="http://schemas.microsoft.com/office/drawing/2014/main" id="{4A634AA1-D5BF-4C4B-A32E-95C969859EFA}"/>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02</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1" name="TextBox 17">
              <a:extLst>
                <a:ext uri="{FF2B5EF4-FFF2-40B4-BE49-F238E27FC236}">
                  <a16:creationId xmlns:a16="http://schemas.microsoft.com/office/drawing/2014/main" id="{FC982C8C-82FC-4540-BC0C-B2939F0CE2B0}"/>
                </a:ext>
              </a:extLst>
            </p:cNvPr>
            <p:cNvSpPr txBox="1"/>
            <p:nvPr/>
          </p:nvSpPr>
          <p:spPr>
            <a:xfrm>
              <a:off x="3469664" y="1602509"/>
              <a:ext cx="1031343" cy="470388"/>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2" name="矩形 26">
              <a:extLst>
                <a:ext uri="{FF2B5EF4-FFF2-40B4-BE49-F238E27FC236}">
                  <a16:creationId xmlns:a16="http://schemas.microsoft.com/office/drawing/2014/main" id="{DAAD0476-79C4-4FF4-90E0-D99C4AF3D6E5}"/>
                </a:ext>
              </a:extLst>
            </p:cNvPr>
            <p:cNvSpPr/>
            <p:nvPr/>
          </p:nvSpPr>
          <p:spPr>
            <a:xfrm>
              <a:off x="4598868" y="2068514"/>
              <a:ext cx="5040262" cy="410979"/>
            </a:xfrm>
            <a:prstGeom prst="rect">
              <a:avLst/>
            </a:prstGeom>
            <a:solidFill>
              <a:srgbClr val="0070C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0" dirty="0">
                  <a:solidFill>
                    <a:sysClr val="window" lastClr="FFFFFF"/>
                  </a:solidFill>
                  <a:latin typeface="Calibri"/>
                  <a:ea typeface="宋体"/>
                </a:rPr>
                <a:t>Target </a:t>
              </a:r>
              <a:r>
                <a:rPr lang="en-US" altLang="zh-CN" sz="1600" b="1" kern="0" dirty="0" err="1">
                  <a:solidFill>
                    <a:sysClr val="window" lastClr="FFFFFF"/>
                  </a:solidFill>
                  <a:latin typeface="Calibri"/>
                  <a:ea typeface="宋体"/>
                </a:rPr>
                <a:t>Addr</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3" name="TextBox 25">
              <a:extLst>
                <a:ext uri="{FF2B5EF4-FFF2-40B4-BE49-F238E27FC236}">
                  <a16:creationId xmlns:a16="http://schemas.microsoft.com/office/drawing/2014/main" id="{5F5F0704-BB21-4F30-AB96-08C4608F2E20}"/>
                </a:ext>
              </a:extLst>
            </p:cNvPr>
            <p:cNvSpPr txBox="1"/>
            <p:nvPr/>
          </p:nvSpPr>
          <p:spPr>
            <a:xfrm>
              <a:off x="6400010" y="1639810"/>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26bits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4" name="矩形 23">
            <a:extLst>
              <a:ext uri="{FF2B5EF4-FFF2-40B4-BE49-F238E27FC236}">
                <a16:creationId xmlns:a16="http://schemas.microsoft.com/office/drawing/2014/main" id="{93C2B6D4-7FDF-4960-AB99-D42B98A6B90B}"/>
              </a:ext>
            </a:extLst>
          </p:cNvPr>
          <p:cNvSpPr/>
          <p:nvPr/>
        </p:nvSpPr>
        <p:spPr>
          <a:xfrm>
            <a:off x="370991" y="1250762"/>
            <a:ext cx="90441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kern="0" dirty="0">
                <a:solidFill>
                  <a:srgbClr val="FF0000"/>
                </a:solidFill>
                <a:latin typeface="Arial"/>
                <a:ea typeface="宋体"/>
              </a:rPr>
              <a:t>J</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4F7C5636-36FC-455C-B6F2-A47E09D2B464}"/>
              </a:ext>
            </a:extLst>
          </p:cNvPr>
          <p:cNvSpPr>
            <a:spLocks noChangeArrowheads="1"/>
          </p:cNvSpPr>
          <p:nvPr/>
        </p:nvSpPr>
        <p:spPr bwMode="auto">
          <a:xfrm>
            <a:off x="-7005773" y="18449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C178B070-9AB3-4909-900A-BBE6361DF572}"/>
              </a:ext>
            </a:extLst>
          </p:cNvPr>
          <p:cNvGraphicFramePr>
            <a:graphicFrameLocks noChangeAspect="1"/>
          </p:cNvGraphicFramePr>
          <p:nvPr>
            <p:extLst>
              <p:ext uri="{D42A27DB-BD31-4B8C-83A1-F6EECF244321}">
                <p14:modId xmlns:p14="http://schemas.microsoft.com/office/powerpoint/2010/main" val="1424101950"/>
              </p:ext>
            </p:extLst>
          </p:nvPr>
        </p:nvGraphicFramePr>
        <p:xfrm>
          <a:off x="1835696" y="2087913"/>
          <a:ext cx="4466723" cy="4077389"/>
        </p:xfrm>
        <a:graphic>
          <a:graphicData uri="http://schemas.openxmlformats.org/presentationml/2006/ole">
            <mc:AlternateContent xmlns:mc="http://schemas.openxmlformats.org/markup-compatibility/2006">
              <mc:Choice xmlns:v="urn:schemas-microsoft-com:vml" Requires="v">
                <p:oleObj spid="_x0000_s260133" name="Visio" r:id="rId3" imgW="2004581" imgH="1832309" progId="Visio.Drawing.11">
                  <p:embed/>
                </p:oleObj>
              </mc:Choice>
              <mc:Fallback>
                <p:oleObj name="Visio" r:id="rId3" imgW="2004581" imgH="1832309"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2087913"/>
                        <a:ext cx="4466723" cy="4077389"/>
                      </a:xfrm>
                      <a:prstGeom prst="rect">
                        <a:avLst/>
                      </a:prstGeom>
                      <a:noFill/>
                    </p:spPr>
                  </p:pic>
                </p:oleObj>
              </mc:Fallback>
            </mc:AlternateContent>
          </a:graphicData>
        </a:graphic>
      </p:graphicFrame>
    </p:spTree>
    <p:extLst>
      <p:ext uri="{BB962C8B-B14F-4D97-AF65-F5344CB8AC3E}">
        <p14:creationId xmlns:p14="http://schemas.microsoft.com/office/powerpoint/2010/main" val="337639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19A73D4-50F4-4D8D-B071-5E3D40551773}"/>
              </a:ext>
            </a:extLst>
          </p:cNvPr>
          <p:cNvPicPr>
            <a:picLocks noChangeAspect="1"/>
          </p:cNvPicPr>
          <p:nvPr/>
        </p:nvPicPr>
        <p:blipFill>
          <a:blip r:embed="rId3"/>
          <a:stretch>
            <a:fillRect/>
          </a:stretch>
        </p:blipFill>
        <p:spPr>
          <a:xfrm>
            <a:off x="254614" y="2092409"/>
            <a:ext cx="8634772" cy="4703729"/>
          </a:xfrm>
          <a:prstGeom prst="rect">
            <a:avLst/>
          </a:prstGeom>
        </p:spPr>
      </p:pic>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0" y="-28644"/>
            <a:ext cx="8777482" cy="731837"/>
          </a:xfrm>
        </p:spPr>
        <p:txBody>
          <a:bodyPr/>
          <a:lstStyle/>
          <a:p>
            <a:pPr eaLnBrk="1" hangingPunct="1"/>
            <a:r>
              <a:rPr lang="zh-CN" altLang="en-US" sz="3200" b="1" dirty="0"/>
              <a:t>（</a:t>
            </a:r>
            <a:r>
              <a:rPr lang="en-US" altLang="zh-CN" sz="3200" b="1" dirty="0"/>
              <a:t>6</a:t>
            </a:r>
            <a:r>
              <a:rPr lang="zh-CN" altLang="en-US" sz="3200" b="1" dirty="0"/>
              <a:t>）</a:t>
            </a:r>
            <a:r>
              <a:rPr lang="en-US" altLang="zh-CN" sz="3200" b="1" dirty="0"/>
              <a:t>J</a:t>
            </a:r>
            <a:r>
              <a:rPr lang="zh-CN" altLang="en-US" sz="3200" b="1" dirty="0"/>
              <a:t>长跳转指令（</a:t>
            </a:r>
            <a:r>
              <a:rPr lang="en-US" altLang="zh-CN" sz="3200" b="1" dirty="0"/>
              <a:t>J</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 name="直接箭头连接符 6">
            <a:extLst>
              <a:ext uri="{FF2B5EF4-FFF2-40B4-BE49-F238E27FC236}">
                <a16:creationId xmlns:a16="http://schemas.microsoft.com/office/drawing/2014/main" id="{C626D747-8F49-4D62-9DB3-534A70EBD6B1}"/>
              </a:ext>
            </a:extLst>
          </p:cNvPr>
          <p:cNvCxnSpPr>
            <a:cxnSpLocks/>
          </p:cNvCxnSpPr>
          <p:nvPr/>
        </p:nvCxnSpPr>
        <p:spPr>
          <a:xfrm>
            <a:off x="1221903" y="3140968"/>
            <a:ext cx="39776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AA47EBD-073F-4240-9533-30B21A4B3309}"/>
              </a:ext>
            </a:extLst>
          </p:cNvPr>
          <p:cNvCxnSpPr>
            <a:cxnSpLocks/>
          </p:cNvCxnSpPr>
          <p:nvPr/>
        </p:nvCxnSpPr>
        <p:spPr>
          <a:xfrm>
            <a:off x="1896794" y="3140968"/>
            <a:ext cx="43204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67855A2-6542-429D-AFBD-39E35DB8563B}"/>
              </a:ext>
            </a:extLst>
          </p:cNvPr>
          <p:cNvCxnSpPr>
            <a:cxnSpLocks/>
          </p:cNvCxnSpPr>
          <p:nvPr/>
        </p:nvCxnSpPr>
        <p:spPr>
          <a:xfrm>
            <a:off x="2825227" y="3124773"/>
            <a:ext cx="42001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E0DC6659-5F1E-47AC-B407-81E326D0AB59}"/>
              </a:ext>
            </a:extLst>
          </p:cNvPr>
          <p:cNvCxnSpPr>
            <a:cxnSpLocks/>
          </p:cNvCxnSpPr>
          <p:nvPr/>
        </p:nvCxnSpPr>
        <p:spPr>
          <a:xfrm>
            <a:off x="3245237" y="3970635"/>
            <a:ext cx="0" cy="219606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17">
            <a:extLst>
              <a:ext uri="{FF2B5EF4-FFF2-40B4-BE49-F238E27FC236}">
                <a16:creationId xmlns:a16="http://schemas.microsoft.com/office/drawing/2014/main" id="{79F69DB2-A01E-4E87-A1A4-848CCB56C395}"/>
              </a:ext>
            </a:extLst>
          </p:cNvPr>
          <p:cNvSpPr txBox="1"/>
          <p:nvPr/>
        </p:nvSpPr>
        <p:spPr>
          <a:xfrm>
            <a:off x="1373591" y="1811002"/>
            <a:ext cx="1203537" cy="338554"/>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70C0"/>
                </a:solidFill>
                <a:effectLst/>
                <a:uLnTx/>
                <a:uFillTx/>
                <a:latin typeface="Arial" panose="020B0604020202020204" pitchFamily="34" charset="0"/>
                <a:ea typeface="华文细黑" pitchFamily="2" charset="-122"/>
                <a:cs typeface="+mn-cs"/>
              </a:rPr>
              <a:t>OpCode</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78826" y="615153"/>
            <a:ext cx="1946367"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数据通路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8">
            <a:extLst>
              <a:ext uri="{FF2B5EF4-FFF2-40B4-BE49-F238E27FC236}">
                <a16:creationId xmlns:a16="http://schemas.microsoft.com/office/drawing/2014/main" id="{CA3034AE-BE24-4EF8-A133-12A15206429F}"/>
              </a:ext>
            </a:extLst>
          </p:cNvPr>
          <p:cNvSpPr>
            <a:spLocks noChangeArrowheads="1"/>
          </p:cNvSpPr>
          <p:nvPr/>
        </p:nvSpPr>
        <p:spPr bwMode="auto">
          <a:xfrm>
            <a:off x="748453" y="28591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5" name="组合 24">
            <a:extLst>
              <a:ext uri="{FF2B5EF4-FFF2-40B4-BE49-F238E27FC236}">
                <a16:creationId xmlns:a16="http://schemas.microsoft.com/office/drawing/2014/main" id="{85DD2ABF-6A8E-425E-ABF5-AF9FB760725C}"/>
              </a:ext>
            </a:extLst>
          </p:cNvPr>
          <p:cNvGrpSpPr/>
          <p:nvPr/>
        </p:nvGrpSpPr>
        <p:grpSpPr>
          <a:xfrm>
            <a:off x="317488" y="3162531"/>
            <a:ext cx="3684441" cy="1073710"/>
            <a:chOff x="317488" y="3163026"/>
            <a:chExt cx="3684441" cy="1073710"/>
          </a:xfrm>
        </p:grpSpPr>
        <p:cxnSp>
          <p:nvCxnSpPr>
            <p:cNvPr id="109" name="直接连接符 108">
              <a:extLst>
                <a:ext uri="{FF2B5EF4-FFF2-40B4-BE49-F238E27FC236}">
                  <a16:creationId xmlns:a16="http://schemas.microsoft.com/office/drawing/2014/main" id="{27F096FA-3929-4CA7-9356-801A9668D7FF}"/>
                </a:ext>
              </a:extLst>
            </p:cNvPr>
            <p:cNvCxnSpPr>
              <a:cxnSpLocks/>
            </p:cNvCxnSpPr>
            <p:nvPr/>
          </p:nvCxnSpPr>
          <p:spPr>
            <a:xfrm>
              <a:off x="3901393" y="3588664"/>
              <a:ext cx="775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028F08A-BAF5-4579-9571-07695C50BC48}"/>
                </a:ext>
              </a:extLst>
            </p:cNvPr>
            <p:cNvCxnSpPr>
              <a:cxnSpLocks/>
            </p:cNvCxnSpPr>
            <p:nvPr/>
          </p:nvCxnSpPr>
          <p:spPr>
            <a:xfrm>
              <a:off x="3993331" y="3573016"/>
              <a:ext cx="0" cy="6637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395E6033-EBD0-4361-8E55-07A618903681}"/>
                </a:ext>
              </a:extLst>
            </p:cNvPr>
            <p:cNvCxnSpPr>
              <a:cxnSpLocks/>
            </p:cNvCxnSpPr>
            <p:nvPr/>
          </p:nvCxnSpPr>
          <p:spPr>
            <a:xfrm>
              <a:off x="339400" y="3163026"/>
              <a:ext cx="560192"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719106FE-B637-46A1-AA3D-A3589EB1F003}"/>
                </a:ext>
              </a:extLst>
            </p:cNvPr>
            <p:cNvCxnSpPr>
              <a:cxnSpLocks/>
            </p:cNvCxnSpPr>
            <p:nvPr/>
          </p:nvCxnSpPr>
          <p:spPr>
            <a:xfrm>
              <a:off x="317488" y="4199213"/>
              <a:ext cx="3684441" cy="91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8D0C358-E7A1-46BB-849A-31C01CE57148}"/>
                </a:ext>
              </a:extLst>
            </p:cNvPr>
            <p:cNvCxnSpPr>
              <a:cxnSpLocks/>
            </p:cNvCxnSpPr>
            <p:nvPr/>
          </p:nvCxnSpPr>
          <p:spPr>
            <a:xfrm>
              <a:off x="339400" y="3169046"/>
              <a:ext cx="0" cy="10301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BFB4B072-52CF-424B-BBB2-CF53CBFC4A0E}"/>
              </a:ext>
            </a:extLst>
          </p:cNvPr>
          <p:cNvGrpSpPr/>
          <p:nvPr/>
        </p:nvGrpSpPr>
        <p:grpSpPr>
          <a:xfrm>
            <a:off x="1279784" y="1125477"/>
            <a:ext cx="7343169" cy="643896"/>
            <a:chOff x="3346575" y="1602509"/>
            <a:chExt cx="6292555" cy="894630"/>
          </a:xfrm>
        </p:grpSpPr>
        <p:sp>
          <p:nvSpPr>
            <p:cNvPr id="58" name="矩形 7">
              <a:extLst>
                <a:ext uri="{FF2B5EF4-FFF2-40B4-BE49-F238E27FC236}">
                  <a16:creationId xmlns:a16="http://schemas.microsoft.com/office/drawing/2014/main" id="{B8EC77E7-EAF2-4B96-9741-DD14E28E9A6F}"/>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02</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65" name="TextBox 17">
              <a:extLst>
                <a:ext uri="{FF2B5EF4-FFF2-40B4-BE49-F238E27FC236}">
                  <a16:creationId xmlns:a16="http://schemas.microsoft.com/office/drawing/2014/main" id="{C37E6FC1-271D-49A0-9300-D72926079434}"/>
                </a:ext>
              </a:extLst>
            </p:cNvPr>
            <p:cNvSpPr txBox="1"/>
            <p:nvPr/>
          </p:nvSpPr>
          <p:spPr>
            <a:xfrm>
              <a:off x="3469664" y="1602509"/>
              <a:ext cx="1031343" cy="470388"/>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67" name="矩形 26">
              <a:extLst>
                <a:ext uri="{FF2B5EF4-FFF2-40B4-BE49-F238E27FC236}">
                  <a16:creationId xmlns:a16="http://schemas.microsoft.com/office/drawing/2014/main" id="{EAB54315-C0A4-44B9-B774-39E108930930}"/>
                </a:ext>
              </a:extLst>
            </p:cNvPr>
            <p:cNvSpPr/>
            <p:nvPr/>
          </p:nvSpPr>
          <p:spPr>
            <a:xfrm>
              <a:off x="4598868" y="2068514"/>
              <a:ext cx="5040262" cy="410979"/>
            </a:xfrm>
            <a:prstGeom prst="rect">
              <a:avLst/>
            </a:prstGeom>
            <a:solidFill>
              <a:srgbClr val="0070C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0" dirty="0">
                  <a:solidFill>
                    <a:sysClr val="window" lastClr="FFFFFF"/>
                  </a:solidFill>
                  <a:latin typeface="Calibri"/>
                  <a:ea typeface="宋体"/>
                </a:rPr>
                <a:t>Target </a:t>
              </a:r>
              <a:r>
                <a:rPr lang="en-US" altLang="zh-CN" sz="1600" b="1" kern="0" dirty="0" err="1">
                  <a:solidFill>
                    <a:sysClr val="window" lastClr="FFFFFF"/>
                  </a:solidFill>
                  <a:latin typeface="Calibri"/>
                  <a:ea typeface="宋体"/>
                </a:rPr>
                <a:t>Addr</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68" name="TextBox 25">
              <a:extLst>
                <a:ext uri="{FF2B5EF4-FFF2-40B4-BE49-F238E27FC236}">
                  <a16:creationId xmlns:a16="http://schemas.microsoft.com/office/drawing/2014/main" id="{A2751952-1C00-4358-AE73-CAF3F70FE8C5}"/>
                </a:ext>
              </a:extLst>
            </p:cNvPr>
            <p:cNvSpPr txBox="1"/>
            <p:nvPr/>
          </p:nvSpPr>
          <p:spPr>
            <a:xfrm>
              <a:off x="6400010" y="1639810"/>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26bits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69" name="矩形 68">
            <a:extLst>
              <a:ext uri="{FF2B5EF4-FFF2-40B4-BE49-F238E27FC236}">
                <a16:creationId xmlns:a16="http://schemas.microsoft.com/office/drawing/2014/main" id="{6D2D6924-9B20-45FF-89F1-E51E693D12C5}"/>
              </a:ext>
            </a:extLst>
          </p:cNvPr>
          <p:cNvSpPr/>
          <p:nvPr/>
        </p:nvSpPr>
        <p:spPr>
          <a:xfrm>
            <a:off x="317488" y="1198017"/>
            <a:ext cx="90441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kern="0" dirty="0">
                <a:solidFill>
                  <a:srgbClr val="FF0000"/>
                </a:solidFill>
                <a:latin typeface="Arial"/>
                <a:ea typeface="宋体"/>
              </a:rPr>
              <a:t>J</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7" name="直接箭头连接符 76">
            <a:extLst>
              <a:ext uri="{FF2B5EF4-FFF2-40B4-BE49-F238E27FC236}">
                <a16:creationId xmlns:a16="http://schemas.microsoft.com/office/drawing/2014/main" id="{2C15BB8A-48D8-4B91-9AE2-EC6E6C65F289}"/>
              </a:ext>
            </a:extLst>
          </p:cNvPr>
          <p:cNvCxnSpPr>
            <a:cxnSpLocks/>
          </p:cNvCxnSpPr>
          <p:nvPr/>
        </p:nvCxnSpPr>
        <p:spPr>
          <a:xfrm flipV="1">
            <a:off x="971600" y="3645023"/>
            <a:ext cx="0" cy="252167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33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6</a:t>
            </a:r>
            <a:r>
              <a:rPr lang="zh-CN" altLang="en-US" sz="3200" b="1" dirty="0"/>
              <a:t>）</a:t>
            </a:r>
            <a:r>
              <a:rPr lang="en-US" altLang="zh-CN" sz="3200" b="1" dirty="0"/>
              <a:t>J</a:t>
            </a:r>
            <a:r>
              <a:rPr lang="zh-CN" altLang="en-US" sz="3200" b="1" dirty="0"/>
              <a:t>长跳转指令（</a:t>
            </a:r>
            <a:r>
              <a:rPr lang="en-US" altLang="zh-CN" sz="3200" b="1" dirty="0"/>
              <a:t>J</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611560" y="860958"/>
            <a:ext cx="6293711"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000000"/>
                </a:solidFill>
                <a:effectLst/>
                <a:uLnTx/>
                <a:uFillTx/>
                <a:latin typeface="Arial"/>
                <a:ea typeface="宋体"/>
                <a:cs typeface="+mn-cs"/>
              </a:rPr>
              <a:t>6</a:t>
            </a: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条指令控制器的输入和输出信号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3" name="表格 2">
            <a:extLst>
              <a:ext uri="{FF2B5EF4-FFF2-40B4-BE49-F238E27FC236}">
                <a16:creationId xmlns:a16="http://schemas.microsoft.com/office/drawing/2014/main" id="{986ACB46-B041-4E5F-95BC-0AE459C8E6CD}"/>
              </a:ext>
            </a:extLst>
          </p:cNvPr>
          <p:cNvGraphicFramePr>
            <a:graphicFrameLocks noGrp="1"/>
          </p:cNvGraphicFramePr>
          <p:nvPr>
            <p:extLst>
              <p:ext uri="{D42A27DB-BD31-4B8C-83A1-F6EECF244321}">
                <p14:modId xmlns:p14="http://schemas.microsoft.com/office/powerpoint/2010/main" val="2450162634"/>
              </p:ext>
            </p:extLst>
          </p:nvPr>
        </p:nvGraphicFramePr>
        <p:xfrm>
          <a:off x="323529" y="1634228"/>
          <a:ext cx="8629755" cy="4504065"/>
        </p:xfrm>
        <a:graphic>
          <a:graphicData uri="http://schemas.openxmlformats.org/drawingml/2006/table">
            <a:tbl>
              <a:tblPr firstRow="1" firstCol="1" bandRow="1"/>
              <a:tblGrid>
                <a:gridCol w="432047">
                  <a:extLst>
                    <a:ext uri="{9D8B030D-6E8A-4147-A177-3AD203B41FA5}">
                      <a16:colId xmlns:a16="http://schemas.microsoft.com/office/drawing/2014/main" val="795798663"/>
                    </a:ext>
                  </a:extLst>
                </a:gridCol>
                <a:gridCol w="648072">
                  <a:extLst>
                    <a:ext uri="{9D8B030D-6E8A-4147-A177-3AD203B41FA5}">
                      <a16:colId xmlns:a16="http://schemas.microsoft.com/office/drawing/2014/main" val="214555534"/>
                    </a:ext>
                  </a:extLst>
                </a:gridCol>
                <a:gridCol w="936104">
                  <a:extLst>
                    <a:ext uri="{9D8B030D-6E8A-4147-A177-3AD203B41FA5}">
                      <a16:colId xmlns:a16="http://schemas.microsoft.com/office/drawing/2014/main" val="1602528176"/>
                    </a:ext>
                  </a:extLst>
                </a:gridCol>
                <a:gridCol w="873187">
                  <a:extLst>
                    <a:ext uri="{9D8B030D-6E8A-4147-A177-3AD203B41FA5}">
                      <a16:colId xmlns:a16="http://schemas.microsoft.com/office/drawing/2014/main" val="2536154136"/>
                    </a:ext>
                  </a:extLst>
                </a:gridCol>
                <a:gridCol w="638981">
                  <a:extLst>
                    <a:ext uri="{9D8B030D-6E8A-4147-A177-3AD203B41FA5}">
                      <a16:colId xmlns:a16="http://schemas.microsoft.com/office/drawing/2014/main" val="1388177778"/>
                    </a:ext>
                  </a:extLst>
                </a:gridCol>
                <a:gridCol w="864096">
                  <a:extLst>
                    <a:ext uri="{9D8B030D-6E8A-4147-A177-3AD203B41FA5}">
                      <a16:colId xmlns:a16="http://schemas.microsoft.com/office/drawing/2014/main" val="3658263769"/>
                    </a:ext>
                  </a:extLst>
                </a:gridCol>
                <a:gridCol w="792088">
                  <a:extLst>
                    <a:ext uri="{9D8B030D-6E8A-4147-A177-3AD203B41FA5}">
                      <a16:colId xmlns:a16="http://schemas.microsoft.com/office/drawing/2014/main" val="40582292"/>
                    </a:ext>
                  </a:extLst>
                </a:gridCol>
                <a:gridCol w="936104">
                  <a:extLst>
                    <a:ext uri="{9D8B030D-6E8A-4147-A177-3AD203B41FA5}">
                      <a16:colId xmlns:a16="http://schemas.microsoft.com/office/drawing/2014/main" val="1857465332"/>
                    </a:ext>
                  </a:extLst>
                </a:gridCol>
                <a:gridCol w="720080">
                  <a:extLst>
                    <a:ext uri="{9D8B030D-6E8A-4147-A177-3AD203B41FA5}">
                      <a16:colId xmlns:a16="http://schemas.microsoft.com/office/drawing/2014/main" val="2116132825"/>
                    </a:ext>
                  </a:extLst>
                </a:gridCol>
                <a:gridCol w="720080">
                  <a:extLst>
                    <a:ext uri="{9D8B030D-6E8A-4147-A177-3AD203B41FA5}">
                      <a16:colId xmlns:a16="http://schemas.microsoft.com/office/drawing/2014/main" val="3958829724"/>
                    </a:ext>
                  </a:extLst>
                </a:gridCol>
                <a:gridCol w="1068916">
                  <a:extLst>
                    <a:ext uri="{9D8B030D-6E8A-4147-A177-3AD203B41FA5}">
                      <a16:colId xmlns:a16="http://schemas.microsoft.com/office/drawing/2014/main" val="1767666448"/>
                    </a:ext>
                  </a:extLst>
                </a:gridCol>
              </a:tblGrid>
              <a:tr h="231183">
                <a:tc rowSpan="3">
                  <a:txBody>
                    <a:bodyPr/>
                    <a:lstStyle/>
                    <a:p>
                      <a:pPr indent="127000" algn="ctr">
                        <a:spcAft>
                          <a:spcPts val="0"/>
                        </a:spcAft>
                      </a:pPr>
                      <a:r>
                        <a:rPr lang="zh-CN" sz="1600" kern="100" dirty="0">
                          <a:effectLst/>
                          <a:latin typeface="Calibri" panose="020F0502020204030204" pitchFamily="34" charset="0"/>
                          <a:ea typeface="宋体" panose="02010600030101010101" pitchFamily="2" charset="-122"/>
                          <a:cs typeface="Times New Roman" panose="02020603050405020304" pitchFamily="18" charset="0"/>
                        </a:rPr>
                        <a:t>序号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7000" algn="ctr">
                        <a:spcAft>
                          <a:spcPts val="0"/>
                        </a:spcAft>
                      </a:pPr>
                      <a:r>
                        <a:rPr lang="zh-CN" sz="1600" kern="100" dirty="0">
                          <a:effectLst/>
                          <a:latin typeface="Calibri" panose="020F0502020204030204" pitchFamily="34" charset="0"/>
                          <a:ea typeface="宋体" panose="02010600030101010101" pitchFamily="2" charset="-122"/>
                          <a:cs typeface="Times New Roman" panose="02020603050405020304" pitchFamily="18" charset="0"/>
                        </a:rPr>
                        <a:t>指令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3">
                  <a:txBody>
                    <a:bodyPr/>
                    <a:lstStyle/>
                    <a:p>
                      <a:pPr indent="127000" algn="ctr">
                        <a:spcAft>
                          <a:spcPts val="0"/>
                        </a:spcAft>
                      </a:pPr>
                      <a:r>
                        <a:rPr lang="zh-CN" sz="1600" kern="100" dirty="0">
                          <a:effectLst/>
                          <a:latin typeface="Calibri" panose="020F0502020204030204" pitchFamily="34" charset="0"/>
                          <a:ea typeface="宋体" panose="02010600030101010101" pitchFamily="2" charset="-122"/>
                          <a:cs typeface="Times New Roman" panose="02020603050405020304" pitchFamily="18" charset="0"/>
                        </a:rPr>
                        <a:t>输入信号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gridSpan="6">
                  <a:txBody>
                    <a:bodyPr/>
                    <a:lstStyle/>
                    <a:p>
                      <a:pPr indent="127000" algn="ctr">
                        <a:spcAft>
                          <a:spcPts val="0"/>
                        </a:spcAft>
                      </a:pPr>
                      <a:r>
                        <a:rPr lang="zh-CN" sz="1600" kern="100">
                          <a:effectLst/>
                          <a:latin typeface="Calibri" panose="020F0502020204030204" pitchFamily="34" charset="0"/>
                          <a:ea typeface="宋体" panose="02010600030101010101" pitchFamily="2" charset="-122"/>
                          <a:cs typeface="Times New Roman" panose="02020603050405020304" pitchFamily="18" charset="0"/>
                        </a:rPr>
                        <a:t>输出信号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06181334"/>
                  </a:ext>
                </a:extLst>
              </a:tr>
              <a:tr h="231183">
                <a:tc vMerge="1">
                  <a:txBody>
                    <a:bodyPr/>
                    <a:lstStyle/>
                    <a:p>
                      <a:endParaRPr lang="zh-CN" altLang="en-US"/>
                    </a:p>
                  </a:txBody>
                  <a:tcPr/>
                </a:tc>
                <a:tc vMerge="1">
                  <a:txBody>
                    <a:bodyPr/>
                    <a:lstStyle/>
                    <a:p>
                      <a:endParaRPr lang="zh-CN" altLang="en-US"/>
                    </a:p>
                  </a:txBody>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EXE</a:t>
                      </a:r>
                      <a:r>
                        <a:rPr lang="zh-CN" sz="1600" kern="100" dirty="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WB</a:t>
                      </a:r>
                      <a:r>
                        <a:rPr lang="zh-CN" sz="1600" kern="100" dirty="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875216139"/>
                  </a:ext>
                </a:extLst>
              </a:tr>
              <a:tr h="693549">
                <a:tc vMerge="1">
                  <a:txBody>
                    <a:bodyPr/>
                    <a:lstStyle/>
                    <a:p>
                      <a:endParaRPr lang="zh-CN" altLang="en-US"/>
                    </a:p>
                  </a:txBody>
                  <a:tcPr/>
                </a:tc>
                <a:tc vMerge="1">
                  <a:txBody>
                    <a:bodyPr/>
                    <a:lstStyle/>
                    <a:p>
                      <a:endParaRPr lang="zh-CN" altLang="en-US"/>
                    </a:p>
                  </a:txBody>
                  <a:tcPr/>
                </a:tc>
                <a:tc>
                  <a:txBody>
                    <a:bodyPr/>
                    <a:lstStyle/>
                    <a:p>
                      <a:pPr indent="0" algn="l">
                        <a:spcAft>
                          <a:spcPts val="0"/>
                        </a:spcAft>
                      </a:pPr>
                      <a:r>
                        <a:rPr lang="en-US" sz="1600" kern="100" dirty="0" err="1">
                          <a:effectLst/>
                          <a:latin typeface="Calibri" panose="020F0502020204030204" pitchFamily="34" charset="0"/>
                          <a:ea typeface="宋体" panose="02010600030101010101" pitchFamily="2" charset="-122"/>
                          <a:cs typeface="Times New Roman" panose="02020603050405020304" pitchFamily="18" charset="0"/>
                        </a:rPr>
                        <a:t>OpCode</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1600" kern="100" dirty="0" err="1">
                          <a:effectLst/>
                          <a:latin typeface="Calibri" panose="020F0502020204030204" pitchFamily="34" charset="0"/>
                          <a:ea typeface="宋体" panose="02010600030101010101" pitchFamily="2" charset="-122"/>
                          <a:cs typeface="Times New Roman" panose="02020603050405020304" pitchFamily="18" charset="0"/>
                        </a:rPr>
                        <a:t>Funct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Zero</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1600" kern="100" dirty="0" err="1">
                          <a:effectLst/>
                          <a:latin typeface="Calibri" panose="020F0502020204030204" pitchFamily="34" charset="0"/>
                          <a:ea typeface="宋体" panose="02010600030101010101" pitchFamily="2" charset="-122"/>
                          <a:cs typeface="Times New Roman" panose="02020603050405020304" pitchFamily="18" charset="0"/>
                        </a:rPr>
                        <a:t>ALUOp</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1600" kern="100" dirty="0" err="1">
                          <a:effectLst/>
                          <a:latin typeface="Calibri" panose="020F0502020204030204" pitchFamily="34" charset="0"/>
                          <a:ea typeface="宋体" panose="02010600030101010101" pitchFamily="2" charset="-122"/>
                          <a:cs typeface="Times New Roman" panose="02020603050405020304" pitchFamily="18" charset="0"/>
                        </a:rPr>
                        <a:t>NPCOp</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1600" kern="100" dirty="0" err="1">
                          <a:effectLst/>
                          <a:latin typeface="Calibri" panose="020F0502020204030204" pitchFamily="34" charset="0"/>
                          <a:ea typeface="宋体" panose="02010600030101010101" pitchFamily="2" charset="-122"/>
                          <a:cs typeface="Times New Roman" panose="02020603050405020304" pitchFamily="18" charset="0"/>
                        </a:rPr>
                        <a:t>ALUB_Src</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1600" kern="100" dirty="0" err="1">
                          <a:effectLst/>
                          <a:latin typeface="Calibri" panose="020F0502020204030204" pitchFamily="34" charset="0"/>
                          <a:ea typeface="宋体" panose="02010600030101010101" pitchFamily="2" charset="-122"/>
                          <a:cs typeface="Times New Roman" panose="02020603050405020304" pitchFamily="18" charset="0"/>
                        </a:rPr>
                        <a:t>SignExt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1600" kern="100" dirty="0" err="1">
                          <a:effectLst/>
                          <a:latin typeface="Calibri" panose="020F0502020204030204" pitchFamily="34" charset="0"/>
                          <a:ea typeface="宋体" panose="02010600030101010101" pitchFamily="2" charset="-122"/>
                          <a:cs typeface="Times New Roman" panose="02020603050405020304" pitchFamily="18" charset="0"/>
                        </a:rPr>
                        <a:t>RFWr</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RegA3_Src</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629873"/>
                  </a:ext>
                </a:extLst>
              </a:tr>
              <a:tr h="462366">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err="1">
                          <a:effectLst/>
                          <a:latin typeface="Calibri" panose="020F0502020204030204" pitchFamily="34" charset="0"/>
                          <a:ea typeface="宋体" panose="02010600030101010101" pitchFamily="2" charset="-122"/>
                          <a:cs typeface="Times New Roman" panose="02020603050405020304" pitchFamily="18" charset="0"/>
                        </a:rPr>
                        <a:t>addu</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00H</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21H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144149"/>
                  </a:ext>
                </a:extLst>
              </a:tr>
              <a:tr h="462366">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subu</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00H</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23H</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01B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0218403"/>
                  </a:ext>
                </a:extLst>
              </a:tr>
              <a:tr h="462366">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and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24H</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10B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5123000"/>
                  </a:ext>
                </a:extLst>
              </a:tr>
              <a:tr h="462366">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addiu</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09H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13400"/>
                  </a:ext>
                </a:extLst>
              </a:tr>
              <a:tr h="462366">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bne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05H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595684"/>
                  </a:ext>
                </a:extLst>
              </a:tr>
              <a:tr h="462366">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bne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05H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3281367"/>
                  </a:ext>
                </a:extLst>
              </a:tr>
              <a:tr h="462366">
                <a:tc>
                  <a:txBody>
                    <a:bodyPr/>
                    <a:lstStyle/>
                    <a:p>
                      <a:pPr indent="0" algn="just">
                        <a:spcAft>
                          <a:spcPts val="0"/>
                        </a:spcAft>
                      </a:pPr>
                      <a:r>
                        <a:rPr 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6</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j</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02H</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XX</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10B</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XX</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6404867"/>
                  </a:ext>
                </a:extLst>
              </a:tr>
            </a:tbl>
          </a:graphicData>
        </a:graphic>
      </p:graphicFrame>
    </p:spTree>
    <p:extLst>
      <p:ext uri="{BB962C8B-B14F-4D97-AF65-F5344CB8AC3E}">
        <p14:creationId xmlns:p14="http://schemas.microsoft.com/office/powerpoint/2010/main" val="1901689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E0C3C3F-7B5E-40C7-9F38-68366DB78FB8}"/>
              </a:ext>
            </a:extLst>
          </p:cNvPr>
          <p:cNvSpPr txBox="1">
            <a:spLocks noChangeArrowheads="1"/>
          </p:cNvSpPr>
          <p:nvPr/>
        </p:nvSpPr>
        <p:spPr bwMode="auto">
          <a:xfrm>
            <a:off x="39220" y="11857"/>
            <a:ext cx="877748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a:t>
            </a:r>
            <a:r>
              <a:rPr kumimoji="0" lang="en-US" altLang="zh-CN" sz="3200" b="1" i="0" u="none" strike="noStrike" kern="0" cap="none" spc="0" normalizeH="0" baseline="0" noProof="0" dirty="0">
                <a:ln>
                  <a:noFill/>
                </a:ln>
                <a:solidFill>
                  <a:srgbClr val="FF0000"/>
                </a:solidFill>
                <a:effectLst/>
                <a:uLnTx/>
                <a:uFillTx/>
                <a:latin typeface="Arial"/>
                <a:ea typeface="宋体"/>
                <a:cs typeface="+mj-cs"/>
              </a:rPr>
              <a:t>6</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a:t>
            </a:r>
            <a:r>
              <a:rPr kumimoji="0" lang="en-US" altLang="zh-CN" sz="3200" b="1" i="0" u="none" strike="noStrike" kern="0" cap="none" spc="0" normalizeH="0" baseline="0" noProof="0" dirty="0">
                <a:ln>
                  <a:noFill/>
                </a:ln>
                <a:solidFill>
                  <a:srgbClr val="FF0000"/>
                </a:solidFill>
                <a:effectLst/>
                <a:uLnTx/>
                <a:uFillTx/>
                <a:latin typeface="Arial"/>
                <a:ea typeface="宋体"/>
                <a:cs typeface="+mj-cs"/>
              </a:rPr>
              <a:t>J</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长跳转指令（</a:t>
            </a:r>
            <a:r>
              <a:rPr kumimoji="0" lang="en-US" altLang="zh-CN" sz="3200" b="1" i="0" u="none" strike="noStrike" kern="0" cap="none" spc="0" normalizeH="0" baseline="0" noProof="0" dirty="0">
                <a:ln>
                  <a:noFill/>
                </a:ln>
                <a:solidFill>
                  <a:srgbClr val="FF0000"/>
                </a:solidFill>
                <a:effectLst/>
                <a:uLnTx/>
                <a:uFillTx/>
                <a:latin typeface="Arial"/>
                <a:ea typeface="宋体"/>
                <a:cs typeface="+mj-cs"/>
              </a:rPr>
              <a:t>J</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型）</a:t>
            </a:r>
          </a:p>
        </p:txBody>
      </p:sp>
      <p:sp>
        <p:nvSpPr>
          <p:cNvPr id="7" name="矩形 6">
            <a:extLst>
              <a:ext uri="{FF2B5EF4-FFF2-40B4-BE49-F238E27FC236}">
                <a16:creationId xmlns:a16="http://schemas.microsoft.com/office/drawing/2014/main" id="{CC2771FF-4C62-418E-A7D1-47A2DF9A1B31}"/>
              </a:ext>
            </a:extLst>
          </p:cNvPr>
          <p:cNvSpPr/>
          <p:nvPr/>
        </p:nvSpPr>
        <p:spPr>
          <a:xfrm>
            <a:off x="251520" y="643773"/>
            <a:ext cx="2348720"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000000"/>
                </a:solidFill>
                <a:effectLst/>
                <a:uLnTx/>
                <a:uFillTx/>
                <a:latin typeface="Arial"/>
                <a:ea typeface="宋体"/>
                <a:cs typeface="+mn-cs"/>
              </a:rPr>
              <a:t>指令执行时序</a:t>
            </a:r>
            <a:endParaRPr kumimoji="0" lang="zh-CN" altLang="en-US"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8998FF2E-D307-4600-B4CF-A34D158AE2A2}"/>
              </a:ext>
            </a:extLst>
          </p:cNvPr>
          <p:cNvSpPr>
            <a:spLocks noChangeArrowheads="1"/>
          </p:cNvSpPr>
          <p:nvPr/>
        </p:nvSpPr>
        <p:spPr bwMode="auto">
          <a:xfrm>
            <a:off x="111561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7">
            <a:extLst>
              <a:ext uri="{FF2B5EF4-FFF2-40B4-BE49-F238E27FC236}">
                <a16:creationId xmlns:a16="http://schemas.microsoft.com/office/drawing/2014/main" id="{9804E4B0-3CE9-424F-A010-9F0860CBB3C7}"/>
              </a:ext>
            </a:extLst>
          </p:cNvPr>
          <p:cNvSpPr>
            <a:spLocks noChangeArrowheads="1"/>
          </p:cNvSpPr>
          <p:nvPr/>
        </p:nvSpPr>
        <p:spPr bwMode="auto">
          <a:xfrm>
            <a:off x="323528" y="1347134"/>
            <a:ext cx="114861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5">
            <a:extLst>
              <a:ext uri="{FF2B5EF4-FFF2-40B4-BE49-F238E27FC236}">
                <a16:creationId xmlns:a16="http://schemas.microsoft.com/office/drawing/2014/main" id="{B9FA0C17-051D-4432-AE8E-BC4A3BF00B80}"/>
              </a:ext>
            </a:extLst>
          </p:cNvPr>
          <p:cNvSpPr>
            <a:spLocks noChangeArrowheads="1"/>
          </p:cNvSpPr>
          <p:nvPr/>
        </p:nvSpPr>
        <p:spPr bwMode="auto">
          <a:xfrm>
            <a:off x="323528" y="1911954"/>
            <a:ext cx="91968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F65B5D52-473A-428E-9653-6650C4EC6F0E}"/>
              </a:ext>
            </a:extLst>
          </p:cNvPr>
          <p:cNvGraphicFramePr>
            <a:graphicFrameLocks noChangeAspect="1"/>
          </p:cNvGraphicFramePr>
          <p:nvPr>
            <p:extLst>
              <p:ext uri="{D42A27DB-BD31-4B8C-83A1-F6EECF244321}">
                <p14:modId xmlns:p14="http://schemas.microsoft.com/office/powerpoint/2010/main" val="2433492785"/>
              </p:ext>
            </p:extLst>
          </p:nvPr>
        </p:nvGraphicFramePr>
        <p:xfrm>
          <a:off x="323528" y="1911955"/>
          <a:ext cx="8318275" cy="2744382"/>
        </p:xfrm>
        <a:graphic>
          <a:graphicData uri="http://schemas.openxmlformats.org/presentationml/2006/ole">
            <mc:AlternateContent xmlns:mc="http://schemas.openxmlformats.org/markup-compatibility/2006">
              <mc:Choice xmlns:v="urn:schemas-microsoft-com:vml" Requires="v">
                <p:oleObj spid="_x0000_s261158" name="Visio" r:id="rId3" imgW="6872155" imgH="2269871" progId="Visio.Drawing.11">
                  <p:embed/>
                </p:oleObj>
              </mc:Choice>
              <mc:Fallback>
                <p:oleObj name="Visio" r:id="rId3" imgW="6872155" imgH="2269871"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911955"/>
                        <a:ext cx="8318275" cy="2744382"/>
                      </a:xfrm>
                      <a:prstGeom prst="rect">
                        <a:avLst/>
                      </a:prstGeom>
                      <a:noFill/>
                    </p:spPr>
                  </p:pic>
                </p:oleObj>
              </mc:Fallback>
            </mc:AlternateContent>
          </a:graphicData>
        </a:graphic>
      </p:graphicFrame>
    </p:spTree>
    <p:extLst>
      <p:ext uri="{BB962C8B-B14F-4D97-AF65-F5344CB8AC3E}">
        <p14:creationId xmlns:p14="http://schemas.microsoft.com/office/powerpoint/2010/main" val="5098220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232473" y="97203"/>
            <a:ext cx="7435871" cy="731837"/>
          </a:xfrm>
        </p:spPr>
        <p:txBody>
          <a:bodyPr/>
          <a:lstStyle/>
          <a:p>
            <a:pPr eaLnBrk="1" hangingPunct="1"/>
            <a:r>
              <a:rPr lang="en-US" altLang="zh-CN" b="1" dirty="0"/>
              <a:t>  (7)</a:t>
            </a:r>
            <a:r>
              <a:rPr lang="zh-CN" altLang="en-US" b="1" dirty="0"/>
              <a:t> </a:t>
            </a:r>
            <a:r>
              <a:rPr lang="en-US" altLang="zh-CN" b="1" dirty="0" err="1"/>
              <a:t>lw</a:t>
            </a:r>
            <a:r>
              <a:rPr lang="zh-CN" altLang="en-US" b="1" dirty="0"/>
              <a:t>数据加载指令（</a:t>
            </a:r>
            <a:r>
              <a:rPr lang="en-US" altLang="zh-CN" b="1" dirty="0"/>
              <a:t>I</a:t>
            </a:r>
            <a:r>
              <a:rPr lang="zh-CN" altLang="en-US" b="1" dirty="0"/>
              <a:t>型）</a:t>
            </a:r>
          </a:p>
        </p:txBody>
      </p:sp>
      <p:sp>
        <p:nvSpPr>
          <p:cNvPr id="6" name="内容占位符 5">
            <a:extLst>
              <a:ext uri="{FF2B5EF4-FFF2-40B4-BE49-F238E27FC236}">
                <a16:creationId xmlns:a16="http://schemas.microsoft.com/office/drawing/2014/main" id="{37C585D4-660F-4C9F-AEE0-7638CC2C8DED}"/>
              </a:ext>
            </a:extLst>
          </p:cNvPr>
          <p:cNvSpPr>
            <a:spLocks noGrp="1"/>
          </p:cNvSpPr>
          <p:nvPr>
            <p:ph idx="1"/>
          </p:nvPr>
        </p:nvSpPr>
        <p:spPr>
          <a:xfrm>
            <a:off x="232473" y="2524859"/>
            <a:ext cx="8712968" cy="1973413"/>
          </a:xfrm>
        </p:spPr>
        <p:txBody>
          <a:bodyPr/>
          <a:lstStyle/>
          <a:p>
            <a:pPr eaLnBrk="1" fontAlgn="t" hangingPunct="1"/>
            <a:r>
              <a:rPr lang="en-US" altLang="zh-CN" b="1" dirty="0"/>
              <a:t>LW  rt</a:t>
            </a:r>
            <a:r>
              <a:rPr lang="zh-CN" altLang="en-US" b="1" dirty="0"/>
              <a:t>，</a:t>
            </a:r>
            <a:r>
              <a:rPr lang="en-US" altLang="zh-CN" b="1" dirty="0"/>
              <a:t>Offset(</a:t>
            </a:r>
            <a:r>
              <a:rPr lang="en-US" altLang="zh-CN" b="1" dirty="0" err="1"/>
              <a:t>rs</a:t>
            </a:r>
            <a:r>
              <a:rPr lang="en-US" altLang="zh-CN" b="1" dirty="0"/>
              <a:t>)</a:t>
            </a:r>
          </a:p>
          <a:p>
            <a:pPr lvl="1" eaLnBrk="1" fontAlgn="t" hangingPunct="1"/>
            <a:r>
              <a:rPr lang="pt-BR" altLang="zh-CN" b="1" dirty="0"/>
              <a:t> </a:t>
            </a:r>
            <a:r>
              <a:rPr lang="en-US" altLang="zh-CN" b="1" dirty="0"/>
              <a:t>R[rt]</a:t>
            </a:r>
            <a:r>
              <a:rPr lang="zh-CN" altLang="en-US" b="1" dirty="0"/>
              <a:t>←</a:t>
            </a:r>
            <a:r>
              <a:rPr lang="en-US" altLang="zh-CN" b="1" dirty="0">
                <a:solidFill>
                  <a:srgbClr val="FF0000"/>
                </a:solidFill>
              </a:rPr>
              <a:t>M[</a:t>
            </a:r>
            <a:r>
              <a:rPr lang="en-US" altLang="zh-CN" b="1" dirty="0"/>
              <a:t>R[</a:t>
            </a:r>
            <a:r>
              <a:rPr lang="en-US" altLang="zh-CN" b="1" dirty="0" err="1"/>
              <a:t>rs</a:t>
            </a:r>
            <a:r>
              <a:rPr lang="en-US" altLang="zh-CN" b="1" dirty="0"/>
              <a:t>]+offset</a:t>
            </a:r>
            <a:r>
              <a:rPr lang="en-US" altLang="zh-CN" b="1" dirty="0">
                <a:solidFill>
                  <a:srgbClr val="FF0000"/>
                </a:solidFill>
              </a:rPr>
              <a:t>]</a:t>
            </a:r>
            <a:endParaRPr lang="pt-BR" altLang="zh-CN" b="1" dirty="0">
              <a:solidFill>
                <a:srgbClr val="FF0000"/>
              </a:solidFill>
            </a:endParaRPr>
          </a:p>
        </p:txBody>
      </p:sp>
      <p:sp>
        <p:nvSpPr>
          <p:cNvPr id="8" name="矩形 7">
            <a:extLst>
              <a:ext uri="{FF2B5EF4-FFF2-40B4-BE49-F238E27FC236}">
                <a16:creationId xmlns:a16="http://schemas.microsoft.com/office/drawing/2014/main" id="{CD3EAD4E-37F1-4B4D-BB1C-DC150D808585}"/>
              </a:ext>
            </a:extLst>
          </p:cNvPr>
          <p:cNvSpPr/>
          <p:nvPr/>
        </p:nvSpPr>
        <p:spPr>
          <a:xfrm>
            <a:off x="158192" y="3797470"/>
            <a:ext cx="4572000" cy="523220"/>
          </a:xfrm>
          <a:prstGeom prst="rect">
            <a:avLst/>
          </a:prstGeom>
        </p:spPr>
        <p:txBody>
          <a:bodyPr>
            <a:spAutoFit/>
          </a:bodyPr>
          <a:lstStyle/>
          <a:p>
            <a:pPr marL="457200" marR="0" lvl="1" indent="0" algn="l" defTabSz="914400" rtl="0" eaLnBrk="1" fontAlgn="ctr" latinLnBrk="0" hangingPunct="1">
              <a:lnSpc>
                <a:spcPct val="100000"/>
              </a:lnSpc>
              <a:spcBef>
                <a:spcPct val="2000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例：</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LW </a:t>
            </a:r>
            <a:r>
              <a:rPr kumimoji="0" lang="en-US" altLang="zh-CN" sz="2800" b="0" i="0" u="none" strike="noStrike" kern="0" cap="none" spc="0" normalizeH="0" noProof="0" dirty="0">
                <a:ln>
                  <a:noFill/>
                </a:ln>
                <a:solidFill>
                  <a:srgbClr val="000000"/>
                </a:solidFill>
                <a:effectLst/>
                <a:uLnTx/>
                <a:uFillTx/>
                <a:latin typeface="Arial"/>
                <a:ea typeface="宋体"/>
                <a:cs typeface="+mn-cs"/>
              </a:rPr>
              <a:t> </a:t>
            </a:r>
            <a:r>
              <a:rPr lang="en-US" altLang="zh-CN" sz="2800" kern="0" noProof="0" dirty="0">
                <a:solidFill>
                  <a:srgbClr val="000000"/>
                </a:solidFill>
                <a:latin typeface="Arial"/>
                <a:ea typeface="宋体"/>
              </a:rPr>
              <a:t>$2, 4($3)</a:t>
            </a:r>
            <a:endParaRPr kumimoji="0" lang="zh-CN" altLang="zh-CN" sz="2800" b="0" i="0" u="none" strike="noStrike" kern="0" cap="none" spc="0" normalizeH="0" baseline="0" noProof="0" dirty="0">
              <a:ln>
                <a:noFill/>
              </a:ln>
              <a:solidFill>
                <a:srgbClr val="000000"/>
              </a:solidFill>
              <a:effectLst/>
              <a:uLnTx/>
              <a:uFillTx/>
              <a:latin typeface="Arial"/>
              <a:ea typeface="宋体"/>
              <a:cs typeface="+mn-cs"/>
            </a:endParaRPr>
          </a:p>
        </p:txBody>
      </p:sp>
      <p:sp>
        <p:nvSpPr>
          <p:cNvPr id="2" name="矩形 1">
            <a:extLst>
              <a:ext uri="{FF2B5EF4-FFF2-40B4-BE49-F238E27FC236}">
                <a16:creationId xmlns:a16="http://schemas.microsoft.com/office/drawing/2014/main" id="{D176FBAA-5109-4F40-9DD0-6A1990815DCB}"/>
              </a:ext>
            </a:extLst>
          </p:cNvPr>
          <p:cNvSpPr/>
          <p:nvPr/>
        </p:nvSpPr>
        <p:spPr>
          <a:xfrm>
            <a:off x="153757" y="880877"/>
            <a:ext cx="2165978"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00"/>
                </a:solidFill>
                <a:effectLst/>
                <a:uLnTx/>
                <a:uFillTx/>
                <a:latin typeface="Arial"/>
                <a:ea typeface="宋体"/>
                <a:cs typeface="+mn-cs"/>
              </a:rPr>
              <a:t>指令格式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 name="矩形 25">
            <a:extLst>
              <a:ext uri="{FF2B5EF4-FFF2-40B4-BE49-F238E27FC236}">
                <a16:creationId xmlns:a16="http://schemas.microsoft.com/office/drawing/2014/main" id="{F999482F-C80E-4FB1-BD3C-E1AC80FF6B3D}"/>
              </a:ext>
            </a:extLst>
          </p:cNvPr>
          <p:cNvSpPr/>
          <p:nvPr/>
        </p:nvSpPr>
        <p:spPr>
          <a:xfrm>
            <a:off x="3949379" y="5321461"/>
            <a:ext cx="1267831" cy="308496"/>
          </a:xfrm>
          <a:prstGeom prst="rect">
            <a:avLst/>
          </a:prstGeom>
          <a:solidFill>
            <a:schemeClr val="bg1"/>
          </a:solidFill>
          <a:ln w="9525" cap="flat" cmpd="sng" algn="ctr">
            <a:solidFill>
              <a:schemeClr val="bg1"/>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0X8C620004</a:t>
            </a:r>
            <a:endParaRPr kumimoji="0" lang="zh-CN" altLang="en-US" sz="20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9" name="组合 18">
            <a:extLst>
              <a:ext uri="{FF2B5EF4-FFF2-40B4-BE49-F238E27FC236}">
                <a16:creationId xmlns:a16="http://schemas.microsoft.com/office/drawing/2014/main" id="{B352D7E9-CDFA-46B0-987C-37D76684D6CF}"/>
              </a:ext>
            </a:extLst>
          </p:cNvPr>
          <p:cNvGrpSpPr/>
          <p:nvPr/>
        </p:nvGrpSpPr>
        <p:grpSpPr>
          <a:xfrm>
            <a:off x="1177758" y="1545379"/>
            <a:ext cx="7776864" cy="574718"/>
            <a:chOff x="3346575" y="1698625"/>
            <a:chExt cx="6664200" cy="798514"/>
          </a:xfrm>
        </p:grpSpPr>
        <p:sp>
          <p:nvSpPr>
            <p:cNvPr id="20" name="矩形 7">
              <a:extLst>
                <a:ext uri="{FF2B5EF4-FFF2-40B4-BE49-F238E27FC236}">
                  <a16:creationId xmlns:a16="http://schemas.microsoft.com/office/drawing/2014/main" id="{8FF243FD-8500-438F-9B52-4133F2BD5CE9}"/>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23H</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1" name="矩形 24">
              <a:extLst>
                <a:ext uri="{FF2B5EF4-FFF2-40B4-BE49-F238E27FC236}">
                  <a16:creationId xmlns:a16="http://schemas.microsoft.com/office/drawing/2014/main" id="{DFF78CAC-055E-4624-9110-3686B530D7A9}"/>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3" name="矩形 25">
              <a:extLst>
                <a:ext uri="{FF2B5EF4-FFF2-40B4-BE49-F238E27FC236}">
                  <a16:creationId xmlns:a16="http://schemas.microsoft.com/office/drawing/2014/main" id="{5AFB82BD-7096-4579-BDB2-6624626A3D2B}"/>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4" name="TextBox 17">
              <a:extLst>
                <a:ext uri="{FF2B5EF4-FFF2-40B4-BE49-F238E27FC236}">
                  <a16:creationId xmlns:a16="http://schemas.microsoft.com/office/drawing/2014/main" id="{4849E300-E617-4238-A1E9-5D65666675BE}"/>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5" name="矩形 26">
              <a:extLst>
                <a:ext uri="{FF2B5EF4-FFF2-40B4-BE49-F238E27FC236}">
                  <a16:creationId xmlns:a16="http://schemas.microsoft.com/office/drawing/2014/main" id="{2E64A53F-AB53-4824-9837-31A0E7E043D0}"/>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Offset</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6" name="TextBox 22">
              <a:extLst>
                <a:ext uri="{FF2B5EF4-FFF2-40B4-BE49-F238E27FC236}">
                  <a16:creationId xmlns:a16="http://schemas.microsoft.com/office/drawing/2014/main" id="{0A6168EB-1AB3-417D-B256-5E2EF6165EFD}"/>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7" name="TextBox 23">
              <a:extLst>
                <a:ext uri="{FF2B5EF4-FFF2-40B4-BE49-F238E27FC236}">
                  <a16:creationId xmlns:a16="http://schemas.microsoft.com/office/drawing/2014/main" id="{44144EC6-8E0C-46AD-A41C-51EC237F995C}"/>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8" name="TextBox 25">
              <a:extLst>
                <a:ext uri="{FF2B5EF4-FFF2-40B4-BE49-F238E27FC236}">
                  <a16:creationId xmlns:a16="http://schemas.microsoft.com/office/drawing/2014/main" id="{AD9C97E5-C6CF-4C84-ADD6-0ACD620767D8}"/>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9" name="矩形 28">
            <a:extLst>
              <a:ext uri="{FF2B5EF4-FFF2-40B4-BE49-F238E27FC236}">
                <a16:creationId xmlns:a16="http://schemas.microsoft.com/office/drawing/2014/main" id="{4C6C0829-CCAA-4993-BD28-FB89FB5D4A2E}"/>
              </a:ext>
            </a:extLst>
          </p:cNvPr>
          <p:cNvSpPr/>
          <p:nvPr/>
        </p:nvSpPr>
        <p:spPr>
          <a:xfrm>
            <a:off x="215462" y="1548741"/>
            <a:ext cx="77617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kern="0" dirty="0">
                <a:solidFill>
                  <a:srgbClr val="FF0000"/>
                </a:solidFill>
                <a:latin typeface="Arial"/>
                <a:ea typeface="宋体"/>
              </a:rPr>
              <a:t>I</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0" name="组合 29">
            <a:extLst>
              <a:ext uri="{FF2B5EF4-FFF2-40B4-BE49-F238E27FC236}">
                <a16:creationId xmlns:a16="http://schemas.microsoft.com/office/drawing/2014/main" id="{59342EBF-0C3C-4CE8-B2C8-3C3C4D3E1B66}"/>
              </a:ext>
            </a:extLst>
          </p:cNvPr>
          <p:cNvGrpSpPr/>
          <p:nvPr/>
        </p:nvGrpSpPr>
        <p:grpSpPr>
          <a:xfrm>
            <a:off x="1123053" y="4390359"/>
            <a:ext cx="7776864" cy="574718"/>
            <a:chOff x="3346575" y="1698625"/>
            <a:chExt cx="6664200" cy="798514"/>
          </a:xfrm>
        </p:grpSpPr>
        <p:sp>
          <p:nvSpPr>
            <p:cNvPr id="31" name="矩形 7">
              <a:extLst>
                <a:ext uri="{FF2B5EF4-FFF2-40B4-BE49-F238E27FC236}">
                  <a16:creationId xmlns:a16="http://schemas.microsoft.com/office/drawing/2014/main" id="{E59198E2-E756-4F2E-B5DB-ECF5BE5B8FE1}"/>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100011</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2" name="矩形 24">
              <a:extLst>
                <a:ext uri="{FF2B5EF4-FFF2-40B4-BE49-F238E27FC236}">
                  <a16:creationId xmlns:a16="http://schemas.microsoft.com/office/drawing/2014/main" id="{B02562B5-4702-4C29-A401-968C178C7C3C}"/>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00011</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3" name="矩形 25">
              <a:extLst>
                <a:ext uri="{FF2B5EF4-FFF2-40B4-BE49-F238E27FC236}">
                  <a16:creationId xmlns:a16="http://schemas.microsoft.com/office/drawing/2014/main" id="{099D122E-2F7B-4CF7-90F2-0957D5B54435}"/>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00010</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4" name="TextBox 17">
              <a:extLst>
                <a:ext uri="{FF2B5EF4-FFF2-40B4-BE49-F238E27FC236}">
                  <a16:creationId xmlns:a16="http://schemas.microsoft.com/office/drawing/2014/main" id="{F3A86335-23E3-45B7-AA39-BEBBB96362FC}"/>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5" name="矩形 26">
              <a:extLst>
                <a:ext uri="{FF2B5EF4-FFF2-40B4-BE49-F238E27FC236}">
                  <a16:creationId xmlns:a16="http://schemas.microsoft.com/office/drawing/2014/main" id="{A7BFC9FA-56CD-4962-9AA0-F1AA712DBB4A}"/>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0" dirty="0">
                  <a:solidFill>
                    <a:sysClr val="window" lastClr="FFFFFF"/>
                  </a:solidFill>
                  <a:latin typeface="Calibri"/>
                  <a:ea typeface="宋体"/>
                </a:rPr>
                <a:t>4H</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6" name="TextBox 22">
              <a:extLst>
                <a:ext uri="{FF2B5EF4-FFF2-40B4-BE49-F238E27FC236}">
                  <a16:creationId xmlns:a16="http://schemas.microsoft.com/office/drawing/2014/main" id="{3F47A6F3-9037-434D-9913-CE2864B1A8A4}"/>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3">
              <a:extLst>
                <a:ext uri="{FF2B5EF4-FFF2-40B4-BE49-F238E27FC236}">
                  <a16:creationId xmlns:a16="http://schemas.microsoft.com/office/drawing/2014/main" id="{619D3B7B-E2B7-4676-BED3-984A750C17B9}"/>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0" name="TextBox 25">
              <a:extLst>
                <a:ext uri="{FF2B5EF4-FFF2-40B4-BE49-F238E27FC236}">
                  <a16:creationId xmlns:a16="http://schemas.microsoft.com/office/drawing/2014/main" id="{6BDB5599-0F04-406B-8238-72861309D2AB}"/>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Tree>
    <p:extLst>
      <p:ext uri="{BB962C8B-B14F-4D97-AF65-F5344CB8AC3E}">
        <p14:creationId xmlns:p14="http://schemas.microsoft.com/office/powerpoint/2010/main" val="21016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5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29703" y="37794"/>
            <a:ext cx="7812360" cy="731837"/>
          </a:xfrm>
        </p:spPr>
        <p:txBody>
          <a:bodyPr/>
          <a:lstStyle/>
          <a:p>
            <a:pPr lvl="0" eaLnBrk="1" fontAlgn="t" hangingPunct="1">
              <a:spcBef>
                <a:spcPct val="20000"/>
              </a:spcBef>
              <a:buClr>
                <a:srgbClr val="FF0000"/>
              </a:buClr>
            </a:pPr>
            <a:r>
              <a:rPr lang="en-US" altLang="zh-CN" sz="3200" b="1" dirty="0"/>
              <a:t>(7)</a:t>
            </a:r>
            <a:r>
              <a:rPr lang="en-US" altLang="zh-CN" sz="3200" b="1" dirty="0" err="1"/>
              <a:t>lw</a:t>
            </a:r>
            <a:r>
              <a:rPr lang="zh-CN" altLang="en-US" sz="3200" b="1" dirty="0"/>
              <a:t>数据加载指令（</a:t>
            </a:r>
            <a:r>
              <a:rPr lang="en-US" altLang="zh-CN" sz="3200" b="1" dirty="0"/>
              <a:t>I</a:t>
            </a:r>
            <a:r>
              <a:rPr lang="zh-CN" altLang="en-US" sz="3200" b="1" dirty="0"/>
              <a:t>型）</a:t>
            </a:r>
            <a:endParaRPr lang="zh-CN" altLang="en-US" b="1" dirty="0">
              <a:latin typeface="+mn-ea"/>
              <a:ea typeface="+mn-ea"/>
            </a:endParaRP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900608" y="31409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矩形 6">
            <a:extLst>
              <a:ext uri="{FF2B5EF4-FFF2-40B4-BE49-F238E27FC236}">
                <a16:creationId xmlns:a16="http://schemas.microsoft.com/office/drawing/2014/main" id="{A8789E72-54B1-48C8-A6D1-55ADE3EA2BF2}"/>
              </a:ext>
            </a:extLst>
          </p:cNvPr>
          <p:cNvSpPr/>
          <p:nvPr/>
        </p:nvSpPr>
        <p:spPr>
          <a:xfrm>
            <a:off x="279886" y="611854"/>
            <a:ext cx="1832553"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宋体"/>
                <a:ea typeface="宋体"/>
                <a:cs typeface="+mn-cs"/>
              </a:rPr>
              <a:t>指令流程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
            <a:extLst>
              <a:ext uri="{FF2B5EF4-FFF2-40B4-BE49-F238E27FC236}">
                <a16:creationId xmlns:a16="http://schemas.microsoft.com/office/drawing/2014/main" id="{4F89142C-F112-4646-9E19-5AACE546F539}"/>
              </a:ext>
            </a:extLst>
          </p:cNvPr>
          <p:cNvSpPr>
            <a:spLocks noChangeArrowheads="1"/>
          </p:cNvSpPr>
          <p:nvPr/>
        </p:nvSpPr>
        <p:spPr bwMode="auto">
          <a:xfrm>
            <a:off x="1355184" y="2734907"/>
            <a:ext cx="113065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4F7C5636-36FC-455C-B6F2-A47E09D2B464}"/>
              </a:ext>
            </a:extLst>
          </p:cNvPr>
          <p:cNvSpPr>
            <a:spLocks noChangeArrowheads="1"/>
          </p:cNvSpPr>
          <p:nvPr/>
        </p:nvSpPr>
        <p:spPr bwMode="auto">
          <a:xfrm>
            <a:off x="-7005773" y="18449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4" name="组合 13">
            <a:extLst>
              <a:ext uri="{FF2B5EF4-FFF2-40B4-BE49-F238E27FC236}">
                <a16:creationId xmlns:a16="http://schemas.microsoft.com/office/drawing/2014/main" id="{8EE479D7-BD22-49AE-833A-F8EECFA67260}"/>
              </a:ext>
            </a:extLst>
          </p:cNvPr>
          <p:cNvGrpSpPr/>
          <p:nvPr/>
        </p:nvGrpSpPr>
        <p:grpSpPr>
          <a:xfrm>
            <a:off x="1248197" y="1250964"/>
            <a:ext cx="7776864" cy="574718"/>
            <a:chOff x="3346575" y="1698625"/>
            <a:chExt cx="6664200" cy="798514"/>
          </a:xfrm>
        </p:grpSpPr>
        <p:sp>
          <p:nvSpPr>
            <p:cNvPr id="15" name="矩形 7">
              <a:extLst>
                <a:ext uri="{FF2B5EF4-FFF2-40B4-BE49-F238E27FC236}">
                  <a16:creationId xmlns:a16="http://schemas.microsoft.com/office/drawing/2014/main" id="{F466D8E1-0481-4E87-A2F3-789C664CBD15}"/>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23H</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6" name="矩形 24">
              <a:extLst>
                <a:ext uri="{FF2B5EF4-FFF2-40B4-BE49-F238E27FC236}">
                  <a16:creationId xmlns:a16="http://schemas.microsoft.com/office/drawing/2014/main" id="{6A08A7B4-09DD-4654-9A98-240BAD920D35}"/>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7" name="矩形 25">
              <a:extLst>
                <a:ext uri="{FF2B5EF4-FFF2-40B4-BE49-F238E27FC236}">
                  <a16:creationId xmlns:a16="http://schemas.microsoft.com/office/drawing/2014/main" id="{CBE62AD3-EF6F-416B-AFA9-297293E604AF}"/>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8" name="TextBox 17">
              <a:extLst>
                <a:ext uri="{FF2B5EF4-FFF2-40B4-BE49-F238E27FC236}">
                  <a16:creationId xmlns:a16="http://schemas.microsoft.com/office/drawing/2014/main" id="{07C391E2-A431-4842-BEBA-9AFEADC553E7}"/>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5" name="矩形 26">
              <a:extLst>
                <a:ext uri="{FF2B5EF4-FFF2-40B4-BE49-F238E27FC236}">
                  <a16:creationId xmlns:a16="http://schemas.microsoft.com/office/drawing/2014/main" id="{9732C1F2-0406-4923-8310-BAD3AAB5277B}"/>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Offset</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6" name="TextBox 22">
              <a:extLst>
                <a:ext uri="{FF2B5EF4-FFF2-40B4-BE49-F238E27FC236}">
                  <a16:creationId xmlns:a16="http://schemas.microsoft.com/office/drawing/2014/main" id="{68BAB24C-7891-42A0-8BF5-AC3AA227801D}"/>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7" name="TextBox 23">
              <a:extLst>
                <a:ext uri="{FF2B5EF4-FFF2-40B4-BE49-F238E27FC236}">
                  <a16:creationId xmlns:a16="http://schemas.microsoft.com/office/drawing/2014/main" id="{BC54DE9D-86C0-440C-85D9-C3AB978206B6}"/>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8" name="TextBox 25">
              <a:extLst>
                <a:ext uri="{FF2B5EF4-FFF2-40B4-BE49-F238E27FC236}">
                  <a16:creationId xmlns:a16="http://schemas.microsoft.com/office/drawing/2014/main" id="{3F735E4D-E0FC-4EC7-BC2F-075A882728A2}"/>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9" name="矩形 28">
            <a:extLst>
              <a:ext uri="{FF2B5EF4-FFF2-40B4-BE49-F238E27FC236}">
                <a16:creationId xmlns:a16="http://schemas.microsoft.com/office/drawing/2014/main" id="{80361CDE-1A94-4924-BC29-597D1278D8F2}"/>
              </a:ext>
            </a:extLst>
          </p:cNvPr>
          <p:cNvSpPr/>
          <p:nvPr/>
        </p:nvSpPr>
        <p:spPr>
          <a:xfrm>
            <a:off x="285901" y="1254326"/>
            <a:ext cx="77617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kern="0" dirty="0">
                <a:solidFill>
                  <a:srgbClr val="FF0000"/>
                </a:solidFill>
                <a:latin typeface="Arial"/>
                <a:ea typeface="宋体"/>
              </a:rPr>
              <a:t>I</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4">
            <a:extLst>
              <a:ext uri="{FF2B5EF4-FFF2-40B4-BE49-F238E27FC236}">
                <a16:creationId xmlns:a16="http://schemas.microsoft.com/office/drawing/2014/main" id="{314DC7EE-E2BF-4493-81BF-AA5F8B8FF0D8}"/>
              </a:ext>
            </a:extLst>
          </p:cNvPr>
          <p:cNvSpPr>
            <a:spLocks noChangeArrowheads="1"/>
          </p:cNvSpPr>
          <p:nvPr/>
        </p:nvSpPr>
        <p:spPr bwMode="auto">
          <a:xfrm>
            <a:off x="6013461" y="1510634"/>
            <a:ext cx="117386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42353648-EBFD-4AFA-B082-C3EE67716260}"/>
              </a:ext>
            </a:extLst>
          </p:cNvPr>
          <p:cNvGraphicFramePr>
            <a:graphicFrameLocks noChangeAspect="1"/>
          </p:cNvGraphicFramePr>
          <p:nvPr>
            <p:extLst>
              <p:ext uri="{D42A27DB-BD31-4B8C-83A1-F6EECF244321}">
                <p14:modId xmlns:p14="http://schemas.microsoft.com/office/powerpoint/2010/main" val="1222856101"/>
              </p:ext>
            </p:extLst>
          </p:nvPr>
        </p:nvGraphicFramePr>
        <p:xfrm>
          <a:off x="2709177" y="2186024"/>
          <a:ext cx="3016724" cy="4634182"/>
        </p:xfrm>
        <a:graphic>
          <a:graphicData uri="http://schemas.openxmlformats.org/presentationml/2006/ole">
            <mc:AlternateContent xmlns:mc="http://schemas.openxmlformats.org/markup-compatibility/2006">
              <mc:Choice xmlns:v="urn:schemas-microsoft-com:vml" Requires="v">
                <p:oleObj spid="_x0000_s264229" name="Visio" r:id="rId3" imgW="2018078" imgH="3101267" progId="Visio.Drawing.11">
                  <p:embed/>
                </p:oleObj>
              </mc:Choice>
              <mc:Fallback>
                <p:oleObj name="Visio" r:id="rId3" imgW="2018078" imgH="3101267"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177" y="2186024"/>
                        <a:ext cx="3016724" cy="4634182"/>
                      </a:xfrm>
                      <a:prstGeom prst="rect">
                        <a:avLst/>
                      </a:prstGeom>
                      <a:noFill/>
                    </p:spPr>
                  </p:pic>
                </p:oleObj>
              </mc:Fallback>
            </mc:AlternateContent>
          </a:graphicData>
        </a:graphic>
      </p:graphicFrame>
    </p:spTree>
    <p:extLst>
      <p:ext uri="{BB962C8B-B14F-4D97-AF65-F5344CB8AC3E}">
        <p14:creationId xmlns:p14="http://schemas.microsoft.com/office/powerpoint/2010/main" val="392091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5E78A0C-236A-403C-B21C-3A655F81C888}"/>
              </a:ext>
            </a:extLst>
          </p:cNvPr>
          <p:cNvPicPr>
            <a:picLocks noChangeAspect="1"/>
          </p:cNvPicPr>
          <p:nvPr/>
        </p:nvPicPr>
        <p:blipFill>
          <a:blip r:embed="rId3"/>
          <a:stretch>
            <a:fillRect/>
          </a:stretch>
        </p:blipFill>
        <p:spPr>
          <a:xfrm>
            <a:off x="134070" y="2022104"/>
            <a:ext cx="8895470" cy="4339693"/>
          </a:xfrm>
          <a:prstGeom prst="rect">
            <a:avLst/>
          </a:prstGeom>
        </p:spPr>
      </p:pic>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0" y="-28644"/>
            <a:ext cx="8777482" cy="731837"/>
          </a:xfrm>
        </p:spPr>
        <p:txBody>
          <a:bodyPr/>
          <a:lstStyle/>
          <a:p>
            <a:pPr eaLnBrk="1" hangingPunct="1"/>
            <a:r>
              <a:rPr lang="zh-CN" altLang="en-US" sz="3200" b="1" dirty="0"/>
              <a:t>（</a:t>
            </a:r>
            <a:r>
              <a:rPr lang="en-US" altLang="zh-CN" sz="3200" b="1" dirty="0"/>
              <a:t>7</a:t>
            </a:r>
            <a:r>
              <a:rPr lang="zh-CN" altLang="en-US" sz="3200" b="1" dirty="0"/>
              <a:t>）</a:t>
            </a:r>
            <a:r>
              <a:rPr lang="en-US" altLang="zh-CN" sz="3200" b="1" dirty="0" err="1"/>
              <a:t>lw</a:t>
            </a:r>
            <a:r>
              <a:rPr lang="zh-CN" altLang="en-US" sz="3200" b="1" dirty="0"/>
              <a:t>数据加载指令（</a:t>
            </a:r>
            <a:r>
              <a:rPr lang="en-US" altLang="zh-CN" sz="3200" b="1" dirty="0"/>
              <a:t>I</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 name="直接箭头连接符 6">
            <a:extLst>
              <a:ext uri="{FF2B5EF4-FFF2-40B4-BE49-F238E27FC236}">
                <a16:creationId xmlns:a16="http://schemas.microsoft.com/office/drawing/2014/main" id="{C626D747-8F49-4D62-9DB3-534A70EBD6B1}"/>
              </a:ext>
            </a:extLst>
          </p:cNvPr>
          <p:cNvCxnSpPr>
            <a:cxnSpLocks/>
          </p:cNvCxnSpPr>
          <p:nvPr/>
        </p:nvCxnSpPr>
        <p:spPr>
          <a:xfrm>
            <a:off x="1023018" y="2924944"/>
            <a:ext cx="39776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AA47EBD-073F-4240-9533-30B21A4B3309}"/>
              </a:ext>
            </a:extLst>
          </p:cNvPr>
          <p:cNvCxnSpPr>
            <a:cxnSpLocks/>
          </p:cNvCxnSpPr>
          <p:nvPr/>
        </p:nvCxnSpPr>
        <p:spPr>
          <a:xfrm>
            <a:off x="1691680" y="2931514"/>
            <a:ext cx="35358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67855A2-6542-429D-AFBD-39E35DB8563B}"/>
              </a:ext>
            </a:extLst>
          </p:cNvPr>
          <p:cNvCxnSpPr>
            <a:cxnSpLocks/>
          </p:cNvCxnSpPr>
          <p:nvPr/>
        </p:nvCxnSpPr>
        <p:spPr>
          <a:xfrm>
            <a:off x="2573005" y="2931514"/>
            <a:ext cx="31129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E0DC6659-5F1E-47AC-B407-81E326D0AB59}"/>
              </a:ext>
            </a:extLst>
          </p:cNvPr>
          <p:cNvCxnSpPr>
            <a:cxnSpLocks/>
          </p:cNvCxnSpPr>
          <p:nvPr/>
        </p:nvCxnSpPr>
        <p:spPr>
          <a:xfrm>
            <a:off x="2967281" y="3717032"/>
            <a:ext cx="0" cy="201622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17">
            <a:extLst>
              <a:ext uri="{FF2B5EF4-FFF2-40B4-BE49-F238E27FC236}">
                <a16:creationId xmlns:a16="http://schemas.microsoft.com/office/drawing/2014/main" id="{79F69DB2-A01E-4E87-A1A4-848CCB56C395}"/>
              </a:ext>
            </a:extLst>
          </p:cNvPr>
          <p:cNvSpPr txBox="1"/>
          <p:nvPr/>
        </p:nvSpPr>
        <p:spPr>
          <a:xfrm>
            <a:off x="1221902" y="1698437"/>
            <a:ext cx="1203537" cy="338554"/>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70C0"/>
                </a:solidFill>
                <a:effectLst/>
                <a:uLnTx/>
                <a:uFillTx/>
                <a:latin typeface="Arial" panose="020B0604020202020204" pitchFamily="34" charset="0"/>
                <a:ea typeface="华文细黑" pitchFamily="2" charset="-122"/>
                <a:cs typeface="+mn-cs"/>
              </a:rPr>
              <a:t>OpCode</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78826" y="615153"/>
            <a:ext cx="1534394"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数据路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8">
            <a:extLst>
              <a:ext uri="{FF2B5EF4-FFF2-40B4-BE49-F238E27FC236}">
                <a16:creationId xmlns:a16="http://schemas.microsoft.com/office/drawing/2014/main" id="{CA3034AE-BE24-4EF8-A133-12A15206429F}"/>
              </a:ext>
            </a:extLst>
          </p:cNvPr>
          <p:cNvSpPr>
            <a:spLocks noChangeArrowheads="1"/>
          </p:cNvSpPr>
          <p:nvPr/>
        </p:nvSpPr>
        <p:spPr bwMode="auto">
          <a:xfrm>
            <a:off x="748453" y="28591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 name="矩形 68">
            <a:extLst>
              <a:ext uri="{FF2B5EF4-FFF2-40B4-BE49-F238E27FC236}">
                <a16:creationId xmlns:a16="http://schemas.microsoft.com/office/drawing/2014/main" id="{6D2D6924-9B20-45FF-89F1-E51E693D12C5}"/>
              </a:ext>
            </a:extLst>
          </p:cNvPr>
          <p:cNvSpPr/>
          <p:nvPr/>
        </p:nvSpPr>
        <p:spPr>
          <a:xfrm>
            <a:off x="317488" y="1198017"/>
            <a:ext cx="77617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kern="0" dirty="0">
                <a:solidFill>
                  <a:srgbClr val="FF0000"/>
                </a:solidFill>
                <a:latin typeface="Arial"/>
                <a:ea typeface="宋体"/>
              </a:rPr>
              <a:t>I</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7" name="直接箭头连接符 76">
            <a:extLst>
              <a:ext uri="{FF2B5EF4-FFF2-40B4-BE49-F238E27FC236}">
                <a16:creationId xmlns:a16="http://schemas.microsoft.com/office/drawing/2014/main" id="{2C15BB8A-48D8-4B91-9AE2-EC6E6C65F289}"/>
              </a:ext>
            </a:extLst>
          </p:cNvPr>
          <p:cNvCxnSpPr>
            <a:cxnSpLocks/>
          </p:cNvCxnSpPr>
          <p:nvPr/>
        </p:nvCxnSpPr>
        <p:spPr>
          <a:xfrm flipV="1">
            <a:off x="827584" y="3429001"/>
            <a:ext cx="0" cy="230425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86542DC-0F9B-4712-98B0-1E5D1A10FFC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9" name="组合 28">
            <a:extLst>
              <a:ext uri="{FF2B5EF4-FFF2-40B4-BE49-F238E27FC236}">
                <a16:creationId xmlns:a16="http://schemas.microsoft.com/office/drawing/2014/main" id="{4467F15C-100D-4D67-86FC-E003889AE78D}"/>
              </a:ext>
            </a:extLst>
          </p:cNvPr>
          <p:cNvGrpSpPr/>
          <p:nvPr/>
        </p:nvGrpSpPr>
        <p:grpSpPr>
          <a:xfrm>
            <a:off x="1221903" y="1063817"/>
            <a:ext cx="7776864" cy="574718"/>
            <a:chOff x="3346575" y="1698625"/>
            <a:chExt cx="6664200" cy="798514"/>
          </a:xfrm>
        </p:grpSpPr>
        <p:sp>
          <p:nvSpPr>
            <p:cNvPr id="30" name="矩形 7">
              <a:extLst>
                <a:ext uri="{FF2B5EF4-FFF2-40B4-BE49-F238E27FC236}">
                  <a16:creationId xmlns:a16="http://schemas.microsoft.com/office/drawing/2014/main" id="{B50B0621-9311-497E-8555-716FFA54E38A}"/>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23H</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1" name="矩形 24">
              <a:extLst>
                <a:ext uri="{FF2B5EF4-FFF2-40B4-BE49-F238E27FC236}">
                  <a16:creationId xmlns:a16="http://schemas.microsoft.com/office/drawing/2014/main" id="{68D6FFFE-B021-40D7-B813-141D5C618205}"/>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2" name="矩形 25">
              <a:extLst>
                <a:ext uri="{FF2B5EF4-FFF2-40B4-BE49-F238E27FC236}">
                  <a16:creationId xmlns:a16="http://schemas.microsoft.com/office/drawing/2014/main" id="{74F50752-DC3E-43F4-A67B-F84C7866AD90}"/>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3" name="TextBox 17">
              <a:extLst>
                <a:ext uri="{FF2B5EF4-FFF2-40B4-BE49-F238E27FC236}">
                  <a16:creationId xmlns:a16="http://schemas.microsoft.com/office/drawing/2014/main" id="{C6069C63-E195-4108-8936-1F0FD5013911}"/>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 name="矩形 26">
              <a:extLst>
                <a:ext uri="{FF2B5EF4-FFF2-40B4-BE49-F238E27FC236}">
                  <a16:creationId xmlns:a16="http://schemas.microsoft.com/office/drawing/2014/main" id="{0849AEE3-F0D6-46CB-93FF-621A55F2C072}"/>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Offset</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5" name="TextBox 22">
              <a:extLst>
                <a:ext uri="{FF2B5EF4-FFF2-40B4-BE49-F238E27FC236}">
                  <a16:creationId xmlns:a16="http://schemas.microsoft.com/office/drawing/2014/main" id="{166B4BAE-C3A1-4C09-B9A7-047BD47BDCE9}"/>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6" name="TextBox 23">
              <a:extLst>
                <a:ext uri="{FF2B5EF4-FFF2-40B4-BE49-F238E27FC236}">
                  <a16:creationId xmlns:a16="http://schemas.microsoft.com/office/drawing/2014/main" id="{5ECE73F8-0FCE-4CBF-9251-B7A7976CC651}"/>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5">
              <a:extLst>
                <a:ext uri="{FF2B5EF4-FFF2-40B4-BE49-F238E27FC236}">
                  <a16:creationId xmlns:a16="http://schemas.microsoft.com/office/drawing/2014/main" id="{04AE3018-0E51-4BD9-B68E-955CE54A9590}"/>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cxnSp>
        <p:nvCxnSpPr>
          <p:cNvPr id="43" name="直接箭头连接符 42">
            <a:extLst>
              <a:ext uri="{FF2B5EF4-FFF2-40B4-BE49-F238E27FC236}">
                <a16:creationId xmlns:a16="http://schemas.microsoft.com/office/drawing/2014/main" id="{22A4C184-54FF-49D2-BBF1-D2B23BFABB8A}"/>
              </a:ext>
            </a:extLst>
          </p:cNvPr>
          <p:cNvCxnSpPr>
            <a:cxnSpLocks/>
          </p:cNvCxnSpPr>
          <p:nvPr/>
        </p:nvCxnSpPr>
        <p:spPr>
          <a:xfrm>
            <a:off x="3563888" y="2636912"/>
            <a:ext cx="1212894"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5B78DF9-45B2-4082-A444-953EF4D262AF}"/>
              </a:ext>
            </a:extLst>
          </p:cNvPr>
          <p:cNvCxnSpPr>
            <a:cxnSpLocks/>
          </p:cNvCxnSpPr>
          <p:nvPr/>
        </p:nvCxnSpPr>
        <p:spPr>
          <a:xfrm>
            <a:off x="5508104" y="2708920"/>
            <a:ext cx="100811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E02C89B5-90BB-4B55-A233-EFAC71868A64}"/>
              </a:ext>
            </a:extLst>
          </p:cNvPr>
          <p:cNvGrpSpPr/>
          <p:nvPr/>
        </p:nvGrpSpPr>
        <p:grpSpPr>
          <a:xfrm>
            <a:off x="4512352" y="3383131"/>
            <a:ext cx="1786755" cy="1077467"/>
            <a:chOff x="5104287" y="7170783"/>
            <a:chExt cx="3380388" cy="660970"/>
          </a:xfrm>
        </p:grpSpPr>
        <p:cxnSp>
          <p:nvCxnSpPr>
            <p:cNvPr id="50" name="直接连接符 49">
              <a:extLst>
                <a:ext uri="{FF2B5EF4-FFF2-40B4-BE49-F238E27FC236}">
                  <a16:creationId xmlns:a16="http://schemas.microsoft.com/office/drawing/2014/main" id="{EED57115-BE3B-45BC-A4AD-43BD5411FF57}"/>
                </a:ext>
              </a:extLst>
            </p:cNvPr>
            <p:cNvCxnSpPr>
              <a:cxnSpLocks/>
            </p:cNvCxnSpPr>
            <p:nvPr/>
          </p:nvCxnSpPr>
          <p:spPr>
            <a:xfrm flipH="1">
              <a:off x="5131338" y="7821488"/>
              <a:ext cx="335333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94D3A74-D149-4A41-8205-EF9E354180DF}"/>
                </a:ext>
              </a:extLst>
            </p:cNvPr>
            <p:cNvCxnSpPr>
              <a:cxnSpLocks/>
            </p:cNvCxnSpPr>
            <p:nvPr/>
          </p:nvCxnSpPr>
          <p:spPr>
            <a:xfrm flipV="1">
              <a:off x="5131338" y="7173533"/>
              <a:ext cx="0" cy="6582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41218119-3A1E-490B-8370-0B27FFC7F121}"/>
                </a:ext>
              </a:extLst>
            </p:cNvPr>
            <p:cNvCxnSpPr/>
            <p:nvPr/>
          </p:nvCxnSpPr>
          <p:spPr>
            <a:xfrm>
              <a:off x="5104287" y="7170783"/>
              <a:ext cx="43233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A7124454-D0E6-4CD4-8990-4817167C1862}"/>
              </a:ext>
            </a:extLst>
          </p:cNvPr>
          <p:cNvGrpSpPr/>
          <p:nvPr/>
        </p:nvGrpSpPr>
        <p:grpSpPr>
          <a:xfrm>
            <a:off x="4321344" y="3070269"/>
            <a:ext cx="485601" cy="192821"/>
            <a:chOff x="5552098" y="7339370"/>
            <a:chExt cx="409038" cy="482118"/>
          </a:xfrm>
        </p:grpSpPr>
        <p:cxnSp>
          <p:nvCxnSpPr>
            <p:cNvPr id="54" name="直接连接符 53">
              <a:extLst>
                <a:ext uri="{FF2B5EF4-FFF2-40B4-BE49-F238E27FC236}">
                  <a16:creationId xmlns:a16="http://schemas.microsoft.com/office/drawing/2014/main" id="{83680244-E3EE-47AA-B178-1C0F8A9E8F2B}"/>
                </a:ext>
              </a:extLst>
            </p:cNvPr>
            <p:cNvCxnSpPr>
              <a:cxnSpLocks/>
            </p:cNvCxnSpPr>
            <p:nvPr/>
          </p:nvCxnSpPr>
          <p:spPr>
            <a:xfrm>
              <a:off x="5552098" y="7821488"/>
              <a:ext cx="18955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9304063-F8B8-488B-AFF7-080E1D0F5635}"/>
                </a:ext>
              </a:extLst>
            </p:cNvPr>
            <p:cNvCxnSpPr>
              <a:cxnSpLocks/>
            </p:cNvCxnSpPr>
            <p:nvPr/>
          </p:nvCxnSpPr>
          <p:spPr>
            <a:xfrm>
              <a:off x="5718641" y="7339370"/>
              <a:ext cx="0" cy="4821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3A8C88EA-966A-4D84-ABCC-8AEED6301D25}"/>
                </a:ext>
              </a:extLst>
            </p:cNvPr>
            <p:cNvCxnSpPr>
              <a:cxnSpLocks/>
            </p:cNvCxnSpPr>
            <p:nvPr/>
          </p:nvCxnSpPr>
          <p:spPr>
            <a:xfrm>
              <a:off x="5718641" y="7339370"/>
              <a:ext cx="24249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C8844B73-A428-409E-B6D9-ED0BA7CF857E}"/>
              </a:ext>
            </a:extLst>
          </p:cNvPr>
          <p:cNvGrpSpPr/>
          <p:nvPr/>
        </p:nvGrpSpPr>
        <p:grpSpPr>
          <a:xfrm>
            <a:off x="3508444" y="3210722"/>
            <a:ext cx="1622894" cy="1448290"/>
            <a:chOff x="3973897" y="3410533"/>
            <a:chExt cx="1825536" cy="1490204"/>
          </a:xfrm>
        </p:grpSpPr>
        <p:cxnSp>
          <p:nvCxnSpPr>
            <p:cNvPr id="60" name="直接连接符 59">
              <a:extLst>
                <a:ext uri="{FF2B5EF4-FFF2-40B4-BE49-F238E27FC236}">
                  <a16:creationId xmlns:a16="http://schemas.microsoft.com/office/drawing/2014/main" id="{2ED03A09-68CC-4F4A-9A84-18108A994698}"/>
                </a:ext>
              </a:extLst>
            </p:cNvPr>
            <p:cNvCxnSpPr>
              <a:cxnSpLocks/>
            </p:cNvCxnSpPr>
            <p:nvPr/>
          </p:nvCxnSpPr>
          <p:spPr>
            <a:xfrm>
              <a:off x="3973897" y="3429000"/>
              <a:ext cx="18205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C1CFF42-C84F-48EE-AF14-0C6A27E9EC6C}"/>
                </a:ext>
              </a:extLst>
            </p:cNvPr>
            <p:cNvCxnSpPr>
              <a:cxnSpLocks/>
            </p:cNvCxnSpPr>
            <p:nvPr/>
          </p:nvCxnSpPr>
          <p:spPr>
            <a:xfrm flipH="1">
              <a:off x="4115765" y="3410533"/>
              <a:ext cx="11473" cy="149020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FB2B886B-F2EF-4A6B-A6DE-A2870543881A}"/>
                </a:ext>
              </a:extLst>
            </p:cNvPr>
            <p:cNvCxnSpPr>
              <a:cxnSpLocks/>
            </p:cNvCxnSpPr>
            <p:nvPr/>
          </p:nvCxnSpPr>
          <p:spPr>
            <a:xfrm>
              <a:off x="4101938" y="4894983"/>
              <a:ext cx="1697495"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D224A957-A7B7-47AD-92F7-4F2F866668D8}"/>
              </a:ext>
            </a:extLst>
          </p:cNvPr>
          <p:cNvGrpSpPr/>
          <p:nvPr/>
        </p:nvGrpSpPr>
        <p:grpSpPr>
          <a:xfrm>
            <a:off x="5603580" y="3717032"/>
            <a:ext cx="408580" cy="905200"/>
            <a:chOff x="6306137" y="3939984"/>
            <a:chExt cx="408580" cy="954999"/>
          </a:xfrm>
        </p:grpSpPr>
        <p:cxnSp>
          <p:nvCxnSpPr>
            <p:cNvPr id="64" name="直接连接符 63">
              <a:extLst>
                <a:ext uri="{FF2B5EF4-FFF2-40B4-BE49-F238E27FC236}">
                  <a16:creationId xmlns:a16="http://schemas.microsoft.com/office/drawing/2014/main" id="{DA4FB321-A949-4F58-BCCB-43B5AB9AD56D}"/>
                </a:ext>
              </a:extLst>
            </p:cNvPr>
            <p:cNvCxnSpPr>
              <a:cxnSpLocks/>
            </p:cNvCxnSpPr>
            <p:nvPr/>
          </p:nvCxnSpPr>
          <p:spPr>
            <a:xfrm>
              <a:off x="6306137" y="4894983"/>
              <a:ext cx="138071"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740FE7E-1A91-4DDF-82F9-9335EB0A761E}"/>
                </a:ext>
              </a:extLst>
            </p:cNvPr>
            <p:cNvCxnSpPr>
              <a:cxnSpLocks/>
            </p:cNvCxnSpPr>
            <p:nvPr/>
          </p:nvCxnSpPr>
          <p:spPr>
            <a:xfrm>
              <a:off x="6434980" y="3960440"/>
              <a:ext cx="0" cy="93454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068D72A6-6310-4E3C-88AF-B48FEC4D3BC9}"/>
                </a:ext>
              </a:extLst>
            </p:cNvPr>
            <p:cNvCxnSpPr>
              <a:cxnSpLocks/>
            </p:cNvCxnSpPr>
            <p:nvPr/>
          </p:nvCxnSpPr>
          <p:spPr>
            <a:xfrm>
              <a:off x="6375172" y="3939984"/>
              <a:ext cx="339545"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53442C2B-3123-4355-9D4E-F159DCBF77A8}"/>
              </a:ext>
            </a:extLst>
          </p:cNvPr>
          <p:cNvGrpSpPr/>
          <p:nvPr/>
        </p:nvGrpSpPr>
        <p:grpSpPr>
          <a:xfrm>
            <a:off x="6227452" y="3210722"/>
            <a:ext cx="421395" cy="369426"/>
            <a:chOff x="6865092" y="3410533"/>
            <a:chExt cx="421395" cy="369426"/>
          </a:xfrm>
        </p:grpSpPr>
        <p:cxnSp>
          <p:nvCxnSpPr>
            <p:cNvPr id="72" name="直接连接符 71">
              <a:extLst>
                <a:ext uri="{FF2B5EF4-FFF2-40B4-BE49-F238E27FC236}">
                  <a16:creationId xmlns:a16="http://schemas.microsoft.com/office/drawing/2014/main" id="{376D9D20-76BC-4817-B2F6-8781456C3470}"/>
                </a:ext>
              </a:extLst>
            </p:cNvPr>
            <p:cNvCxnSpPr>
              <a:cxnSpLocks/>
            </p:cNvCxnSpPr>
            <p:nvPr/>
          </p:nvCxnSpPr>
          <p:spPr>
            <a:xfrm>
              <a:off x="6865092" y="3779959"/>
              <a:ext cx="15518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622FF08-2A37-4565-B666-D192D0197C8A}"/>
                </a:ext>
              </a:extLst>
            </p:cNvPr>
            <p:cNvCxnSpPr>
              <a:cxnSpLocks/>
            </p:cNvCxnSpPr>
            <p:nvPr/>
          </p:nvCxnSpPr>
          <p:spPr>
            <a:xfrm>
              <a:off x="7020272" y="3410533"/>
              <a:ext cx="0" cy="36942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543CDD84-8563-4EAD-8BC0-3F7D19B5CB9C}"/>
                </a:ext>
              </a:extLst>
            </p:cNvPr>
            <p:cNvCxnSpPr>
              <a:cxnSpLocks/>
            </p:cNvCxnSpPr>
            <p:nvPr/>
          </p:nvCxnSpPr>
          <p:spPr>
            <a:xfrm>
              <a:off x="7020272" y="3410533"/>
              <a:ext cx="266215" cy="2291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组合 100">
            <a:extLst>
              <a:ext uri="{FF2B5EF4-FFF2-40B4-BE49-F238E27FC236}">
                <a16:creationId xmlns:a16="http://schemas.microsoft.com/office/drawing/2014/main" id="{E0A9F948-5A6C-4D6D-8C7B-A873797235E8}"/>
              </a:ext>
            </a:extLst>
          </p:cNvPr>
          <p:cNvGrpSpPr/>
          <p:nvPr/>
        </p:nvGrpSpPr>
        <p:grpSpPr>
          <a:xfrm>
            <a:off x="3533245" y="2846913"/>
            <a:ext cx="534699" cy="250417"/>
            <a:chOff x="3533245" y="2846913"/>
            <a:chExt cx="534699" cy="250417"/>
          </a:xfrm>
        </p:grpSpPr>
        <p:cxnSp>
          <p:nvCxnSpPr>
            <p:cNvPr id="76" name="直接连接符 75">
              <a:extLst>
                <a:ext uri="{FF2B5EF4-FFF2-40B4-BE49-F238E27FC236}">
                  <a16:creationId xmlns:a16="http://schemas.microsoft.com/office/drawing/2014/main" id="{62F8857E-E8E3-4D1F-A93F-96099383F7C6}"/>
                </a:ext>
              </a:extLst>
            </p:cNvPr>
            <p:cNvCxnSpPr>
              <a:cxnSpLocks/>
            </p:cNvCxnSpPr>
            <p:nvPr/>
          </p:nvCxnSpPr>
          <p:spPr>
            <a:xfrm>
              <a:off x="3533245" y="2846913"/>
              <a:ext cx="3531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F2F1D8C3-8B67-4CB6-B4D9-1CA55E89C6C4}"/>
                </a:ext>
              </a:extLst>
            </p:cNvPr>
            <p:cNvCxnSpPr>
              <a:cxnSpLocks/>
            </p:cNvCxnSpPr>
            <p:nvPr/>
          </p:nvCxnSpPr>
          <p:spPr>
            <a:xfrm>
              <a:off x="3886420" y="2846913"/>
              <a:ext cx="0" cy="2504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EAF02711-E7DF-4270-A585-814B632836FE}"/>
                </a:ext>
              </a:extLst>
            </p:cNvPr>
            <p:cNvCxnSpPr>
              <a:cxnSpLocks/>
            </p:cNvCxnSpPr>
            <p:nvPr/>
          </p:nvCxnSpPr>
          <p:spPr>
            <a:xfrm>
              <a:off x="3886420" y="3068960"/>
              <a:ext cx="18152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接箭头连接符 80">
            <a:extLst>
              <a:ext uri="{FF2B5EF4-FFF2-40B4-BE49-F238E27FC236}">
                <a16:creationId xmlns:a16="http://schemas.microsoft.com/office/drawing/2014/main" id="{54A4121B-49C5-4865-91DC-85366EAE2844}"/>
              </a:ext>
            </a:extLst>
          </p:cNvPr>
          <p:cNvCxnSpPr>
            <a:cxnSpLocks/>
          </p:cNvCxnSpPr>
          <p:nvPr/>
        </p:nvCxnSpPr>
        <p:spPr>
          <a:xfrm>
            <a:off x="6936271" y="2931514"/>
            <a:ext cx="80408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11256D89-A86E-48F9-89D5-9EEF77E2C36A}"/>
              </a:ext>
            </a:extLst>
          </p:cNvPr>
          <p:cNvGrpSpPr/>
          <p:nvPr/>
        </p:nvGrpSpPr>
        <p:grpSpPr>
          <a:xfrm>
            <a:off x="6533844" y="3036925"/>
            <a:ext cx="2070604" cy="1539484"/>
            <a:chOff x="6533843" y="3036924"/>
            <a:chExt cx="2070605" cy="1598367"/>
          </a:xfrm>
        </p:grpSpPr>
        <p:cxnSp>
          <p:nvCxnSpPr>
            <p:cNvPr id="48" name="直接连接符 47">
              <a:extLst>
                <a:ext uri="{FF2B5EF4-FFF2-40B4-BE49-F238E27FC236}">
                  <a16:creationId xmlns:a16="http://schemas.microsoft.com/office/drawing/2014/main" id="{EC6E3819-15DD-4D3B-B55C-D8A51047E3C2}"/>
                </a:ext>
              </a:extLst>
            </p:cNvPr>
            <p:cNvCxnSpPr>
              <a:cxnSpLocks/>
            </p:cNvCxnSpPr>
            <p:nvPr/>
          </p:nvCxnSpPr>
          <p:spPr>
            <a:xfrm flipV="1">
              <a:off x="8312989" y="3051203"/>
              <a:ext cx="265132" cy="7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B8EDE7E-0E14-49B9-8F23-CBADFFF49038}"/>
                </a:ext>
              </a:extLst>
            </p:cNvPr>
            <p:cNvCxnSpPr>
              <a:cxnSpLocks/>
            </p:cNvCxnSpPr>
            <p:nvPr/>
          </p:nvCxnSpPr>
          <p:spPr>
            <a:xfrm flipH="1">
              <a:off x="8578121" y="3036924"/>
              <a:ext cx="4946" cy="15983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ED9711AD-FD9F-4356-8E2D-23420F143BC0}"/>
                </a:ext>
              </a:extLst>
            </p:cNvPr>
            <p:cNvCxnSpPr>
              <a:cxnSpLocks/>
            </p:cNvCxnSpPr>
            <p:nvPr/>
          </p:nvCxnSpPr>
          <p:spPr>
            <a:xfrm flipH="1">
              <a:off x="6533843" y="4635291"/>
              <a:ext cx="207060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0" name="直接箭头连接符 99">
            <a:extLst>
              <a:ext uri="{FF2B5EF4-FFF2-40B4-BE49-F238E27FC236}">
                <a16:creationId xmlns:a16="http://schemas.microsoft.com/office/drawing/2014/main" id="{69213681-F065-4A8A-8E08-6584338742E9}"/>
              </a:ext>
            </a:extLst>
          </p:cNvPr>
          <p:cNvCxnSpPr>
            <a:cxnSpLocks/>
          </p:cNvCxnSpPr>
          <p:nvPr/>
        </p:nvCxnSpPr>
        <p:spPr>
          <a:xfrm flipV="1">
            <a:off x="5349673" y="4725145"/>
            <a:ext cx="0" cy="100811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1D785FBC-A247-4FB1-89C8-F9EFBD8600DC}"/>
              </a:ext>
            </a:extLst>
          </p:cNvPr>
          <p:cNvCxnSpPr>
            <a:cxnSpLocks/>
          </p:cNvCxnSpPr>
          <p:nvPr/>
        </p:nvCxnSpPr>
        <p:spPr>
          <a:xfrm flipV="1">
            <a:off x="6084168" y="3806667"/>
            <a:ext cx="0" cy="196915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E6C9ACB-4E35-4536-9EEC-76CBF530D0CA}"/>
              </a:ext>
            </a:extLst>
          </p:cNvPr>
          <p:cNvCxnSpPr>
            <a:cxnSpLocks/>
          </p:cNvCxnSpPr>
          <p:nvPr/>
        </p:nvCxnSpPr>
        <p:spPr>
          <a:xfrm flipV="1">
            <a:off x="8028384" y="3639414"/>
            <a:ext cx="0" cy="213640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22737387-A4E8-47E2-A27D-54AC741FB318}"/>
              </a:ext>
            </a:extLst>
          </p:cNvPr>
          <p:cNvCxnSpPr>
            <a:cxnSpLocks/>
          </p:cNvCxnSpPr>
          <p:nvPr/>
        </p:nvCxnSpPr>
        <p:spPr>
          <a:xfrm flipV="1">
            <a:off x="6444208" y="4653420"/>
            <a:ext cx="0" cy="111348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53D3E799-265C-4A71-8A4F-080AA870F596}"/>
              </a:ext>
            </a:extLst>
          </p:cNvPr>
          <p:cNvCxnSpPr>
            <a:cxnSpLocks/>
          </p:cNvCxnSpPr>
          <p:nvPr/>
        </p:nvCxnSpPr>
        <p:spPr>
          <a:xfrm flipV="1">
            <a:off x="4178805" y="3501778"/>
            <a:ext cx="0" cy="228557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AB319FD3-A572-4EA6-B1B6-CFAFB522305A}"/>
              </a:ext>
            </a:extLst>
          </p:cNvPr>
          <p:cNvCxnSpPr>
            <a:cxnSpLocks/>
          </p:cNvCxnSpPr>
          <p:nvPr/>
        </p:nvCxnSpPr>
        <p:spPr>
          <a:xfrm flipH="1" flipV="1">
            <a:off x="4776782" y="3806667"/>
            <a:ext cx="46434" cy="196915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84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0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8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0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9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0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9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01"/>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1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4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11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7</a:t>
            </a:r>
            <a:r>
              <a:rPr lang="zh-CN" altLang="en-US" sz="3200" b="1" dirty="0"/>
              <a:t>）</a:t>
            </a:r>
            <a:r>
              <a:rPr lang="en-US" altLang="zh-CN" sz="3200" b="1" dirty="0" err="1"/>
              <a:t>lw</a:t>
            </a:r>
            <a:r>
              <a:rPr lang="zh-CN" altLang="en-US" sz="3200" b="1" dirty="0"/>
              <a:t>数据加载指令（</a:t>
            </a:r>
            <a:r>
              <a:rPr lang="en-US" altLang="zh-CN" sz="3200" b="1" dirty="0"/>
              <a:t>I</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611560" y="860958"/>
            <a:ext cx="6293711"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000000"/>
                </a:solidFill>
                <a:effectLst/>
                <a:uLnTx/>
                <a:uFillTx/>
                <a:latin typeface="Arial"/>
                <a:ea typeface="宋体"/>
                <a:cs typeface="+mn-cs"/>
              </a:rPr>
              <a:t>7</a:t>
            </a: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条指令控制器的输入和输出信号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5" name="表格 4">
            <a:extLst>
              <a:ext uri="{FF2B5EF4-FFF2-40B4-BE49-F238E27FC236}">
                <a16:creationId xmlns:a16="http://schemas.microsoft.com/office/drawing/2014/main" id="{01B22232-D243-4ED7-820A-73239FF394D4}"/>
              </a:ext>
            </a:extLst>
          </p:cNvPr>
          <p:cNvGraphicFramePr>
            <a:graphicFrameLocks noGrp="1"/>
          </p:cNvGraphicFramePr>
          <p:nvPr>
            <p:extLst>
              <p:ext uri="{D42A27DB-BD31-4B8C-83A1-F6EECF244321}">
                <p14:modId xmlns:p14="http://schemas.microsoft.com/office/powerpoint/2010/main" val="888116461"/>
              </p:ext>
            </p:extLst>
          </p:nvPr>
        </p:nvGraphicFramePr>
        <p:xfrm>
          <a:off x="183260" y="1445733"/>
          <a:ext cx="8777479" cy="4933540"/>
        </p:xfrm>
        <a:graphic>
          <a:graphicData uri="http://schemas.openxmlformats.org/drawingml/2006/table">
            <a:tbl>
              <a:tblPr firstRow="1" firstCol="1" bandRow="1"/>
              <a:tblGrid>
                <a:gridCol w="291744">
                  <a:extLst>
                    <a:ext uri="{9D8B030D-6E8A-4147-A177-3AD203B41FA5}">
                      <a16:colId xmlns:a16="http://schemas.microsoft.com/office/drawing/2014/main" val="2985769097"/>
                    </a:ext>
                  </a:extLst>
                </a:gridCol>
                <a:gridCol w="648072">
                  <a:extLst>
                    <a:ext uri="{9D8B030D-6E8A-4147-A177-3AD203B41FA5}">
                      <a16:colId xmlns:a16="http://schemas.microsoft.com/office/drawing/2014/main" val="4043410905"/>
                    </a:ext>
                  </a:extLst>
                </a:gridCol>
                <a:gridCol w="720080">
                  <a:extLst>
                    <a:ext uri="{9D8B030D-6E8A-4147-A177-3AD203B41FA5}">
                      <a16:colId xmlns:a16="http://schemas.microsoft.com/office/drawing/2014/main" val="3862777042"/>
                    </a:ext>
                  </a:extLst>
                </a:gridCol>
                <a:gridCol w="720080">
                  <a:extLst>
                    <a:ext uri="{9D8B030D-6E8A-4147-A177-3AD203B41FA5}">
                      <a16:colId xmlns:a16="http://schemas.microsoft.com/office/drawing/2014/main" val="3752959115"/>
                    </a:ext>
                  </a:extLst>
                </a:gridCol>
                <a:gridCol w="623114">
                  <a:extLst>
                    <a:ext uri="{9D8B030D-6E8A-4147-A177-3AD203B41FA5}">
                      <a16:colId xmlns:a16="http://schemas.microsoft.com/office/drawing/2014/main" val="4097892146"/>
                    </a:ext>
                  </a:extLst>
                </a:gridCol>
                <a:gridCol w="643898">
                  <a:extLst>
                    <a:ext uri="{9D8B030D-6E8A-4147-A177-3AD203B41FA5}">
                      <a16:colId xmlns:a16="http://schemas.microsoft.com/office/drawing/2014/main" val="2894796224"/>
                    </a:ext>
                  </a:extLst>
                </a:gridCol>
                <a:gridCol w="750583">
                  <a:extLst>
                    <a:ext uri="{9D8B030D-6E8A-4147-A177-3AD203B41FA5}">
                      <a16:colId xmlns:a16="http://schemas.microsoft.com/office/drawing/2014/main" val="2727161041"/>
                    </a:ext>
                  </a:extLst>
                </a:gridCol>
                <a:gridCol w="750583">
                  <a:extLst>
                    <a:ext uri="{9D8B030D-6E8A-4147-A177-3AD203B41FA5}">
                      <a16:colId xmlns:a16="http://schemas.microsoft.com/office/drawing/2014/main" val="2336160140"/>
                    </a:ext>
                  </a:extLst>
                </a:gridCol>
                <a:gridCol w="567477">
                  <a:extLst>
                    <a:ext uri="{9D8B030D-6E8A-4147-A177-3AD203B41FA5}">
                      <a16:colId xmlns:a16="http://schemas.microsoft.com/office/drawing/2014/main" val="3156726088"/>
                    </a:ext>
                  </a:extLst>
                </a:gridCol>
                <a:gridCol w="808585">
                  <a:extLst>
                    <a:ext uri="{9D8B030D-6E8A-4147-A177-3AD203B41FA5}">
                      <a16:colId xmlns:a16="http://schemas.microsoft.com/office/drawing/2014/main" val="1981356634"/>
                    </a:ext>
                  </a:extLst>
                </a:gridCol>
                <a:gridCol w="608288">
                  <a:extLst>
                    <a:ext uri="{9D8B030D-6E8A-4147-A177-3AD203B41FA5}">
                      <a16:colId xmlns:a16="http://schemas.microsoft.com/office/drawing/2014/main" val="1098173907"/>
                    </a:ext>
                  </a:extLst>
                </a:gridCol>
                <a:gridCol w="894392">
                  <a:extLst>
                    <a:ext uri="{9D8B030D-6E8A-4147-A177-3AD203B41FA5}">
                      <a16:colId xmlns:a16="http://schemas.microsoft.com/office/drawing/2014/main" val="1679829561"/>
                    </a:ext>
                  </a:extLst>
                </a:gridCol>
                <a:gridCol w="750583">
                  <a:extLst>
                    <a:ext uri="{9D8B030D-6E8A-4147-A177-3AD203B41FA5}">
                      <a16:colId xmlns:a16="http://schemas.microsoft.com/office/drawing/2014/main" val="4242218127"/>
                    </a:ext>
                  </a:extLst>
                </a:gridCol>
              </a:tblGrid>
              <a:tr h="188308">
                <a:tc rowSpan="3">
                  <a:txBody>
                    <a:bodyPr/>
                    <a:lstStyle/>
                    <a:p>
                      <a:pPr indent="0" algn="ctr">
                        <a:spcAft>
                          <a:spcPts val="0"/>
                        </a:spcAft>
                      </a:pPr>
                      <a:r>
                        <a:rPr lang="zh-CN" sz="1600" kern="100">
                          <a:effectLst/>
                          <a:latin typeface="Calibri" panose="020F0502020204030204" pitchFamily="34" charset="0"/>
                          <a:ea typeface="宋体" panose="02010600030101010101" pitchFamily="2" charset="-122"/>
                          <a:cs typeface="Times New Roman" panose="02020603050405020304" pitchFamily="18" charset="0"/>
                        </a:rPr>
                        <a:t>序号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0" algn="ctr">
                        <a:spcAft>
                          <a:spcPts val="0"/>
                        </a:spcAft>
                      </a:pPr>
                      <a:r>
                        <a:rPr lang="zh-CN" sz="1600" kern="100">
                          <a:effectLst/>
                          <a:latin typeface="Calibri" panose="020F0502020204030204" pitchFamily="34" charset="0"/>
                          <a:ea typeface="宋体" panose="02010600030101010101" pitchFamily="2" charset="-122"/>
                          <a:cs typeface="Times New Roman" panose="02020603050405020304" pitchFamily="18" charset="0"/>
                        </a:rPr>
                        <a:t>指令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3">
                  <a:txBody>
                    <a:bodyPr/>
                    <a:lstStyle/>
                    <a:p>
                      <a:pPr indent="0" algn="ctr">
                        <a:spcAft>
                          <a:spcPts val="0"/>
                        </a:spcAft>
                      </a:pPr>
                      <a:r>
                        <a:rPr lang="zh-CN" sz="1600" kern="100" dirty="0">
                          <a:effectLst/>
                          <a:latin typeface="Calibri" panose="020F0502020204030204" pitchFamily="34" charset="0"/>
                          <a:ea typeface="宋体" panose="02010600030101010101" pitchFamily="2" charset="-122"/>
                          <a:cs typeface="Times New Roman" panose="02020603050405020304" pitchFamily="18" charset="0"/>
                        </a:rPr>
                        <a:t>输入信号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gridSpan="8">
                  <a:txBody>
                    <a:bodyPr/>
                    <a:lstStyle/>
                    <a:p>
                      <a:pPr indent="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输出信号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ap="flat" cmpd="sng" algn="ctr">
                      <a:solidFill>
                        <a:srgbClr val="000000"/>
                      </a:solidFill>
                      <a:prstDash val="solid"/>
                      <a:round/>
                      <a:headEnd type="none" w="med" len="med"/>
                      <a:tailEnd type="none" w="med" len="med"/>
                    </a:ln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13162960"/>
                  </a:ext>
                </a:extLst>
              </a:tr>
              <a:tr h="597144">
                <a:tc vMerge="1">
                  <a:txBody>
                    <a:bodyPr/>
                    <a:lstStyle/>
                    <a:p>
                      <a:endParaRPr lang="zh-CN" altLang="en-US"/>
                    </a:p>
                  </a:txBody>
                  <a:tcPr/>
                </a:tc>
                <a:tc vMerge="1">
                  <a:txBody>
                    <a:bodyPr/>
                    <a:lstStyle/>
                    <a:p>
                      <a:endParaRPr lang="zh-CN" altLang="en-US"/>
                    </a:p>
                  </a:txBody>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a:txBody>
                    <a:bodyPr/>
                    <a:lstStyle/>
                    <a:p>
                      <a:pPr indent="0" algn="ctr">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EXE</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ctr">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MEM</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阶段</a:t>
                      </a:r>
                      <a:endParaRPr lang="zh-CN" altLang="en-US" sz="1800"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0" algn="ctr">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WB</a:t>
                      </a:r>
                    </a:p>
                    <a:p>
                      <a:pPr indent="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61869337"/>
                  </a:ext>
                </a:extLst>
              </a:tr>
              <a:tr h="484221">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OpCode</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Funct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Zero</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ALUOp</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NPC</a:t>
                      </a:r>
                    </a:p>
                    <a:p>
                      <a:pPr indent="0" algn="just">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Op</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ALUB_Src</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SignExt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DMWr</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RFWr</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RegA3_Src</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RegD_Src</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9084017"/>
                  </a:ext>
                </a:extLst>
              </a:tr>
              <a:tr h="564925">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addu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21H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686899"/>
                  </a:ext>
                </a:extLst>
              </a:tr>
              <a:tr h="564925">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subu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23H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8429878"/>
                  </a:ext>
                </a:extLst>
              </a:tr>
              <a:tr h="376616">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and</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24H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3738872"/>
                  </a:ext>
                </a:extLst>
              </a:tr>
              <a:tr h="564925">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addiu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09H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728097"/>
                  </a:ext>
                </a:extLst>
              </a:tr>
              <a:tr h="376616">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bne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05H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8989785"/>
                  </a:ext>
                </a:extLst>
              </a:tr>
              <a:tr h="376616">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bne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05H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9481616"/>
                  </a:ext>
                </a:extLst>
              </a:tr>
              <a:tr h="376616">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j</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02H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80978"/>
                  </a:ext>
                </a:extLst>
              </a:tr>
              <a:tr h="376616">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lw</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23H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2239898"/>
                  </a:ext>
                </a:extLst>
              </a:tr>
            </a:tbl>
          </a:graphicData>
        </a:graphic>
      </p:graphicFrame>
    </p:spTree>
    <p:extLst>
      <p:ext uri="{BB962C8B-B14F-4D97-AF65-F5344CB8AC3E}">
        <p14:creationId xmlns:p14="http://schemas.microsoft.com/office/powerpoint/2010/main" val="9421832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E0C3C3F-7B5E-40C7-9F38-68366DB78FB8}"/>
              </a:ext>
            </a:extLst>
          </p:cNvPr>
          <p:cNvSpPr txBox="1">
            <a:spLocks noChangeArrowheads="1"/>
          </p:cNvSpPr>
          <p:nvPr/>
        </p:nvSpPr>
        <p:spPr bwMode="auto">
          <a:xfrm>
            <a:off x="39220" y="11857"/>
            <a:ext cx="877748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b="1" kern="0" dirty="0">
                <a:latin typeface="Arial"/>
                <a:ea typeface="宋体"/>
              </a:rPr>
              <a:t>（</a:t>
            </a:r>
            <a:r>
              <a:rPr kumimoji="0" lang="en-US" altLang="zh-CN" sz="3200" b="1" i="0" u="none" strike="noStrike" kern="0" cap="none" spc="0" normalizeH="0" baseline="0" noProof="0" dirty="0">
                <a:ln>
                  <a:noFill/>
                </a:ln>
                <a:solidFill>
                  <a:srgbClr val="FF0000"/>
                </a:solidFill>
                <a:effectLst/>
                <a:uLnTx/>
                <a:uFillTx/>
                <a:latin typeface="Arial"/>
                <a:ea typeface="宋体"/>
                <a:cs typeface="+mj-cs"/>
              </a:rPr>
              <a:t>7</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a:t>
            </a:r>
            <a:r>
              <a:rPr kumimoji="0" lang="en-US" altLang="zh-CN" sz="3200" b="1" i="0" u="none" strike="noStrike" kern="0" cap="none" spc="0" normalizeH="0" baseline="0" noProof="0" dirty="0" err="1">
                <a:ln>
                  <a:noFill/>
                </a:ln>
                <a:solidFill>
                  <a:srgbClr val="FF0000"/>
                </a:solidFill>
                <a:effectLst/>
                <a:uLnTx/>
                <a:uFillTx/>
                <a:latin typeface="Arial"/>
                <a:ea typeface="宋体"/>
                <a:cs typeface="+mj-cs"/>
              </a:rPr>
              <a:t>lw</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数据加载指令（</a:t>
            </a:r>
            <a:r>
              <a:rPr kumimoji="0" lang="en-US" altLang="zh-CN" sz="3200" b="1" i="0" u="none" strike="noStrike" kern="0" cap="none" spc="0" normalizeH="0" baseline="0" noProof="0" dirty="0">
                <a:ln>
                  <a:noFill/>
                </a:ln>
                <a:solidFill>
                  <a:srgbClr val="FF0000"/>
                </a:solidFill>
                <a:effectLst/>
                <a:uLnTx/>
                <a:uFillTx/>
                <a:latin typeface="Arial"/>
                <a:ea typeface="宋体"/>
                <a:cs typeface="+mj-cs"/>
              </a:rPr>
              <a:t>I</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型）</a:t>
            </a:r>
          </a:p>
        </p:txBody>
      </p:sp>
      <p:sp>
        <p:nvSpPr>
          <p:cNvPr id="7" name="矩形 6">
            <a:extLst>
              <a:ext uri="{FF2B5EF4-FFF2-40B4-BE49-F238E27FC236}">
                <a16:creationId xmlns:a16="http://schemas.microsoft.com/office/drawing/2014/main" id="{CC2771FF-4C62-418E-A7D1-47A2DF9A1B31}"/>
              </a:ext>
            </a:extLst>
          </p:cNvPr>
          <p:cNvSpPr/>
          <p:nvPr/>
        </p:nvSpPr>
        <p:spPr>
          <a:xfrm>
            <a:off x="251520" y="643773"/>
            <a:ext cx="2348720"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000000"/>
                </a:solidFill>
                <a:effectLst/>
                <a:uLnTx/>
                <a:uFillTx/>
                <a:latin typeface="Arial"/>
                <a:ea typeface="宋体"/>
                <a:cs typeface="+mn-cs"/>
              </a:rPr>
              <a:t>指令执行时序</a:t>
            </a:r>
            <a:endParaRPr kumimoji="0" lang="zh-CN" altLang="en-US"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8998FF2E-D307-4600-B4CF-A34D158AE2A2}"/>
              </a:ext>
            </a:extLst>
          </p:cNvPr>
          <p:cNvSpPr>
            <a:spLocks noChangeArrowheads="1"/>
          </p:cNvSpPr>
          <p:nvPr/>
        </p:nvSpPr>
        <p:spPr bwMode="auto">
          <a:xfrm>
            <a:off x="111561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7">
            <a:extLst>
              <a:ext uri="{FF2B5EF4-FFF2-40B4-BE49-F238E27FC236}">
                <a16:creationId xmlns:a16="http://schemas.microsoft.com/office/drawing/2014/main" id="{9804E4B0-3CE9-424F-A010-9F0860CBB3C7}"/>
              </a:ext>
            </a:extLst>
          </p:cNvPr>
          <p:cNvSpPr>
            <a:spLocks noChangeArrowheads="1"/>
          </p:cNvSpPr>
          <p:nvPr/>
        </p:nvSpPr>
        <p:spPr bwMode="auto">
          <a:xfrm>
            <a:off x="323528" y="1347134"/>
            <a:ext cx="114861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5">
            <a:extLst>
              <a:ext uri="{FF2B5EF4-FFF2-40B4-BE49-F238E27FC236}">
                <a16:creationId xmlns:a16="http://schemas.microsoft.com/office/drawing/2014/main" id="{B9FA0C17-051D-4432-AE8E-BC4A3BF00B80}"/>
              </a:ext>
            </a:extLst>
          </p:cNvPr>
          <p:cNvSpPr>
            <a:spLocks noChangeArrowheads="1"/>
          </p:cNvSpPr>
          <p:nvPr/>
        </p:nvSpPr>
        <p:spPr bwMode="auto">
          <a:xfrm>
            <a:off x="323528" y="1911954"/>
            <a:ext cx="91968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8" name="图片 7">
            <a:extLst>
              <a:ext uri="{FF2B5EF4-FFF2-40B4-BE49-F238E27FC236}">
                <a16:creationId xmlns:a16="http://schemas.microsoft.com/office/drawing/2014/main" id="{9075B0B7-1CF8-44AC-9E14-7BFCFF3AD8AB}"/>
              </a:ext>
            </a:extLst>
          </p:cNvPr>
          <p:cNvPicPr>
            <a:picLocks noChangeAspect="1"/>
          </p:cNvPicPr>
          <p:nvPr/>
        </p:nvPicPr>
        <p:blipFill>
          <a:blip r:embed="rId2"/>
          <a:stretch>
            <a:fillRect/>
          </a:stretch>
        </p:blipFill>
        <p:spPr>
          <a:xfrm>
            <a:off x="323528" y="1347134"/>
            <a:ext cx="8208912" cy="5097633"/>
          </a:xfrm>
          <a:prstGeom prst="rect">
            <a:avLst/>
          </a:prstGeom>
        </p:spPr>
      </p:pic>
    </p:spTree>
    <p:extLst>
      <p:ext uri="{BB962C8B-B14F-4D97-AF65-F5344CB8AC3E}">
        <p14:creationId xmlns:p14="http://schemas.microsoft.com/office/powerpoint/2010/main" val="41941936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232473" y="97203"/>
            <a:ext cx="7435871" cy="731837"/>
          </a:xfrm>
        </p:spPr>
        <p:txBody>
          <a:bodyPr/>
          <a:lstStyle/>
          <a:p>
            <a:pPr eaLnBrk="1" hangingPunct="1"/>
            <a:r>
              <a:rPr lang="en-US" altLang="zh-CN" b="1" dirty="0"/>
              <a:t>  (8)</a:t>
            </a:r>
            <a:r>
              <a:rPr lang="zh-CN" altLang="en-US" b="1" dirty="0"/>
              <a:t> </a:t>
            </a:r>
            <a:r>
              <a:rPr lang="en-US" altLang="zh-CN" b="1" dirty="0" err="1"/>
              <a:t>sw</a:t>
            </a:r>
            <a:r>
              <a:rPr lang="zh-CN" altLang="en-US" b="1" dirty="0"/>
              <a:t>存数指令（</a:t>
            </a:r>
            <a:r>
              <a:rPr lang="en-US" altLang="zh-CN" b="1" dirty="0"/>
              <a:t>I</a:t>
            </a:r>
            <a:r>
              <a:rPr lang="zh-CN" altLang="en-US" b="1" dirty="0"/>
              <a:t>型）</a:t>
            </a:r>
          </a:p>
        </p:txBody>
      </p:sp>
      <p:sp>
        <p:nvSpPr>
          <p:cNvPr id="6" name="内容占位符 5">
            <a:extLst>
              <a:ext uri="{FF2B5EF4-FFF2-40B4-BE49-F238E27FC236}">
                <a16:creationId xmlns:a16="http://schemas.microsoft.com/office/drawing/2014/main" id="{37C585D4-660F-4C9F-AEE0-7638CC2C8DED}"/>
              </a:ext>
            </a:extLst>
          </p:cNvPr>
          <p:cNvSpPr>
            <a:spLocks noGrp="1"/>
          </p:cNvSpPr>
          <p:nvPr>
            <p:ph idx="1"/>
          </p:nvPr>
        </p:nvSpPr>
        <p:spPr>
          <a:xfrm>
            <a:off x="232473" y="2524859"/>
            <a:ext cx="8712968" cy="1973413"/>
          </a:xfrm>
        </p:spPr>
        <p:txBody>
          <a:bodyPr/>
          <a:lstStyle/>
          <a:p>
            <a:pPr eaLnBrk="1" fontAlgn="t" hangingPunct="1"/>
            <a:r>
              <a:rPr lang="en-US" altLang="zh-CN" b="1" dirty="0"/>
              <a:t>SW  rt</a:t>
            </a:r>
            <a:r>
              <a:rPr lang="zh-CN" altLang="en-US" b="1" dirty="0"/>
              <a:t>，</a:t>
            </a:r>
            <a:r>
              <a:rPr lang="en-US" altLang="zh-CN" b="1" dirty="0"/>
              <a:t>Offset(</a:t>
            </a:r>
            <a:r>
              <a:rPr lang="en-US" altLang="zh-CN" b="1" dirty="0" err="1"/>
              <a:t>rs</a:t>
            </a:r>
            <a:r>
              <a:rPr lang="en-US" altLang="zh-CN" b="1" dirty="0"/>
              <a:t>)</a:t>
            </a:r>
          </a:p>
          <a:p>
            <a:pPr lvl="1" eaLnBrk="1" fontAlgn="t" hangingPunct="1"/>
            <a:r>
              <a:rPr lang="pt-BR" altLang="zh-CN" b="1" dirty="0"/>
              <a:t> </a:t>
            </a:r>
            <a:r>
              <a:rPr lang="en-US" altLang="zh-CN" b="1" dirty="0">
                <a:solidFill>
                  <a:srgbClr val="FF0000"/>
                </a:solidFill>
              </a:rPr>
              <a:t>M[</a:t>
            </a:r>
            <a:r>
              <a:rPr lang="en-US" altLang="zh-CN" b="1" dirty="0"/>
              <a:t>R[</a:t>
            </a:r>
            <a:r>
              <a:rPr lang="en-US" altLang="zh-CN" b="1" dirty="0" err="1"/>
              <a:t>rs</a:t>
            </a:r>
            <a:r>
              <a:rPr lang="en-US" altLang="zh-CN" b="1" dirty="0"/>
              <a:t>]+offset</a:t>
            </a:r>
            <a:r>
              <a:rPr lang="en-US" altLang="zh-CN" b="1" dirty="0">
                <a:solidFill>
                  <a:srgbClr val="FF0000"/>
                </a:solidFill>
              </a:rPr>
              <a:t>]</a:t>
            </a:r>
            <a:r>
              <a:rPr lang="zh-CN" altLang="en-US" b="1" dirty="0"/>
              <a:t> ←</a:t>
            </a:r>
            <a:r>
              <a:rPr lang="en-US" altLang="zh-CN" b="1" dirty="0"/>
              <a:t>R[rt]</a:t>
            </a:r>
            <a:endParaRPr lang="pt-BR" altLang="zh-CN" b="1" dirty="0">
              <a:solidFill>
                <a:srgbClr val="FF0000"/>
              </a:solidFill>
            </a:endParaRPr>
          </a:p>
        </p:txBody>
      </p:sp>
      <p:sp>
        <p:nvSpPr>
          <p:cNvPr id="8" name="矩形 7">
            <a:extLst>
              <a:ext uri="{FF2B5EF4-FFF2-40B4-BE49-F238E27FC236}">
                <a16:creationId xmlns:a16="http://schemas.microsoft.com/office/drawing/2014/main" id="{CD3EAD4E-37F1-4B4D-BB1C-DC150D808585}"/>
              </a:ext>
            </a:extLst>
          </p:cNvPr>
          <p:cNvSpPr/>
          <p:nvPr/>
        </p:nvSpPr>
        <p:spPr>
          <a:xfrm>
            <a:off x="158192" y="3797470"/>
            <a:ext cx="4572000" cy="523220"/>
          </a:xfrm>
          <a:prstGeom prst="rect">
            <a:avLst/>
          </a:prstGeom>
        </p:spPr>
        <p:txBody>
          <a:bodyPr>
            <a:spAutoFit/>
          </a:bodyPr>
          <a:lstStyle/>
          <a:p>
            <a:pPr marL="457200" marR="0" lvl="1" indent="0" algn="l" defTabSz="914400" rtl="0" eaLnBrk="1" fontAlgn="ctr" latinLnBrk="0" hangingPunct="1">
              <a:lnSpc>
                <a:spcPct val="100000"/>
              </a:lnSpc>
              <a:spcBef>
                <a:spcPct val="2000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例：</a:t>
            </a:r>
            <a:r>
              <a:rPr lang="en-US" altLang="zh-CN" sz="2800" kern="0" dirty="0">
                <a:solidFill>
                  <a:srgbClr val="000000"/>
                </a:solidFill>
                <a:latin typeface="Arial"/>
                <a:ea typeface="宋体"/>
              </a:rPr>
              <a:t>S</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W  $2, 4($3)</a:t>
            </a:r>
            <a:endParaRPr kumimoji="0" lang="zh-CN" altLang="zh-CN" sz="2800" b="0" i="0" u="none" strike="noStrike" kern="0" cap="none" spc="0" normalizeH="0" baseline="0" noProof="0" dirty="0">
              <a:ln>
                <a:noFill/>
              </a:ln>
              <a:solidFill>
                <a:srgbClr val="000000"/>
              </a:solidFill>
              <a:effectLst/>
              <a:uLnTx/>
              <a:uFillTx/>
              <a:latin typeface="Arial"/>
              <a:ea typeface="宋体"/>
              <a:cs typeface="+mn-cs"/>
            </a:endParaRPr>
          </a:p>
        </p:txBody>
      </p:sp>
      <p:sp>
        <p:nvSpPr>
          <p:cNvPr id="2" name="矩形 1">
            <a:extLst>
              <a:ext uri="{FF2B5EF4-FFF2-40B4-BE49-F238E27FC236}">
                <a16:creationId xmlns:a16="http://schemas.microsoft.com/office/drawing/2014/main" id="{D176FBAA-5109-4F40-9DD0-6A1990815DCB}"/>
              </a:ext>
            </a:extLst>
          </p:cNvPr>
          <p:cNvSpPr/>
          <p:nvPr/>
        </p:nvSpPr>
        <p:spPr>
          <a:xfrm>
            <a:off x="153757" y="880877"/>
            <a:ext cx="2165978"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00"/>
                </a:solidFill>
                <a:effectLst/>
                <a:uLnTx/>
                <a:uFillTx/>
                <a:latin typeface="Arial"/>
                <a:ea typeface="宋体"/>
                <a:cs typeface="+mn-cs"/>
              </a:rPr>
              <a:t>指令格式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 name="矩形 25">
            <a:extLst>
              <a:ext uri="{FF2B5EF4-FFF2-40B4-BE49-F238E27FC236}">
                <a16:creationId xmlns:a16="http://schemas.microsoft.com/office/drawing/2014/main" id="{F999482F-C80E-4FB1-BD3C-E1AC80FF6B3D}"/>
              </a:ext>
            </a:extLst>
          </p:cNvPr>
          <p:cNvSpPr/>
          <p:nvPr/>
        </p:nvSpPr>
        <p:spPr>
          <a:xfrm>
            <a:off x="3277968" y="5204049"/>
            <a:ext cx="2385780" cy="779209"/>
          </a:xfrm>
          <a:prstGeom prst="rect">
            <a:avLst/>
          </a:prstGeom>
          <a:solidFill>
            <a:schemeClr val="bg1"/>
          </a:solidFill>
          <a:ln w="9525" cap="flat" cmpd="sng" algn="ctr">
            <a:solidFill>
              <a:schemeClr val="bg1"/>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0XAC620004</a:t>
            </a:r>
            <a:endParaRPr kumimoji="0" lang="zh-CN" altLang="en-US" sz="28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9" name="组合 18">
            <a:extLst>
              <a:ext uri="{FF2B5EF4-FFF2-40B4-BE49-F238E27FC236}">
                <a16:creationId xmlns:a16="http://schemas.microsoft.com/office/drawing/2014/main" id="{B352D7E9-CDFA-46B0-987C-37D76684D6CF}"/>
              </a:ext>
            </a:extLst>
          </p:cNvPr>
          <p:cNvGrpSpPr/>
          <p:nvPr/>
        </p:nvGrpSpPr>
        <p:grpSpPr>
          <a:xfrm>
            <a:off x="1177758" y="1545379"/>
            <a:ext cx="7776864" cy="574718"/>
            <a:chOff x="3346575" y="1698625"/>
            <a:chExt cx="6664200" cy="798514"/>
          </a:xfrm>
        </p:grpSpPr>
        <p:sp>
          <p:nvSpPr>
            <p:cNvPr id="20" name="矩形 7">
              <a:extLst>
                <a:ext uri="{FF2B5EF4-FFF2-40B4-BE49-F238E27FC236}">
                  <a16:creationId xmlns:a16="http://schemas.microsoft.com/office/drawing/2014/main" id="{8FF243FD-8500-438F-9B52-4133F2BD5CE9}"/>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2BH</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1" name="矩形 24">
              <a:extLst>
                <a:ext uri="{FF2B5EF4-FFF2-40B4-BE49-F238E27FC236}">
                  <a16:creationId xmlns:a16="http://schemas.microsoft.com/office/drawing/2014/main" id="{DFF78CAC-055E-4624-9110-3686B530D7A9}"/>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3" name="矩形 25">
              <a:extLst>
                <a:ext uri="{FF2B5EF4-FFF2-40B4-BE49-F238E27FC236}">
                  <a16:creationId xmlns:a16="http://schemas.microsoft.com/office/drawing/2014/main" id="{5AFB82BD-7096-4579-BDB2-6624626A3D2B}"/>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4" name="TextBox 17">
              <a:extLst>
                <a:ext uri="{FF2B5EF4-FFF2-40B4-BE49-F238E27FC236}">
                  <a16:creationId xmlns:a16="http://schemas.microsoft.com/office/drawing/2014/main" id="{4849E300-E617-4238-A1E9-5D65666675BE}"/>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5" name="矩形 26">
              <a:extLst>
                <a:ext uri="{FF2B5EF4-FFF2-40B4-BE49-F238E27FC236}">
                  <a16:creationId xmlns:a16="http://schemas.microsoft.com/office/drawing/2014/main" id="{2E64A53F-AB53-4824-9837-31A0E7E043D0}"/>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Offset</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6" name="TextBox 22">
              <a:extLst>
                <a:ext uri="{FF2B5EF4-FFF2-40B4-BE49-F238E27FC236}">
                  <a16:creationId xmlns:a16="http://schemas.microsoft.com/office/drawing/2014/main" id="{0A6168EB-1AB3-417D-B256-5E2EF6165EFD}"/>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7" name="TextBox 23">
              <a:extLst>
                <a:ext uri="{FF2B5EF4-FFF2-40B4-BE49-F238E27FC236}">
                  <a16:creationId xmlns:a16="http://schemas.microsoft.com/office/drawing/2014/main" id="{44144EC6-8E0C-46AD-A41C-51EC237F995C}"/>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8" name="TextBox 25">
              <a:extLst>
                <a:ext uri="{FF2B5EF4-FFF2-40B4-BE49-F238E27FC236}">
                  <a16:creationId xmlns:a16="http://schemas.microsoft.com/office/drawing/2014/main" id="{AD9C97E5-C6CF-4C84-ADD6-0ACD620767D8}"/>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9" name="矩形 28">
            <a:extLst>
              <a:ext uri="{FF2B5EF4-FFF2-40B4-BE49-F238E27FC236}">
                <a16:creationId xmlns:a16="http://schemas.microsoft.com/office/drawing/2014/main" id="{4C6C0829-CCAA-4993-BD28-FB89FB5D4A2E}"/>
              </a:ext>
            </a:extLst>
          </p:cNvPr>
          <p:cNvSpPr/>
          <p:nvPr/>
        </p:nvSpPr>
        <p:spPr>
          <a:xfrm>
            <a:off x="215462" y="1548741"/>
            <a:ext cx="77617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FF0000"/>
                </a:solidFill>
                <a:effectLst/>
                <a:uLnTx/>
                <a:uFillTx/>
                <a:latin typeface="Arial"/>
                <a:ea typeface="宋体"/>
                <a:cs typeface="+mn-cs"/>
              </a:rPr>
              <a:t>I</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0" name="组合 29">
            <a:extLst>
              <a:ext uri="{FF2B5EF4-FFF2-40B4-BE49-F238E27FC236}">
                <a16:creationId xmlns:a16="http://schemas.microsoft.com/office/drawing/2014/main" id="{59342EBF-0C3C-4CE8-B2C8-3C3C4D3E1B66}"/>
              </a:ext>
            </a:extLst>
          </p:cNvPr>
          <p:cNvGrpSpPr/>
          <p:nvPr/>
        </p:nvGrpSpPr>
        <p:grpSpPr>
          <a:xfrm>
            <a:off x="1123053" y="4390359"/>
            <a:ext cx="7776864" cy="574718"/>
            <a:chOff x="3346575" y="1698625"/>
            <a:chExt cx="6664200" cy="798514"/>
          </a:xfrm>
        </p:grpSpPr>
        <p:sp>
          <p:nvSpPr>
            <p:cNvPr id="31" name="矩形 7">
              <a:extLst>
                <a:ext uri="{FF2B5EF4-FFF2-40B4-BE49-F238E27FC236}">
                  <a16:creationId xmlns:a16="http://schemas.microsoft.com/office/drawing/2014/main" id="{E59198E2-E756-4F2E-B5DB-ECF5BE5B8FE1}"/>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101011</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2" name="矩形 24">
              <a:extLst>
                <a:ext uri="{FF2B5EF4-FFF2-40B4-BE49-F238E27FC236}">
                  <a16:creationId xmlns:a16="http://schemas.microsoft.com/office/drawing/2014/main" id="{B02562B5-4702-4C29-A401-968C178C7C3C}"/>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00011</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3" name="矩形 25">
              <a:extLst>
                <a:ext uri="{FF2B5EF4-FFF2-40B4-BE49-F238E27FC236}">
                  <a16:creationId xmlns:a16="http://schemas.microsoft.com/office/drawing/2014/main" id="{099D122E-2F7B-4CF7-90F2-0957D5B54435}"/>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00010</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4" name="TextBox 17">
              <a:extLst>
                <a:ext uri="{FF2B5EF4-FFF2-40B4-BE49-F238E27FC236}">
                  <a16:creationId xmlns:a16="http://schemas.microsoft.com/office/drawing/2014/main" id="{F3A86335-23E3-45B7-AA39-BEBBB96362FC}"/>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5" name="矩形 26">
              <a:extLst>
                <a:ext uri="{FF2B5EF4-FFF2-40B4-BE49-F238E27FC236}">
                  <a16:creationId xmlns:a16="http://schemas.microsoft.com/office/drawing/2014/main" id="{A7BFC9FA-56CD-4962-9AA0-F1AA712DBB4A}"/>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4H</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6" name="TextBox 22">
              <a:extLst>
                <a:ext uri="{FF2B5EF4-FFF2-40B4-BE49-F238E27FC236}">
                  <a16:creationId xmlns:a16="http://schemas.microsoft.com/office/drawing/2014/main" id="{3F47A6F3-9037-434D-9913-CE2864B1A8A4}"/>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3">
              <a:extLst>
                <a:ext uri="{FF2B5EF4-FFF2-40B4-BE49-F238E27FC236}">
                  <a16:creationId xmlns:a16="http://schemas.microsoft.com/office/drawing/2014/main" id="{619D3B7B-E2B7-4676-BED3-984A750C17B9}"/>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0" name="TextBox 25">
              <a:extLst>
                <a:ext uri="{FF2B5EF4-FFF2-40B4-BE49-F238E27FC236}">
                  <a16:creationId xmlns:a16="http://schemas.microsoft.com/office/drawing/2014/main" id="{6BDB5599-0F04-406B-8238-72861309D2AB}"/>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Tree>
    <p:extLst>
      <p:ext uri="{BB962C8B-B14F-4D97-AF65-F5344CB8AC3E}">
        <p14:creationId xmlns:p14="http://schemas.microsoft.com/office/powerpoint/2010/main" val="26312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6. 1  </a:t>
            </a:r>
            <a:r>
              <a:rPr lang="zh-CN" altLang="en-US" dirty="0"/>
              <a:t>处 理 器 概 述</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6.1.1 CPU</a:t>
            </a:r>
            <a:r>
              <a:rPr lang="zh-CN" altLang="en-US" dirty="0"/>
              <a:t>功能</a:t>
            </a:r>
            <a:endParaRPr lang="en-US" altLang="zh-CN" dirty="0"/>
          </a:p>
          <a:p>
            <a:pPr>
              <a:lnSpc>
                <a:spcPct val="150000"/>
              </a:lnSpc>
              <a:spcBef>
                <a:spcPts val="1200"/>
              </a:spcBef>
              <a:defRPr/>
            </a:pPr>
            <a:r>
              <a:rPr lang="en-US" altLang="zh-CN" dirty="0"/>
              <a:t>6.1.2 CPU</a:t>
            </a:r>
            <a:r>
              <a:rPr lang="zh-CN" altLang="en-US" dirty="0"/>
              <a:t>的内部结构</a:t>
            </a:r>
            <a:endParaRPr lang="en-US" altLang="zh-CN" dirty="0"/>
          </a:p>
          <a:p>
            <a:pPr>
              <a:lnSpc>
                <a:spcPct val="150000"/>
              </a:lnSpc>
              <a:spcBef>
                <a:spcPts val="1200"/>
              </a:spcBef>
              <a:defRPr/>
            </a:pPr>
            <a:r>
              <a:rPr lang="en-US" altLang="zh-CN" dirty="0"/>
              <a:t>6.1.3.CPU</a:t>
            </a:r>
            <a:r>
              <a:rPr lang="zh-CN" altLang="en-US" dirty="0"/>
              <a:t>的指令周期</a:t>
            </a:r>
            <a:endParaRPr lang="en-US" altLang="zh-CN" dirty="0"/>
          </a:p>
          <a:p>
            <a:pPr>
              <a:lnSpc>
                <a:spcPct val="150000"/>
              </a:lnSpc>
              <a:spcBef>
                <a:spcPts val="1200"/>
              </a:spcBef>
              <a:defRPr/>
            </a:pPr>
            <a:r>
              <a:rPr lang="en-US" altLang="zh-CN" dirty="0"/>
              <a:t>6.1.4</a:t>
            </a:r>
            <a:r>
              <a:rPr lang="zh-CN" altLang="en-US" dirty="0"/>
              <a:t>指令执行流程</a:t>
            </a:r>
          </a:p>
        </p:txBody>
      </p:sp>
      <p:sp>
        <p:nvSpPr>
          <p:cNvPr id="4" name="矩形 3">
            <a:extLst>
              <a:ext uri="{FF2B5EF4-FFF2-40B4-BE49-F238E27FC236}">
                <a16:creationId xmlns:a16="http://schemas.microsoft.com/office/drawing/2014/main" id="{9D4009A7-808A-444D-8F86-716C47410EE7}"/>
              </a:ext>
            </a:extLst>
          </p:cNvPr>
          <p:cNvSpPr/>
          <p:nvPr/>
        </p:nvSpPr>
        <p:spPr>
          <a:xfrm>
            <a:off x="457200" y="3429000"/>
            <a:ext cx="4474840"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6.1.3.CPU</a:t>
            </a:r>
            <a:r>
              <a:rPr lang="zh-CN" altLang="en-US" sz="3200" kern="0" dirty="0">
                <a:solidFill>
                  <a:srgbClr val="000000"/>
                </a:solidFill>
              </a:rPr>
              <a:t>的指令周期</a:t>
            </a:r>
          </a:p>
        </p:txBody>
      </p:sp>
    </p:spTree>
    <p:extLst>
      <p:ext uri="{BB962C8B-B14F-4D97-AF65-F5344CB8AC3E}">
        <p14:creationId xmlns:p14="http://schemas.microsoft.com/office/powerpoint/2010/main" val="85690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29703" y="37794"/>
            <a:ext cx="7812360" cy="731837"/>
          </a:xfrm>
        </p:spPr>
        <p:txBody>
          <a:bodyPr/>
          <a:lstStyle/>
          <a:p>
            <a:pPr lvl="0" eaLnBrk="1" fontAlgn="t" hangingPunct="1">
              <a:spcBef>
                <a:spcPct val="20000"/>
              </a:spcBef>
              <a:buClr>
                <a:srgbClr val="FF0000"/>
              </a:buClr>
            </a:pPr>
            <a:r>
              <a:rPr lang="en-US" altLang="zh-CN" sz="3200" b="1" dirty="0"/>
              <a:t>(8)</a:t>
            </a:r>
            <a:r>
              <a:rPr lang="zh-CN" altLang="en-US" sz="3200" b="1" dirty="0"/>
              <a:t> </a:t>
            </a:r>
            <a:r>
              <a:rPr lang="en-US" altLang="zh-CN" sz="3200" b="1" dirty="0" err="1"/>
              <a:t>sw</a:t>
            </a:r>
            <a:r>
              <a:rPr lang="zh-CN" altLang="en-US" sz="3200" b="1" dirty="0"/>
              <a:t>存数指令（</a:t>
            </a:r>
            <a:r>
              <a:rPr lang="en-US" altLang="zh-CN" sz="3200" b="1" dirty="0"/>
              <a:t>I</a:t>
            </a:r>
            <a:r>
              <a:rPr lang="zh-CN" altLang="en-US" sz="3200" b="1" dirty="0"/>
              <a:t>型）</a:t>
            </a:r>
            <a:endParaRPr lang="zh-CN" altLang="en-US" b="1" dirty="0">
              <a:latin typeface="+mn-ea"/>
              <a:ea typeface="+mn-ea"/>
            </a:endParaRP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900608" y="31409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矩形 6">
            <a:extLst>
              <a:ext uri="{FF2B5EF4-FFF2-40B4-BE49-F238E27FC236}">
                <a16:creationId xmlns:a16="http://schemas.microsoft.com/office/drawing/2014/main" id="{A8789E72-54B1-48C8-A6D1-55ADE3EA2BF2}"/>
              </a:ext>
            </a:extLst>
          </p:cNvPr>
          <p:cNvSpPr/>
          <p:nvPr/>
        </p:nvSpPr>
        <p:spPr>
          <a:xfrm>
            <a:off x="279886" y="611854"/>
            <a:ext cx="1832553"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宋体"/>
                <a:ea typeface="宋体"/>
                <a:cs typeface="+mn-cs"/>
              </a:rPr>
              <a:t>指令流程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
            <a:extLst>
              <a:ext uri="{FF2B5EF4-FFF2-40B4-BE49-F238E27FC236}">
                <a16:creationId xmlns:a16="http://schemas.microsoft.com/office/drawing/2014/main" id="{4F89142C-F112-4646-9E19-5AACE546F539}"/>
              </a:ext>
            </a:extLst>
          </p:cNvPr>
          <p:cNvSpPr>
            <a:spLocks noChangeArrowheads="1"/>
          </p:cNvSpPr>
          <p:nvPr/>
        </p:nvSpPr>
        <p:spPr bwMode="auto">
          <a:xfrm>
            <a:off x="1355184" y="2734907"/>
            <a:ext cx="113065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4F7C5636-36FC-455C-B6F2-A47E09D2B464}"/>
              </a:ext>
            </a:extLst>
          </p:cNvPr>
          <p:cNvSpPr>
            <a:spLocks noChangeArrowheads="1"/>
          </p:cNvSpPr>
          <p:nvPr/>
        </p:nvSpPr>
        <p:spPr bwMode="auto">
          <a:xfrm>
            <a:off x="-7005773" y="18449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矩形 28">
            <a:extLst>
              <a:ext uri="{FF2B5EF4-FFF2-40B4-BE49-F238E27FC236}">
                <a16:creationId xmlns:a16="http://schemas.microsoft.com/office/drawing/2014/main" id="{80361CDE-1A94-4924-BC29-597D1278D8F2}"/>
              </a:ext>
            </a:extLst>
          </p:cNvPr>
          <p:cNvSpPr/>
          <p:nvPr/>
        </p:nvSpPr>
        <p:spPr>
          <a:xfrm>
            <a:off x="285901" y="1254326"/>
            <a:ext cx="77617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FF0000"/>
                </a:solidFill>
                <a:effectLst/>
                <a:uLnTx/>
                <a:uFillTx/>
                <a:latin typeface="Arial"/>
                <a:ea typeface="宋体"/>
                <a:cs typeface="+mn-cs"/>
              </a:rPr>
              <a:t>I</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4">
            <a:extLst>
              <a:ext uri="{FF2B5EF4-FFF2-40B4-BE49-F238E27FC236}">
                <a16:creationId xmlns:a16="http://schemas.microsoft.com/office/drawing/2014/main" id="{314DC7EE-E2BF-4493-81BF-AA5F8B8FF0D8}"/>
              </a:ext>
            </a:extLst>
          </p:cNvPr>
          <p:cNvSpPr>
            <a:spLocks noChangeArrowheads="1"/>
          </p:cNvSpPr>
          <p:nvPr/>
        </p:nvSpPr>
        <p:spPr bwMode="auto">
          <a:xfrm>
            <a:off x="6013461" y="1510634"/>
            <a:ext cx="117386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5">
            <a:extLst>
              <a:ext uri="{FF2B5EF4-FFF2-40B4-BE49-F238E27FC236}">
                <a16:creationId xmlns:a16="http://schemas.microsoft.com/office/drawing/2014/main" id="{27A7E88D-7266-450B-9547-93FE3DAE2843}"/>
              </a:ext>
            </a:extLst>
          </p:cNvPr>
          <p:cNvSpPr>
            <a:spLocks noChangeArrowheads="1"/>
          </p:cNvSpPr>
          <p:nvPr/>
        </p:nvSpPr>
        <p:spPr bwMode="auto">
          <a:xfrm>
            <a:off x="2267744" y="1910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7">
            <a:extLst>
              <a:ext uri="{FF2B5EF4-FFF2-40B4-BE49-F238E27FC236}">
                <a16:creationId xmlns:a16="http://schemas.microsoft.com/office/drawing/2014/main" id="{6238C1B3-38BA-439C-86E5-CE3664952A17}"/>
              </a:ext>
            </a:extLst>
          </p:cNvPr>
          <p:cNvSpPr>
            <a:spLocks noChangeArrowheads="1"/>
          </p:cNvSpPr>
          <p:nvPr/>
        </p:nvSpPr>
        <p:spPr bwMode="auto">
          <a:xfrm>
            <a:off x="2952403" y="2326961"/>
            <a:ext cx="135294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9">
            <a:extLst>
              <a:ext uri="{FF2B5EF4-FFF2-40B4-BE49-F238E27FC236}">
                <a16:creationId xmlns:a16="http://schemas.microsoft.com/office/drawing/2014/main" id="{B0F3A012-993C-405E-9350-51E45CAF53A3}"/>
              </a:ext>
            </a:extLst>
          </p:cNvPr>
          <p:cNvSpPr>
            <a:spLocks noChangeArrowheads="1"/>
          </p:cNvSpPr>
          <p:nvPr/>
        </p:nvSpPr>
        <p:spPr bwMode="auto">
          <a:xfrm>
            <a:off x="2552699" y="2106432"/>
            <a:ext cx="159915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AC56A5E5-353F-4007-AA53-CF36DAE47BAD}"/>
              </a:ext>
            </a:extLst>
          </p:cNvPr>
          <p:cNvGraphicFramePr>
            <a:graphicFrameLocks noChangeAspect="1"/>
          </p:cNvGraphicFramePr>
          <p:nvPr>
            <p:extLst>
              <p:ext uri="{D42A27DB-BD31-4B8C-83A1-F6EECF244321}">
                <p14:modId xmlns:p14="http://schemas.microsoft.com/office/powerpoint/2010/main" val="1648873612"/>
              </p:ext>
            </p:extLst>
          </p:nvPr>
        </p:nvGraphicFramePr>
        <p:xfrm>
          <a:off x="2148306" y="2031944"/>
          <a:ext cx="3531468" cy="4583691"/>
        </p:xfrm>
        <a:graphic>
          <a:graphicData uri="http://schemas.openxmlformats.org/presentationml/2006/ole">
            <mc:AlternateContent xmlns:mc="http://schemas.openxmlformats.org/markup-compatibility/2006">
              <mc:Choice xmlns:v="urn:schemas-microsoft-com:vml" Requires="v">
                <p:oleObj spid="_x0000_s268323" name="Visio" r:id="rId3" imgW="2018078" imgH="2615386" progId="Visio.Drawing.11">
                  <p:embed/>
                </p:oleObj>
              </mc:Choice>
              <mc:Fallback>
                <p:oleObj name="Visio" r:id="rId3" imgW="2018078" imgH="2615386"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306" y="2031944"/>
                        <a:ext cx="3531468" cy="4583691"/>
                      </a:xfrm>
                      <a:prstGeom prst="rect">
                        <a:avLst/>
                      </a:prstGeom>
                      <a:noFill/>
                    </p:spPr>
                  </p:pic>
                </p:oleObj>
              </mc:Fallback>
            </mc:AlternateContent>
          </a:graphicData>
        </a:graphic>
      </p:graphicFrame>
      <p:grpSp>
        <p:nvGrpSpPr>
          <p:cNvPr id="30" name="组合 29">
            <a:extLst>
              <a:ext uri="{FF2B5EF4-FFF2-40B4-BE49-F238E27FC236}">
                <a16:creationId xmlns:a16="http://schemas.microsoft.com/office/drawing/2014/main" id="{564E5648-660F-43A6-BEDE-4A493BF70A55}"/>
              </a:ext>
            </a:extLst>
          </p:cNvPr>
          <p:cNvGrpSpPr/>
          <p:nvPr/>
        </p:nvGrpSpPr>
        <p:grpSpPr>
          <a:xfrm>
            <a:off x="1195668" y="1171061"/>
            <a:ext cx="7776864" cy="574718"/>
            <a:chOff x="3346575" y="1698625"/>
            <a:chExt cx="6664200" cy="798514"/>
          </a:xfrm>
        </p:grpSpPr>
        <p:sp>
          <p:nvSpPr>
            <p:cNvPr id="31" name="矩形 7">
              <a:extLst>
                <a:ext uri="{FF2B5EF4-FFF2-40B4-BE49-F238E27FC236}">
                  <a16:creationId xmlns:a16="http://schemas.microsoft.com/office/drawing/2014/main" id="{67CC5283-1376-4425-92EA-9EF22C021293}"/>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2BH</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2" name="矩形 24">
              <a:extLst>
                <a:ext uri="{FF2B5EF4-FFF2-40B4-BE49-F238E27FC236}">
                  <a16:creationId xmlns:a16="http://schemas.microsoft.com/office/drawing/2014/main" id="{29EE5DD3-6096-4FB3-AB31-B18FEA4A8DD9}"/>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3" name="矩形 25">
              <a:extLst>
                <a:ext uri="{FF2B5EF4-FFF2-40B4-BE49-F238E27FC236}">
                  <a16:creationId xmlns:a16="http://schemas.microsoft.com/office/drawing/2014/main" id="{7B6B8BF6-0518-468C-BB5F-ABD3A3E68E9B}"/>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4" name="TextBox 17">
              <a:extLst>
                <a:ext uri="{FF2B5EF4-FFF2-40B4-BE49-F238E27FC236}">
                  <a16:creationId xmlns:a16="http://schemas.microsoft.com/office/drawing/2014/main" id="{D52A4855-816E-40E7-9F50-CFF9F87A2462}"/>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5" name="矩形 26">
              <a:extLst>
                <a:ext uri="{FF2B5EF4-FFF2-40B4-BE49-F238E27FC236}">
                  <a16:creationId xmlns:a16="http://schemas.microsoft.com/office/drawing/2014/main" id="{E36E6D17-DEB5-413A-9DDB-4EDCFCFEF278}"/>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Offset</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6" name="TextBox 22">
              <a:extLst>
                <a:ext uri="{FF2B5EF4-FFF2-40B4-BE49-F238E27FC236}">
                  <a16:creationId xmlns:a16="http://schemas.microsoft.com/office/drawing/2014/main" id="{E6049B87-5A43-435D-B7D0-B6F3070F2001}"/>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3">
              <a:extLst>
                <a:ext uri="{FF2B5EF4-FFF2-40B4-BE49-F238E27FC236}">
                  <a16:creationId xmlns:a16="http://schemas.microsoft.com/office/drawing/2014/main" id="{D8F7C281-B606-4797-9A34-EF84349246EA}"/>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8" name="TextBox 25">
              <a:extLst>
                <a:ext uri="{FF2B5EF4-FFF2-40B4-BE49-F238E27FC236}">
                  <a16:creationId xmlns:a16="http://schemas.microsoft.com/office/drawing/2014/main" id="{4CC59C53-C20E-49A9-B94D-3AB04A994771}"/>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Tree>
    <p:extLst>
      <p:ext uri="{BB962C8B-B14F-4D97-AF65-F5344CB8AC3E}">
        <p14:creationId xmlns:p14="http://schemas.microsoft.com/office/powerpoint/2010/main" val="247914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a:extLst>
              <a:ext uri="{FF2B5EF4-FFF2-40B4-BE49-F238E27FC236}">
                <a16:creationId xmlns:a16="http://schemas.microsoft.com/office/drawing/2014/main" id="{68245ADA-E2D8-4BD5-A1BA-BE75667DDAE9}"/>
              </a:ext>
            </a:extLst>
          </p:cNvPr>
          <p:cNvGraphicFramePr>
            <a:graphicFrameLocks noChangeAspect="1"/>
          </p:cNvGraphicFramePr>
          <p:nvPr>
            <p:extLst>
              <p:ext uri="{D42A27DB-BD31-4B8C-83A1-F6EECF244321}">
                <p14:modId xmlns:p14="http://schemas.microsoft.com/office/powerpoint/2010/main" val="960065821"/>
              </p:ext>
            </p:extLst>
          </p:nvPr>
        </p:nvGraphicFramePr>
        <p:xfrm>
          <a:off x="242767" y="2096893"/>
          <a:ext cx="8901233" cy="4328517"/>
        </p:xfrm>
        <a:graphic>
          <a:graphicData uri="http://schemas.openxmlformats.org/presentationml/2006/ole">
            <mc:AlternateContent xmlns:mc="http://schemas.openxmlformats.org/markup-compatibility/2006">
              <mc:Choice xmlns:v="urn:schemas-microsoft-com:vml" Requires="v">
                <p:oleObj spid="_x0000_s271389" name="Visio" r:id="rId4" imgW="7740502" imgH="3759605" progId="Visio.Drawing.11">
                  <p:embed/>
                </p:oleObj>
              </mc:Choice>
              <mc:Fallback>
                <p:oleObj name="Visio" r:id="rId4" imgW="7740502" imgH="3759605" progId="Visio.Drawing.11">
                  <p:embed/>
                  <p:pic>
                    <p:nvPicPr>
                      <p:cNvPr id="0" name="Object 1"/>
                      <p:cNvPicPr>
                        <a:picLocks noChangeAspect="1" noChangeArrowheads="1"/>
                      </p:cNvPicPr>
                      <p:nvPr/>
                    </p:nvPicPr>
                    <p:blipFill>
                      <a:blip r:embed="rId5"/>
                      <a:srcRect/>
                      <a:stretch>
                        <a:fillRect/>
                      </a:stretch>
                    </p:blipFill>
                    <p:spPr bwMode="auto">
                      <a:xfrm>
                        <a:off x="242767" y="2096893"/>
                        <a:ext cx="8901233" cy="4328517"/>
                      </a:xfrm>
                      <a:prstGeom prst="rect">
                        <a:avLst/>
                      </a:prstGeom>
                      <a:noFill/>
                    </p:spPr>
                  </p:pic>
                </p:oleObj>
              </mc:Fallback>
            </mc:AlternateContent>
          </a:graphicData>
        </a:graphic>
      </p:graphicFrame>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0" y="-28644"/>
            <a:ext cx="8777482" cy="731837"/>
          </a:xfrm>
        </p:spPr>
        <p:txBody>
          <a:bodyPr/>
          <a:lstStyle/>
          <a:p>
            <a:pPr eaLnBrk="1" hangingPunct="1"/>
            <a:r>
              <a:rPr lang="en-US" altLang="zh-CN" sz="3200" b="1" dirty="0"/>
              <a:t>(8)</a:t>
            </a:r>
            <a:r>
              <a:rPr lang="zh-CN" altLang="en-US" sz="3200" b="1" dirty="0"/>
              <a:t> </a:t>
            </a:r>
            <a:r>
              <a:rPr lang="en-US" altLang="zh-CN" sz="3200" b="1" dirty="0" err="1"/>
              <a:t>sw</a:t>
            </a:r>
            <a:r>
              <a:rPr lang="zh-CN" altLang="en-US" sz="3200" b="1" dirty="0"/>
              <a:t>存数指令（</a:t>
            </a:r>
            <a:r>
              <a:rPr lang="en-US" altLang="zh-CN" sz="3200" b="1" dirty="0"/>
              <a:t>I</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 name="直接箭头连接符 6">
            <a:extLst>
              <a:ext uri="{FF2B5EF4-FFF2-40B4-BE49-F238E27FC236}">
                <a16:creationId xmlns:a16="http://schemas.microsoft.com/office/drawing/2014/main" id="{C626D747-8F49-4D62-9DB3-534A70EBD6B1}"/>
              </a:ext>
            </a:extLst>
          </p:cNvPr>
          <p:cNvCxnSpPr>
            <a:cxnSpLocks/>
          </p:cNvCxnSpPr>
          <p:nvPr/>
        </p:nvCxnSpPr>
        <p:spPr>
          <a:xfrm>
            <a:off x="1177482" y="2996952"/>
            <a:ext cx="40634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AA47EBD-073F-4240-9533-30B21A4B3309}"/>
              </a:ext>
            </a:extLst>
          </p:cNvPr>
          <p:cNvCxnSpPr>
            <a:cxnSpLocks/>
          </p:cNvCxnSpPr>
          <p:nvPr/>
        </p:nvCxnSpPr>
        <p:spPr>
          <a:xfrm>
            <a:off x="1848399" y="2996952"/>
            <a:ext cx="35358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67855A2-6542-429D-AFBD-39E35DB8563B}"/>
              </a:ext>
            </a:extLst>
          </p:cNvPr>
          <p:cNvCxnSpPr>
            <a:cxnSpLocks/>
          </p:cNvCxnSpPr>
          <p:nvPr/>
        </p:nvCxnSpPr>
        <p:spPr>
          <a:xfrm>
            <a:off x="2676534" y="3007603"/>
            <a:ext cx="31129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E0DC6659-5F1E-47AC-B407-81E326D0AB59}"/>
              </a:ext>
            </a:extLst>
          </p:cNvPr>
          <p:cNvCxnSpPr>
            <a:cxnSpLocks/>
          </p:cNvCxnSpPr>
          <p:nvPr/>
        </p:nvCxnSpPr>
        <p:spPr>
          <a:xfrm>
            <a:off x="3059832" y="3736421"/>
            <a:ext cx="0" cy="201622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17">
            <a:extLst>
              <a:ext uri="{FF2B5EF4-FFF2-40B4-BE49-F238E27FC236}">
                <a16:creationId xmlns:a16="http://schemas.microsoft.com/office/drawing/2014/main" id="{79F69DB2-A01E-4E87-A1A4-848CCB56C395}"/>
              </a:ext>
            </a:extLst>
          </p:cNvPr>
          <p:cNvSpPr txBox="1"/>
          <p:nvPr/>
        </p:nvSpPr>
        <p:spPr>
          <a:xfrm>
            <a:off x="1221902" y="1698437"/>
            <a:ext cx="1203537" cy="338554"/>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70C0"/>
                </a:solidFill>
                <a:effectLst/>
                <a:uLnTx/>
                <a:uFillTx/>
                <a:latin typeface="Arial" panose="020B0604020202020204" pitchFamily="34" charset="0"/>
                <a:ea typeface="华文细黑" pitchFamily="2" charset="-122"/>
                <a:cs typeface="+mn-cs"/>
              </a:rPr>
              <a:t>OpCode</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78826" y="615153"/>
            <a:ext cx="1946367"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数据通路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8">
            <a:extLst>
              <a:ext uri="{FF2B5EF4-FFF2-40B4-BE49-F238E27FC236}">
                <a16:creationId xmlns:a16="http://schemas.microsoft.com/office/drawing/2014/main" id="{CA3034AE-BE24-4EF8-A133-12A15206429F}"/>
              </a:ext>
            </a:extLst>
          </p:cNvPr>
          <p:cNvSpPr>
            <a:spLocks noChangeArrowheads="1"/>
          </p:cNvSpPr>
          <p:nvPr/>
        </p:nvSpPr>
        <p:spPr bwMode="auto">
          <a:xfrm>
            <a:off x="748453" y="28591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 name="矩形 68">
            <a:extLst>
              <a:ext uri="{FF2B5EF4-FFF2-40B4-BE49-F238E27FC236}">
                <a16:creationId xmlns:a16="http://schemas.microsoft.com/office/drawing/2014/main" id="{6D2D6924-9B20-45FF-89F1-E51E693D12C5}"/>
              </a:ext>
            </a:extLst>
          </p:cNvPr>
          <p:cNvSpPr/>
          <p:nvPr/>
        </p:nvSpPr>
        <p:spPr>
          <a:xfrm>
            <a:off x="317488" y="1198017"/>
            <a:ext cx="77617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FF0000"/>
                </a:solidFill>
                <a:effectLst/>
                <a:uLnTx/>
                <a:uFillTx/>
                <a:latin typeface="Arial"/>
                <a:ea typeface="宋体"/>
                <a:cs typeface="+mn-cs"/>
              </a:rPr>
              <a:t>I</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7" name="直接箭头连接符 76">
            <a:extLst>
              <a:ext uri="{FF2B5EF4-FFF2-40B4-BE49-F238E27FC236}">
                <a16:creationId xmlns:a16="http://schemas.microsoft.com/office/drawing/2014/main" id="{2C15BB8A-48D8-4B91-9AE2-EC6E6C65F289}"/>
              </a:ext>
            </a:extLst>
          </p:cNvPr>
          <p:cNvCxnSpPr>
            <a:cxnSpLocks/>
          </p:cNvCxnSpPr>
          <p:nvPr/>
        </p:nvCxnSpPr>
        <p:spPr>
          <a:xfrm flipV="1">
            <a:off x="971600" y="3429001"/>
            <a:ext cx="0" cy="230425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86542DC-0F9B-4712-98B0-1E5D1A10FFC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9" name="组合 28">
            <a:extLst>
              <a:ext uri="{FF2B5EF4-FFF2-40B4-BE49-F238E27FC236}">
                <a16:creationId xmlns:a16="http://schemas.microsoft.com/office/drawing/2014/main" id="{4467F15C-100D-4D67-86FC-E003889AE78D}"/>
              </a:ext>
            </a:extLst>
          </p:cNvPr>
          <p:cNvGrpSpPr/>
          <p:nvPr/>
        </p:nvGrpSpPr>
        <p:grpSpPr>
          <a:xfrm>
            <a:off x="1221903" y="1063817"/>
            <a:ext cx="7776864" cy="574718"/>
            <a:chOff x="3346575" y="1698625"/>
            <a:chExt cx="6664200" cy="798514"/>
          </a:xfrm>
        </p:grpSpPr>
        <p:sp>
          <p:nvSpPr>
            <p:cNvPr id="30" name="矩形 7">
              <a:extLst>
                <a:ext uri="{FF2B5EF4-FFF2-40B4-BE49-F238E27FC236}">
                  <a16:creationId xmlns:a16="http://schemas.microsoft.com/office/drawing/2014/main" id="{B50B0621-9311-497E-8555-716FFA54E38A}"/>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0" dirty="0">
                  <a:solidFill>
                    <a:sysClr val="window" lastClr="FFFFFF"/>
                  </a:solidFill>
                  <a:latin typeface="Calibri"/>
                  <a:ea typeface="宋体"/>
                </a:rPr>
                <a:t>2B</a:t>
              </a: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H</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1" name="矩形 24">
              <a:extLst>
                <a:ext uri="{FF2B5EF4-FFF2-40B4-BE49-F238E27FC236}">
                  <a16:creationId xmlns:a16="http://schemas.microsoft.com/office/drawing/2014/main" id="{68D6FFFE-B021-40D7-B813-141D5C618205}"/>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2" name="矩形 25">
              <a:extLst>
                <a:ext uri="{FF2B5EF4-FFF2-40B4-BE49-F238E27FC236}">
                  <a16:creationId xmlns:a16="http://schemas.microsoft.com/office/drawing/2014/main" id="{74F50752-DC3E-43F4-A67B-F84C7866AD90}"/>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3" name="TextBox 17">
              <a:extLst>
                <a:ext uri="{FF2B5EF4-FFF2-40B4-BE49-F238E27FC236}">
                  <a16:creationId xmlns:a16="http://schemas.microsoft.com/office/drawing/2014/main" id="{C6069C63-E195-4108-8936-1F0FD5013911}"/>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 name="矩形 26">
              <a:extLst>
                <a:ext uri="{FF2B5EF4-FFF2-40B4-BE49-F238E27FC236}">
                  <a16:creationId xmlns:a16="http://schemas.microsoft.com/office/drawing/2014/main" id="{0849AEE3-F0D6-46CB-93FF-621A55F2C072}"/>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Offset</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5" name="TextBox 22">
              <a:extLst>
                <a:ext uri="{FF2B5EF4-FFF2-40B4-BE49-F238E27FC236}">
                  <a16:creationId xmlns:a16="http://schemas.microsoft.com/office/drawing/2014/main" id="{166B4BAE-C3A1-4C09-B9A7-047BD47BDCE9}"/>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6" name="TextBox 23">
              <a:extLst>
                <a:ext uri="{FF2B5EF4-FFF2-40B4-BE49-F238E27FC236}">
                  <a16:creationId xmlns:a16="http://schemas.microsoft.com/office/drawing/2014/main" id="{5ECE73F8-0FCE-4CBF-9251-B7A7976CC651}"/>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5">
              <a:extLst>
                <a:ext uri="{FF2B5EF4-FFF2-40B4-BE49-F238E27FC236}">
                  <a16:creationId xmlns:a16="http://schemas.microsoft.com/office/drawing/2014/main" id="{04AE3018-0E51-4BD9-B68E-955CE54A9590}"/>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cxnSp>
        <p:nvCxnSpPr>
          <p:cNvPr id="43" name="直接箭头连接符 42">
            <a:extLst>
              <a:ext uri="{FF2B5EF4-FFF2-40B4-BE49-F238E27FC236}">
                <a16:creationId xmlns:a16="http://schemas.microsoft.com/office/drawing/2014/main" id="{22A4C184-54FF-49D2-BBF1-D2B23BFABB8A}"/>
              </a:ext>
            </a:extLst>
          </p:cNvPr>
          <p:cNvCxnSpPr>
            <a:cxnSpLocks/>
          </p:cNvCxnSpPr>
          <p:nvPr/>
        </p:nvCxnSpPr>
        <p:spPr>
          <a:xfrm>
            <a:off x="3644763" y="2708920"/>
            <a:ext cx="1212894"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5B78DF9-45B2-4082-A444-953EF4D262AF}"/>
              </a:ext>
            </a:extLst>
          </p:cNvPr>
          <p:cNvCxnSpPr>
            <a:cxnSpLocks/>
          </p:cNvCxnSpPr>
          <p:nvPr/>
        </p:nvCxnSpPr>
        <p:spPr>
          <a:xfrm>
            <a:off x="5572618" y="2780928"/>
            <a:ext cx="100811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C8844B73-A428-409E-B6D9-ED0BA7CF857E}"/>
              </a:ext>
            </a:extLst>
          </p:cNvPr>
          <p:cNvGrpSpPr/>
          <p:nvPr/>
        </p:nvGrpSpPr>
        <p:grpSpPr>
          <a:xfrm>
            <a:off x="3638169" y="3263949"/>
            <a:ext cx="1598515" cy="1389470"/>
            <a:chOff x="3973897" y="3410533"/>
            <a:chExt cx="1825536" cy="1490204"/>
          </a:xfrm>
        </p:grpSpPr>
        <p:cxnSp>
          <p:nvCxnSpPr>
            <p:cNvPr id="60" name="直接连接符 59">
              <a:extLst>
                <a:ext uri="{FF2B5EF4-FFF2-40B4-BE49-F238E27FC236}">
                  <a16:creationId xmlns:a16="http://schemas.microsoft.com/office/drawing/2014/main" id="{2ED03A09-68CC-4F4A-9A84-18108A994698}"/>
                </a:ext>
              </a:extLst>
            </p:cNvPr>
            <p:cNvCxnSpPr>
              <a:cxnSpLocks/>
            </p:cNvCxnSpPr>
            <p:nvPr/>
          </p:nvCxnSpPr>
          <p:spPr>
            <a:xfrm>
              <a:off x="3973897" y="3429000"/>
              <a:ext cx="18205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C1CFF42-C84F-48EE-AF14-0C6A27E9EC6C}"/>
                </a:ext>
              </a:extLst>
            </p:cNvPr>
            <p:cNvCxnSpPr>
              <a:cxnSpLocks/>
            </p:cNvCxnSpPr>
            <p:nvPr/>
          </p:nvCxnSpPr>
          <p:spPr>
            <a:xfrm flipH="1">
              <a:off x="4115765" y="3410533"/>
              <a:ext cx="11473" cy="149020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FB2B886B-F2EF-4A6B-A6DE-A2870543881A}"/>
                </a:ext>
              </a:extLst>
            </p:cNvPr>
            <p:cNvCxnSpPr>
              <a:cxnSpLocks/>
            </p:cNvCxnSpPr>
            <p:nvPr/>
          </p:nvCxnSpPr>
          <p:spPr>
            <a:xfrm>
              <a:off x="4101938" y="4894983"/>
              <a:ext cx="1697495"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D224A957-A7B7-47AD-92F7-4F2F866668D8}"/>
              </a:ext>
            </a:extLst>
          </p:cNvPr>
          <p:cNvGrpSpPr/>
          <p:nvPr/>
        </p:nvGrpSpPr>
        <p:grpSpPr>
          <a:xfrm>
            <a:off x="5603580" y="3717032"/>
            <a:ext cx="408580" cy="905200"/>
            <a:chOff x="6306137" y="3939984"/>
            <a:chExt cx="408580" cy="954999"/>
          </a:xfrm>
        </p:grpSpPr>
        <p:cxnSp>
          <p:nvCxnSpPr>
            <p:cNvPr id="64" name="直接连接符 63">
              <a:extLst>
                <a:ext uri="{FF2B5EF4-FFF2-40B4-BE49-F238E27FC236}">
                  <a16:creationId xmlns:a16="http://schemas.microsoft.com/office/drawing/2014/main" id="{DA4FB321-A949-4F58-BCCB-43B5AB9AD56D}"/>
                </a:ext>
              </a:extLst>
            </p:cNvPr>
            <p:cNvCxnSpPr>
              <a:cxnSpLocks/>
            </p:cNvCxnSpPr>
            <p:nvPr/>
          </p:nvCxnSpPr>
          <p:spPr>
            <a:xfrm>
              <a:off x="6306137" y="4894983"/>
              <a:ext cx="138071"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740FE7E-1A91-4DDF-82F9-9335EB0A761E}"/>
                </a:ext>
              </a:extLst>
            </p:cNvPr>
            <p:cNvCxnSpPr>
              <a:cxnSpLocks/>
            </p:cNvCxnSpPr>
            <p:nvPr/>
          </p:nvCxnSpPr>
          <p:spPr>
            <a:xfrm>
              <a:off x="6434980" y="3960440"/>
              <a:ext cx="0" cy="93454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068D72A6-6310-4E3C-88AF-B48FEC4D3BC9}"/>
                </a:ext>
              </a:extLst>
            </p:cNvPr>
            <p:cNvCxnSpPr>
              <a:cxnSpLocks/>
            </p:cNvCxnSpPr>
            <p:nvPr/>
          </p:nvCxnSpPr>
          <p:spPr>
            <a:xfrm>
              <a:off x="6375172" y="3939984"/>
              <a:ext cx="339545"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53442C2B-3123-4355-9D4E-F159DCBF77A8}"/>
              </a:ext>
            </a:extLst>
          </p:cNvPr>
          <p:cNvGrpSpPr/>
          <p:nvPr/>
        </p:nvGrpSpPr>
        <p:grpSpPr>
          <a:xfrm>
            <a:off x="6227452" y="3210722"/>
            <a:ext cx="421395" cy="369426"/>
            <a:chOff x="6865092" y="3410533"/>
            <a:chExt cx="421395" cy="369426"/>
          </a:xfrm>
        </p:grpSpPr>
        <p:cxnSp>
          <p:nvCxnSpPr>
            <p:cNvPr id="72" name="直接连接符 71">
              <a:extLst>
                <a:ext uri="{FF2B5EF4-FFF2-40B4-BE49-F238E27FC236}">
                  <a16:creationId xmlns:a16="http://schemas.microsoft.com/office/drawing/2014/main" id="{376D9D20-76BC-4817-B2F6-8781456C3470}"/>
                </a:ext>
              </a:extLst>
            </p:cNvPr>
            <p:cNvCxnSpPr>
              <a:cxnSpLocks/>
            </p:cNvCxnSpPr>
            <p:nvPr/>
          </p:nvCxnSpPr>
          <p:spPr>
            <a:xfrm>
              <a:off x="6865092" y="3779959"/>
              <a:ext cx="15518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622FF08-2A37-4565-B666-D192D0197C8A}"/>
                </a:ext>
              </a:extLst>
            </p:cNvPr>
            <p:cNvCxnSpPr>
              <a:cxnSpLocks/>
            </p:cNvCxnSpPr>
            <p:nvPr/>
          </p:nvCxnSpPr>
          <p:spPr>
            <a:xfrm>
              <a:off x="7020272" y="3410533"/>
              <a:ext cx="0" cy="36942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543CDD84-8563-4EAD-8BC0-3F7D19B5CB9C}"/>
                </a:ext>
              </a:extLst>
            </p:cNvPr>
            <p:cNvCxnSpPr>
              <a:cxnSpLocks/>
            </p:cNvCxnSpPr>
            <p:nvPr/>
          </p:nvCxnSpPr>
          <p:spPr>
            <a:xfrm>
              <a:off x="7020272" y="3410533"/>
              <a:ext cx="266215" cy="2291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接箭头连接符 80">
            <a:extLst>
              <a:ext uri="{FF2B5EF4-FFF2-40B4-BE49-F238E27FC236}">
                <a16:creationId xmlns:a16="http://schemas.microsoft.com/office/drawing/2014/main" id="{54A4121B-49C5-4865-91DC-85366EAE2844}"/>
              </a:ext>
            </a:extLst>
          </p:cNvPr>
          <p:cNvCxnSpPr>
            <a:cxnSpLocks/>
          </p:cNvCxnSpPr>
          <p:nvPr/>
        </p:nvCxnSpPr>
        <p:spPr>
          <a:xfrm>
            <a:off x="6939763" y="3001708"/>
            <a:ext cx="79208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69213681-F065-4A8A-8E08-6584338742E9}"/>
              </a:ext>
            </a:extLst>
          </p:cNvPr>
          <p:cNvCxnSpPr>
            <a:cxnSpLocks/>
          </p:cNvCxnSpPr>
          <p:nvPr/>
        </p:nvCxnSpPr>
        <p:spPr>
          <a:xfrm flipV="1">
            <a:off x="5436096" y="4725145"/>
            <a:ext cx="0" cy="100811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1D785FBC-A247-4FB1-89C8-F9EFBD8600DC}"/>
              </a:ext>
            </a:extLst>
          </p:cNvPr>
          <p:cNvCxnSpPr>
            <a:cxnSpLocks/>
          </p:cNvCxnSpPr>
          <p:nvPr/>
        </p:nvCxnSpPr>
        <p:spPr>
          <a:xfrm flipV="1">
            <a:off x="6156176" y="3861048"/>
            <a:ext cx="0" cy="191477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E6C9ACB-4E35-4536-9EEC-76CBF530D0CA}"/>
              </a:ext>
            </a:extLst>
          </p:cNvPr>
          <p:cNvCxnSpPr>
            <a:cxnSpLocks/>
          </p:cNvCxnSpPr>
          <p:nvPr/>
        </p:nvCxnSpPr>
        <p:spPr>
          <a:xfrm flipV="1">
            <a:off x="8028384" y="3706254"/>
            <a:ext cx="0" cy="206956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2">
            <a:extLst>
              <a:ext uri="{FF2B5EF4-FFF2-40B4-BE49-F238E27FC236}">
                <a16:creationId xmlns:a16="http://schemas.microsoft.com/office/drawing/2014/main" id="{CC37E682-AFF2-4012-9709-5C2AD6FE9A00}"/>
              </a:ext>
            </a:extLst>
          </p:cNvPr>
          <p:cNvSpPr>
            <a:spLocks noChangeArrowheads="1"/>
          </p:cNvSpPr>
          <p:nvPr/>
        </p:nvSpPr>
        <p:spPr bwMode="auto">
          <a:xfrm>
            <a:off x="290812" y="2196786"/>
            <a:ext cx="133633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58" name="组合 57">
            <a:extLst>
              <a:ext uri="{FF2B5EF4-FFF2-40B4-BE49-F238E27FC236}">
                <a16:creationId xmlns:a16="http://schemas.microsoft.com/office/drawing/2014/main" id="{2D85B9B4-6D53-4B4C-A613-BAEDE0FE8341}"/>
              </a:ext>
            </a:extLst>
          </p:cNvPr>
          <p:cNvGrpSpPr/>
          <p:nvPr/>
        </p:nvGrpSpPr>
        <p:grpSpPr>
          <a:xfrm>
            <a:off x="3644763" y="2923607"/>
            <a:ext cx="4087088" cy="1125594"/>
            <a:chOff x="3644763" y="2923607"/>
            <a:chExt cx="4087088" cy="1125594"/>
          </a:xfrm>
        </p:grpSpPr>
        <p:cxnSp>
          <p:nvCxnSpPr>
            <p:cNvPr id="54" name="直接连接符 53">
              <a:extLst>
                <a:ext uri="{FF2B5EF4-FFF2-40B4-BE49-F238E27FC236}">
                  <a16:creationId xmlns:a16="http://schemas.microsoft.com/office/drawing/2014/main" id="{83680244-E3EE-47AA-B178-1C0F8A9E8F2B}"/>
                </a:ext>
              </a:extLst>
            </p:cNvPr>
            <p:cNvCxnSpPr>
              <a:cxnSpLocks/>
            </p:cNvCxnSpPr>
            <p:nvPr/>
          </p:nvCxnSpPr>
          <p:spPr>
            <a:xfrm>
              <a:off x="3644763" y="2923607"/>
              <a:ext cx="870240" cy="89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9304063-F8B8-488B-AFF7-080E1D0F5635}"/>
                </a:ext>
              </a:extLst>
            </p:cNvPr>
            <p:cNvCxnSpPr>
              <a:cxnSpLocks/>
            </p:cNvCxnSpPr>
            <p:nvPr/>
          </p:nvCxnSpPr>
          <p:spPr>
            <a:xfrm flipH="1">
              <a:off x="4506502" y="2932513"/>
              <a:ext cx="6998" cy="11140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3A8C88EA-966A-4D84-ABCC-8AEED6301D25}"/>
                </a:ext>
              </a:extLst>
            </p:cNvPr>
            <p:cNvCxnSpPr>
              <a:cxnSpLocks/>
            </p:cNvCxnSpPr>
            <p:nvPr/>
          </p:nvCxnSpPr>
          <p:spPr>
            <a:xfrm>
              <a:off x="7470996" y="3382518"/>
              <a:ext cx="26085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85511EB2-556B-4A5C-9370-5A3061062BA5}"/>
                </a:ext>
              </a:extLst>
            </p:cNvPr>
            <p:cNvCxnSpPr>
              <a:cxnSpLocks/>
            </p:cNvCxnSpPr>
            <p:nvPr/>
          </p:nvCxnSpPr>
          <p:spPr>
            <a:xfrm flipV="1">
              <a:off x="4486435" y="4017650"/>
              <a:ext cx="3007707" cy="315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03123B8-072E-486C-8D6F-7EB01F196B29}"/>
                </a:ext>
              </a:extLst>
            </p:cNvPr>
            <p:cNvCxnSpPr>
              <a:cxnSpLocks/>
            </p:cNvCxnSpPr>
            <p:nvPr/>
          </p:nvCxnSpPr>
          <p:spPr>
            <a:xfrm flipH="1">
              <a:off x="7495468" y="3383236"/>
              <a:ext cx="6857" cy="6259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3" name="直接箭头连接符 92">
            <a:extLst>
              <a:ext uri="{FF2B5EF4-FFF2-40B4-BE49-F238E27FC236}">
                <a16:creationId xmlns:a16="http://schemas.microsoft.com/office/drawing/2014/main" id="{464D8503-A80F-440E-A499-1E96CB531FED}"/>
              </a:ext>
            </a:extLst>
          </p:cNvPr>
          <p:cNvCxnSpPr>
            <a:cxnSpLocks/>
          </p:cNvCxnSpPr>
          <p:nvPr/>
        </p:nvCxnSpPr>
        <p:spPr>
          <a:xfrm flipV="1">
            <a:off x="6732240" y="3489550"/>
            <a:ext cx="72008" cy="227037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8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0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8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5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0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en-US" altLang="zh-CN" sz="3200" b="1" dirty="0"/>
              <a:t>(8)</a:t>
            </a:r>
            <a:r>
              <a:rPr lang="zh-CN" altLang="en-US" sz="3200" b="1" dirty="0"/>
              <a:t> </a:t>
            </a:r>
            <a:r>
              <a:rPr lang="en-US" altLang="zh-CN" sz="3200" b="1" dirty="0" err="1"/>
              <a:t>sw</a:t>
            </a:r>
            <a:r>
              <a:rPr lang="zh-CN" altLang="en-US" sz="3200" b="1" dirty="0"/>
              <a:t>存数指令（</a:t>
            </a:r>
            <a:r>
              <a:rPr lang="en-US" altLang="zh-CN" sz="3200" b="1" dirty="0"/>
              <a:t>I</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611560" y="860958"/>
            <a:ext cx="6293711"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200" b="1" kern="0" dirty="0">
                <a:solidFill>
                  <a:srgbClr val="000000"/>
                </a:solidFill>
                <a:latin typeface="Arial"/>
                <a:ea typeface="宋体"/>
              </a:rPr>
              <a:t>8</a:t>
            </a: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条指令控制器的输入和输出信号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3" name="表格 2">
            <a:extLst>
              <a:ext uri="{FF2B5EF4-FFF2-40B4-BE49-F238E27FC236}">
                <a16:creationId xmlns:a16="http://schemas.microsoft.com/office/drawing/2014/main" id="{5B010F00-54C2-4985-8AA5-356C38C5818F}"/>
              </a:ext>
            </a:extLst>
          </p:cNvPr>
          <p:cNvGraphicFramePr>
            <a:graphicFrameLocks noGrp="1"/>
          </p:cNvGraphicFramePr>
          <p:nvPr>
            <p:extLst>
              <p:ext uri="{D42A27DB-BD31-4B8C-83A1-F6EECF244321}">
                <p14:modId xmlns:p14="http://schemas.microsoft.com/office/powerpoint/2010/main" val="1910262374"/>
              </p:ext>
            </p:extLst>
          </p:nvPr>
        </p:nvGraphicFramePr>
        <p:xfrm>
          <a:off x="186795" y="1844824"/>
          <a:ext cx="8777483" cy="4538185"/>
        </p:xfrm>
        <a:graphic>
          <a:graphicData uri="http://schemas.openxmlformats.org/drawingml/2006/table">
            <a:tbl>
              <a:tblPr firstRow="1" firstCol="1" bandRow="1"/>
              <a:tblGrid>
                <a:gridCol w="675191">
                  <a:extLst>
                    <a:ext uri="{9D8B030D-6E8A-4147-A177-3AD203B41FA5}">
                      <a16:colId xmlns:a16="http://schemas.microsoft.com/office/drawing/2014/main" val="695374074"/>
                    </a:ext>
                  </a:extLst>
                </a:gridCol>
                <a:gridCol w="675191">
                  <a:extLst>
                    <a:ext uri="{9D8B030D-6E8A-4147-A177-3AD203B41FA5}">
                      <a16:colId xmlns:a16="http://schemas.microsoft.com/office/drawing/2014/main" val="1026796029"/>
                    </a:ext>
                  </a:extLst>
                </a:gridCol>
                <a:gridCol w="675191">
                  <a:extLst>
                    <a:ext uri="{9D8B030D-6E8A-4147-A177-3AD203B41FA5}">
                      <a16:colId xmlns:a16="http://schemas.microsoft.com/office/drawing/2014/main" val="3745257429"/>
                    </a:ext>
                  </a:extLst>
                </a:gridCol>
                <a:gridCol w="675191">
                  <a:extLst>
                    <a:ext uri="{9D8B030D-6E8A-4147-A177-3AD203B41FA5}">
                      <a16:colId xmlns:a16="http://schemas.microsoft.com/office/drawing/2014/main" val="2684856893"/>
                    </a:ext>
                  </a:extLst>
                </a:gridCol>
                <a:gridCol w="675191">
                  <a:extLst>
                    <a:ext uri="{9D8B030D-6E8A-4147-A177-3AD203B41FA5}">
                      <a16:colId xmlns:a16="http://schemas.microsoft.com/office/drawing/2014/main" val="1744366580"/>
                    </a:ext>
                  </a:extLst>
                </a:gridCol>
                <a:gridCol w="675191">
                  <a:extLst>
                    <a:ext uri="{9D8B030D-6E8A-4147-A177-3AD203B41FA5}">
                      <a16:colId xmlns:a16="http://schemas.microsoft.com/office/drawing/2014/main" val="1849130110"/>
                    </a:ext>
                  </a:extLst>
                </a:gridCol>
                <a:gridCol w="675191">
                  <a:extLst>
                    <a:ext uri="{9D8B030D-6E8A-4147-A177-3AD203B41FA5}">
                      <a16:colId xmlns:a16="http://schemas.microsoft.com/office/drawing/2014/main" val="1380303533"/>
                    </a:ext>
                  </a:extLst>
                </a:gridCol>
                <a:gridCol w="675191">
                  <a:extLst>
                    <a:ext uri="{9D8B030D-6E8A-4147-A177-3AD203B41FA5}">
                      <a16:colId xmlns:a16="http://schemas.microsoft.com/office/drawing/2014/main" val="2197209392"/>
                    </a:ext>
                  </a:extLst>
                </a:gridCol>
                <a:gridCol w="675191">
                  <a:extLst>
                    <a:ext uri="{9D8B030D-6E8A-4147-A177-3AD203B41FA5}">
                      <a16:colId xmlns:a16="http://schemas.microsoft.com/office/drawing/2014/main" val="2682894761"/>
                    </a:ext>
                  </a:extLst>
                </a:gridCol>
                <a:gridCol w="675191">
                  <a:extLst>
                    <a:ext uri="{9D8B030D-6E8A-4147-A177-3AD203B41FA5}">
                      <a16:colId xmlns:a16="http://schemas.microsoft.com/office/drawing/2014/main" val="1453563385"/>
                    </a:ext>
                  </a:extLst>
                </a:gridCol>
                <a:gridCol w="675191">
                  <a:extLst>
                    <a:ext uri="{9D8B030D-6E8A-4147-A177-3AD203B41FA5}">
                      <a16:colId xmlns:a16="http://schemas.microsoft.com/office/drawing/2014/main" val="3054570413"/>
                    </a:ext>
                  </a:extLst>
                </a:gridCol>
                <a:gridCol w="675191">
                  <a:extLst>
                    <a:ext uri="{9D8B030D-6E8A-4147-A177-3AD203B41FA5}">
                      <a16:colId xmlns:a16="http://schemas.microsoft.com/office/drawing/2014/main" val="2785317038"/>
                    </a:ext>
                  </a:extLst>
                </a:gridCol>
                <a:gridCol w="675191">
                  <a:extLst>
                    <a:ext uri="{9D8B030D-6E8A-4147-A177-3AD203B41FA5}">
                      <a16:colId xmlns:a16="http://schemas.microsoft.com/office/drawing/2014/main" val="141181537"/>
                    </a:ext>
                  </a:extLst>
                </a:gridCol>
              </a:tblGrid>
              <a:tr h="332462">
                <a:tc rowSpan="3">
                  <a:txBody>
                    <a:bodyPr/>
                    <a:lstStyle/>
                    <a:p>
                      <a:pPr indent="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序号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0"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指令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3">
                  <a:txBody>
                    <a:bodyPr/>
                    <a:lstStyle/>
                    <a:p>
                      <a:pPr indent="0"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输入信号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gridSpan="8">
                  <a:txBody>
                    <a:bodyPr/>
                    <a:lstStyle/>
                    <a:p>
                      <a:pPr indent="0"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输出信号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45873530"/>
                  </a:ext>
                </a:extLst>
              </a:tr>
              <a:tr h="664925">
                <a:tc vMerge="1">
                  <a:txBody>
                    <a:bodyPr/>
                    <a:lstStyle/>
                    <a:p>
                      <a:endParaRPr lang="zh-CN" altLang="en-US"/>
                    </a:p>
                  </a:txBody>
                  <a:tcPr/>
                </a:tc>
                <a:tc vMerge="1">
                  <a:txBody>
                    <a:bodyPr/>
                    <a:lstStyle/>
                    <a:p>
                      <a:endParaRPr lang="zh-CN" altLang="en-US"/>
                    </a:p>
                  </a:txBody>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EXE</a:t>
                      </a:r>
                      <a:r>
                        <a:rPr lang="zh-CN" sz="1800" kern="10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MEM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WB</a:t>
                      </a:r>
                      <a:r>
                        <a:rPr lang="zh-CN" sz="1800" kern="10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00344401"/>
                  </a:ext>
                </a:extLst>
              </a:tr>
              <a:tr h="474946">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1800" kern="100" dirty="0" err="1">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OpCode</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Funct</a:t>
                      </a:r>
                      <a:endParaRPr lang="zh-CN" sz="1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Zero</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err="1">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ALUOp</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err="1">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NPCOp</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err="1">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ALUB_Src</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err="1">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SignExt</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err="1">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DMWr</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err="1">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RFWr</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RegA3_Src</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err="1">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RegD_Src</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4899078"/>
                  </a:ext>
                </a:extLst>
              </a:tr>
              <a:tr h="332462">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addu</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21H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584060"/>
                  </a:ext>
                </a:extLst>
              </a:tr>
              <a:tr h="332462">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subu</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23H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2015367"/>
                  </a:ext>
                </a:extLst>
              </a:tr>
              <a:tr h="332462">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and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24H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5834329"/>
                  </a:ext>
                </a:extLst>
              </a:tr>
              <a:tr h="332462">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addiu</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09H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7908649"/>
                  </a:ext>
                </a:extLst>
              </a:tr>
              <a:tr h="332462">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bne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05H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9539133"/>
                  </a:ext>
                </a:extLst>
              </a:tr>
              <a:tr h="332462">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bne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05H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0978613"/>
                  </a:ext>
                </a:extLst>
              </a:tr>
              <a:tr h="332462">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j</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02H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3162264"/>
                  </a:ext>
                </a:extLst>
              </a:tr>
              <a:tr h="332462">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lw</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23H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3085945"/>
                  </a:ext>
                </a:extLst>
              </a:tr>
              <a:tr h="332462">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sw</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2BH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9329782"/>
                  </a:ext>
                </a:extLst>
              </a:tr>
            </a:tbl>
          </a:graphicData>
        </a:graphic>
      </p:graphicFrame>
    </p:spTree>
    <p:extLst>
      <p:ext uri="{BB962C8B-B14F-4D97-AF65-F5344CB8AC3E}">
        <p14:creationId xmlns:p14="http://schemas.microsoft.com/office/powerpoint/2010/main" val="612341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E0C3C3F-7B5E-40C7-9F38-68366DB78FB8}"/>
              </a:ext>
            </a:extLst>
          </p:cNvPr>
          <p:cNvSpPr txBox="1">
            <a:spLocks noChangeArrowheads="1"/>
          </p:cNvSpPr>
          <p:nvPr/>
        </p:nvSpPr>
        <p:spPr bwMode="auto">
          <a:xfrm>
            <a:off x="183259" y="-10172"/>
            <a:ext cx="877748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lvl="0" eaLnBrk="1" hangingPunct="1">
              <a:defRPr/>
            </a:pPr>
            <a:r>
              <a:rPr lang="en-US" altLang="zh-CN" sz="3200" b="1" dirty="0"/>
              <a:t>(8)</a:t>
            </a:r>
            <a:r>
              <a:rPr lang="zh-CN" altLang="en-US" sz="3200" b="1" dirty="0"/>
              <a:t> </a:t>
            </a:r>
            <a:r>
              <a:rPr lang="en-US" altLang="zh-CN" sz="3200" b="1" dirty="0" err="1"/>
              <a:t>sw</a:t>
            </a:r>
            <a:r>
              <a:rPr lang="zh-CN" altLang="en-US" sz="3200" b="1" dirty="0"/>
              <a:t>存数指令（</a:t>
            </a:r>
            <a:r>
              <a:rPr lang="en-US" altLang="zh-CN" sz="3200" b="1" dirty="0"/>
              <a:t>I</a:t>
            </a:r>
            <a:r>
              <a:rPr lang="zh-CN" altLang="en-US" sz="3200" b="1" dirty="0"/>
              <a:t>型）</a:t>
            </a:r>
            <a:endParaRPr kumimoji="0" lang="zh-CN" altLang="en-US" sz="3200" b="1" i="0" u="none" strike="noStrike" kern="0" cap="none" spc="0" normalizeH="0" baseline="0" noProof="0" dirty="0">
              <a:ln>
                <a:noFill/>
              </a:ln>
              <a:solidFill>
                <a:srgbClr val="FF0000"/>
              </a:solidFill>
              <a:effectLst/>
              <a:uLnTx/>
              <a:uFillTx/>
              <a:latin typeface="Arial"/>
              <a:ea typeface="宋体"/>
              <a:cs typeface="+mj-cs"/>
            </a:endParaRPr>
          </a:p>
        </p:txBody>
      </p:sp>
      <p:sp>
        <p:nvSpPr>
          <p:cNvPr id="7" name="矩形 6">
            <a:extLst>
              <a:ext uri="{FF2B5EF4-FFF2-40B4-BE49-F238E27FC236}">
                <a16:creationId xmlns:a16="http://schemas.microsoft.com/office/drawing/2014/main" id="{CC2771FF-4C62-418E-A7D1-47A2DF9A1B31}"/>
              </a:ext>
            </a:extLst>
          </p:cNvPr>
          <p:cNvSpPr/>
          <p:nvPr/>
        </p:nvSpPr>
        <p:spPr>
          <a:xfrm>
            <a:off x="251520" y="643773"/>
            <a:ext cx="2348720"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000000"/>
                </a:solidFill>
                <a:effectLst/>
                <a:uLnTx/>
                <a:uFillTx/>
                <a:latin typeface="Arial"/>
                <a:ea typeface="宋体"/>
                <a:cs typeface="+mn-cs"/>
              </a:rPr>
              <a:t>指令执行时序</a:t>
            </a:r>
            <a:endParaRPr kumimoji="0" lang="zh-CN" altLang="en-US"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8998FF2E-D307-4600-B4CF-A34D158AE2A2}"/>
              </a:ext>
            </a:extLst>
          </p:cNvPr>
          <p:cNvSpPr>
            <a:spLocks noChangeArrowheads="1"/>
          </p:cNvSpPr>
          <p:nvPr/>
        </p:nvSpPr>
        <p:spPr bwMode="auto">
          <a:xfrm>
            <a:off x="111561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7">
            <a:extLst>
              <a:ext uri="{FF2B5EF4-FFF2-40B4-BE49-F238E27FC236}">
                <a16:creationId xmlns:a16="http://schemas.microsoft.com/office/drawing/2014/main" id="{9804E4B0-3CE9-424F-A010-9F0860CBB3C7}"/>
              </a:ext>
            </a:extLst>
          </p:cNvPr>
          <p:cNvSpPr>
            <a:spLocks noChangeArrowheads="1"/>
          </p:cNvSpPr>
          <p:nvPr/>
        </p:nvSpPr>
        <p:spPr bwMode="auto">
          <a:xfrm>
            <a:off x="323528" y="1347134"/>
            <a:ext cx="114861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5">
            <a:extLst>
              <a:ext uri="{FF2B5EF4-FFF2-40B4-BE49-F238E27FC236}">
                <a16:creationId xmlns:a16="http://schemas.microsoft.com/office/drawing/2014/main" id="{B9FA0C17-051D-4432-AE8E-BC4A3BF00B80}"/>
              </a:ext>
            </a:extLst>
          </p:cNvPr>
          <p:cNvSpPr>
            <a:spLocks noChangeArrowheads="1"/>
          </p:cNvSpPr>
          <p:nvPr/>
        </p:nvSpPr>
        <p:spPr bwMode="auto">
          <a:xfrm>
            <a:off x="323528" y="1911954"/>
            <a:ext cx="91968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2">
            <a:extLst>
              <a:ext uri="{FF2B5EF4-FFF2-40B4-BE49-F238E27FC236}">
                <a16:creationId xmlns:a16="http://schemas.microsoft.com/office/drawing/2014/main" id="{64DF50DF-6227-4C2D-800C-2907B7A21C4E}"/>
              </a:ext>
            </a:extLst>
          </p:cNvPr>
          <p:cNvSpPr>
            <a:spLocks noChangeArrowheads="1"/>
          </p:cNvSpPr>
          <p:nvPr/>
        </p:nvSpPr>
        <p:spPr bwMode="auto">
          <a:xfrm>
            <a:off x="229491" y="1525302"/>
            <a:ext cx="1215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977B694B-7973-464C-8ABA-E06830E293D4}"/>
              </a:ext>
            </a:extLst>
          </p:cNvPr>
          <p:cNvGraphicFramePr>
            <a:graphicFrameLocks noChangeAspect="1"/>
          </p:cNvGraphicFramePr>
          <p:nvPr>
            <p:extLst>
              <p:ext uri="{D42A27DB-BD31-4B8C-83A1-F6EECF244321}">
                <p14:modId xmlns:p14="http://schemas.microsoft.com/office/powerpoint/2010/main" val="4096956089"/>
              </p:ext>
            </p:extLst>
          </p:nvPr>
        </p:nvGraphicFramePr>
        <p:xfrm>
          <a:off x="251520" y="1392852"/>
          <a:ext cx="8892480" cy="4845057"/>
        </p:xfrm>
        <a:graphic>
          <a:graphicData uri="http://schemas.openxmlformats.org/presentationml/2006/ole">
            <mc:AlternateContent xmlns:mc="http://schemas.openxmlformats.org/markup-compatibility/2006">
              <mc:Choice xmlns:v="urn:schemas-microsoft-com:vml" Requires="v">
                <p:oleObj spid="_x0000_s269339" name="Visio" r:id="rId3" imgW="6894560" imgH="3756666" progId="Visio.Drawing.11">
                  <p:embed/>
                </p:oleObj>
              </mc:Choice>
              <mc:Fallback>
                <p:oleObj name="Visio" r:id="rId3" imgW="6894560" imgH="375666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392852"/>
                        <a:ext cx="8892480" cy="4845057"/>
                      </a:xfrm>
                      <a:prstGeom prst="rect">
                        <a:avLst/>
                      </a:prstGeom>
                      <a:noFill/>
                    </p:spPr>
                  </p:pic>
                </p:oleObj>
              </mc:Fallback>
            </mc:AlternateContent>
          </a:graphicData>
        </a:graphic>
      </p:graphicFrame>
    </p:spTree>
    <p:extLst>
      <p:ext uri="{BB962C8B-B14F-4D97-AF65-F5344CB8AC3E}">
        <p14:creationId xmlns:p14="http://schemas.microsoft.com/office/powerpoint/2010/main" val="32774319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D4FBB3E-ED7A-45CF-9EDF-D6F6BC61E148}"/>
              </a:ext>
            </a:extLst>
          </p:cNvPr>
          <p:cNvSpPr>
            <a:spLocks noGrp="1" noChangeArrowheads="1"/>
          </p:cNvSpPr>
          <p:nvPr>
            <p:ph type="title"/>
          </p:nvPr>
        </p:nvSpPr>
        <p:spPr>
          <a:xfrm>
            <a:off x="457200" y="274638"/>
            <a:ext cx="8229600" cy="850900"/>
          </a:xfrm>
        </p:spPr>
        <p:txBody>
          <a:bodyPr/>
          <a:lstStyle/>
          <a:p>
            <a:pPr algn="ctr" eaLnBrk="1" hangingPunct="1"/>
            <a:r>
              <a:rPr lang="zh-CN" altLang="en-US" b="1" dirty="0"/>
              <a:t>第</a:t>
            </a:r>
            <a:r>
              <a:rPr lang="en-US" altLang="zh-CN" b="1" dirty="0"/>
              <a:t>6</a:t>
            </a:r>
            <a:r>
              <a:rPr lang="zh-CN" altLang="en-US" b="1" dirty="0"/>
              <a:t>章 中央处理器</a:t>
            </a:r>
          </a:p>
        </p:txBody>
      </p:sp>
      <p:sp>
        <p:nvSpPr>
          <p:cNvPr id="4099" name="内容占位符 1">
            <a:extLst>
              <a:ext uri="{FF2B5EF4-FFF2-40B4-BE49-F238E27FC236}">
                <a16:creationId xmlns:a16="http://schemas.microsoft.com/office/drawing/2014/main" id="{4C1ACEFE-A55B-48FB-91A9-3906A3E66A88}"/>
              </a:ext>
            </a:extLst>
          </p:cNvPr>
          <p:cNvSpPr>
            <a:spLocks noGrp="1" noChangeArrowheads="1"/>
          </p:cNvSpPr>
          <p:nvPr>
            <p:ph idx="1"/>
          </p:nvPr>
        </p:nvSpPr>
        <p:spPr>
          <a:xfrm>
            <a:off x="971600" y="1268760"/>
            <a:ext cx="7450138" cy="4525963"/>
          </a:xfrm>
        </p:spPr>
        <p:txBody>
          <a:bodyPr/>
          <a:lstStyle/>
          <a:p>
            <a:pPr>
              <a:buFont typeface="Wingdings" panose="05000000000000000000" pitchFamily="2" charset="2"/>
              <a:buChar char="Ø"/>
            </a:pPr>
            <a:r>
              <a:rPr lang="en-US" altLang="zh-CN" dirty="0"/>
              <a:t>6. 1  </a:t>
            </a:r>
            <a:r>
              <a:rPr lang="zh-CN" altLang="en-US" dirty="0"/>
              <a:t>处 理 器 概 述</a:t>
            </a:r>
          </a:p>
          <a:p>
            <a:pPr>
              <a:buFont typeface="Wingdings" panose="05000000000000000000" pitchFamily="2" charset="2"/>
              <a:buChar char="Ø"/>
            </a:pPr>
            <a:r>
              <a:rPr lang="en-US" altLang="zh-CN" dirty="0"/>
              <a:t>6. 2 MIPS </a:t>
            </a:r>
            <a:r>
              <a:rPr lang="zh-CN" altLang="en-US" dirty="0"/>
              <a:t>模型机的基本构成</a:t>
            </a:r>
          </a:p>
          <a:p>
            <a:pPr>
              <a:buFont typeface="Wingdings" panose="05000000000000000000" pitchFamily="2" charset="2"/>
              <a:buChar char="Ø"/>
            </a:pPr>
            <a:r>
              <a:rPr lang="en-US" altLang="zh-CN" dirty="0"/>
              <a:t>6. 3  </a:t>
            </a:r>
            <a:r>
              <a:rPr lang="zh-CN" altLang="en-US" dirty="0"/>
              <a:t>建立模型机的数据通路</a:t>
            </a:r>
          </a:p>
          <a:p>
            <a:pPr>
              <a:buFont typeface="Wingdings" panose="05000000000000000000" pitchFamily="2" charset="2"/>
              <a:buChar char="Ø"/>
            </a:pPr>
            <a:r>
              <a:rPr lang="en-US" altLang="zh-CN" dirty="0"/>
              <a:t>6. 4  </a:t>
            </a:r>
            <a:r>
              <a:rPr lang="zh-CN" altLang="en-US" dirty="0"/>
              <a:t>控制器的实现</a:t>
            </a:r>
          </a:p>
          <a:p>
            <a:pPr>
              <a:buFont typeface="Wingdings" panose="05000000000000000000" pitchFamily="2" charset="2"/>
              <a:buChar char="Ø"/>
            </a:pPr>
            <a:r>
              <a:rPr lang="en-US" altLang="zh-CN" dirty="0"/>
              <a:t>6. 5  </a:t>
            </a:r>
            <a:r>
              <a:rPr lang="zh-CN" altLang="en-US" dirty="0"/>
              <a:t>多周期 </a:t>
            </a:r>
            <a:r>
              <a:rPr lang="en-US" altLang="zh-CN" dirty="0"/>
              <a:t>CPU</a:t>
            </a:r>
          </a:p>
          <a:p>
            <a:pPr>
              <a:buFont typeface="Wingdings" panose="05000000000000000000" pitchFamily="2" charset="2"/>
              <a:buChar char="Ø"/>
            </a:pPr>
            <a:r>
              <a:rPr lang="en-US" altLang="zh-CN" dirty="0"/>
              <a:t>6. 6  </a:t>
            </a:r>
            <a:r>
              <a:rPr lang="zh-CN" altLang="en-US" dirty="0"/>
              <a:t>流水线 </a:t>
            </a:r>
            <a:r>
              <a:rPr lang="en-US" altLang="zh-CN" dirty="0"/>
              <a:t>CPU</a:t>
            </a:r>
          </a:p>
        </p:txBody>
      </p:sp>
      <p:sp>
        <p:nvSpPr>
          <p:cNvPr id="3" name="矩形 2">
            <a:extLst>
              <a:ext uri="{FF2B5EF4-FFF2-40B4-BE49-F238E27FC236}">
                <a16:creationId xmlns:a16="http://schemas.microsoft.com/office/drawing/2014/main" id="{D5D67CA4-03D2-4867-8379-5DE67C6D1C43}"/>
              </a:ext>
            </a:extLst>
          </p:cNvPr>
          <p:cNvSpPr/>
          <p:nvPr/>
        </p:nvSpPr>
        <p:spPr>
          <a:xfrm>
            <a:off x="1475656" y="2996952"/>
            <a:ext cx="3602268"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lvl="0" eaLnBrk="0" hangingPunct="0">
              <a:spcBef>
                <a:spcPct val="20000"/>
              </a:spcBef>
              <a:defRPr/>
            </a:pPr>
            <a:r>
              <a:rPr lang="en-US" altLang="zh-CN" sz="3200" kern="0" dirty="0">
                <a:solidFill>
                  <a:srgbClr val="000000"/>
                </a:solidFill>
              </a:rPr>
              <a:t>6. 4  </a:t>
            </a:r>
            <a:r>
              <a:rPr lang="zh-CN" altLang="en-US" sz="3200" kern="0" dirty="0">
                <a:solidFill>
                  <a:srgbClr val="000000"/>
                </a:solidFill>
              </a:rPr>
              <a:t>控制器的实现</a:t>
            </a:r>
          </a:p>
        </p:txBody>
      </p:sp>
    </p:spTree>
    <p:extLst>
      <p:ext uri="{BB962C8B-B14F-4D97-AF65-F5344CB8AC3E}">
        <p14:creationId xmlns:p14="http://schemas.microsoft.com/office/powerpoint/2010/main" val="1360483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6. 4  </a:t>
            </a:r>
            <a:r>
              <a:rPr lang="zh-CN" altLang="en-US" dirty="0"/>
              <a:t>控制器的实现</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6.4.1</a:t>
            </a:r>
            <a:r>
              <a:rPr lang="zh-CN" altLang="en-US" dirty="0"/>
              <a:t>组合逻辑控制器 </a:t>
            </a:r>
            <a:endParaRPr lang="en-US" altLang="zh-CN" dirty="0"/>
          </a:p>
          <a:p>
            <a:pPr>
              <a:lnSpc>
                <a:spcPct val="150000"/>
              </a:lnSpc>
              <a:spcBef>
                <a:spcPts val="1200"/>
              </a:spcBef>
              <a:defRPr/>
            </a:pPr>
            <a:r>
              <a:rPr lang="zh-CN" altLang="en-US" dirty="0"/>
              <a:t> </a:t>
            </a:r>
            <a:r>
              <a:rPr lang="en-US" altLang="zh-CN" dirty="0"/>
              <a:t>6.4.2</a:t>
            </a:r>
            <a:r>
              <a:rPr lang="zh-CN" altLang="en-US" dirty="0"/>
              <a:t>微程序控制器</a:t>
            </a:r>
            <a:endParaRPr lang="en-US" altLang="zh-CN" dirty="0"/>
          </a:p>
          <a:p>
            <a:pPr>
              <a:lnSpc>
                <a:spcPct val="150000"/>
              </a:lnSpc>
              <a:spcBef>
                <a:spcPts val="1200"/>
              </a:spcBef>
              <a:defRPr/>
            </a:pPr>
            <a:r>
              <a:rPr lang="zh-CN" altLang="en-US" dirty="0"/>
              <a:t> </a:t>
            </a:r>
            <a:r>
              <a:rPr lang="en-US" altLang="zh-CN" dirty="0"/>
              <a:t>6.4.3 Verilog HDL</a:t>
            </a:r>
            <a:r>
              <a:rPr lang="zh-CN" altLang="en-US" dirty="0"/>
              <a:t>实现控制器 </a:t>
            </a:r>
            <a:endParaRPr lang="en-US" altLang="zh-CN" dirty="0"/>
          </a:p>
          <a:p>
            <a:pPr>
              <a:lnSpc>
                <a:spcPct val="150000"/>
              </a:lnSpc>
              <a:spcBef>
                <a:spcPts val="1200"/>
              </a:spcBef>
              <a:defRPr/>
            </a:pPr>
            <a:r>
              <a:rPr lang="en-US" altLang="zh-CN" dirty="0"/>
              <a:t>6.4.4</a:t>
            </a:r>
            <a:r>
              <a:rPr lang="zh-CN" altLang="en-US" dirty="0"/>
              <a:t>指令周期与</a:t>
            </a:r>
            <a:r>
              <a:rPr lang="en-US" altLang="zh-CN" dirty="0"/>
              <a:t>CPU</a:t>
            </a:r>
            <a:r>
              <a:rPr lang="zh-CN" altLang="en-US" dirty="0"/>
              <a:t>运算速度</a:t>
            </a:r>
          </a:p>
        </p:txBody>
      </p:sp>
      <p:sp>
        <p:nvSpPr>
          <p:cNvPr id="4" name="矩形 3">
            <a:extLst>
              <a:ext uri="{FF2B5EF4-FFF2-40B4-BE49-F238E27FC236}">
                <a16:creationId xmlns:a16="http://schemas.microsoft.com/office/drawing/2014/main" id="{9D4009A7-808A-444D-8F86-716C47410EE7}"/>
              </a:ext>
            </a:extLst>
          </p:cNvPr>
          <p:cNvSpPr/>
          <p:nvPr/>
        </p:nvSpPr>
        <p:spPr>
          <a:xfrm>
            <a:off x="479292" y="1557338"/>
            <a:ext cx="4380740"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6.4.1</a:t>
            </a:r>
            <a:r>
              <a:rPr lang="zh-CN" altLang="en-US" sz="3200" kern="0" dirty="0">
                <a:solidFill>
                  <a:srgbClr val="000000"/>
                </a:solidFill>
              </a:rPr>
              <a:t>组合逻辑控制器 </a:t>
            </a:r>
          </a:p>
        </p:txBody>
      </p:sp>
    </p:spTree>
    <p:extLst>
      <p:ext uri="{BB962C8B-B14F-4D97-AF65-F5344CB8AC3E}">
        <p14:creationId xmlns:p14="http://schemas.microsoft.com/office/powerpoint/2010/main" val="184627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6.4.1</a:t>
            </a:r>
            <a:r>
              <a:rPr lang="zh-CN" altLang="en-US" b="1" dirty="0"/>
              <a:t>组合逻辑控制器 </a:t>
            </a:r>
          </a:p>
        </p:txBody>
      </p:sp>
      <p:grpSp>
        <p:nvGrpSpPr>
          <p:cNvPr id="9" name="Group 51">
            <a:extLst>
              <a:ext uri="{FF2B5EF4-FFF2-40B4-BE49-F238E27FC236}">
                <a16:creationId xmlns:a16="http://schemas.microsoft.com/office/drawing/2014/main" id="{05C35877-1927-481A-9424-17B6706F1C03}"/>
              </a:ext>
            </a:extLst>
          </p:cNvPr>
          <p:cNvGrpSpPr>
            <a:grpSpLocks/>
          </p:cNvGrpSpPr>
          <p:nvPr/>
        </p:nvGrpSpPr>
        <p:grpSpPr bwMode="auto">
          <a:xfrm rot="5400000">
            <a:off x="2040781" y="-2597986"/>
            <a:ext cx="543" cy="576230"/>
            <a:chOff x="3514" y="3067"/>
            <a:chExt cx="543" cy="318"/>
          </a:xfrm>
        </p:grpSpPr>
        <p:sp>
          <p:nvSpPr>
            <p:cNvPr id="55" name="Line 52">
              <a:extLst>
                <a:ext uri="{FF2B5EF4-FFF2-40B4-BE49-F238E27FC236}">
                  <a16:creationId xmlns:a16="http://schemas.microsoft.com/office/drawing/2014/main" id="{4E4C9A57-CC1B-4EFE-9F13-86BBBBEAC046}"/>
                </a:ext>
              </a:extLst>
            </p:cNvPr>
            <p:cNvSpPr>
              <a:spLocks noChangeShapeType="1"/>
            </p:cNvSpPr>
            <p:nvPr/>
          </p:nvSpPr>
          <p:spPr bwMode="auto">
            <a:xfrm flipV="1">
              <a:off x="351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endParaRPr lang="zh-CN" altLang="en-US" sz="1399" b="1">
                <a:solidFill>
                  <a:srgbClr val="000000"/>
                </a:solidFill>
                <a:latin typeface="微软雅黑"/>
                <a:ea typeface="微软雅黑"/>
              </a:endParaRPr>
            </a:p>
          </p:txBody>
        </p:sp>
        <p:sp>
          <p:nvSpPr>
            <p:cNvPr id="56" name="Line 53">
              <a:extLst>
                <a:ext uri="{FF2B5EF4-FFF2-40B4-BE49-F238E27FC236}">
                  <a16:creationId xmlns:a16="http://schemas.microsoft.com/office/drawing/2014/main" id="{0EAD0378-1AED-476E-BC78-B9213B948426}"/>
                </a:ext>
              </a:extLst>
            </p:cNvPr>
            <p:cNvSpPr>
              <a:spLocks noChangeShapeType="1"/>
            </p:cNvSpPr>
            <p:nvPr/>
          </p:nvSpPr>
          <p:spPr bwMode="auto">
            <a:xfrm flipV="1">
              <a:off x="360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endParaRPr lang="zh-CN" altLang="en-US" sz="1399" b="1">
                <a:solidFill>
                  <a:srgbClr val="000000"/>
                </a:solidFill>
                <a:latin typeface="微软雅黑"/>
                <a:ea typeface="微软雅黑"/>
              </a:endParaRPr>
            </a:p>
          </p:txBody>
        </p:sp>
        <p:sp>
          <p:nvSpPr>
            <p:cNvPr id="57" name="Line 54">
              <a:extLst>
                <a:ext uri="{FF2B5EF4-FFF2-40B4-BE49-F238E27FC236}">
                  <a16:creationId xmlns:a16="http://schemas.microsoft.com/office/drawing/2014/main" id="{385A2F9E-09CE-476C-862A-EF4AB7082649}"/>
                </a:ext>
              </a:extLst>
            </p:cNvPr>
            <p:cNvSpPr>
              <a:spLocks noChangeShapeType="1"/>
            </p:cNvSpPr>
            <p:nvPr/>
          </p:nvSpPr>
          <p:spPr bwMode="auto">
            <a:xfrm flipV="1">
              <a:off x="369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endParaRPr lang="zh-CN" altLang="en-US" sz="1399" b="1">
                <a:solidFill>
                  <a:srgbClr val="000000"/>
                </a:solidFill>
                <a:latin typeface="微软雅黑"/>
                <a:ea typeface="微软雅黑"/>
              </a:endParaRPr>
            </a:p>
          </p:txBody>
        </p:sp>
        <p:sp>
          <p:nvSpPr>
            <p:cNvPr id="58" name="Line 55">
              <a:extLst>
                <a:ext uri="{FF2B5EF4-FFF2-40B4-BE49-F238E27FC236}">
                  <a16:creationId xmlns:a16="http://schemas.microsoft.com/office/drawing/2014/main" id="{4A28773A-6057-4CE6-B379-EFA78F0A1435}"/>
                </a:ext>
              </a:extLst>
            </p:cNvPr>
            <p:cNvSpPr>
              <a:spLocks noChangeShapeType="1"/>
            </p:cNvSpPr>
            <p:nvPr/>
          </p:nvSpPr>
          <p:spPr bwMode="auto">
            <a:xfrm flipV="1">
              <a:off x="3785"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endParaRPr lang="zh-CN" altLang="en-US" sz="1399" b="1">
                <a:solidFill>
                  <a:srgbClr val="000000"/>
                </a:solidFill>
                <a:latin typeface="微软雅黑"/>
                <a:ea typeface="微软雅黑"/>
              </a:endParaRPr>
            </a:p>
          </p:txBody>
        </p:sp>
        <p:sp>
          <p:nvSpPr>
            <p:cNvPr id="59" name="Line 56">
              <a:extLst>
                <a:ext uri="{FF2B5EF4-FFF2-40B4-BE49-F238E27FC236}">
                  <a16:creationId xmlns:a16="http://schemas.microsoft.com/office/drawing/2014/main" id="{E29C972F-F580-4EAA-9738-292D5598EEC9}"/>
                </a:ext>
              </a:extLst>
            </p:cNvPr>
            <p:cNvSpPr>
              <a:spLocks noChangeShapeType="1"/>
            </p:cNvSpPr>
            <p:nvPr/>
          </p:nvSpPr>
          <p:spPr bwMode="auto">
            <a:xfrm flipV="1">
              <a:off x="3876"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endParaRPr lang="zh-CN" altLang="en-US" sz="1399" b="1">
                <a:solidFill>
                  <a:srgbClr val="000000"/>
                </a:solidFill>
                <a:latin typeface="微软雅黑"/>
                <a:ea typeface="微软雅黑"/>
              </a:endParaRPr>
            </a:p>
          </p:txBody>
        </p:sp>
        <p:sp>
          <p:nvSpPr>
            <p:cNvPr id="60" name="Line 57">
              <a:extLst>
                <a:ext uri="{FF2B5EF4-FFF2-40B4-BE49-F238E27FC236}">
                  <a16:creationId xmlns:a16="http://schemas.microsoft.com/office/drawing/2014/main" id="{7B8C149E-879D-4DAF-AFBE-7A159D174046}"/>
                </a:ext>
              </a:extLst>
            </p:cNvPr>
            <p:cNvSpPr>
              <a:spLocks noChangeShapeType="1"/>
            </p:cNvSpPr>
            <p:nvPr/>
          </p:nvSpPr>
          <p:spPr bwMode="auto">
            <a:xfrm flipV="1">
              <a:off x="396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endParaRPr lang="zh-CN" altLang="en-US" sz="1399" b="1">
                <a:solidFill>
                  <a:srgbClr val="000000"/>
                </a:solidFill>
                <a:latin typeface="微软雅黑"/>
                <a:ea typeface="微软雅黑"/>
              </a:endParaRPr>
            </a:p>
          </p:txBody>
        </p:sp>
        <p:sp>
          <p:nvSpPr>
            <p:cNvPr id="61" name="Line 58">
              <a:extLst>
                <a:ext uri="{FF2B5EF4-FFF2-40B4-BE49-F238E27FC236}">
                  <a16:creationId xmlns:a16="http://schemas.microsoft.com/office/drawing/2014/main" id="{214B02B6-505D-43DC-AAB8-8F6426106F5E}"/>
                </a:ext>
              </a:extLst>
            </p:cNvPr>
            <p:cNvSpPr>
              <a:spLocks noChangeShapeType="1"/>
            </p:cNvSpPr>
            <p:nvPr/>
          </p:nvSpPr>
          <p:spPr bwMode="auto">
            <a:xfrm flipV="1">
              <a:off x="405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endParaRPr lang="zh-CN" altLang="en-US" sz="1399" b="1">
                <a:solidFill>
                  <a:srgbClr val="000000"/>
                </a:solidFill>
                <a:latin typeface="微软雅黑"/>
                <a:ea typeface="微软雅黑"/>
              </a:endParaRPr>
            </a:p>
          </p:txBody>
        </p:sp>
      </p:grpSp>
      <p:grpSp>
        <p:nvGrpSpPr>
          <p:cNvPr id="12" name="Group 65">
            <a:extLst>
              <a:ext uri="{FF2B5EF4-FFF2-40B4-BE49-F238E27FC236}">
                <a16:creationId xmlns:a16="http://schemas.microsoft.com/office/drawing/2014/main" id="{255859F3-8B6E-41E0-B2C5-AB84149B7A58}"/>
              </a:ext>
            </a:extLst>
          </p:cNvPr>
          <p:cNvGrpSpPr>
            <a:grpSpLocks/>
          </p:cNvGrpSpPr>
          <p:nvPr/>
        </p:nvGrpSpPr>
        <p:grpSpPr bwMode="auto">
          <a:xfrm flipH="1">
            <a:off x="4815722" y="-639348"/>
            <a:ext cx="576230" cy="180"/>
            <a:chOff x="2108" y="3614"/>
            <a:chExt cx="363" cy="180"/>
          </a:xfrm>
        </p:grpSpPr>
        <p:sp>
          <p:nvSpPr>
            <p:cNvPr id="29" name="Line 66">
              <a:extLst>
                <a:ext uri="{FF2B5EF4-FFF2-40B4-BE49-F238E27FC236}">
                  <a16:creationId xmlns:a16="http://schemas.microsoft.com/office/drawing/2014/main" id="{DBBE0B47-902F-47F4-A1FB-802AA5CE5992}"/>
                </a:ext>
              </a:extLst>
            </p:cNvPr>
            <p:cNvSpPr>
              <a:spLocks noChangeShapeType="1"/>
            </p:cNvSpPr>
            <p:nvPr/>
          </p:nvSpPr>
          <p:spPr bwMode="auto">
            <a:xfrm rot="5400000" flipV="1">
              <a:off x="2290" y="3432"/>
              <a:ext cx="0" cy="363"/>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399" b="1"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0" name="Line 67">
              <a:extLst>
                <a:ext uri="{FF2B5EF4-FFF2-40B4-BE49-F238E27FC236}">
                  <a16:creationId xmlns:a16="http://schemas.microsoft.com/office/drawing/2014/main" id="{775BE607-FF6C-444B-8921-A052290BFCBC}"/>
                </a:ext>
              </a:extLst>
            </p:cNvPr>
            <p:cNvSpPr>
              <a:spLocks noChangeShapeType="1"/>
            </p:cNvSpPr>
            <p:nvPr/>
          </p:nvSpPr>
          <p:spPr bwMode="auto">
            <a:xfrm rot="5400000" flipV="1">
              <a:off x="2290" y="3522"/>
              <a:ext cx="0" cy="363"/>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399" b="1"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1" name="Line 68">
              <a:extLst>
                <a:ext uri="{FF2B5EF4-FFF2-40B4-BE49-F238E27FC236}">
                  <a16:creationId xmlns:a16="http://schemas.microsoft.com/office/drawing/2014/main" id="{62C629E9-CD24-464A-AA25-013CF2CF3454}"/>
                </a:ext>
              </a:extLst>
            </p:cNvPr>
            <p:cNvSpPr>
              <a:spLocks noChangeShapeType="1"/>
            </p:cNvSpPr>
            <p:nvPr/>
          </p:nvSpPr>
          <p:spPr bwMode="auto">
            <a:xfrm rot="5400000" flipV="1">
              <a:off x="2290" y="3612"/>
              <a:ext cx="0" cy="363"/>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399" b="1"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3" name="Group 71">
            <a:extLst>
              <a:ext uri="{FF2B5EF4-FFF2-40B4-BE49-F238E27FC236}">
                <a16:creationId xmlns:a16="http://schemas.microsoft.com/office/drawing/2014/main" id="{E7B5D10A-FE6F-48D5-9263-90C8BABEDAA4}"/>
              </a:ext>
            </a:extLst>
          </p:cNvPr>
          <p:cNvGrpSpPr>
            <a:grpSpLocks/>
          </p:cNvGrpSpPr>
          <p:nvPr/>
        </p:nvGrpSpPr>
        <p:grpSpPr bwMode="auto">
          <a:xfrm>
            <a:off x="1754523" y="-3476799"/>
            <a:ext cx="576231" cy="271"/>
            <a:chOff x="2108" y="3614"/>
            <a:chExt cx="363" cy="271"/>
          </a:xfrm>
        </p:grpSpPr>
        <p:sp>
          <p:nvSpPr>
            <p:cNvPr id="25" name="Line 72">
              <a:extLst>
                <a:ext uri="{FF2B5EF4-FFF2-40B4-BE49-F238E27FC236}">
                  <a16:creationId xmlns:a16="http://schemas.microsoft.com/office/drawing/2014/main" id="{C1D67256-151C-4E60-BFF8-813451C92D5F}"/>
                </a:ext>
              </a:extLst>
            </p:cNvPr>
            <p:cNvSpPr>
              <a:spLocks noChangeShapeType="1"/>
            </p:cNvSpPr>
            <p:nvPr/>
          </p:nvSpPr>
          <p:spPr bwMode="auto">
            <a:xfrm rot="5400000" flipV="1">
              <a:off x="2290" y="3432"/>
              <a:ext cx="0" cy="363"/>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399" b="1" i="0" u="none" strike="noStrike" kern="1200" cap="none" spc="0" normalizeH="0" baseline="0" noProof="0">
                <a:ln>
                  <a:noFill/>
                </a:ln>
                <a:solidFill>
                  <a:sysClr val="windowText" lastClr="000000"/>
                </a:solidFill>
                <a:effectLst/>
                <a:uLnTx/>
                <a:uFillTx/>
                <a:latin typeface="微软雅黑"/>
                <a:ea typeface="微软雅黑"/>
                <a:cs typeface="+mn-cs"/>
              </a:endParaRPr>
            </a:p>
          </p:txBody>
        </p:sp>
        <p:sp>
          <p:nvSpPr>
            <p:cNvPr id="26" name="Line 73">
              <a:extLst>
                <a:ext uri="{FF2B5EF4-FFF2-40B4-BE49-F238E27FC236}">
                  <a16:creationId xmlns:a16="http://schemas.microsoft.com/office/drawing/2014/main" id="{445B5D1B-CF95-4046-BB16-81D86B02D96D}"/>
                </a:ext>
              </a:extLst>
            </p:cNvPr>
            <p:cNvSpPr>
              <a:spLocks noChangeShapeType="1"/>
            </p:cNvSpPr>
            <p:nvPr/>
          </p:nvSpPr>
          <p:spPr bwMode="auto">
            <a:xfrm rot="5400000" flipV="1">
              <a:off x="2290" y="3522"/>
              <a:ext cx="0" cy="363"/>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399" b="1" i="0" u="none" strike="noStrike" kern="1200" cap="none" spc="0" normalizeH="0" baseline="0" noProof="0">
                <a:ln>
                  <a:noFill/>
                </a:ln>
                <a:solidFill>
                  <a:sysClr val="windowText" lastClr="000000"/>
                </a:solidFill>
                <a:effectLst/>
                <a:uLnTx/>
                <a:uFillTx/>
                <a:latin typeface="微软雅黑"/>
                <a:ea typeface="微软雅黑"/>
                <a:cs typeface="+mn-cs"/>
              </a:endParaRPr>
            </a:p>
          </p:txBody>
        </p:sp>
        <p:sp>
          <p:nvSpPr>
            <p:cNvPr id="27" name="Line 74">
              <a:extLst>
                <a:ext uri="{FF2B5EF4-FFF2-40B4-BE49-F238E27FC236}">
                  <a16:creationId xmlns:a16="http://schemas.microsoft.com/office/drawing/2014/main" id="{C19DC256-ADE3-4850-ACC2-409874B8E94C}"/>
                </a:ext>
              </a:extLst>
            </p:cNvPr>
            <p:cNvSpPr>
              <a:spLocks noChangeShapeType="1"/>
            </p:cNvSpPr>
            <p:nvPr/>
          </p:nvSpPr>
          <p:spPr bwMode="auto">
            <a:xfrm rot="5400000" flipV="1">
              <a:off x="2290" y="3612"/>
              <a:ext cx="0" cy="363"/>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399" b="1" i="0" u="none" strike="noStrike" kern="1200" cap="none" spc="0" normalizeH="0" baseline="0" noProof="0">
                <a:ln>
                  <a:noFill/>
                </a:ln>
                <a:solidFill>
                  <a:sysClr val="windowText" lastClr="000000"/>
                </a:solidFill>
                <a:effectLst/>
                <a:uLnTx/>
                <a:uFillTx/>
                <a:latin typeface="微软雅黑"/>
                <a:ea typeface="微软雅黑"/>
                <a:cs typeface="+mn-cs"/>
              </a:endParaRPr>
            </a:p>
          </p:txBody>
        </p:sp>
        <p:sp>
          <p:nvSpPr>
            <p:cNvPr id="28" name="Line 75">
              <a:extLst>
                <a:ext uri="{FF2B5EF4-FFF2-40B4-BE49-F238E27FC236}">
                  <a16:creationId xmlns:a16="http://schemas.microsoft.com/office/drawing/2014/main" id="{AE186B03-500E-4A7A-9A06-85BAC3E9A04C}"/>
                </a:ext>
              </a:extLst>
            </p:cNvPr>
            <p:cNvSpPr>
              <a:spLocks noChangeShapeType="1"/>
            </p:cNvSpPr>
            <p:nvPr/>
          </p:nvSpPr>
          <p:spPr bwMode="auto">
            <a:xfrm rot="5400000" flipV="1">
              <a:off x="2290" y="3703"/>
              <a:ext cx="0" cy="363"/>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399" b="1" i="0" u="none" strike="noStrike" kern="1200" cap="none" spc="0" normalizeH="0" baseline="0" noProof="0">
                <a:ln>
                  <a:noFill/>
                </a:ln>
                <a:solidFill>
                  <a:sysClr val="windowText" lastClr="000000"/>
                </a:solidFill>
                <a:effectLst/>
                <a:uLnTx/>
                <a:uFillTx/>
                <a:latin typeface="微软雅黑"/>
                <a:ea typeface="微软雅黑"/>
                <a:cs typeface="+mn-cs"/>
              </a:endParaRPr>
            </a:p>
          </p:txBody>
        </p:sp>
      </p:grpSp>
      <p:sp>
        <p:nvSpPr>
          <p:cNvPr id="85" name="Text Box 127">
            <a:extLst>
              <a:ext uri="{FF2B5EF4-FFF2-40B4-BE49-F238E27FC236}">
                <a16:creationId xmlns:a16="http://schemas.microsoft.com/office/drawing/2014/main" id="{D9235174-6EE4-4471-A356-3413F365E7ED}"/>
              </a:ext>
            </a:extLst>
          </p:cNvPr>
          <p:cNvSpPr txBox="1">
            <a:spLocks noChangeArrowheads="1"/>
          </p:cNvSpPr>
          <p:nvPr/>
        </p:nvSpPr>
        <p:spPr bwMode="auto">
          <a:xfrm>
            <a:off x="439423" y="4606000"/>
            <a:ext cx="7466012" cy="354969"/>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685708" eaLnBrk="1" fontAlgn="auto" hangingPunct="1">
              <a:spcBef>
                <a:spcPct val="50000"/>
              </a:spcBef>
              <a:spcAft>
                <a:spcPts val="0"/>
              </a:spcAft>
              <a:defRPr/>
            </a:pPr>
            <a:r>
              <a:rPr lang="zh-CN" altLang="en-US" sz="2560" b="1" kern="0" baseline="-25000" dirty="0">
                <a:solidFill>
                  <a:prstClr val="black"/>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2560" b="1" kern="0" baseline="-25000" dirty="0">
              <a:solidFill>
                <a:prstClr val="black"/>
              </a:solidFill>
              <a:latin typeface="微软雅黑" panose="020B0503020204020204" pitchFamily="34" charset="-122"/>
              <a:ea typeface="微软雅黑" panose="020B0503020204020204" pitchFamily="34" charset="-122"/>
            </a:endParaRPr>
          </a:p>
        </p:txBody>
      </p:sp>
      <p:sp>
        <p:nvSpPr>
          <p:cNvPr id="86" name="Rectangle 5">
            <a:extLst>
              <a:ext uri="{FF2B5EF4-FFF2-40B4-BE49-F238E27FC236}">
                <a16:creationId xmlns:a16="http://schemas.microsoft.com/office/drawing/2014/main" id="{2E7CB816-D728-4954-94D4-883B158CF47F}"/>
              </a:ext>
            </a:extLst>
          </p:cNvPr>
          <p:cNvSpPr>
            <a:spLocks noChangeArrowheads="1"/>
          </p:cNvSpPr>
          <p:nvPr/>
        </p:nvSpPr>
        <p:spPr bwMode="auto">
          <a:xfrm>
            <a:off x="2913794" y="3662892"/>
            <a:ext cx="1784290" cy="541390"/>
          </a:xfrm>
          <a:prstGeom prst="rect">
            <a:avLst/>
          </a:prstGeom>
          <a:solidFill>
            <a:srgbClr val="7FC4FF"/>
          </a:solidFill>
          <a:ln w="28575" cap="flat" cmpd="sng" algn="ctr">
            <a:solidFill>
              <a:srgbClr val="000000"/>
            </a:solidFill>
            <a:prstDash val="solid"/>
          </a:ln>
          <a:effectLst/>
        </p:spPr>
        <p:txBody>
          <a:bodyPr rtlCol="0" anchor="ctr"/>
          <a:lstStyle/>
          <a:p>
            <a:pPr algn="ctr" defTabSz="685708" fontAlgn="auto">
              <a:spcBef>
                <a:spcPts val="0"/>
              </a:spcBef>
              <a:spcAft>
                <a:spcPts val="0"/>
              </a:spcAft>
            </a:pPr>
            <a:r>
              <a:rPr lang="zh-CN" altLang="en-US" sz="15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p>
        </p:txBody>
      </p:sp>
      <p:sp>
        <p:nvSpPr>
          <p:cNvPr id="87" name="Rectangle 10">
            <a:extLst>
              <a:ext uri="{FF2B5EF4-FFF2-40B4-BE49-F238E27FC236}">
                <a16:creationId xmlns:a16="http://schemas.microsoft.com/office/drawing/2014/main" id="{734C6529-15A2-422B-8E73-BFD707EB3286}"/>
              </a:ext>
            </a:extLst>
          </p:cNvPr>
          <p:cNvSpPr>
            <a:spLocks noChangeArrowheads="1"/>
          </p:cNvSpPr>
          <p:nvPr/>
        </p:nvSpPr>
        <p:spPr bwMode="auto">
          <a:xfrm>
            <a:off x="2129122" y="1601916"/>
            <a:ext cx="800220" cy="27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zh-CN" altLang="en-US" sz="1199" b="1" dirty="0">
                <a:solidFill>
                  <a:srgbClr val="00B050"/>
                </a:solidFill>
                <a:latin typeface="微软雅黑" panose="020B0503020204020204" pitchFamily="34" charset="-122"/>
                <a:ea typeface="微软雅黑" panose="020B0503020204020204" pitchFamily="34" charset="-122"/>
              </a:rPr>
              <a:t>反馈信号</a:t>
            </a:r>
          </a:p>
        </p:txBody>
      </p:sp>
      <p:grpSp>
        <p:nvGrpSpPr>
          <p:cNvPr id="88" name="组合 87">
            <a:extLst>
              <a:ext uri="{FF2B5EF4-FFF2-40B4-BE49-F238E27FC236}">
                <a16:creationId xmlns:a16="http://schemas.microsoft.com/office/drawing/2014/main" id="{148C7BE1-DF4B-4767-8650-572C29927CE1}"/>
              </a:ext>
            </a:extLst>
          </p:cNvPr>
          <p:cNvGrpSpPr/>
          <p:nvPr/>
        </p:nvGrpSpPr>
        <p:grpSpPr>
          <a:xfrm>
            <a:off x="2734853" y="3285482"/>
            <a:ext cx="2164442" cy="391717"/>
            <a:chOff x="5886861" y="4753749"/>
            <a:chExt cx="3043745" cy="550852"/>
          </a:xfrm>
        </p:grpSpPr>
        <p:grpSp>
          <p:nvGrpSpPr>
            <p:cNvPr id="89" name="Group 28">
              <a:extLst>
                <a:ext uri="{FF2B5EF4-FFF2-40B4-BE49-F238E27FC236}">
                  <a16:creationId xmlns:a16="http://schemas.microsoft.com/office/drawing/2014/main" id="{545E13D4-D61F-47B4-8CAF-B43111732DE8}"/>
                </a:ext>
              </a:extLst>
            </p:cNvPr>
            <p:cNvGrpSpPr>
              <a:grpSpLocks/>
            </p:cNvGrpSpPr>
            <p:nvPr/>
          </p:nvGrpSpPr>
          <p:grpSpPr bwMode="auto">
            <a:xfrm>
              <a:off x="6377411" y="4753749"/>
              <a:ext cx="607744" cy="532403"/>
              <a:chOff x="2789" y="3067"/>
              <a:chExt cx="363" cy="318"/>
            </a:xfrm>
          </p:grpSpPr>
          <p:sp>
            <p:nvSpPr>
              <p:cNvPr id="102" name="Line 29">
                <a:extLst>
                  <a:ext uri="{FF2B5EF4-FFF2-40B4-BE49-F238E27FC236}">
                    <a16:creationId xmlns:a16="http://schemas.microsoft.com/office/drawing/2014/main" id="{49E84808-3A90-44F5-8CC4-6E03F9C086A8}"/>
                  </a:ext>
                </a:extLst>
              </p:cNvPr>
              <p:cNvSpPr>
                <a:spLocks noChangeShapeType="1"/>
              </p:cNvSpPr>
              <p:nvPr/>
            </p:nvSpPr>
            <p:spPr bwMode="auto">
              <a:xfrm flipV="1">
                <a:off x="2789"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Line 30">
                <a:extLst>
                  <a:ext uri="{FF2B5EF4-FFF2-40B4-BE49-F238E27FC236}">
                    <a16:creationId xmlns:a16="http://schemas.microsoft.com/office/drawing/2014/main" id="{53FC6396-183A-4620-BF68-478330AB9D50}"/>
                  </a:ext>
                </a:extLst>
              </p:cNvPr>
              <p:cNvSpPr>
                <a:spLocks noChangeShapeType="1"/>
              </p:cNvSpPr>
              <p:nvPr/>
            </p:nvSpPr>
            <p:spPr bwMode="auto">
              <a:xfrm flipV="1">
                <a:off x="2879"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Line 31">
                <a:extLst>
                  <a:ext uri="{FF2B5EF4-FFF2-40B4-BE49-F238E27FC236}">
                    <a16:creationId xmlns:a16="http://schemas.microsoft.com/office/drawing/2014/main" id="{D0357627-F753-4E91-ACA9-21D109D2D779}"/>
                  </a:ext>
                </a:extLst>
              </p:cNvPr>
              <p:cNvSpPr>
                <a:spLocks noChangeShapeType="1"/>
              </p:cNvSpPr>
              <p:nvPr/>
            </p:nvSpPr>
            <p:spPr bwMode="auto">
              <a:xfrm flipV="1">
                <a:off x="2970"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Line 32">
                <a:extLst>
                  <a:ext uri="{FF2B5EF4-FFF2-40B4-BE49-F238E27FC236}">
                    <a16:creationId xmlns:a16="http://schemas.microsoft.com/office/drawing/2014/main" id="{DA2CCB1A-34B8-41D4-BA3C-19F1E98F9851}"/>
                  </a:ext>
                </a:extLst>
              </p:cNvPr>
              <p:cNvSpPr>
                <a:spLocks noChangeShapeType="1"/>
              </p:cNvSpPr>
              <p:nvPr/>
            </p:nvSpPr>
            <p:spPr bwMode="auto">
              <a:xfrm flipV="1">
                <a:off x="3061"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Line 33">
                <a:extLst>
                  <a:ext uri="{FF2B5EF4-FFF2-40B4-BE49-F238E27FC236}">
                    <a16:creationId xmlns:a16="http://schemas.microsoft.com/office/drawing/2014/main" id="{33B9FEF6-A04A-43FB-98A1-CA62303CC8C4}"/>
                  </a:ext>
                </a:extLst>
              </p:cNvPr>
              <p:cNvSpPr>
                <a:spLocks noChangeShapeType="1"/>
              </p:cNvSpPr>
              <p:nvPr/>
            </p:nvSpPr>
            <p:spPr bwMode="auto">
              <a:xfrm flipV="1">
                <a:off x="3152"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0" name="Group 37">
              <a:extLst>
                <a:ext uri="{FF2B5EF4-FFF2-40B4-BE49-F238E27FC236}">
                  <a16:creationId xmlns:a16="http://schemas.microsoft.com/office/drawing/2014/main" id="{3DA1099F-AD61-4176-BF76-DB48631A4107}"/>
                </a:ext>
              </a:extLst>
            </p:cNvPr>
            <p:cNvGrpSpPr>
              <a:grpSpLocks/>
            </p:cNvGrpSpPr>
            <p:nvPr/>
          </p:nvGrpSpPr>
          <p:grpSpPr bwMode="auto">
            <a:xfrm>
              <a:off x="7892583" y="4753749"/>
              <a:ext cx="607743" cy="532403"/>
              <a:chOff x="3694" y="3067"/>
              <a:chExt cx="363" cy="318"/>
            </a:xfrm>
          </p:grpSpPr>
          <p:sp>
            <p:nvSpPr>
              <p:cNvPr id="97" name="Line 40">
                <a:extLst>
                  <a:ext uri="{FF2B5EF4-FFF2-40B4-BE49-F238E27FC236}">
                    <a16:creationId xmlns:a16="http://schemas.microsoft.com/office/drawing/2014/main" id="{87A32395-8A36-40CD-B780-64F4F03FD0B8}"/>
                  </a:ext>
                </a:extLst>
              </p:cNvPr>
              <p:cNvSpPr>
                <a:spLocks noChangeShapeType="1"/>
              </p:cNvSpPr>
              <p:nvPr/>
            </p:nvSpPr>
            <p:spPr bwMode="auto">
              <a:xfrm flipV="1">
                <a:off x="3694"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Line 41">
                <a:extLst>
                  <a:ext uri="{FF2B5EF4-FFF2-40B4-BE49-F238E27FC236}">
                    <a16:creationId xmlns:a16="http://schemas.microsoft.com/office/drawing/2014/main" id="{79B4B348-A034-415C-B1B2-AC33C876F6C8}"/>
                  </a:ext>
                </a:extLst>
              </p:cNvPr>
              <p:cNvSpPr>
                <a:spLocks noChangeShapeType="1"/>
              </p:cNvSpPr>
              <p:nvPr/>
            </p:nvSpPr>
            <p:spPr bwMode="auto">
              <a:xfrm flipV="1">
                <a:off x="3785"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Line 42">
                <a:extLst>
                  <a:ext uri="{FF2B5EF4-FFF2-40B4-BE49-F238E27FC236}">
                    <a16:creationId xmlns:a16="http://schemas.microsoft.com/office/drawing/2014/main" id="{448FBA05-1A15-4131-B584-3F28216AF68B}"/>
                  </a:ext>
                </a:extLst>
              </p:cNvPr>
              <p:cNvSpPr>
                <a:spLocks noChangeShapeType="1"/>
              </p:cNvSpPr>
              <p:nvPr/>
            </p:nvSpPr>
            <p:spPr bwMode="auto">
              <a:xfrm flipV="1">
                <a:off x="3876"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Line 43">
                <a:extLst>
                  <a:ext uri="{FF2B5EF4-FFF2-40B4-BE49-F238E27FC236}">
                    <a16:creationId xmlns:a16="http://schemas.microsoft.com/office/drawing/2014/main" id="{EF425367-E4A5-40A4-88EE-032DA30D33A9}"/>
                  </a:ext>
                </a:extLst>
              </p:cNvPr>
              <p:cNvSpPr>
                <a:spLocks noChangeShapeType="1"/>
              </p:cNvSpPr>
              <p:nvPr/>
            </p:nvSpPr>
            <p:spPr bwMode="auto">
              <a:xfrm flipV="1">
                <a:off x="3967"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Line 44">
                <a:extLst>
                  <a:ext uri="{FF2B5EF4-FFF2-40B4-BE49-F238E27FC236}">
                    <a16:creationId xmlns:a16="http://schemas.microsoft.com/office/drawing/2014/main" id="{0BC0B2D6-0A2A-4478-8B59-A30772101F0D}"/>
                  </a:ext>
                </a:extLst>
              </p:cNvPr>
              <p:cNvSpPr>
                <a:spLocks noChangeShapeType="1"/>
              </p:cNvSpPr>
              <p:nvPr/>
            </p:nvSpPr>
            <p:spPr bwMode="auto">
              <a:xfrm flipV="1">
                <a:off x="4057"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1" name="Group 45">
              <a:extLst>
                <a:ext uri="{FF2B5EF4-FFF2-40B4-BE49-F238E27FC236}">
                  <a16:creationId xmlns:a16="http://schemas.microsoft.com/office/drawing/2014/main" id="{BBB9542D-F62D-4760-86F9-04E2B87973CE}"/>
                </a:ext>
              </a:extLst>
            </p:cNvPr>
            <p:cNvGrpSpPr>
              <a:grpSpLocks/>
            </p:cNvGrpSpPr>
            <p:nvPr/>
          </p:nvGrpSpPr>
          <p:grpSpPr bwMode="auto">
            <a:xfrm>
              <a:off x="5886861" y="4869300"/>
              <a:ext cx="1615627" cy="435301"/>
              <a:chOff x="2314" y="3046"/>
              <a:chExt cx="965" cy="260"/>
            </a:xfrm>
          </p:grpSpPr>
          <p:sp>
            <p:nvSpPr>
              <p:cNvPr id="95" name="Rectangle 46">
                <a:extLst>
                  <a:ext uri="{FF2B5EF4-FFF2-40B4-BE49-F238E27FC236}">
                    <a16:creationId xmlns:a16="http://schemas.microsoft.com/office/drawing/2014/main" id="{DF0DAD5E-3BA1-4238-A4D9-DCE874CEB203}"/>
                  </a:ext>
                </a:extLst>
              </p:cNvPr>
              <p:cNvSpPr>
                <a:spLocks noChangeArrowheads="1"/>
              </p:cNvSpPr>
              <p:nvPr/>
            </p:nvSpPr>
            <p:spPr bwMode="auto">
              <a:xfrm>
                <a:off x="2314" y="3054"/>
                <a:ext cx="364" cy="25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685708" fontAlgn="auto">
                  <a:spcBef>
                    <a:spcPts val="0"/>
                  </a:spcBef>
                  <a:spcAft>
                    <a:spcPts val="0"/>
                  </a:spcAft>
                </a:pPr>
                <a:r>
                  <a:rPr lang="en-US" altLang="zh-CN" sz="135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350"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96" name="Rectangle 47">
                <a:extLst>
                  <a:ext uri="{FF2B5EF4-FFF2-40B4-BE49-F238E27FC236}">
                    <a16:creationId xmlns:a16="http://schemas.microsoft.com/office/drawing/2014/main" id="{8788C192-F57F-4B42-A0FB-548BA07706C8}"/>
                  </a:ext>
                </a:extLst>
              </p:cNvPr>
              <p:cNvSpPr>
                <a:spLocks noChangeArrowheads="1"/>
              </p:cNvSpPr>
              <p:nvPr/>
            </p:nvSpPr>
            <p:spPr bwMode="auto">
              <a:xfrm>
                <a:off x="2946" y="3046"/>
                <a:ext cx="333" cy="25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685708" fontAlgn="auto">
                  <a:spcBef>
                    <a:spcPts val="0"/>
                  </a:spcBef>
                  <a:spcAft>
                    <a:spcPts val="0"/>
                  </a:spcAft>
                </a:pPr>
                <a:r>
                  <a:rPr lang="en-US" altLang="zh-CN" sz="135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35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sz="135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2" name="Group 48">
              <a:extLst>
                <a:ext uri="{FF2B5EF4-FFF2-40B4-BE49-F238E27FC236}">
                  <a16:creationId xmlns:a16="http://schemas.microsoft.com/office/drawing/2014/main" id="{883726D3-B40C-48C1-B603-6071F9C5672B}"/>
                </a:ext>
              </a:extLst>
            </p:cNvPr>
            <p:cNvGrpSpPr>
              <a:grpSpLocks/>
            </p:cNvGrpSpPr>
            <p:nvPr/>
          </p:nvGrpSpPr>
          <p:grpSpPr bwMode="auto">
            <a:xfrm>
              <a:off x="7465658" y="4852550"/>
              <a:ext cx="1464948" cy="447020"/>
              <a:chOff x="3257" y="3036"/>
              <a:chExt cx="875" cy="267"/>
            </a:xfrm>
          </p:grpSpPr>
          <p:sp>
            <p:nvSpPr>
              <p:cNvPr id="93" name="Rectangle 49">
                <a:extLst>
                  <a:ext uri="{FF2B5EF4-FFF2-40B4-BE49-F238E27FC236}">
                    <a16:creationId xmlns:a16="http://schemas.microsoft.com/office/drawing/2014/main" id="{859C2FF0-3A52-44C7-BFF6-5971C4C730EE}"/>
                  </a:ext>
                </a:extLst>
              </p:cNvPr>
              <p:cNvSpPr>
                <a:spLocks noChangeArrowheads="1"/>
              </p:cNvSpPr>
              <p:nvPr/>
            </p:nvSpPr>
            <p:spPr bwMode="auto">
              <a:xfrm>
                <a:off x="3257" y="3051"/>
                <a:ext cx="306" cy="25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685708" fontAlgn="auto">
                  <a:spcBef>
                    <a:spcPts val="0"/>
                  </a:spcBef>
                  <a:spcAft>
                    <a:spcPts val="0"/>
                  </a:spcAft>
                </a:pPr>
                <a:r>
                  <a:rPr lang="en-US" altLang="zh-CN" sz="1350"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350"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94" name="Rectangle 50">
                <a:extLst>
                  <a:ext uri="{FF2B5EF4-FFF2-40B4-BE49-F238E27FC236}">
                    <a16:creationId xmlns:a16="http://schemas.microsoft.com/office/drawing/2014/main" id="{5E3CE803-6ED0-4BC1-BCC3-5CA537A6B02A}"/>
                  </a:ext>
                </a:extLst>
              </p:cNvPr>
              <p:cNvSpPr>
                <a:spLocks noChangeArrowheads="1"/>
              </p:cNvSpPr>
              <p:nvPr/>
            </p:nvSpPr>
            <p:spPr bwMode="auto">
              <a:xfrm>
                <a:off x="3827" y="3036"/>
                <a:ext cx="305" cy="25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685708" fontAlgn="auto">
                  <a:spcBef>
                    <a:spcPts val="0"/>
                  </a:spcBef>
                  <a:spcAft>
                    <a:spcPts val="0"/>
                  </a:spcAft>
                </a:pPr>
                <a:r>
                  <a:rPr lang="en-US" altLang="zh-CN" sz="1350"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350"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p>
            </p:txBody>
          </p:sp>
        </p:grpSp>
      </p:grpSp>
      <p:grpSp>
        <p:nvGrpSpPr>
          <p:cNvPr id="107" name="Group 65">
            <a:extLst>
              <a:ext uri="{FF2B5EF4-FFF2-40B4-BE49-F238E27FC236}">
                <a16:creationId xmlns:a16="http://schemas.microsoft.com/office/drawing/2014/main" id="{88362F79-6613-48AF-9B28-169BF9D9B078}"/>
              </a:ext>
            </a:extLst>
          </p:cNvPr>
          <p:cNvGrpSpPr>
            <a:grpSpLocks/>
          </p:cNvGrpSpPr>
          <p:nvPr/>
        </p:nvGrpSpPr>
        <p:grpSpPr bwMode="auto">
          <a:xfrm flipH="1">
            <a:off x="4713565" y="3821128"/>
            <a:ext cx="432173" cy="214301"/>
            <a:chOff x="2108" y="3614"/>
            <a:chExt cx="363" cy="180"/>
          </a:xfrm>
        </p:grpSpPr>
        <p:sp>
          <p:nvSpPr>
            <p:cNvPr id="108" name="Line 66">
              <a:extLst>
                <a:ext uri="{FF2B5EF4-FFF2-40B4-BE49-F238E27FC236}">
                  <a16:creationId xmlns:a16="http://schemas.microsoft.com/office/drawing/2014/main" id="{BDD5130E-E74E-4589-B7C7-6F47A802DC90}"/>
                </a:ext>
              </a:extLst>
            </p:cNvPr>
            <p:cNvSpPr>
              <a:spLocks noChangeShapeType="1"/>
            </p:cNvSpPr>
            <p:nvPr/>
          </p:nvSpPr>
          <p:spPr bwMode="auto">
            <a:xfrm rot="5400000" flipV="1">
              <a:off x="2290" y="3432"/>
              <a:ext cx="0" cy="363"/>
            </a:xfrm>
            <a:prstGeom prst="line">
              <a:avLst/>
            </a:prstGeom>
            <a:noFill/>
            <a:ln w="12700">
              <a:solidFill>
                <a:sysClr val="windowText" lastClr="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algn="ctr" defTabSz="685708" eaLnBrk="1" fontAlgn="auto" latinLnBrk="0" hangingPunct="1">
                <a:lnSpc>
                  <a:spcPct val="100000"/>
                </a:lnSpc>
                <a:spcBef>
                  <a:spcPts val="0"/>
                </a:spcBef>
                <a:spcAft>
                  <a:spcPts val="0"/>
                </a:spcAft>
                <a:buClrTx/>
                <a:buSzTx/>
                <a:buFontTx/>
                <a:buNone/>
                <a:tabLst/>
                <a:defRPr/>
              </a:pPr>
              <a:endParaRPr kumimoji="0" lang="zh-CN" altLang="en-US" sz="135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9" name="Line 67">
              <a:extLst>
                <a:ext uri="{FF2B5EF4-FFF2-40B4-BE49-F238E27FC236}">
                  <a16:creationId xmlns:a16="http://schemas.microsoft.com/office/drawing/2014/main" id="{11B66E8D-626F-49A5-B00E-4FE27E27FE0D}"/>
                </a:ext>
              </a:extLst>
            </p:cNvPr>
            <p:cNvSpPr>
              <a:spLocks noChangeShapeType="1"/>
            </p:cNvSpPr>
            <p:nvPr/>
          </p:nvSpPr>
          <p:spPr bwMode="auto">
            <a:xfrm rot="5400000" flipV="1">
              <a:off x="2290" y="3522"/>
              <a:ext cx="0" cy="363"/>
            </a:xfrm>
            <a:prstGeom prst="line">
              <a:avLst/>
            </a:prstGeom>
            <a:noFill/>
            <a:ln w="12700">
              <a:solidFill>
                <a:sysClr val="windowText" lastClr="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algn="ctr" defTabSz="685708" eaLnBrk="1" fontAlgn="auto" latinLnBrk="0" hangingPunct="1">
                <a:lnSpc>
                  <a:spcPct val="100000"/>
                </a:lnSpc>
                <a:spcBef>
                  <a:spcPts val="0"/>
                </a:spcBef>
                <a:spcAft>
                  <a:spcPts val="0"/>
                </a:spcAft>
                <a:buClrTx/>
                <a:buSzTx/>
                <a:buFontTx/>
                <a:buNone/>
                <a:tabLst/>
                <a:defRPr/>
              </a:pPr>
              <a:endParaRPr kumimoji="0" lang="zh-CN" altLang="en-US" sz="135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0" name="Line 68">
              <a:extLst>
                <a:ext uri="{FF2B5EF4-FFF2-40B4-BE49-F238E27FC236}">
                  <a16:creationId xmlns:a16="http://schemas.microsoft.com/office/drawing/2014/main" id="{A33CFDF9-0A36-4C68-8813-17C70679DFAA}"/>
                </a:ext>
              </a:extLst>
            </p:cNvPr>
            <p:cNvSpPr>
              <a:spLocks noChangeShapeType="1"/>
            </p:cNvSpPr>
            <p:nvPr/>
          </p:nvSpPr>
          <p:spPr bwMode="auto">
            <a:xfrm rot="5400000" flipV="1">
              <a:off x="2290" y="3612"/>
              <a:ext cx="0" cy="363"/>
            </a:xfrm>
            <a:prstGeom prst="line">
              <a:avLst/>
            </a:prstGeom>
            <a:noFill/>
            <a:ln w="12700">
              <a:solidFill>
                <a:sysClr val="windowText" lastClr="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algn="ctr" defTabSz="685708" eaLnBrk="1" fontAlgn="auto" latinLnBrk="0" hangingPunct="1">
                <a:lnSpc>
                  <a:spcPct val="100000"/>
                </a:lnSpc>
                <a:spcBef>
                  <a:spcPts val="0"/>
                </a:spcBef>
                <a:spcAft>
                  <a:spcPts val="0"/>
                </a:spcAft>
                <a:buClrTx/>
                <a:buSzTx/>
                <a:buFontTx/>
                <a:buNone/>
                <a:tabLst/>
                <a:defRPr/>
              </a:pPr>
              <a:endParaRPr kumimoji="0" lang="zh-CN" altLang="en-US" sz="135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1" name="Rectangle 79">
            <a:extLst>
              <a:ext uri="{FF2B5EF4-FFF2-40B4-BE49-F238E27FC236}">
                <a16:creationId xmlns:a16="http://schemas.microsoft.com/office/drawing/2014/main" id="{02340C88-8FF1-4FBF-9216-FA9525BEC3BF}"/>
              </a:ext>
            </a:extLst>
          </p:cNvPr>
          <p:cNvSpPr>
            <a:spLocks noChangeArrowheads="1"/>
          </p:cNvSpPr>
          <p:nvPr/>
        </p:nvSpPr>
        <p:spPr bwMode="auto">
          <a:xfrm>
            <a:off x="5010631" y="3780624"/>
            <a:ext cx="1503476" cy="27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685708" fontAlgn="auto">
              <a:spcBef>
                <a:spcPts val="0"/>
              </a:spcBef>
              <a:spcAft>
                <a:spcPts val="0"/>
              </a:spcAft>
            </a:pPr>
            <a:r>
              <a:rPr lang="zh-CN" altLang="en-US" sz="1199" b="1" dirty="0">
                <a:solidFill>
                  <a:srgbClr val="001010"/>
                </a:solidFill>
                <a:latin typeface="微软雅黑" panose="020B0503020204020204" pitchFamily="34" charset="-122"/>
                <a:ea typeface="微软雅黑" panose="020B0503020204020204" pitchFamily="34" charset="-122"/>
              </a:rPr>
              <a:t>启动</a:t>
            </a:r>
            <a:r>
              <a:rPr lang="en-US" altLang="zh-CN" sz="1199" b="1" dirty="0">
                <a:solidFill>
                  <a:srgbClr val="001010"/>
                </a:solidFill>
                <a:latin typeface="微软雅黑" panose="020B0503020204020204" pitchFamily="34" charset="-122"/>
                <a:ea typeface="微软雅黑" panose="020B0503020204020204" pitchFamily="34" charset="-122"/>
              </a:rPr>
              <a:t>/</a:t>
            </a:r>
            <a:r>
              <a:rPr lang="zh-CN" altLang="en-US" sz="1199" b="1" dirty="0">
                <a:solidFill>
                  <a:srgbClr val="001010"/>
                </a:solidFill>
                <a:latin typeface="微软雅黑" panose="020B0503020204020204" pitchFamily="34" charset="-122"/>
                <a:ea typeface="微软雅黑" panose="020B0503020204020204" pitchFamily="34" charset="-122"/>
              </a:rPr>
              <a:t>停止</a:t>
            </a:r>
            <a:r>
              <a:rPr lang="en-US" altLang="zh-CN" sz="1199" b="1" dirty="0">
                <a:solidFill>
                  <a:srgbClr val="001010"/>
                </a:solidFill>
                <a:latin typeface="微软雅黑" panose="020B0503020204020204" pitchFamily="34" charset="-122"/>
                <a:ea typeface="微软雅黑" panose="020B0503020204020204" pitchFamily="34" charset="-122"/>
              </a:rPr>
              <a:t>/</a:t>
            </a:r>
            <a:r>
              <a:rPr lang="zh-CN" altLang="en-US" sz="1199" b="1" dirty="0">
                <a:solidFill>
                  <a:srgbClr val="001010"/>
                </a:solidFill>
                <a:latin typeface="微软雅黑" panose="020B0503020204020204" pitchFamily="34" charset="-122"/>
                <a:ea typeface="微软雅黑" panose="020B0503020204020204" pitchFamily="34" charset="-122"/>
              </a:rPr>
              <a:t>复位</a:t>
            </a:r>
          </a:p>
        </p:txBody>
      </p:sp>
      <p:cxnSp>
        <p:nvCxnSpPr>
          <p:cNvPr id="112" name="直接箭头连接符 111">
            <a:extLst>
              <a:ext uri="{FF2B5EF4-FFF2-40B4-BE49-F238E27FC236}">
                <a16:creationId xmlns:a16="http://schemas.microsoft.com/office/drawing/2014/main" id="{7A4FFB5B-73CE-4FAF-AA4F-EC36FA4C7E52}"/>
              </a:ext>
            </a:extLst>
          </p:cNvPr>
          <p:cNvCxnSpPr/>
          <p:nvPr/>
        </p:nvCxnSpPr>
        <p:spPr>
          <a:xfrm>
            <a:off x="2463697" y="4101576"/>
            <a:ext cx="449375" cy="1"/>
          </a:xfrm>
          <a:prstGeom prst="straightConnector1">
            <a:avLst/>
          </a:prstGeom>
          <a:noFill/>
          <a:ln w="25400" cap="flat" cmpd="sng" algn="ctr">
            <a:solidFill>
              <a:sysClr val="windowText" lastClr="000000"/>
            </a:solidFill>
            <a:prstDash val="solid"/>
            <a:miter lim="800000"/>
            <a:tailEnd type="triangle" w="med" len="lg"/>
          </a:ln>
          <a:effectLst/>
        </p:spPr>
      </p:cxnSp>
      <p:sp>
        <p:nvSpPr>
          <p:cNvPr id="113" name="Rectangle 6">
            <a:extLst>
              <a:ext uri="{FF2B5EF4-FFF2-40B4-BE49-F238E27FC236}">
                <a16:creationId xmlns:a16="http://schemas.microsoft.com/office/drawing/2014/main" id="{D395CB38-D9CA-409C-B2AC-9AB08E8B85C1}"/>
              </a:ext>
            </a:extLst>
          </p:cNvPr>
          <p:cNvSpPr>
            <a:spLocks noChangeArrowheads="1"/>
          </p:cNvSpPr>
          <p:nvPr/>
        </p:nvSpPr>
        <p:spPr bwMode="auto">
          <a:xfrm>
            <a:off x="4962518" y="1648160"/>
            <a:ext cx="392415" cy="165045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685708" fontAlgn="auto">
              <a:spcBef>
                <a:spcPts val="0"/>
              </a:spcBef>
              <a:spcAft>
                <a:spcPts val="0"/>
              </a:spcAft>
            </a:pPr>
            <a:r>
              <a:rPr lang="zh-CN" altLang="en-US" sz="135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p>
        </p:txBody>
      </p:sp>
      <p:grpSp>
        <p:nvGrpSpPr>
          <p:cNvPr id="114" name="Group 11">
            <a:extLst>
              <a:ext uri="{FF2B5EF4-FFF2-40B4-BE49-F238E27FC236}">
                <a16:creationId xmlns:a16="http://schemas.microsoft.com/office/drawing/2014/main" id="{87C9F6FB-1DBD-42EF-AAEA-7CD297AB71A4}"/>
              </a:ext>
            </a:extLst>
          </p:cNvPr>
          <p:cNvGrpSpPr>
            <a:grpSpLocks/>
          </p:cNvGrpSpPr>
          <p:nvPr/>
        </p:nvGrpSpPr>
        <p:grpSpPr bwMode="auto">
          <a:xfrm rot="5400000">
            <a:off x="4108169" y="2278303"/>
            <a:ext cx="1509630" cy="323832"/>
            <a:chOff x="2746" y="1207"/>
            <a:chExt cx="1268" cy="409"/>
          </a:xfrm>
        </p:grpSpPr>
        <p:grpSp>
          <p:nvGrpSpPr>
            <p:cNvPr id="115" name="Group 12">
              <a:extLst>
                <a:ext uri="{FF2B5EF4-FFF2-40B4-BE49-F238E27FC236}">
                  <a16:creationId xmlns:a16="http://schemas.microsoft.com/office/drawing/2014/main" id="{E7E5B517-5C11-4764-92F7-5DE489C32994}"/>
                </a:ext>
              </a:extLst>
            </p:cNvPr>
            <p:cNvGrpSpPr>
              <a:grpSpLocks/>
            </p:cNvGrpSpPr>
            <p:nvPr/>
          </p:nvGrpSpPr>
          <p:grpSpPr bwMode="auto">
            <a:xfrm>
              <a:off x="2746" y="1207"/>
              <a:ext cx="725" cy="409"/>
              <a:chOff x="4330" y="2840"/>
              <a:chExt cx="725" cy="409"/>
            </a:xfrm>
          </p:grpSpPr>
          <p:sp>
            <p:nvSpPr>
              <p:cNvPr id="122" name="Line 13">
                <a:extLst>
                  <a:ext uri="{FF2B5EF4-FFF2-40B4-BE49-F238E27FC236}">
                    <a16:creationId xmlns:a16="http://schemas.microsoft.com/office/drawing/2014/main" id="{F6000210-3133-40BF-AD4C-C374F4650BD4}"/>
                  </a:ext>
                </a:extLst>
              </p:cNvPr>
              <p:cNvSpPr>
                <a:spLocks noChangeShapeType="1"/>
              </p:cNvSpPr>
              <p:nvPr/>
            </p:nvSpPr>
            <p:spPr bwMode="auto">
              <a:xfrm flipV="1">
                <a:off x="4330"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3" name="Line 14">
                <a:extLst>
                  <a:ext uri="{FF2B5EF4-FFF2-40B4-BE49-F238E27FC236}">
                    <a16:creationId xmlns:a16="http://schemas.microsoft.com/office/drawing/2014/main" id="{8332F28E-79FA-4AC8-BE61-C1144BE034F2}"/>
                  </a:ext>
                </a:extLst>
              </p:cNvPr>
              <p:cNvSpPr>
                <a:spLocks noChangeShapeType="1"/>
              </p:cNvSpPr>
              <p:nvPr/>
            </p:nvSpPr>
            <p:spPr bwMode="auto">
              <a:xfrm flipV="1">
                <a:off x="4420"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Line 15">
                <a:extLst>
                  <a:ext uri="{FF2B5EF4-FFF2-40B4-BE49-F238E27FC236}">
                    <a16:creationId xmlns:a16="http://schemas.microsoft.com/office/drawing/2014/main" id="{E1DD3845-B2C5-4F46-8C43-E916594D73C4}"/>
                  </a:ext>
                </a:extLst>
              </p:cNvPr>
              <p:cNvSpPr>
                <a:spLocks noChangeShapeType="1"/>
              </p:cNvSpPr>
              <p:nvPr/>
            </p:nvSpPr>
            <p:spPr bwMode="auto">
              <a:xfrm flipV="1">
                <a:off x="4511"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 name="Line 16">
                <a:extLst>
                  <a:ext uri="{FF2B5EF4-FFF2-40B4-BE49-F238E27FC236}">
                    <a16:creationId xmlns:a16="http://schemas.microsoft.com/office/drawing/2014/main" id="{A88FED85-45BC-4857-B3EB-77B1B8CBE61D}"/>
                  </a:ext>
                </a:extLst>
              </p:cNvPr>
              <p:cNvSpPr>
                <a:spLocks noChangeShapeType="1"/>
              </p:cNvSpPr>
              <p:nvPr/>
            </p:nvSpPr>
            <p:spPr bwMode="auto">
              <a:xfrm flipV="1">
                <a:off x="4602"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6" name="Line 17">
                <a:extLst>
                  <a:ext uri="{FF2B5EF4-FFF2-40B4-BE49-F238E27FC236}">
                    <a16:creationId xmlns:a16="http://schemas.microsoft.com/office/drawing/2014/main" id="{D6FE5C6C-9B9F-4D23-B84D-5AF27CBE235D}"/>
                  </a:ext>
                </a:extLst>
              </p:cNvPr>
              <p:cNvSpPr>
                <a:spLocks noChangeShapeType="1"/>
              </p:cNvSpPr>
              <p:nvPr/>
            </p:nvSpPr>
            <p:spPr bwMode="auto">
              <a:xfrm flipV="1">
                <a:off x="4693"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7" name="Line 18">
                <a:extLst>
                  <a:ext uri="{FF2B5EF4-FFF2-40B4-BE49-F238E27FC236}">
                    <a16:creationId xmlns:a16="http://schemas.microsoft.com/office/drawing/2014/main" id="{95F70454-73F3-48F9-8CA1-7878F1CC61BA}"/>
                  </a:ext>
                </a:extLst>
              </p:cNvPr>
              <p:cNvSpPr>
                <a:spLocks noChangeShapeType="1"/>
              </p:cNvSpPr>
              <p:nvPr/>
            </p:nvSpPr>
            <p:spPr bwMode="auto">
              <a:xfrm flipV="1">
                <a:off x="4783"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8" name="Line 19">
                <a:extLst>
                  <a:ext uri="{FF2B5EF4-FFF2-40B4-BE49-F238E27FC236}">
                    <a16:creationId xmlns:a16="http://schemas.microsoft.com/office/drawing/2014/main" id="{7E942810-82B5-4C62-8C15-47BE816EBF5F}"/>
                  </a:ext>
                </a:extLst>
              </p:cNvPr>
              <p:cNvSpPr>
                <a:spLocks noChangeShapeType="1"/>
              </p:cNvSpPr>
              <p:nvPr/>
            </p:nvSpPr>
            <p:spPr bwMode="auto">
              <a:xfrm flipV="1">
                <a:off x="4874"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Line 20">
                <a:extLst>
                  <a:ext uri="{FF2B5EF4-FFF2-40B4-BE49-F238E27FC236}">
                    <a16:creationId xmlns:a16="http://schemas.microsoft.com/office/drawing/2014/main" id="{DD13F0F6-A246-49CD-9A75-328EF599D452}"/>
                  </a:ext>
                </a:extLst>
              </p:cNvPr>
              <p:cNvSpPr>
                <a:spLocks noChangeShapeType="1"/>
              </p:cNvSpPr>
              <p:nvPr/>
            </p:nvSpPr>
            <p:spPr bwMode="auto">
              <a:xfrm flipV="1">
                <a:off x="4965"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0" name="Line 21">
                <a:extLst>
                  <a:ext uri="{FF2B5EF4-FFF2-40B4-BE49-F238E27FC236}">
                    <a16:creationId xmlns:a16="http://schemas.microsoft.com/office/drawing/2014/main" id="{79FAA460-B4DD-471C-B3EF-72BF62690F78}"/>
                  </a:ext>
                </a:extLst>
              </p:cNvPr>
              <p:cNvSpPr>
                <a:spLocks noChangeShapeType="1"/>
              </p:cNvSpPr>
              <p:nvPr/>
            </p:nvSpPr>
            <p:spPr bwMode="auto">
              <a:xfrm flipV="1">
                <a:off x="5055"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6" name="Line 22">
              <a:extLst>
                <a:ext uri="{FF2B5EF4-FFF2-40B4-BE49-F238E27FC236}">
                  <a16:creationId xmlns:a16="http://schemas.microsoft.com/office/drawing/2014/main" id="{701A404E-483F-4EE1-9CB4-7DC7838670BD}"/>
                </a:ext>
              </a:extLst>
            </p:cNvPr>
            <p:cNvSpPr>
              <a:spLocks noChangeShapeType="1"/>
            </p:cNvSpPr>
            <p:nvPr/>
          </p:nvSpPr>
          <p:spPr bwMode="auto">
            <a:xfrm flipV="1">
              <a:off x="3561"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Line 23">
              <a:extLst>
                <a:ext uri="{FF2B5EF4-FFF2-40B4-BE49-F238E27FC236}">
                  <a16:creationId xmlns:a16="http://schemas.microsoft.com/office/drawing/2014/main" id="{D91378FD-F701-4041-BCA1-971BB9630109}"/>
                </a:ext>
              </a:extLst>
            </p:cNvPr>
            <p:cNvSpPr>
              <a:spLocks noChangeShapeType="1"/>
            </p:cNvSpPr>
            <p:nvPr/>
          </p:nvSpPr>
          <p:spPr bwMode="auto">
            <a:xfrm flipV="1">
              <a:off x="3651"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8" name="Line 24">
              <a:extLst>
                <a:ext uri="{FF2B5EF4-FFF2-40B4-BE49-F238E27FC236}">
                  <a16:creationId xmlns:a16="http://schemas.microsoft.com/office/drawing/2014/main" id="{D9C3FCF5-DABD-4A94-A353-E062C8A29E00}"/>
                </a:ext>
              </a:extLst>
            </p:cNvPr>
            <p:cNvSpPr>
              <a:spLocks noChangeShapeType="1"/>
            </p:cNvSpPr>
            <p:nvPr/>
          </p:nvSpPr>
          <p:spPr bwMode="auto">
            <a:xfrm flipV="1">
              <a:off x="3742"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Line 25">
              <a:extLst>
                <a:ext uri="{FF2B5EF4-FFF2-40B4-BE49-F238E27FC236}">
                  <a16:creationId xmlns:a16="http://schemas.microsoft.com/office/drawing/2014/main" id="{DEB27ABA-5B36-4A4D-B15F-2BD6859028BB}"/>
                </a:ext>
              </a:extLst>
            </p:cNvPr>
            <p:cNvSpPr>
              <a:spLocks noChangeShapeType="1"/>
            </p:cNvSpPr>
            <p:nvPr/>
          </p:nvSpPr>
          <p:spPr bwMode="auto">
            <a:xfrm flipV="1">
              <a:off x="3833"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Line 26">
              <a:extLst>
                <a:ext uri="{FF2B5EF4-FFF2-40B4-BE49-F238E27FC236}">
                  <a16:creationId xmlns:a16="http://schemas.microsoft.com/office/drawing/2014/main" id="{00D9A4F6-7CEF-407C-B208-8520E376C729}"/>
                </a:ext>
              </a:extLst>
            </p:cNvPr>
            <p:cNvSpPr>
              <a:spLocks noChangeShapeType="1"/>
            </p:cNvSpPr>
            <p:nvPr/>
          </p:nvSpPr>
          <p:spPr bwMode="auto">
            <a:xfrm flipV="1">
              <a:off x="3924"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Line 27">
              <a:extLst>
                <a:ext uri="{FF2B5EF4-FFF2-40B4-BE49-F238E27FC236}">
                  <a16:creationId xmlns:a16="http://schemas.microsoft.com/office/drawing/2014/main" id="{45071604-7B28-4B0F-B685-2B4E5818F58B}"/>
                </a:ext>
              </a:extLst>
            </p:cNvPr>
            <p:cNvSpPr>
              <a:spLocks noChangeShapeType="1"/>
            </p:cNvSpPr>
            <p:nvPr/>
          </p:nvSpPr>
          <p:spPr bwMode="auto">
            <a:xfrm flipV="1">
              <a:off x="4014"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3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31" name="Group 62">
            <a:extLst>
              <a:ext uri="{FF2B5EF4-FFF2-40B4-BE49-F238E27FC236}">
                <a16:creationId xmlns:a16="http://schemas.microsoft.com/office/drawing/2014/main" id="{A2C37ED4-3069-4621-91D7-543064DCF2DD}"/>
              </a:ext>
            </a:extLst>
          </p:cNvPr>
          <p:cNvGrpSpPr>
            <a:grpSpLocks/>
          </p:cNvGrpSpPr>
          <p:nvPr/>
        </p:nvGrpSpPr>
        <p:grpSpPr bwMode="auto">
          <a:xfrm rot="5400000">
            <a:off x="3828381" y="2289016"/>
            <a:ext cx="2125148" cy="377410"/>
            <a:chOff x="2337" y="1208"/>
            <a:chExt cx="1785" cy="317"/>
          </a:xfrm>
        </p:grpSpPr>
        <p:sp>
          <p:nvSpPr>
            <p:cNvPr id="132" name="Rectangle 63">
              <a:extLst>
                <a:ext uri="{FF2B5EF4-FFF2-40B4-BE49-F238E27FC236}">
                  <a16:creationId xmlns:a16="http://schemas.microsoft.com/office/drawing/2014/main" id="{7CCA5C4C-FF72-4E82-A75D-8A5E630B0FF0}"/>
                </a:ext>
              </a:extLst>
            </p:cNvPr>
            <p:cNvSpPr>
              <a:spLocks noChangeArrowheads="1"/>
            </p:cNvSpPr>
            <p:nvPr/>
          </p:nvSpPr>
          <p:spPr bwMode="auto">
            <a:xfrm rot="16200000">
              <a:off x="2306" y="1241"/>
              <a:ext cx="31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en-US" altLang="zh-CN" sz="1350" b="1">
                  <a:solidFill>
                    <a:srgbClr val="FF0000"/>
                  </a:solidFill>
                  <a:latin typeface="微软雅黑"/>
                  <a:cs typeface="Times New Roman" panose="02020603050405020304" pitchFamily="18" charset="0"/>
                </a:rPr>
                <a:t>C</a:t>
              </a:r>
              <a:r>
                <a:rPr lang="en-US" altLang="zh-CN" sz="1350" b="1" baseline="-25000">
                  <a:solidFill>
                    <a:srgbClr val="FF0000"/>
                  </a:solidFill>
                  <a:latin typeface="微软雅黑"/>
                  <a:cs typeface="Times New Roman" panose="02020603050405020304" pitchFamily="18" charset="0"/>
                </a:rPr>
                <a:t>1</a:t>
              </a:r>
            </a:p>
          </p:txBody>
        </p:sp>
        <p:sp>
          <p:nvSpPr>
            <p:cNvPr id="133" name="Rectangle 64">
              <a:extLst>
                <a:ext uri="{FF2B5EF4-FFF2-40B4-BE49-F238E27FC236}">
                  <a16:creationId xmlns:a16="http://schemas.microsoft.com/office/drawing/2014/main" id="{87919445-71F5-48F2-BD1A-23CB4B62D7C4}"/>
                </a:ext>
              </a:extLst>
            </p:cNvPr>
            <p:cNvSpPr>
              <a:spLocks noChangeArrowheads="1"/>
            </p:cNvSpPr>
            <p:nvPr/>
          </p:nvSpPr>
          <p:spPr bwMode="auto">
            <a:xfrm rot="16200000">
              <a:off x="3837" y="1241"/>
              <a:ext cx="3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en-US" altLang="zh-CN" sz="1350" b="1">
                  <a:solidFill>
                    <a:srgbClr val="FF0000"/>
                  </a:solidFill>
                  <a:latin typeface="微软雅黑"/>
                  <a:cs typeface="Times New Roman" panose="02020603050405020304" pitchFamily="18" charset="0"/>
                </a:rPr>
                <a:t>C</a:t>
              </a:r>
              <a:r>
                <a:rPr lang="en-US" altLang="zh-CN" sz="1350" b="1" baseline="-25000">
                  <a:solidFill>
                    <a:srgbClr val="FF0000"/>
                  </a:solidFill>
                  <a:latin typeface="微软雅黑"/>
                  <a:cs typeface="Times New Roman" panose="02020603050405020304" pitchFamily="18" charset="0"/>
                </a:rPr>
                <a:t>n</a:t>
              </a:r>
            </a:p>
          </p:txBody>
        </p:sp>
      </p:grpSp>
      <p:cxnSp>
        <p:nvCxnSpPr>
          <p:cNvPr id="134" name="直接箭头连接符 133">
            <a:extLst>
              <a:ext uri="{FF2B5EF4-FFF2-40B4-BE49-F238E27FC236}">
                <a16:creationId xmlns:a16="http://schemas.microsoft.com/office/drawing/2014/main" id="{54005E33-BC57-4DAE-9862-4A2F2BBE48FC}"/>
              </a:ext>
            </a:extLst>
          </p:cNvPr>
          <p:cNvCxnSpPr/>
          <p:nvPr/>
        </p:nvCxnSpPr>
        <p:spPr>
          <a:xfrm>
            <a:off x="1870977" y="2762860"/>
            <a:ext cx="1021066" cy="0"/>
          </a:xfrm>
          <a:prstGeom prst="straightConnector1">
            <a:avLst/>
          </a:prstGeom>
          <a:noFill/>
          <a:ln w="47625" cap="flat" cmpd="sng" algn="ctr">
            <a:solidFill>
              <a:srgbClr val="7030A0"/>
            </a:solidFill>
            <a:prstDash val="solid"/>
            <a:miter lim="800000"/>
            <a:tailEnd type="triangle"/>
          </a:ln>
          <a:effectLst/>
        </p:spPr>
      </p:cxnSp>
      <p:cxnSp>
        <p:nvCxnSpPr>
          <p:cNvPr id="135" name="直接箭头连接符 134">
            <a:extLst>
              <a:ext uri="{FF2B5EF4-FFF2-40B4-BE49-F238E27FC236}">
                <a16:creationId xmlns:a16="http://schemas.microsoft.com/office/drawing/2014/main" id="{6B96333D-9366-4BB0-A04D-818F0B4CD263}"/>
              </a:ext>
            </a:extLst>
          </p:cNvPr>
          <p:cNvCxnSpPr/>
          <p:nvPr/>
        </p:nvCxnSpPr>
        <p:spPr>
          <a:xfrm>
            <a:off x="2152205" y="1888162"/>
            <a:ext cx="769564" cy="0"/>
          </a:xfrm>
          <a:prstGeom prst="straightConnector1">
            <a:avLst/>
          </a:prstGeom>
          <a:noFill/>
          <a:ln w="47625" cap="flat" cmpd="sng" algn="ctr">
            <a:solidFill>
              <a:srgbClr val="00B050"/>
            </a:solidFill>
            <a:prstDash val="solid"/>
            <a:miter lim="800000"/>
            <a:headEnd w="sm" len="med"/>
            <a:tailEnd type="triangle"/>
          </a:ln>
          <a:effectLst/>
        </p:spPr>
      </p:cxnSp>
      <p:cxnSp>
        <p:nvCxnSpPr>
          <p:cNvPr id="136" name="直接连接符 135">
            <a:extLst>
              <a:ext uri="{FF2B5EF4-FFF2-40B4-BE49-F238E27FC236}">
                <a16:creationId xmlns:a16="http://schemas.microsoft.com/office/drawing/2014/main" id="{FF73FE15-BFDA-4962-84E8-E03F19570183}"/>
              </a:ext>
            </a:extLst>
          </p:cNvPr>
          <p:cNvCxnSpPr/>
          <p:nvPr/>
        </p:nvCxnSpPr>
        <p:spPr>
          <a:xfrm>
            <a:off x="2540528" y="2770379"/>
            <a:ext cx="0" cy="1170727"/>
          </a:xfrm>
          <a:prstGeom prst="line">
            <a:avLst/>
          </a:prstGeom>
          <a:noFill/>
          <a:ln w="47625" cap="sq" cmpd="sng" algn="ctr">
            <a:solidFill>
              <a:srgbClr val="7030A0"/>
            </a:solidFill>
            <a:prstDash val="solid"/>
            <a:miter lim="800000"/>
            <a:tailEnd type="none"/>
          </a:ln>
          <a:effectLst/>
        </p:spPr>
      </p:cxnSp>
      <p:cxnSp>
        <p:nvCxnSpPr>
          <p:cNvPr id="137" name="直接箭头连接符 136">
            <a:extLst>
              <a:ext uri="{FF2B5EF4-FFF2-40B4-BE49-F238E27FC236}">
                <a16:creationId xmlns:a16="http://schemas.microsoft.com/office/drawing/2014/main" id="{0E6FA1CA-6E5D-4C8B-BFF6-EC1C2F4285B6}"/>
              </a:ext>
            </a:extLst>
          </p:cNvPr>
          <p:cNvCxnSpPr/>
          <p:nvPr/>
        </p:nvCxnSpPr>
        <p:spPr>
          <a:xfrm>
            <a:off x="2540528" y="3967574"/>
            <a:ext cx="365730" cy="0"/>
          </a:xfrm>
          <a:prstGeom prst="straightConnector1">
            <a:avLst/>
          </a:prstGeom>
          <a:noFill/>
          <a:ln w="47625" cap="sq" cmpd="sng" algn="ctr">
            <a:solidFill>
              <a:srgbClr val="7030A0"/>
            </a:solidFill>
            <a:prstDash val="solid"/>
            <a:miter lim="800000"/>
            <a:tailEnd type="triangle"/>
          </a:ln>
          <a:effectLst/>
        </p:spPr>
      </p:cxnSp>
      <p:cxnSp>
        <p:nvCxnSpPr>
          <p:cNvPr id="138" name="直接连接符 137">
            <a:extLst>
              <a:ext uri="{FF2B5EF4-FFF2-40B4-BE49-F238E27FC236}">
                <a16:creationId xmlns:a16="http://schemas.microsoft.com/office/drawing/2014/main" id="{03F4FD9D-ECE4-488E-89BE-F1E058551893}"/>
              </a:ext>
            </a:extLst>
          </p:cNvPr>
          <p:cNvCxnSpPr/>
          <p:nvPr/>
        </p:nvCxnSpPr>
        <p:spPr>
          <a:xfrm>
            <a:off x="2660135" y="1923906"/>
            <a:ext cx="0" cy="1856717"/>
          </a:xfrm>
          <a:prstGeom prst="line">
            <a:avLst/>
          </a:prstGeom>
          <a:noFill/>
          <a:ln w="47625" cap="sq" cmpd="sng" algn="ctr">
            <a:solidFill>
              <a:srgbClr val="00B050"/>
            </a:solidFill>
            <a:prstDash val="solid"/>
            <a:miter lim="800000"/>
            <a:tailEnd type="none"/>
          </a:ln>
          <a:effectLst/>
        </p:spPr>
      </p:cxnSp>
      <p:cxnSp>
        <p:nvCxnSpPr>
          <p:cNvPr id="139" name="直接箭头连接符 138">
            <a:extLst>
              <a:ext uri="{FF2B5EF4-FFF2-40B4-BE49-F238E27FC236}">
                <a16:creationId xmlns:a16="http://schemas.microsoft.com/office/drawing/2014/main" id="{3FC3E814-5FE4-4A33-AC29-DC65B21DD6F6}"/>
              </a:ext>
            </a:extLst>
          </p:cNvPr>
          <p:cNvCxnSpPr/>
          <p:nvPr/>
        </p:nvCxnSpPr>
        <p:spPr>
          <a:xfrm>
            <a:off x="2660136" y="3799233"/>
            <a:ext cx="246122" cy="0"/>
          </a:xfrm>
          <a:prstGeom prst="straightConnector1">
            <a:avLst/>
          </a:prstGeom>
          <a:noFill/>
          <a:ln w="47625" cap="sq" cmpd="sng" algn="ctr">
            <a:solidFill>
              <a:srgbClr val="00B050"/>
            </a:solidFill>
            <a:prstDash val="solid"/>
            <a:miter lim="800000"/>
            <a:tailEnd type="triangle"/>
          </a:ln>
          <a:effectLst/>
        </p:spPr>
      </p:cxnSp>
      <p:sp>
        <p:nvSpPr>
          <p:cNvPr id="140" name="Rectangle 10">
            <a:extLst>
              <a:ext uri="{FF2B5EF4-FFF2-40B4-BE49-F238E27FC236}">
                <a16:creationId xmlns:a16="http://schemas.microsoft.com/office/drawing/2014/main" id="{F98023D6-7A52-44B2-B0A4-E230D1BCD9CD}"/>
              </a:ext>
            </a:extLst>
          </p:cNvPr>
          <p:cNvSpPr>
            <a:spLocks noChangeArrowheads="1"/>
          </p:cNvSpPr>
          <p:nvPr/>
        </p:nvSpPr>
        <p:spPr bwMode="auto">
          <a:xfrm>
            <a:off x="1969737" y="3967574"/>
            <a:ext cx="51648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en-US" altLang="zh-CN" sz="13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sz="13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Rectangle 46">
            <a:extLst>
              <a:ext uri="{FF2B5EF4-FFF2-40B4-BE49-F238E27FC236}">
                <a16:creationId xmlns:a16="http://schemas.microsoft.com/office/drawing/2014/main" id="{BB9F731F-2283-4A03-A750-3E0033916AED}"/>
              </a:ext>
            </a:extLst>
          </p:cNvPr>
          <p:cNvSpPr>
            <a:spLocks noChangeArrowheads="1"/>
          </p:cNvSpPr>
          <p:nvPr/>
        </p:nvSpPr>
        <p:spPr bwMode="auto">
          <a:xfrm>
            <a:off x="2020995" y="1925580"/>
            <a:ext cx="65915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en-US" altLang="zh-CN" sz="135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35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35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35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p>
        </p:txBody>
      </p:sp>
      <p:sp>
        <p:nvSpPr>
          <p:cNvPr id="142" name="Rectangle 46">
            <a:extLst>
              <a:ext uri="{FF2B5EF4-FFF2-40B4-BE49-F238E27FC236}">
                <a16:creationId xmlns:a16="http://schemas.microsoft.com/office/drawing/2014/main" id="{BD29BC4F-3530-4144-9FCA-030CE47342DF}"/>
              </a:ext>
            </a:extLst>
          </p:cNvPr>
          <p:cNvSpPr>
            <a:spLocks noChangeArrowheads="1"/>
          </p:cNvSpPr>
          <p:nvPr/>
        </p:nvSpPr>
        <p:spPr bwMode="auto">
          <a:xfrm>
            <a:off x="1928647" y="2800652"/>
            <a:ext cx="61587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en-US" altLang="zh-CN" sz="135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350"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35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350"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p>
        </p:txBody>
      </p:sp>
      <p:sp>
        <p:nvSpPr>
          <p:cNvPr id="143" name="Rectangle 10">
            <a:extLst>
              <a:ext uri="{FF2B5EF4-FFF2-40B4-BE49-F238E27FC236}">
                <a16:creationId xmlns:a16="http://schemas.microsoft.com/office/drawing/2014/main" id="{1EFB24CA-ACAF-47B6-B533-438B9D8691EB}"/>
              </a:ext>
            </a:extLst>
          </p:cNvPr>
          <p:cNvSpPr>
            <a:spLocks noChangeArrowheads="1"/>
          </p:cNvSpPr>
          <p:nvPr/>
        </p:nvSpPr>
        <p:spPr bwMode="auto">
          <a:xfrm>
            <a:off x="1828918" y="2467393"/>
            <a:ext cx="877163" cy="30008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685708" fontAlgn="auto">
              <a:spcBef>
                <a:spcPts val="0"/>
              </a:spcBef>
              <a:spcAft>
                <a:spcPts val="0"/>
              </a:spcAft>
            </a:pPr>
            <a:r>
              <a:rPr lang="zh-CN" altLang="en-US" sz="135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p>
        </p:txBody>
      </p:sp>
      <p:sp>
        <p:nvSpPr>
          <p:cNvPr id="144" name="Rectangle 3">
            <a:extLst>
              <a:ext uri="{FF2B5EF4-FFF2-40B4-BE49-F238E27FC236}">
                <a16:creationId xmlns:a16="http://schemas.microsoft.com/office/drawing/2014/main" id="{86389352-F1FE-4CDE-993C-4398D8095617}"/>
              </a:ext>
            </a:extLst>
          </p:cNvPr>
          <p:cNvSpPr>
            <a:spLocks noChangeArrowheads="1"/>
          </p:cNvSpPr>
          <p:nvPr/>
        </p:nvSpPr>
        <p:spPr bwMode="auto">
          <a:xfrm>
            <a:off x="2915816" y="1556792"/>
            <a:ext cx="1782268" cy="1728692"/>
          </a:xfrm>
          <a:prstGeom prst="rect">
            <a:avLst/>
          </a:prstGeom>
          <a:solidFill>
            <a:srgbClr val="FF6600"/>
          </a:solidFill>
          <a:ln w="28575" cap="flat" cmpd="sng" algn="ctr">
            <a:solidFill>
              <a:srgbClr val="000000"/>
            </a:solidFill>
            <a:prstDash val="solid"/>
          </a:ln>
          <a:effectLst/>
        </p:spPr>
        <p:txBody>
          <a:bodyPr rtlCol="0" anchor="ctr"/>
          <a:lstStyle/>
          <a:p>
            <a:pPr algn="ctr" defTabSz="685708" fontAlgn="auto">
              <a:spcBef>
                <a:spcPts val="0"/>
              </a:spcBef>
              <a:spcAft>
                <a:spcPts val="0"/>
              </a:spcAft>
            </a:pPr>
            <a:endParaRPr lang="en-US" altLang="zh-CN" sz="135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685708" fontAlgn="auto">
              <a:spcBef>
                <a:spcPts val="0"/>
              </a:spcBef>
              <a:spcAft>
                <a:spcPts val="0"/>
              </a:spcAft>
            </a:pPr>
            <a:r>
              <a:rPr lang="zh-CN" altLang="en-US" sz="1350" b="1" kern="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sz="1350" b="1" kern="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685708" fontAlgn="auto">
              <a:spcBef>
                <a:spcPts val="0"/>
              </a:spcBef>
              <a:spcAft>
                <a:spcPts val="0"/>
              </a:spcAft>
            </a:pPr>
            <a:endParaRPr lang="en-US" altLang="zh-CN" sz="1350" b="1" kern="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685708" fontAlgn="auto">
              <a:spcBef>
                <a:spcPts val="0"/>
              </a:spcBef>
              <a:spcAft>
                <a:spcPts val="0"/>
              </a:spcAft>
            </a:pPr>
            <a:endParaRPr lang="en-US" altLang="zh-CN" sz="1350" b="1" kern="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685708" fontAlgn="auto">
              <a:spcBef>
                <a:spcPts val="0"/>
              </a:spcBef>
              <a:spcAft>
                <a:spcPts val="0"/>
              </a:spcAft>
            </a:pPr>
            <a:r>
              <a:rPr lang="zh-CN" altLang="en-US" sz="1350" b="1" kern="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sz="1350" b="1" kern="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685708" fontAlgn="auto">
              <a:spcBef>
                <a:spcPts val="0"/>
              </a:spcBef>
              <a:spcAft>
                <a:spcPts val="0"/>
              </a:spcAft>
            </a:pPr>
            <a:endParaRPr lang="zh-CN" altLang="en-US" sz="135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5" name="Rectangle 8">
            <a:extLst>
              <a:ext uri="{FF2B5EF4-FFF2-40B4-BE49-F238E27FC236}">
                <a16:creationId xmlns:a16="http://schemas.microsoft.com/office/drawing/2014/main" id="{C955DE94-2E98-4FEE-A0AB-A5FEC8961F36}"/>
              </a:ext>
            </a:extLst>
          </p:cNvPr>
          <p:cNvSpPr>
            <a:spLocks noChangeArrowheads="1"/>
          </p:cNvSpPr>
          <p:nvPr/>
        </p:nvSpPr>
        <p:spPr bwMode="auto">
          <a:xfrm>
            <a:off x="830892" y="2245097"/>
            <a:ext cx="356073" cy="1024000"/>
          </a:xfrm>
          <a:prstGeom prst="rect">
            <a:avLst/>
          </a:prstGeom>
          <a:solidFill>
            <a:srgbClr val="FFC000"/>
          </a:solidFill>
          <a:ln w="19050" cap="flat" cmpd="sng" algn="ctr">
            <a:solidFill>
              <a:srgbClr val="000000"/>
            </a:solidFill>
            <a:prstDash val="solid"/>
          </a:ln>
          <a:effectLst/>
        </p:spPr>
        <p:txBody>
          <a:bodyPr rtlCol="0" anchor="ctr"/>
          <a:lstStyle/>
          <a:p>
            <a:pPr algn="ctr" defTabSz="685708" fontAlgn="auto">
              <a:spcBef>
                <a:spcPts val="0"/>
              </a:spcBef>
              <a:spcAft>
                <a:spcPts val="0"/>
              </a:spcAft>
            </a:pPr>
            <a:r>
              <a:rPr lang="zh-CN" altLang="en-US" sz="1138" b="1" kern="0" dirty="0">
                <a:solidFill>
                  <a:prstClr val="black"/>
                </a:solidFill>
                <a:latin typeface="微软雅黑" panose="020B0503020204020204" pitchFamily="34" charset="-122"/>
                <a:ea typeface="微软雅黑" panose="020B0503020204020204" pitchFamily="34" charset="-122"/>
              </a:rPr>
              <a:t>指令寄存器</a:t>
            </a:r>
          </a:p>
        </p:txBody>
      </p:sp>
      <p:sp>
        <p:nvSpPr>
          <p:cNvPr id="146" name="Rectangle 9">
            <a:extLst>
              <a:ext uri="{FF2B5EF4-FFF2-40B4-BE49-F238E27FC236}">
                <a16:creationId xmlns:a16="http://schemas.microsoft.com/office/drawing/2014/main" id="{252CE27C-17DA-4C20-8D91-DA628C2124DA}"/>
              </a:ext>
            </a:extLst>
          </p:cNvPr>
          <p:cNvSpPr>
            <a:spLocks noChangeArrowheads="1"/>
          </p:cNvSpPr>
          <p:nvPr/>
        </p:nvSpPr>
        <p:spPr bwMode="auto">
          <a:xfrm>
            <a:off x="826875" y="3278996"/>
            <a:ext cx="3499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685708" fontAlgn="auto">
              <a:spcBef>
                <a:spcPts val="0"/>
              </a:spcBef>
              <a:spcAft>
                <a:spcPts val="0"/>
              </a:spcAft>
            </a:pPr>
            <a:r>
              <a:rPr lang="en-US" altLang="zh-CN" sz="1200" b="1" dirty="0">
                <a:solidFill>
                  <a:prstClr val="black"/>
                </a:solidFill>
                <a:latin typeface="微软雅黑" panose="020B0503020204020204" pitchFamily="34" charset="-122"/>
                <a:ea typeface="微软雅黑" panose="020B0503020204020204" pitchFamily="34" charset="-122"/>
              </a:rPr>
              <a:t>IR</a:t>
            </a:r>
          </a:p>
        </p:txBody>
      </p:sp>
      <p:sp>
        <p:nvSpPr>
          <p:cNvPr id="147" name="Rectangle 9">
            <a:extLst>
              <a:ext uri="{FF2B5EF4-FFF2-40B4-BE49-F238E27FC236}">
                <a16:creationId xmlns:a16="http://schemas.microsoft.com/office/drawing/2014/main" id="{D06D382C-FABB-488B-B8A7-798D690BFF1C}"/>
              </a:ext>
            </a:extLst>
          </p:cNvPr>
          <p:cNvSpPr>
            <a:spLocks noChangeArrowheads="1"/>
          </p:cNvSpPr>
          <p:nvPr/>
        </p:nvSpPr>
        <p:spPr bwMode="auto">
          <a:xfrm>
            <a:off x="1527856" y="3278996"/>
            <a:ext cx="3499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685708" fontAlgn="auto">
              <a:spcBef>
                <a:spcPts val="0"/>
              </a:spcBef>
              <a:spcAft>
                <a:spcPts val="0"/>
              </a:spcAft>
            </a:pPr>
            <a:r>
              <a:rPr lang="en-US" altLang="zh-CN" sz="1200" b="1" dirty="0">
                <a:solidFill>
                  <a:prstClr val="black"/>
                </a:solidFill>
                <a:latin typeface="微软雅黑" panose="020B0503020204020204" pitchFamily="34" charset="-122"/>
                <a:ea typeface="微软雅黑" panose="020B0503020204020204" pitchFamily="34" charset="-122"/>
              </a:rPr>
              <a:t>ID</a:t>
            </a:r>
          </a:p>
        </p:txBody>
      </p:sp>
      <p:sp>
        <p:nvSpPr>
          <p:cNvPr id="148" name="Rectangle 4">
            <a:extLst>
              <a:ext uri="{FF2B5EF4-FFF2-40B4-BE49-F238E27FC236}">
                <a16:creationId xmlns:a16="http://schemas.microsoft.com/office/drawing/2014/main" id="{54C37A92-5F70-45EE-A58B-4FC283F9ED3F}"/>
              </a:ext>
            </a:extLst>
          </p:cNvPr>
          <p:cNvSpPr>
            <a:spLocks noChangeArrowheads="1"/>
          </p:cNvSpPr>
          <p:nvPr/>
        </p:nvSpPr>
        <p:spPr bwMode="auto">
          <a:xfrm>
            <a:off x="1535108" y="2245096"/>
            <a:ext cx="366375" cy="1024000"/>
          </a:xfrm>
          <a:prstGeom prst="rect">
            <a:avLst/>
          </a:prstGeom>
          <a:solidFill>
            <a:srgbClr val="FFFF99"/>
          </a:solidFill>
          <a:ln w="19050" cap="flat" cmpd="sng" algn="ctr">
            <a:solidFill>
              <a:srgbClr val="000000"/>
            </a:solidFill>
            <a:prstDash val="solid"/>
          </a:ln>
          <a:effectLst/>
        </p:spPr>
        <p:txBody>
          <a:bodyPr rtlCol="0" anchor="ctr"/>
          <a:lstStyle/>
          <a:p>
            <a:pPr algn="ctr" defTabSz="685708" fontAlgn="auto">
              <a:spcBef>
                <a:spcPts val="0"/>
              </a:spcBef>
              <a:spcAft>
                <a:spcPts val="0"/>
              </a:spcAft>
            </a:pPr>
            <a:r>
              <a:rPr lang="zh-CN" altLang="en-US" sz="1138" b="1" kern="0" dirty="0">
                <a:solidFill>
                  <a:prstClr val="black"/>
                </a:solidFill>
                <a:latin typeface="微软雅黑" panose="020B0503020204020204" pitchFamily="34" charset="-122"/>
                <a:ea typeface="微软雅黑" panose="020B0503020204020204" pitchFamily="34" charset="-122"/>
              </a:rPr>
              <a:t>指令</a:t>
            </a:r>
          </a:p>
          <a:p>
            <a:pPr algn="ctr" defTabSz="685708" fontAlgn="auto">
              <a:spcBef>
                <a:spcPts val="0"/>
              </a:spcBef>
              <a:spcAft>
                <a:spcPts val="0"/>
              </a:spcAft>
            </a:pPr>
            <a:r>
              <a:rPr lang="zh-CN" altLang="en-US" sz="1138" b="1" kern="0" dirty="0">
                <a:solidFill>
                  <a:prstClr val="black"/>
                </a:solidFill>
                <a:latin typeface="微软雅黑" panose="020B0503020204020204" pitchFamily="34" charset="-122"/>
                <a:ea typeface="微软雅黑" panose="020B0503020204020204" pitchFamily="34" charset="-122"/>
              </a:rPr>
              <a:t>译码</a:t>
            </a:r>
          </a:p>
        </p:txBody>
      </p:sp>
      <p:cxnSp>
        <p:nvCxnSpPr>
          <p:cNvPr id="149" name="直接箭头连接符 148">
            <a:extLst>
              <a:ext uri="{FF2B5EF4-FFF2-40B4-BE49-F238E27FC236}">
                <a16:creationId xmlns:a16="http://schemas.microsoft.com/office/drawing/2014/main" id="{073D75A8-8661-4846-A424-78E00421894D}"/>
              </a:ext>
            </a:extLst>
          </p:cNvPr>
          <p:cNvCxnSpPr>
            <a:stCxn id="145" idx="3"/>
            <a:endCxn id="148" idx="1"/>
          </p:cNvCxnSpPr>
          <p:nvPr/>
        </p:nvCxnSpPr>
        <p:spPr>
          <a:xfrm flipV="1">
            <a:off x="1186965" y="2757096"/>
            <a:ext cx="348143" cy="1"/>
          </a:xfrm>
          <a:prstGeom prst="straightConnector1">
            <a:avLst/>
          </a:prstGeom>
          <a:noFill/>
          <a:ln w="4762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2B547153-9BB7-4D63-8E26-EFAE8B155A3B}"/>
                  </a:ext>
                </a:extLst>
              </p:cNvPr>
              <p:cNvSpPr txBox="1"/>
              <p:nvPr/>
            </p:nvSpPr>
            <p:spPr>
              <a:xfrm>
                <a:off x="5508104" y="2132856"/>
                <a:ext cx="3291801" cy="707501"/>
              </a:xfrm>
              <a:prstGeom prst="rect">
                <a:avLst/>
              </a:prstGeom>
              <a:noFill/>
              <a:effectLst/>
            </p:spPr>
            <p:txBody>
              <a:bodyPr wrap="square" lIns="0" tIns="0" rIns="0" bIns="0" rtlCol="0">
                <a:spAutoFit/>
              </a:bodyPr>
              <a:lstStyle/>
              <a:p>
                <a:pPr defTabSz="6858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𝑪</m:t>
                          </m:r>
                        </m:e>
                        <m:sub>
                          <m:r>
                            <a:rPr lang="en-US" altLang="zh-CN" b="1" i="1">
                              <a:solidFill>
                                <a:srgbClr val="FF0000"/>
                              </a:solidFill>
                              <a:latin typeface="Cambria Math" panose="02040503050406030204" pitchFamily="18" charset="0"/>
                            </a:rPr>
                            <m:t>𝒏</m:t>
                          </m:r>
                        </m:sub>
                      </m:sSub>
                      <m:r>
                        <a:rPr lang="pt-BR" altLang="zh-CN" b="1">
                          <a:solidFill>
                            <a:prstClr val="black"/>
                          </a:solidFill>
                          <a:latin typeface="Cambria Math" panose="02040503050406030204" pitchFamily="18" charset="0"/>
                        </a:rPr>
                        <m:t>=</m:t>
                      </m:r>
                      <m:nary>
                        <m:naryPr>
                          <m:chr m:val="∑"/>
                          <m:supHide m:val="on"/>
                          <m:ctrlPr>
                            <a:rPr lang="pt-BR" altLang="zh-CN" b="1" i="1">
                              <a:solidFill>
                                <a:prstClr val="black"/>
                              </a:solidFill>
                              <a:latin typeface="Cambria Math" panose="02040503050406030204" pitchFamily="18" charset="0"/>
                            </a:rPr>
                          </m:ctrlPr>
                        </m:naryPr>
                        <m:sub>
                          <m:r>
                            <a:rPr lang="en-US" altLang="zh-CN" b="1" i="1">
                              <a:solidFill>
                                <a:prstClr val="black"/>
                              </a:solidFill>
                              <a:latin typeface="Cambria Math" panose="02040503050406030204" pitchFamily="18" charset="0"/>
                            </a:rPr>
                            <m:t>𝒎</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𝒌</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𝒋</m:t>
                          </m:r>
                        </m:sub>
                        <m:sup/>
                        <m:e>
                          <m:d>
                            <m:dPr>
                              <m:ctrlPr>
                                <a:rPr lang="pt-BR" altLang="zh-CN" b="1" i="1">
                                  <a:solidFill>
                                    <a:prstClr val="black"/>
                                  </a:solidFill>
                                  <a:latin typeface="Cambria Math" panose="02040503050406030204" pitchFamily="18" charset="0"/>
                                </a:rPr>
                              </m:ctrlPr>
                            </m:dPr>
                            <m:e>
                              <m:sSub>
                                <m:sSubPr>
                                  <m:ctrlPr>
                                    <a:rPr lang="en-US" altLang="zh-CN" b="1" i="1">
                                      <a:solidFill>
                                        <a:srgbClr val="4472C4"/>
                                      </a:solidFill>
                                      <a:latin typeface="Cambria Math" panose="02040503050406030204" pitchFamily="18" charset="0"/>
                                    </a:rPr>
                                  </m:ctrlPr>
                                </m:sSubPr>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𝑰</m:t>
                                      </m:r>
                                    </m:e>
                                    <m:sub>
                                      <m:r>
                                        <a:rPr lang="en-US" altLang="zh-CN" b="1" i="1">
                                          <a:solidFill>
                                            <a:srgbClr val="7030A0"/>
                                          </a:solidFill>
                                          <a:latin typeface="Cambria Math" panose="02040503050406030204" pitchFamily="18" charset="0"/>
                                        </a:rPr>
                                        <m:t>𝒎</m:t>
                                      </m:r>
                                    </m:sub>
                                  </m:sSub>
                                  <m:sSub>
                                    <m:sSubPr>
                                      <m:ctrlPr>
                                        <a:rPr lang="en-US" altLang="zh-CN" b="1" i="1">
                                          <a:solidFill>
                                            <a:srgbClr val="4472C4"/>
                                          </a:solidFill>
                                          <a:latin typeface="Cambria Math" panose="02040503050406030204" pitchFamily="18" charset="0"/>
                                        </a:rPr>
                                      </m:ctrlPr>
                                    </m:sSubPr>
                                    <m:e>
                                      <m:r>
                                        <a:rPr lang="en-US" altLang="zh-CN" b="1"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𝑴</m:t>
                                      </m:r>
                                    </m:e>
                                    <m:sub>
                                      <m:r>
                                        <a:rPr lang="en-US" altLang="zh-CN" b="1" i="1">
                                          <a:solidFill>
                                            <a:srgbClr val="C00000"/>
                                          </a:solidFill>
                                          <a:latin typeface="Cambria Math" panose="02040503050406030204" pitchFamily="18" charset="0"/>
                                        </a:rPr>
                                        <m:t>𝒊</m:t>
                                      </m:r>
                                    </m:sub>
                                  </m:sSub>
                                  <m:r>
                                    <a:rPr lang="en-US" altLang="zh-CN" b="1" i="1">
                                      <a:solidFill>
                                        <a:srgbClr val="C00000"/>
                                      </a:solidFill>
                                      <a:latin typeface="Cambria Math" panose="02040503050406030204" pitchFamily="18" charset="0"/>
                                      <a:ea typeface="Cambria Math" panose="02040503050406030204" pitchFamily="18" charset="0"/>
                                    </a:rPr>
                                    <m:t>∙</m:t>
                                  </m:r>
                                  <m:r>
                                    <a:rPr lang="en-US" altLang="zh-CN" b="1" i="1">
                                      <a:solidFill>
                                        <a:srgbClr val="4472C4"/>
                                      </a:solidFill>
                                      <a:latin typeface="Cambria Math" panose="02040503050406030204" pitchFamily="18" charset="0"/>
                                    </a:rPr>
                                    <m:t>𝑻</m:t>
                                  </m:r>
                                </m:e>
                                <m:sub>
                                  <m:r>
                                    <a:rPr lang="en-US" altLang="zh-CN" b="1" i="1">
                                      <a:solidFill>
                                        <a:srgbClr val="4472C4"/>
                                      </a:solidFill>
                                      <a:latin typeface="Cambria Math" panose="02040503050406030204" pitchFamily="18" charset="0"/>
                                    </a:rPr>
                                    <m:t>𝒌</m:t>
                                  </m:r>
                                </m:sub>
                              </m:sSub>
                              <m:r>
                                <a:rPr lang="en-US" altLang="zh-CN" b="1" i="1">
                                  <a:solidFill>
                                    <a:prstClr val="black"/>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en-US" altLang="zh-CN" b="1" i="1">
                                      <a:solidFill>
                                        <a:srgbClr val="00B050"/>
                                      </a:solidFill>
                                      <a:latin typeface="Cambria Math" panose="02040503050406030204" pitchFamily="18" charset="0"/>
                                    </a:rPr>
                                    <m:t>𝑩</m:t>
                                  </m:r>
                                </m:e>
                                <m:sub>
                                  <m:r>
                                    <a:rPr lang="en-US" altLang="zh-CN" b="1" i="1">
                                      <a:solidFill>
                                        <a:srgbClr val="00B050"/>
                                      </a:solidFill>
                                      <a:latin typeface="Cambria Math" panose="02040503050406030204" pitchFamily="18" charset="0"/>
                                    </a:rPr>
                                    <m:t>𝒋</m:t>
                                  </m:r>
                                </m:sub>
                              </m:sSub>
                            </m:e>
                          </m:d>
                        </m:e>
                      </m:nary>
                    </m:oMath>
                  </m:oMathPara>
                </a14:m>
                <a:endParaRPr lang="zh-CN" altLang="en-US" sz="2100" b="1" dirty="0">
                  <a:solidFill>
                    <a:prstClr val="black"/>
                  </a:solidFill>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150" name="文本框 149">
                <a:extLst>
                  <a:ext uri="{FF2B5EF4-FFF2-40B4-BE49-F238E27FC236}">
                    <a16:creationId xmlns:a16="http://schemas.microsoft.com/office/drawing/2014/main" id="{2B547153-9BB7-4D63-8E26-EFAE8B155A3B}"/>
                  </a:ext>
                </a:extLst>
              </p:cNvPr>
              <p:cNvSpPr txBox="1">
                <a:spLocks noRot="1" noChangeAspect="1" noMove="1" noResize="1" noEditPoints="1" noAdjustHandles="1" noChangeArrowheads="1" noChangeShapeType="1" noTextEdit="1"/>
              </p:cNvSpPr>
              <p:nvPr/>
            </p:nvSpPr>
            <p:spPr>
              <a:xfrm>
                <a:off x="5508104" y="2132856"/>
                <a:ext cx="3291801" cy="707501"/>
              </a:xfrm>
              <a:prstGeom prst="rect">
                <a:avLst/>
              </a:prstGeom>
              <a:blipFill>
                <a:blip r:embed="rId2"/>
                <a:stretch>
                  <a:fillRect/>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48585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grpId="0" nodeType="clickEffect">
                                  <p:stCondLst>
                                    <p:cond delay="0"/>
                                  </p:stCondLst>
                                  <p:childTnLst>
                                    <p:anim calcmode="discrete" valueType="str">
                                      <p:cBhvr>
                                        <p:cTn id="11"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1000" fill="hold"/>
                                        <p:tgtEl>
                                          <p:spTgt spid="8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3000" fill="hold" grpId="0" nodeType="clickEffect">
                                  <p:stCondLst>
                                    <p:cond delay="0"/>
                                  </p:stCondLst>
                                  <p:childTnLst>
                                    <p:anim calcmode="discrete" valueType="str">
                                      <p:cBhvr>
                                        <p:cTn id="19" dur="1000" fill="hold"/>
                                        <p:tgtEl>
                                          <p:spTgt spid="144"/>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144" grpId="0" animBg="1"/>
      <p:bldP spid="15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86DDF-053B-43A0-9F74-DE27AF156110}"/>
              </a:ext>
            </a:extLst>
          </p:cNvPr>
          <p:cNvSpPr>
            <a:spLocks noGrp="1"/>
          </p:cNvSpPr>
          <p:nvPr>
            <p:ph type="title"/>
          </p:nvPr>
        </p:nvSpPr>
        <p:spPr>
          <a:xfrm>
            <a:off x="323528" y="836712"/>
            <a:ext cx="7886700" cy="617641"/>
          </a:xfrm>
        </p:spPr>
        <p:txBody>
          <a:bodyPr/>
          <a:lstStyle/>
          <a:p>
            <a:r>
              <a:rPr lang="zh-CN" altLang="en-US" dirty="0"/>
              <a:t>控制器基本原理</a:t>
            </a:r>
          </a:p>
        </p:txBody>
      </p:sp>
      <p:sp>
        <p:nvSpPr>
          <p:cNvPr id="3" name="内容占位符 2">
            <a:extLst>
              <a:ext uri="{FF2B5EF4-FFF2-40B4-BE49-F238E27FC236}">
                <a16:creationId xmlns:a16="http://schemas.microsoft.com/office/drawing/2014/main" id="{8275DBA4-618F-4B6D-8B9D-A4C1BB78C5EF}"/>
              </a:ext>
            </a:extLst>
          </p:cNvPr>
          <p:cNvSpPr>
            <a:spLocks noGrp="1"/>
          </p:cNvSpPr>
          <p:nvPr>
            <p:ph idx="1"/>
          </p:nvPr>
        </p:nvSpPr>
        <p:spPr>
          <a:xfrm>
            <a:off x="179512" y="1412776"/>
            <a:ext cx="7886699" cy="5637024"/>
          </a:xfrm>
        </p:spPr>
        <p:txBody>
          <a:bodyPr/>
          <a:lstStyle/>
          <a:p>
            <a:pPr marL="243827" indent="-243827">
              <a:spcBef>
                <a:spcPts val="427"/>
              </a:spcBef>
              <a:spcAft>
                <a:spcPts val="427"/>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p>
          <a:p>
            <a:pPr marL="243827" indent="-243827">
              <a:spcBef>
                <a:spcPts val="427"/>
              </a:spcBef>
              <a:spcAft>
                <a:spcPts val="427"/>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p>
          <a:p>
            <a:pPr marL="243827" indent="-243827">
              <a:spcBef>
                <a:spcPts val="427"/>
              </a:spcBef>
              <a:spcAft>
                <a:spcPts val="427"/>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p>
          <a:p>
            <a:pPr marL="243827" indent="-243827">
              <a:spcBef>
                <a:spcPts val="427"/>
              </a:spcBef>
              <a:spcAft>
                <a:spcPts val="427"/>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p>
          <a:p>
            <a:pPr marL="243827" indent="-243827">
              <a:spcBef>
                <a:spcPts val="427"/>
              </a:spcBef>
              <a:spcAft>
                <a:spcPts val="427"/>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p>
          <a:p>
            <a:pPr marL="243827" indent="-243827">
              <a:spcBef>
                <a:spcPts val="427"/>
              </a:spcBef>
              <a:spcAft>
                <a:spcPts val="427"/>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p>
          <a:p>
            <a:endParaRPr lang="zh-CN" altLang="en-US" dirty="0"/>
          </a:p>
        </p:txBody>
      </p:sp>
      <p:sp>
        <p:nvSpPr>
          <p:cNvPr id="5" name="Rectangle 6">
            <a:extLst>
              <a:ext uri="{FF2B5EF4-FFF2-40B4-BE49-F238E27FC236}">
                <a16:creationId xmlns:a16="http://schemas.microsoft.com/office/drawing/2014/main" id="{2873F8F7-C11A-4F20-8710-F7CCE4914838}"/>
              </a:ext>
            </a:extLst>
          </p:cNvPr>
          <p:cNvSpPr>
            <a:spLocks noChangeArrowheads="1"/>
          </p:cNvSpPr>
          <p:nvPr/>
        </p:nvSpPr>
        <p:spPr bwMode="auto">
          <a:xfrm>
            <a:off x="6747110" y="2673305"/>
            <a:ext cx="1656224"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zh-CN" altLang="en-US" sz="1280" b="1" dirty="0">
                <a:solidFill>
                  <a:srgbClr val="FF0000"/>
                </a:solidFill>
                <a:latin typeface="微软雅黑"/>
                <a:ea typeface="微软雅黑"/>
              </a:rPr>
              <a:t>微操作控制信号序列</a:t>
            </a:r>
          </a:p>
        </p:txBody>
      </p:sp>
      <p:sp>
        <p:nvSpPr>
          <p:cNvPr id="6" name="Rectangle 8">
            <a:extLst>
              <a:ext uri="{FF2B5EF4-FFF2-40B4-BE49-F238E27FC236}">
                <a16:creationId xmlns:a16="http://schemas.microsoft.com/office/drawing/2014/main" id="{A6EA061D-3656-4C28-A59E-B2A4E4069D24}"/>
              </a:ext>
            </a:extLst>
          </p:cNvPr>
          <p:cNvSpPr>
            <a:spLocks noChangeArrowheads="1"/>
          </p:cNvSpPr>
          <p:nvPr/>
        </p:nvSpPr>
        <p:spPr bwMode="auto">
          <a:xfrm>
            <a:off x="4816461" y="3989354"/>
            <a:ext cx="381326" cy="1024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685708" fontAlgn="auto">
              <a:spcBef>
                <a:spcPts val="0"/>
              </a:spcBef>
              <a:spcAft>
                <a:spcPts val="0"/>
              </a:spcAft>
            </a:pPr>
            <a:r>
              <a:rPr lang="zh-CN" altLang="en-US" sz="1138"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7" name="Rectangle 9">
            <a:extLst>
              <a:ext uri="{FF2B5EF4-FFF2-40B4-BE49-F238E27FC236}">
                <a16:creationId xmlns:a16="http://schemas.microsoft.com/office/drawing/2014/main" id="{5A10F1A2-7086-4B8A-96FF-3C70941A2716}"/>
              </a:ext>
            </a:extLst>
          </p:cNvPr>
          <p:cNvSpPr>
            <a:spLocks noChangeArrowheads="1"/>
          </p:cNvSpPr>
          <p:nvPr/>
        </p:nvSpPr>
        <p:spPr bwMode="auto">
          <a:xfrm>
            <a:off x="4813763" y="5045403"/>
            <a:ext cx="349939" cy="27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685708" fontAlgn="auto">
              <a:spcBef>
                <a:spcPts val="0"/>
              </a:spcBef>
              <a:spcAft>
                <a:spcPts val="0"/>
              </a:spcAft>
            </a:pPr>
            <a:r>
              <a:rPr lang="en-US" altLang="zh-CN" sz="1199" b="1" dirty="0">
                <a:solidFill>
                  <a:srgbClr val="001010"/>
                </a:solidFill>
                <a:latin typeface="微软雅黑"/>
                <a:ea typeface="微软雅黑"/>
              </a:rPr>
              <a:t>IR</a:t>
            </a:r>
          </a:p>
        </p:txBody>
      </p:sp>
      <p:sp>
        <p:nvSpPr>
          <p:cNvPr id="8" name="Rectangle 10">
            <a:extLst>
              <a:ext uri="{FF2B5EF4-FFF2-40B4-BE49-F238E27FC236}">
                <a16:creationId xmlns:a16="http://schemas.microsoft.com/office/drawing/2014/main" id="{09D8B537-2A25-419F-B23E-DA7761919E32}"/>
              </a:ext>
            </a:extLst>
          </p:cNvPr>
          <p:cNvSpPr>
            <a:spLocks noChangeArrowheads="1"/>
          </p:cNvSpPr>
          <p:nvPr/>
        </p:nvSpPr>
        <p:spPr bwMode="auto">
          <a:xfrm>
            <a:off x="5320359" y="3475832"/>
            <a:ext cx="800220" cy="27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zh-CN" altLang="en-US" sz="1199" b="1" dirty="0">
                <a:solidFill>
                  <a:prstClr val="black"/>
                </a:solidFill>
                <a:latin typeface="微软雅黑"/>
                <a:ea typeface="微软雅黑"/>
              </a:rPr>
              <a:t>反馈信号</a:t>
            </a:r>
          </a:p>
        </p:txBody>
      </p:sp>
      <p:grpSp>
        <p:nvGrpSpPr>
          <p:cNvPr id="9" name="Group 11">
            <a:extLst>
              <a:ext uri="{FF2B5EF4-FFF2-40B4-BE49-F238E27FC236}">
                <a16:creationId xmlns:a16="http://schemas.microsoft.com/office/drawing/2014/main" id="{AA693433-2D5A-4317-B1CB-B680BC772281}"/>
              </a:ext>
            </a:extLst>
          </p:cNvPr>
          <p:cNvGrpSpPr>
            <a:grpSpLocks/>
          </p:cNvGrpSpPr>
          <p:nvPr/>
        </p:nvGrpSpPr>
        <p:grpSpPr bwMode="auto">
          <a:xfrm>
            <a:off x="6787238" y="2966894"/>
            <a:ext cx="1509630" cy="323832"/>
            <a:chOff x="2746" y="1207"/>
            <a:chExt cx="1268" cy="409"/>
          </a:xfrm>
        </p:grpSpPr>
        <p:grpSp>
          <p:nvGrpSpPr>
            <p:cNvPr id="10" name="Group 12">
              <a:extLst>
                <a:ext uri="{FF2B5EF4-FFF2-40B4-BE49-F238E27FC236}">
                  <a16:creationId xmlns:a16="http://schemas.microsoft.com/office/drawing/2014/main" id="{6816D74E-F4B5-4778-9500-C0AE85E45FC9}"/>
                </a:ext>
              </a:extLst>
            </p:cNvPr>
            <p:cNvGrpSpPr>
              <a:grpSpLocks/>
            </p:cNvGrpSpPr>
            <p:nvPr/>
          </p:nvGrpSpPr>
          <p:grpSpPr bwMode="auto">
            <a:xfrm>
              <a:off x="2746" y="1207"/>
              <a:ext cx="725" cy="409"/>
              <a:chOff x="4330" y="2840"/>
              <a:chExt cx="725" cy="409"/>
            </a:xfrm>
          </p:grpSpPr>
          <p:sp>
            <p:nvSpPr>
              <p:cNvPr id="17" name="Line 13">
                <a:extLst>
                  <a:ext uri="{FF2B5EF4-FFF2-40B4-BE49-F238E27FC236}">
                    <a16:creationId xmlns:a16="http://schemas.microsoft.com/office/drawing/2014/main" id="{301AE27C-2550-41E2-998D-882797D903BA}"/>
                  </a:ext>
                </a:extLst>
              </p:cNvPr>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18" name="Line 14">
                <a:extLst>
                  <a:ext uri="{FF2B5EF4-FFF2-40B4-BE49-F238E27FC236}">
                    <a16:creationId xmlns:a16="http://schemas.microsoft.com/office/drawing/2014/main" id="{1D14086B-8BF5-4C93-94E1-0EFADA15F785}"/>
                  </a:ext>
                </a:extLst>
              </p:cNvPr>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19" name="Line 15">
                <a:extLst>
                  <a:ext uri="{FF2B5EF4-FFF2-40B4-BE49-F238E27FC236}">
                    <a16:creationId xmlns:a16="http://schemas.microsoft.com/office/drawing/2014/main" id="{B511CDD2-A52B-46F6-B99C-6EF09B4869D6}"/>
                  </a:ext>
                </a:extLst>
              </p:cNvPr>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20" name="Line 16">
                <a:extLst>
                  <a:ext uri="{FF2B5EF4-FFF2-40B4-BE49-F238E27FC236}">
                    <a16:creationId xmlns:a16="http://schemas.microsoft.com/office/drawing/2014/main" id="{EFD43E64-3384-4AB7-BC0E-71504751562A}"/>
                  </a:ext>
                </a:extLst>
              </p:cNvPr>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21" name="Line 17">
                <a:extLst>
                  <a:ext uri="{FF2B5EF4-FFF2-40B4-BE49-F238E27FC236}">
                    <a16:creationId xmlns:a16="http://schemas.microsoft.com/office/drawing/2014/main" id="{D9E0C70A-06D1-4A7B-BB5D-67D0FD7C9AB7}"/>
                  </a:ext>
                </a:extLst>
              </p:cNvPr>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22" name="Line 18">
                <a:extLst>
                  <a:ext uri="{FF2B5EF4-FFF2-40B4-BE49-F238E27FC236}">
                    <a16:creationId xmlns:a16="http://schemas.microsoft.com/office/drawing/2014/main" id="{06127EED-A1E7-4C07-849D-AC73F94FB592}"/>
                  </a:ext>
                </a:extLst>
              </p:cNvPr>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23" name="Line 19">
                <a:extLst>
                  <a:ext uri="{FF2B5EF4-FFF2-40B4-BE49-F238E27FC236}">
                    <a16:creationId xmlns:a16="http://schemas.microsoft.com/office/drawing/2014/main" id="{C179B1A1-D2B9-4E87-ADEA-600D2C1CE58A}"/>
                  </a:ext>
                </a:extLst>
              </p:cNvPr>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24" name="Line 20">
                <a:extLst>
                  <a:ext uri="{FF2B5EF4-FFF2-40B4-BE49-F238E27FC236}">
                    <a16:creationId xmlns:a16="http://schemas.microsoft.com/office/drawing/2014/main" id="{AA46101C-5DB2-4D74-BDEA-892A77837B01}"/>
                  </a:ext>
                </a:extLst>
              </p:cNvPr>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25" name="Line 21">
                <a:extLst>
                  <a:ext uri="{FF2B5EF4-FFF2-40B4-BE49-F238E27FC236}">
                    <a16:creationId xmlns:a16="http://schemas.microsoft.com/office/drawing/2014/main" id="{760FDB8C-5D30-4DFC-8561-8E390B50FF7D}"/>
                  </a:ext>
                </a:extLst>
              </p:cNvPr>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grpSp>
        <p:sp>
          <p:nvSpPr>
            <p:cNvPr id="11" name="Line 22">
              <a:extLst>
                <a:ext uri="{FF2B5EF4-FFF2-40B4-BE49-F238E27FC236}">
                  <a16:creationId xmlns:a16="http://schemas.microsoft.com/office/drawing/2014/main" id="{2DDDD8C0-B3D4-416B-8486-E2C6A3D9683D}"/>
                </a:ext>
              </a:extLst>
            </p:cNvPr>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12" name="Line 23">
              <a:extLst>
                <a:ext uri="{FF2B5EF4-FFF2-40B4-BE49-F238E27FC236}">
                  <a16:creationId xmlns:a16="http://schemas.microsoft.com/office/drawing/2014/main" id="{B6AD06FE-ECC7-4E6B-A70F-5199D3FC0982}"/>
                </a:ext>
              </a:extLst>
            </p:cNvPr>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13" name="Line 24">
              <a:extLst>
                <a:ext uri="{FF2B5EF4-FFF2-40B4-BE49-F238E27FC236}">
                  <a16:creationId xmlns:a16="http://schemas.microsoft.com/office/drawing/2014/main" id="{A2C9C340-B7CA-484C-8113-1783B73D188A}"/>
                </a:ext>
              </a:extLst>
            </p:cNvPr>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14" name="Line 25">
              <a:extLst>
                <a:ext uri="{FF2B5EF4-FFF2-40B4-BE49-F238E27FC236}">
                  <a16:creationId xmlns:a16="http://schemas.microsoft.com/office/drawing/2014/main" id="{6916EAE0-63AE-4523-AF3A-811D34499DBB}"/>
                </a:ext>
              </a:extLst>
            </p:cNvPr>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15" name="Line 26">
              <a:extLst>
                <a:ext uri="{FF2B5EF4-FFF2-40B4-BE49-F238E27FC236}">
                  <a16:creationId xmlns:a16="http://schemas.microsoft.com/office/drawing/2014/main" id="{01745BD3-D2F8-414C-88B3-63109523AC71}"/>
                </a:ext>
              </a:extLst>
            </p:cNvPr>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16" name="Line 27">
              <a:extLst>
                <a:ext uri="{FF2B5EF4-FFF2-40B4-BE49-F238E27FC236}">
                  <a16:creationId xmlns:a16="http://schemas.microsoft.com/office/drawing/2014/main" id="{B7EF9316-0933-4767-AF92-CBF7D60D1FF6}"/>
                </a:ext>
              </a:extLst>
            </p:cNvPr>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grpSp>
      <p:grpSp>
        <p:nvGrpSpPr>
          <p:cNvPr id="26" name="Group 51">
            <a:extLst>
              <a:ext uri="{FF2B5EF4-FFF2-40B4-BE49-F238E27FC236}">
                <a16:creationId xmlns:a16="http://schemas.microsoft.com/office/drawing/2014/main" id="{5B1FFF12-E29A-4EDC-9C85-60325CFAA2E0}"/>
              </a:ext>
            </a:extLst>
          </p:cNvPr>
          <p:cNvGrpSpPr>
            <a:grpSpLocks/>
          </p:cNvGrpSpPr>
          <p:nvPr/>
        </p:nvGrpSpPr>
        <p:grpSpPr bwMode="auto">
          <a:xfrm rot="5400000">
            <a:off x="6119896" y="4288946"/>
            <a:ext cx="646473" cy="432173"/>
            <a:chOff x="3514" y="3067"/>
            <a:chExt cx="543" cy="318"/>
          </a:xfrm>
        </p:grpSpPr>
        <p:sp>
          <p:nvSpPr>
            <p:cNvPr id="27" name="Line 52">
              <a:extLst>
                <a:ext uri="{FF2B5EF4-FFF2-40B4-BE49-F238E27FC236}">
                  <a16:creationId xmlns:a16="http://schemas.microsoft.com/office/drawing/2014/main" id="{87079ADA-BDAA-4B0C-B00E-903F6E228F7B}"/>
                </a:ext>
              </a:extLst>
            </p:cNvPr>
            <p:cNvSpPr>
              <a:spLocks noChangeShapeType="1"/>
            </p:cNvSpPr>
            <p:nvPr/>
          </p:nvSpPr>
          <p:spPr bwMode="auto">
            <a:xfrm flipV="1">
              <a:off x="351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28" name="Line 53">
              <a:extLst>
                <a:ext uri="{FF2B5EF4-FFF2-40B4-BE49-F238E27FC236}">
                  <a16:creationId xmlns:a16="http://schemas.microsoft.com/office/drawing/2014/main" id="{71563999-BA33-4FA8-BB80-C146BB10C601}"/>
                </a:ext>
              </a:extLst>
            </p:cNvPr>
            <p:cNvSpPr>
              <a:spLocks noChangeShapeType="1"/>
            </p:cNvSpPr>
            <p:nvPr/>
          </p:nvSpPr>
          <p:spPr bwMode="auto">
            <a:xfrm flipV="1">
              <a:off x="360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29" name="Line 54">
              <a:extLst>
                <a:ext uri="{FF2B5EF4-FFF2-40B4-BE49-F238E27FC236}">
                  <a16:creationId xmlns:a16="http://schemas.microsoft.com/office/drawing/2014/main" id="{2FD4CD43-520F-445E-9695-829EC8359BC3}"/>
                </a:ext>
              </a:extLst>
            </p:cNvPr>
            <p:cNvSpPr>
              <a:spLocks noChangeShapeType="1"/>
            </p:cNvSpPr>
            <p:nvPr/>
          </p:nvSpPr>
          <p:spPr bwMode="auto">
            <a:xfrm flipV="1">
              <a:off x="369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30" name="Line 55">
              <a:extLst>
                <a:ext uri="{FF2B5EF4-FFF2-40B4-BE49-F238E27FC236}">
                  <a16:creationId xmlns:a16="http://schemas.microsoft.com/office/drawing/2014/main" id="{B5F00076-AFFB-4730-833F-4B4D212D57F3}"/>
                </a:ext>
              </a:extLst>
            </p:cNvPr>
            <p:cNvSpPr>
              <a:spLocks noChangeShapeType="1"/>
            </p:cNvSpPr>
            <p:nvPr/>
          </p:nvSpPr>
          <p:spPr bwMode="auto">
            <a:xfrm flipV="1">
              <a:off x="3785"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31" name="Line 56">
              <a:extLst>
                <a:ext uri="{FF2B5EF4-FFF2-40B4-BE49-F238E27FC236}">
                  <a16:creationId xmlns:a16="http://schemas.microsoft.com/office/drawing/2014/main" id="{36495918-D5F9-487F-8340-274390667BBF}"/>
                </a:ext>
              </a:extLst>
            </p:cNvPr>
            <p:cNvSpPr>
              <a:spLocks noChangeShapeType="1"/>
            </p:cNvSpPr>
            <p:nvPr/>
          </p:nvSpPr>
          <p:spPr bwMode="auto">
            <a:xfrm flipV="1">
              <a:off x="3876"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32" name="Line 57">
              <a:extLst>
                <a:ext uri="{FF2B5EF4-FFF2-40B4-BE49-F238E27FC236}">
                  <a16:creationId xmlns:a16="http://schemas.microsoft.com/office/drawing/2014/main" id="{B3F2033B-9D36-48E0-9256-51DDB8F26D7A}"/>
                </a:ext>
              </a:extLst>
            </p:cNvPr>
            <p:cNvSpPr>
              <a:spLocks noChangeShapeType="1"/>
            </p:cNvSpPr>
            <p:nvPr/>
          </p:nvSpPr>
          <p:spPr bwMode="auto">
            <a:xfrm flipV="1">
              <a:off x="396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33" name="Line 58">
              <a:extLst>
                <a:ext uri="{FF2B5EF4-FFF2-40B4-BE49-F238E27FC236}">
                  <a16:creationId xmlns:a16="http://schemas.microsoft.com/office/drawing/2014/main" id="{855B10C9-3363-4210-9294-A2902F8B2132}"/>
                </a:ext>
              </a:extLst>
            </p:cNvPr>
            <p:cNvSpPr>
              <a:spLocks noChangeShapeType="1"/>
            </p:cNvSpPr>
            <p:nvPr/>
          </p:nvSpPr>
          <p:spPr bwMode="auto">
            <a:xfrm flipV="1">
              <a:off x="405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grpSp>
      <p:grpSp>
        <p:nvGrpSpPr>
          <p:cNvPr id="34" name="Group 59">
            <a:extLst>
              <a:ext uri="{FF2B5EF4-FFF2-40B4-BE49-F238E27FC236}">
                <a16:creationId xmlns:a16="http://schemas.microsoft.com/office/drawing/2014/main" id="{D1CCB556-0B0E-4A5E-9DA4-871729C5F9E1}"/>
              </a:ext>
            </a:extLst>
          </p:cNvPr>
          <p:cNvGrpSpPr>
            <a:grpSpLocks/>
          </p:cNvGrpSpPr>
          <p:nvPr/>
        </p:nvGrpSpPr>
        <p:grpSpPr bwMode="auto">
          <a:xfrm>
            <a:off x="6252048" y="3923443"/>
            <a:ext cx="336929" cy="1195322"/>
            <a:chOff x="2129" y="2034"/>
            <a:chExt cx="283" cy="1004"/>
          </a:xfrm>
        </p:grpSpPr>
        <p:sp>
          <p:nvSpPr>
            <p:cNvPr id="35" name="Rectangle 60">
              <a:extLst>
                <a:ext uri="{FF2B5EF4-FFF2-40B4-BE49-F238E27FC236}">
                  <a16:creationId xmlns:a16="http://schemas.microsoft.com/office/drawing/2014/main" id="{C3943136-91DB-4AA4-A3CF-823110ED0CD1}"/>
                </a:ext>
              </a:extLst>
            </p:cNvPr>
            <p:cNvSpPr>
              <a:spLocks noChangeArrowheads="1"/>
            </p:cNvSpPr>
            <p:nvPr/>
          </p:nvSpPr>
          <p:spPr bwMode="auto">
            <a:xfrm>
              <a:off x="2132" y="2034"/>
              <a:ext cx="2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en-US" altLang="zh-CN" sz="1199" b="1" dirty="0">
                  <a:solidFill>
                    <a:srgbClr val="FF6600"/>
                  </a:solidFill>
                  <a:latin typeface="微软雅黑"/>
                  <a:ea typeface="微软雅黑"/>
                </a:rPr>
                <a:t>I</a:t>
              </a:r>
              <a:r>
                <a:rPr lang="en-US" altLang="zh-CN" sz="1199" b="1" baseline="-25000" dirty="0">
                  <a:solidFill>
                    <a:srgbClr val="FF6600"/>
                  </a:solidFill>
                  <a:latin typeface="微软雅黑"/>
                  <a:ea typeface="微软雅黑"/>
                </a:rPr>
                <a:t>1</a:t>
              </a:r>
            </a:p>
          </p:txBody>
        </p:sp>
        <p:sp>
          <p:nvSpPr>
            <p:cNvPr id="36" name="Rectangle 61">
              <a:extLst>
                <a:ext uri="{FF2B5EF4-FFF2-40B4-BE49-F238E27FC236}">
                  <a16:creationId xmlns:a16="http://schemas.microsoft.com/office/drawing/2014/main" id="{C3C2A8D6-9964-4F82-AE86-CA95B487091F}"/>
                </a:ext>
              </a:extLst>
            </p:cNvPr>
            <p:cNvSpPr>
              <a:spLocks noChangeArrowheads="1"/>
            </p:cNvSpPr>
            <p:nvPr/>
          </p:nvSpPr>
          <p:spPr bwMode="auto">
            <a:xfrm>
              <a:off x="2129" y="2805"/>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en-US" altLang="zh-CN" sz="1199" b="1" dirty="0" err="1">
                  <a:solidFill>
                    <a:srgbClr val="FF6600"/>
                  </a:solidFill>
                  <a:latin typeface="微软雅黑"/>
                  <a:ea typeface="微软雅黑"/>
                </a:rPr>
                <a:t>I</a:t>
              </a:r>
              <a:r>
                <a:rPr lang="en-US" altLang="zh-CN" sz="1199" b="1" baseline="-25000" dirty="0" err="1">
                  <a:solidFill>
                    <a:srgbClr val="FF6600"/>
                  </a:solidFill>
                  <a:latin typeface="微软雅黑"/>
                  <a:ea typeface="微软雅黑"/>
                </a:rPr>
                <a:t>m</a:t>
              </a:r>
              <a:endParaRPr lang="en-US" altLang="zh-CN" sz="1199" b="1" baseline="-25000" dirty="0">
                <a:solidFill>
                  <a:srgbClr val="FF6600"/>
                </a:solidFill>
                <a:latin typeface="微软雅黑"/>
                <a:ea typeface="微软雅黑"/>
              </a:endParaRPr>
            </a:p>
          </p:txBody>
        </p:sp>
      </p:grpSp>
      <p:grpSp>
        <p:nvGrpSpPr>
          <p:cNvPr id="37" name="Group 62">
            <a:extLst>
              <a:ext uri="{FF2B5EF4-FFF2-40B4-BE49-F238E27FC236}">
                <a16:creationId xmlns:a16="http://schemas.microsoft.com/office/drawing/2014/main" id="{E3E4B715-2B56-4E5F-98E9-9EE36E654A35}"/>
              </a:ext>
            </a:extLst>
          </p:cNvPr>
          <p:cNvGrpSpPr>
            <a:grpSpLocks/>
          </p:cNvGrpSpPr>
          <p:nvPr/>
        </p:nvGrpSpPr>
        <p:grpSpPr bwMode="auto">
          <a:xfrm>
            <a:off x="6466977" y="2977612"/>
            <a:ext cx="2177534" cy="277401"/>
            <a:chOff x="2295" y="1263"/>
            <a:chExt cx="1829" cy="233"/>
          </a:xfrm>
        </p:grpSpPr>
        <p:sp>
          <p:nvSpPr>
            <p:cNvPr id="38" name="Rectangle 63">
              <a:extLst>
                <a:ext uri="{FF2B5EF4-FFF2-40B4-BE49-F238E27FC236}">
                  <a16:creationId xmlns:a16="http://schemas.microsoft.com/office/drawing/2014/main" id="{1DF0FBF6-F2D2-4CF1-A756-4C0FFC908D45}"/>
                </a:ext>
              </a:extLst>
            </p:cNvPr>
            <p:cNvSpPr>
              <a:spLocks noChangeArrowheads="1"/>
            </p:cNvSpPr>
            <p:nvPr/>
          </p:nvSpPr>
          <p:spPr bwMode="auto">
            <a:xfrm>
              <a:off x="2295" y="1263"/>
              <a:ext cx="2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en-US" altLang="zh-CN" sz="1199" b="1" dirty="0">
                  <a:solidFill>
                    <a:srgbClr val="FF0000"/>
                  </a:solidFill>
                  <a:latin typeface="微软雅黑"/>
                  <a:ea typeface="微软雅黑"/>
                </a:rPr>
                <a:t>C</a:t>
              </a:r>
              <a:r>
                <a:rPr lang="en-US" altLang="zh-CN" sz="1199" b="1" baseline="-25000" dirty="0">
                  <a:solidFill>
                    <a:srgbClr val="FF0000"/>
                  </a:solidFill>
                  <a:latin typeface="微软雅黑"/>
                  <a:ea typeface="微软雅黑"/>
                </a:rPr>
                <a:t>1</a:t>
              </a:r>
            </a:p>
          </p:txBody>
        </p:sp>
        <p:sp>
          <p:nvSpPr>
            <p:cNvPr id="39" name="Rectangle 64">
              <a:extLst>
                <a:ext uri="{FF2B5EF4-FFF2-40B4-BE49-F238E27FC236}">
                  <a16:creationId xmlns:a16="http://schemas.microsoft.com/office/drawing/2014/main" id="{C805FCD5-5F34-463E-BCD0-1C2814B2446B}"/>
                </a:ext>
              </a:extLst>
            </p:cNvPr>
            <p:cNvSpPr>
              <a:spLocks noChangeArrowheads="1"/>
            </p:cNvSpPr>
            <p:nvPr/>
          </p:nvSpPr>
          <p:spPr bwMode="auto">
            <a:xfrm>
              <a:off x="3826" y="1263"/>
              <a:ext cx="2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en-US" altLang="zh-CN" sz="1199" b="1" dirty="0">
                  <a:solidFill>
                    <a:srgbClr val="FF0000"/>
                  </a:solidFill>
                  <a:latin typeface="微软雅黑"/>
                  <a:ea typeface="微软雅黑"/>
                </a:rPr>
                <a:t>C</a:t>
              </a:r>
              <a:r>
                <a:rPr lang="en-US" altLang="zh-CN" sz="1199" b="1" baseline="-25000" dirty="0">
                  <a:solidFill>
                    <a:srgbClr val="FF0000"/>
                  </a:solidFill>
                  <a:latin typeface="微软雅黑"/>
                  <a:ea typeface="微软雅黑"/>
                </a:rPr>
                <a:t>n</a:t>
              </a:r>
            </a:p>
          </p:txBody>
        </p:sp>
      </p:grpSp>
      <p:grpSp>
        <p:nvGrpSpPr>
          <p:cNvPr id="40" name="Group 71">
            <a:extLst>
              <a:ext uri="{FF2B5EF4-FFF2-40B4-BE49-F238E27FC236}">
                <a16:creationId xmlns:a16="http://schemas.microsoft.com/office/drawing/2014/main" id="{3FC481B2-95D0-4B68-BF8E-B5CDC84DADA3}"/>
              </a:ext>
            </a:extLst>
          </p:cNvPr>
          <p:cNvGrpSpPr>
            <a:grpSpLocks/>
          </p:cNvGrpSpPr>
          <p:nvPr/>
        </p:nvGrpSpPr>
        <p:grpSpPr bwMode="auto">
          <a:xfrm>
            <a:off x="6228236" y="3425791"/>
            <a:ext cx="432173" cy="322642"/>
            <a:chOff x="2108" y="3614"/>
            <a:chExt cx="363" cy="271"/>
          </a:xfrm>
        </p:grpSpPr>
        <p:sp>
          <p:nvSpPr>
            <p:cNvPr id="41" name="Line 72">
              <a:extLst>
                <a:ext uri="{FF2B5EF4-FFF2-40B4-BE49-F238E27FC236}">
                  <a16:creationId xmlns:a16="http://schemas.microsoft.com/office/drawing/2014/main" id="{264192A3-D179-4940-B241-3CD830A4BD84}"/>
                </a:ext>
              </a:extLst>
            </p:cNvPr>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42" name="Line 73">
              <a:extLst>
                <a:ext uri="{FF2B5EF4-FFF2-40B4-BE49-F238E27FC236}">
                  <a16:creationId xmlns:a16="http://schemas.microsoft.com/office/drawing/2014/main" id="{C569661A-632C-4742-9C8A-CAD635B87039}"/>
                </a:ext>
              </a:extLst>
            </p:cNvPr>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43" name="Line 74">
              <a:extLst>
                <a:ext uri="{FF2B5EF4-FFF2-40B4-BE49-F238E27FC236}">
                  <a16:creationId xmlns:a16="http://schemas.microsoft.com/office/drawing/2014/main" id="{50FC5623-4B10-4F9E-855F-650516EEBEE3}"/>
                </a:ext>
              </a:extLst>
            </p:cNvPr>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sp>
          <p:nvSpPr>
            <p:cNvPr id="44" name="Line 75">
              <a:extLst>
                <a:ext uri="{FF2B5EF4-FFF2-40B4-BE49-F238E27FC236}">
                  <a16:creationId xmlns:a16="http://schemas.microsoft.com/office/drawing/2014/main" id="{1FD4F42D-3A53-4B1B-90E7-770E505DE4B9}"/>
                </a:ext>
              </a:extLst>
            </p:cNvPr>
            <p:cNvSpPr>
              <a:spLocks noChangeShapeType="1"/>
            </p:cNvSpPr>
            <p:nvPr/>
          </p:nvSpPr>
          <p:spPr bwMode="auto">
            <a:xfrm rot="5400000" flipV="1">
              <a:off x="2290" y="3703"/>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685708" fontAlgn="auto">
                <a:spcBef>
                  <a:spcPts val="0"/>
                </a:spcBef>
                <a:spcAft>
                  <a:spcPts val="0"/>
                </a:spcAft>
              </a:pPr>
              <a:endParaRPr lang="zh-CN" altLang="en-US" sz="1049" b="1">
                <a:solidFill>
                  <a:srgbClr val="000000"/>
                </a:solidFill>
                <a:latin typeface="微软雅黑"/>
                <a:ea typeface="微软雅黑"/>
              </a:endParaRPr>
            </a:p>
          </p:txBody>
        </p:sp>
      </p:grpSp>
      <p:grpSp>
        <p:nvGrpSpPr>
          <p:cNvPr id="45" name="Group 76">
            <a:extLst>
              <a:ext uri="{FF2B5EF4-FFF2-40B4-BE49-F238E27FC236}">
                <a16:creationId xmlns:a16="http://schemas.microsoft.com/office/drawing/2014/main" id="{38CA3921-D09D-4194-9F84-33E994676004}"/>
              </a:ext>
            </a:extLst>
          </p:cNvPr>
          <p:cNvGrpSpPr>
            <a:grpSpLocks/>
          </p:cNvGrpSpPr>
          <p:nvPr/>
        </p:nvGrpSpPr>
        <p:grpSpPr bwMode="auto">
          <a:xfrm>
            <a:off x="5961550" y="3285503"/>
            <a:ext cx="352407" cy="561945"/>
            <a:chOff x="1880" y="1476"/>
            <a:chExt cx="296" cy="472"/>
          </a:xfrm>
        </p:grpSpPr>
        <p:sp>
          <p:nvSpPr>
            <p:cNvPr id="46" name="Rectangle 77">
              <a:extLst>
                <a:ext uri="{FF2B5EF4-FFF2-40B4-BE49-F238E27FC236}">
                  <a16:creationId xmlns:a16="http://schemas.microsoft.com/office/drawing/2014/main" id="{4BDDA8CF-26D8-44C5-8E9E-BFE297D16C62}"/>
                </a:ext>
              </a:extLst>
            </p:cNvPr>
            <p:cNvSpPr>
              <a:spLocks noChangeArrowheads="1"/>
            </p:cNvSpPr>
            <p:nvPr/>
          </p:nvSpPr>
          <p:spPr bwMode="auto">
            <a:xfrm>
              <a:off x="1880" y="1476"/>
              <a:ext cx="2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en-US" altLang="zh-CN" sz="1199" b="1" dirty="0">
                  <a:solidFill>
                    <a:prstClr val="black"/>
                  </a:solidFill>
                  <a:latin typeface="微软雅黑"/>
                  <a:ea typeface="微软雅黑"/>
                </a:rPr>
                <a:t>B</a:t>
              </a:r>
              <a:r>
                <a:rPr lang="en-US" altLang="zh-CN" sz="1199" b="1" baseline="-25000" dirty="0">
                  <a:solidFill>
                    <a:prstClr val="black"/>
                  </a:solidFill>
                  <a:latin typeface="微软雅黑"/>
                  <a:ea typeface="微软雅黑"/>
                </a:rPr>
                <a:t>1</a:t>
              </a:r>
            </a:p>
          </p:txBody>
        </p:sp>
        <p:sp>
          <p:nvSpPr>
            <p:cNvPr id="47" name="Rectangle 78">
              <a:extLst>
                <a:ext uri="{FF2B5EF4-FFF2-40B4-BE49-F238E27FC236}">
                  <a16:creationId xmlns:a16="http://schemas.microsoft.com/office/drawing/2014/main" id="{168A9809-2612-42AD-BE1B-7AE788006DDC}"/>
                </a:ext>
              </a:extLst>
            </p:cNvPr>
            <p:cNvSpPr>
              <a:spLocks noChangeArrowheads="1"/>
            </p:cNvSpPr>
            <p:nvPr/>
          </p:nvSpPr>
          <p:spPr bwMode="auto">
            <a:xfrm>
              <a:off x="1884" y="1715"/>
              <a:ext cx="2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685708" fontAlgn="auto">
                <a:spcBef>
                  <a:spcPts val="0"/>
                </a:spcBef>
                <a:spcAft>
                  <a:spcPts val="0"/>
                </a:spcAft>
              </a:pPr>
              <a:r>
                <a:rPr lang="en-US" altLang="zh-CN" sz="1199" b="1" dirty="0" err="1">
                  <a:solidFill>
                    <a:prstClr val="black"/>
                  </a:solidFill>
                  <a:latin typeface="微软雅黑"/>
                  <a:ea typeface="微软雅黑"/>
                </a:rPr>
                <a:t>B</a:t>
              </a:r>
              <a:r>
                <a:rPr lang="en-US" altLang="zh-CN" sz="1199" b="1" baseline="-25000" dirty="0" err="1">
                  <a:solidFill>
                    <a:prstClr val="black"/>
                  </a:solidFill>
                  <a:latin typeface="微软雅黑"/>
                  <a:ea typeface="微软雅黑"/>
                </a:rPr>
                <a:t>j</a:t>
              </a:r>
              <a:endParaRPr lang="en-US" altLang="zh-CN" sz="1199" b="1" baseline="-25000" dirty="0">
                <a:solidFill>
                  <a:prstClr val="black"/>
                </a:solidFill>
                <a:latin typeface="微软雅黑"/>
                <a:ea typeface="微软雅黑"/>
              </a:endParaRPr>
            </a:p>
          </p:txBody>
        </p:sp>
      </p:grpSp>
      <p:cxnSp>
        <p:nvCxnSpPr>
          <p:cNvPr id="48" name="直接箭头连接符 47">
            <a:extLst>
              <a:ext uri="{FF2B5EF4-FFF2-40B4-BE49-F238E27FC236}">
                <a16:creationId xmlns:a16="http://schemas.microsoft.com/office/drawing/2014/main" id="{DC30D759-8E30-4043-B0C6-31E1E52D9F65}"/>
              </a:ext>
            </a:extLst>
          </p:cNvPr>
          <p:cNvCxnSpPr>
            <a:stCxn id="6" idx="3"/>
            <a:endCxn id="4" idx="1"/>
          </p:cNvCxnSpPr>
          <p:nvPr/>
        </p:nvCxnSpPr>
        <p:spPr>
          <a:xfrm flipV="1">
            <a:off x="5197787" y="4501354"/>
            <a:ext cx="273253"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a:extLst>
              <a:ext uri="{FF2B5EF4-FFF2-40B4-BE49-F238E27FC236}">
                <a16:creationId xmlns:a16="http://schemas.microsoft.com/office/drawing/2014/main" id="{7B9D4C28-00F9-43A1-84C0-DC414C87F3FF}"/>
              </a:ext>
            </a:extLst>
          </p:cNvPr>
          <p:cNvSpPr>
            <a:spLocks noChangeArrowheads="1"/>
          </p:cNvSpPr>
          <p:nvPr/>
        </p:nvSpPr>
        <p:spPr bwMode="auto">
          <a:xfrm>
            <a:off x="5665705" y="5045403"/>
            <a:ext cx="349939"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685708" fontAlgn="auto">
              <a:spcBef>
                <a:spcPts val="0"/>
              </a:spcBef>
              <a:spcAft>
                <a:spcPts val="0"/>
              </a:spcAft>
            </a:pPr>
            <a:r>
              <a:rPr lang="en-US" altLang="zh-CN" sz="1199" b="1" dirty="0">
                <a:solidFill>
                  <a:srgbClr val="001010"/>
                </a:solidFill>
                <a:latin typeface="微软雅黑"/>
                <a:ea typeface="微软雅黑"/>
              </a:rPr>
              <a:t>ID</a:t>
            </a:r>
          </a:p>
        </p:txBody>
      </p:sp>
      <p:sp>
        <p:nvSpPr>
          <p:cNvPr id="50" name="Rectangle 3">
            <a:extLst>
              <a:ext uri="{FF2B5EF4-FFF2-40B4-BE49-F238E27FC236}">
                <a16:creationId xmlns:a16="http://schemas.microsoft.com/office/drawing/2014/main" id="{6671E649-51D3-45AF-8E82-AA9002CF1C94}"/>
              </a:ext>
            </a:extLst>
          </p:cNvPr>
          <p:cNvSpPr>
            <a:spLocks noChangeArrowheads="1"/>
          </p:cNvSpPr>
          <p:nvPr/>
        </p:nvSpPr>
        <p:spPr bwMode="auto">
          <a:xfrm>
            <a:off x="6670563" y="3289536"/>
            <a:ext cx="1782268" cy="1728692"/>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685708" fontAlgn="auto">
              <a:spcBef>
                <a:spcPts val="0"/>
              </a:spcBef>
              <a:spcAft>
                <a:spcPts val="0"/>
              </a:spcAft>
            </a:pPr>
            <a:endParaRPr lang="en-US" altLang="zh-CN" sz="1422" b="1"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685708" fontAlgn="auto">
              <a:spcBef>
                <a:spcPts val="0"/>
              </a:spcBef>
              <a:spcAft>
                <a:spcPts val="0"/>
              </a:spcAft>
            </a:pPr>
            <a:r>
              <a:rPr lang="zh-CN" altLang="en-US" sz="1422" b="1"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422" b="1"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685708" fontAlgn="auto">
              <a:spcBef>
                <a:spcPts val="0"/>
              </a:spcBef>
              <a:spcAft>
                <a:spcPts val="0"/>
              </a:spcAft>
            </a:pPr>
            <a:endParaRPr lang="en-US" altLang="zh-CN" sz="1422" b="1"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a:extLst>
              <a:ext uri="{FF2B5EF4-FFF2-40B4-BE49-F238E27FC236}">
                <a16:creationId xmlns:a16="http://schemas.microsoft.com/office/drawing/2014/main" id="{7E0F9031-5EA4-4A5F-BA8C-E57A0AE73892}"/>
              </a:ext>
            </a:extLst>
          </p:cNvPr>
          <p:cNvCxnSpPr/>
          <p:nvPr/>
        </p:nvCxnSpPr>
        <p:spPr>
          <a:xfrm flipV="1">
            <a:off x="7571360" y="4921761"/>
            <a:ext cx="0" cy="2800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a:extLst>
              <a:ext uri="{FF2B5EF4-FFF2-40B4-BE49-F238E27FC236}">
                <a16:creationId xmlns:a16="http://schemas.microsoft.com/office/drawing/2014/main" id="{3457F901-8E7D-4418-8881-C6BBD53052AA}"/>
              </a:ext>
            </a:extLst>
          </p:cNvPr>
          <p:cNvSpPr/>
          <p:nvPr/>
        </p:nvSpPr>
        <p:spPr bwMode="auto">
          <a:xfrm>
            <a:off x="7456716" y="4820565"/>
            <a:ext cx="229289" cy="197663"/>
          </a:xfrm>
          <a:prstGeom prst="triangle">
            <a:avLst/>
          </a:prstGeom>
          <a:solidFill>
            <a:srgbClr val="FF6600"/>
          </a:solidFill>
          <a:ln w="31750" cap="flat" cmpd="sng" algn="ctr">
            <a:solidFill>
              <a:srgbClr val="000000"/>
            </a:solidFill>
            <a:prstDash val="solid"/>
          </a:ln>
          <a:effectLst/>
          <a:extLst/>
        </p:spPr>
        <p:txBody>
          <a:bodyPr rtlCol="0" anchor="ctr"/>
          <a:lstStyle/>
          <a:p>
            <a:pPr algn="ctr" defTabSz="685708" fontAlgn="auto">
              <a:spcBef>
                <a:spcPts val="0"/>
              </a:spcBef>
              <a:spcAft>
                <a:spcPts val="0"/>
              </a:spcAft>
            </a:pPr>
            <a:endParaRPr lang="zh-CN" altLang="en-US" sz="1422" b="1" kern="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a:extLst>
              <a:ext uri="{FF2B5EF4-FFF2-40B4-BE49-F238E27FC236}">
                <a16:creationId xmlns:a16="http://schemas.microsoft.com/office/drawing/2014/main" id="{CE1610EF-0919-4FF1-AD2E-947E222E791E}"/>
              </a:ext>
            </a:extLst>
          </p:cNvPr>
          <p:cNvSpPr/>
          <p:nvPr/>
        </p:nvSpPr>
        <p:spPr>
          <a:xfrm>
            <a:off x="7559195" y="5033046"/>
            <a:ext cx="498855" cy="289310"/>
          </a:xfrm>
          <a:prstGeom prst="rect">
            <a:avLst/>
          </a:prstGeom>
        </p:spPr>
        <p:txBody>
          <a:bodyPr wrap="none">
            <a:spAutoFit/>
          </a:bodyPr>
          <a:lstStyle/>
          <a:p>
            <a:pPr algn="ctr" defTabSz="685708" fontAlgn="auto">
              <a:spcBef>
                <a:spcPts val="0"/>
              </a:spcBef>
              <a:spcAft>
                <a:spcPts val="0"/>
              </a:spcAft>
            </a:pPr>
            <a:r>
              <a:rPr lang="en-US" altLang="zh-CN" sz="1280" b="1" dirty="0">
                <a:solidFill>
                  <a:srgbClr val="001010"/>
                </a:solidFill>
                <a:latin typeface="微软雅黑"/>
                <a:ea typeface="微软雅黑"/>
              </a:rPr>
              <a:t>CLK</a:t>
            </a:r>
            <a:endParaRPr lang="zh-CN" altLang="en-US" sz="1280" b="1" dirty="0">
              <a:solidFill>
                <a:srgbClr val="001010"/>
              </a:solidFill>
              <a:latin typeface="微软雅黑"/>
              <a:ea typeface="微软雅黑"/>
            </a:endParaRPr>
          </a:p>
        </p:txBody>
      </p:sp>
      <p:sp>
        <p:nvSpPr>
          <p:cNvPr id="54" name="矩形 53">
            <a:extLst>
              <a:ext uri="{FF2B5EF4-FFF2-40B4-BE49-F238E27FC236}">
                <a16:creationId xmlns:a16="http://schemas.microsoft.com/office/drawing/2014/main" id="{1E4B02D4-C2E3-464F-B4BE-B2BEE06B1465}"/>
              </a:ext>
            </a:extLst>
          </p:cNvPr>
          <p:cNvSpPr/>
          <p:nvPr/>
        </p:nvSpPr>
        <p:spPr>
          <a:xfrm>
            <a:off x="5214358" y="5376388"/>
            <a:ext cx="3147015" cy="439287"/>
          </a:xfrm>
          <a:prstGeom prst="rect">
            <a:avLst/>
          </a:prstGeom>
        </p:spPr>
        <p:txBody>
          <a:bodyPr wrap="none">
            <a:spAutoFit/>
          </a:bodyPr>
          <a:lstStyle/>
          <a:p>
            <a:pPr defTabSz="685800" fontAlgn="auto">
              <a:lnSpc>
                <a:spcPct val="150000"/>
              </a:lnSpc>
              <a:spcBef>
                <a:spcPts val="427"/>
              </a:spcBef>
              <a:spcAft>
                <a:spcPts val="427"/>
              </a:spcAft>
              <a:buClr>
                <a:srgbClr val="FFC000"/>
              </a:buClr>
            </a:pPr>
            <a:r>
              <a:rPr lang="zh-CN" altLang="en-US" sz="1706" b="1" dirty="0">
                <a:solidFill>
                  <a:srgbClr val="7030A0"/>
                </a:solidFill>
                <a:latin typeface="微软雅黑"/>
                <a:ea typeface="微软雅黑"/>
                <a:cs typeface="Segoe UI Black" panose="020B0A02040204020203" pitchFamily="34" charset="0"/>
                <a:sym typeface="Arial" panose="020B0604020202020204" pitchFamily="34" charset="0"/>
              </a:rPr>
              <a:t>机器指令字 </a:t>
            </a:r>
            <a:r>
              <a:rPr lang="en-US" altLang="zh-CN" sz="1706" b="1" dirty="0">
                <a:solidFill>
                  <a:srgbClr val="7030A0"/>
                </a:solidFill>
                <a:latin typeface="微软雅黑"/>
                <a:ea typeface="微软雅黑"/>
                <a:cs typeface="Segoe UI Black" panose="020B0A02040204020203" pitchFamily="34" charset="0"/>
                <a:sym typeface="Wingdings" panose="05000000000000000000" pitchFamily="2" charset="2"/>
              </a:rPr>
              <a:t> </a:t>
            </a:r>
            <a:r>
              <a:rPr lang="zh-CN" altLang="en-US" sz="1706" b="1" dirty="0">
                <a:solidFill>
                  <a:srgbClr val="7030A0"/>
                </a:solidFill>
                <a:latin typeface="微软雅黑"/>
                <a:ea typeface="微软雅黑"/>
                <a:cs typeface="Segoe UI Black" panose="020B0A02040204020203" pitchFamily="34" charset="0"/>
                <a:sym typeface="Wingdings" panose="05000000000000000000" pitchFamily="2" charset="2"/>
              </a:rPr>
              <a:t>控制器信号序列</a:t>
            </a:r>
            <a:endParaRPr lang="en-US" altLang="zh-CN" sz="1706" b="1" dirty="0">
              <a:solidFill>
                <a:srgbClr val="7030A0"/>
              </a:solidFill>
              <a:latin typeface="微软雅黑"/>
              <a:ea typeface="微软雅黑"/>
              <a:cs typeface="Segoe UI Black" panose="020B0A02040204020203" pitchFamily="34" charset="0"/>
              <a:sym typeface="Arial" panose="020B0604020202020204" pitchFamily="34" charset="0"/>
            </a:endParaRPr>
          </a:p>
        </p:txBody>
      </p:sp>
      <p:sp>
        <p:nvSpPr>
          <p:cNvPr id="4" name="Rectangle 4">
            <a:extLst>
              <a:ext uri="{FF2B5EF4-FFF2-40B4-BE49-F238E27FC236}">
                <a16:creationId xmlns:a16="http://schemas.microsoft.com/office/drawing/2014/main" id="{B232A78C-8645-4CA7-AA94-FE4C80970EEA}"/>
              </a:ext>
            </a:extLst>
          </p:cNvPr>
          <p:cNvSpPr>
            <a:spLocks noChangeArrowheads="1"/>
          </p:cNvSpPr>
          <p:nvPr/>
        </p:nvSpPr>
        <p:spPr bwMode="auto">
          <a:xfrm>
            <a:off x="5471040" y="3989353"/>
            <a:ext cx="756006" cy="1024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685708" fontAlgn="auto">
              <a:spcBef>
                <a:spcPts val="0"/>
              </a:spcBef>
              <a:spcAft>
                <a:spcPts val="0"/>
              </a:spcAft>
            </a:pPr>
            <a:r>
              <a:rPr lang="zh-CN" altLang="en-US" sz="1138"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685708" fontAlgn="auto">
              <a:spcBef>
                <a:spcPts val="0"/>
              </a:spcBef>
              <a:spcAft>
                <a:spcPts val="0"/>
              </a:spcAft>
            </a:pPr>
            <a:r>
              <a:rPr lang="zh-CN" altLang="en-US" sz="1138"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译码</a:t>
            </a:r>
          </a:p>
        </p:txBody>
      </p:sp>
      <p:sp>
        <p:nvSpPr>
          <p:cNvPr id="55" name="Rectangle 2">
            <a:extLst>
              <a:ext uri="{FF2B5EF4-FFF2-40B4-BE49-F238E27FC236}">
                <a16:creationId xmlns:a16="http://schemas.microsoft.com/office/drawing/2014/main" id="{41BF6AD9-E218-4B97-911A-55739C16B6EE}"/>
              </a:ext>
            </a:extLst>
          </p:cNvPr>
          <p:cNvSpPr txBox="1">
            <a:spLocks noChangeArrowheads="1"/>
          </p:cNvSpPr>
          <p:nvPr/>
        </p:nvSpPr>
        <p:spPr bwMode="auto">
          <a:xfrm>
            <a:off x="0" y="29741"/>
            <a:ext cx="781236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FF0000"/>
                </a:solidFill>
                <a:effectLst/>
                <a:uLnTx/>
                <a:uFillTx/>
                <a:latin typeface="Arial"/>
                <a:ea typeface="宋体"/>
                <a:cs typeface="+mj-cs"/>
              </a:rPr>
              <a:t>6.4.1</a:t>
            </a:r>
            <a:r>
              <a:rPr kumimoji="0" lang="zh-CN" altLang="en-US" sz="3600" b="1" i="0" u="none" strike="noStrike" kern="0" cap="none" spc="0" normalizeH="0" baseline="0" noProof="0" dirty="0">
                <a:ln>
                  <a:noFill/>
                </a:ln>
                <a:solidFill>
                  <a:srgbClr val="FF0000"/>
                </a:solidFill>
                <a:effectLst/>
                <a:uLnTx/>
                <a:uFillTx/>
                <a:latin typeface="Arial"/>
                <a:ea typeface="宋体"/>
                <a:cs typeface="+mj-cs"/>
              </a:rPr>
              <a:t>组合逻辑控制器 </a:t>
            </a:r>
          </a:p>
        </p:txBody>
      </p:sp>
    </p:spTree>
    <p:extLst>
      <p:ext uri="{BB962C8B-B14F-4D97-AF65-F5344CB8AC3E}">
        <p14:creationId xmlns:p14="http://schemas.microsoft.com/office/powerpoint/2010/main" val="17297803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620689"/>
            <a:ext cx="7886700" cy="587674"/>
          </a:xfrm>
        </p:spPr>
        <p:txBody>
          <a:bodyPr/>
          <a:lstStyle/>
          <a:p>
            <a:r>
              <a:rPr lang="zh-CN" altLang="en-US" dirty="0"/>
              <a:t>三级时序硬布线控制器设计步骤</a:t>
            </a:r>
          </a:p>
        </p:txBody>
      </p:sp>
      <p:sp>
        <p:nvSpPr>
          <p:cNvPr id="3" name="内容占位符 2"/>
          <p:cNvSpPr>
            <a:spLocks noGrp="1"/>
          </p:cNvSpPr>
          <p:nvPr>
            <p:ph idx="1"/>
          </p:nvPr>
        </p:nvSpPr>
        <p:spPr>
          <a:xfrm>
            <a:off x="251520" y="1305837"/>
            <a:ext cx="7886699" cy="5363523"/>
          </a:xfrm>
        </p:spPr>
        <p:txBody>
          <a:bodyPr>
            <a:normAutofit/>
          </a:bodyPr>
          <a:lstStyle/>
          <a:p>
            <a:pPr marL="325103" indent="-325103">
              <a:spcBef>
                <a:spcPts val="427"/>
              </a:spcBef>
              <a:spcAft>
                <a:spcPts val="427"/>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p>
          <a:p>
            <a:pPr marL="325103" indent="-325103">
              <a:spcBef>
                <a:spcPts val="427"/>
              </a:spcBef>
              <a:spcAft>
                <a:spcPts val="427"/>
              </a:spcAft>
              <a:buFont typeface="+mj-lt"/>
              <a:buAutoNum type="arabicPeriod"/>
            </a:pPr>
            <a:r>
              <a:rPr lang="zh-CN" altLang="en-US" b="1" dirty="0">
                <a:cs typeface="Segoe UI Black" panose="020B0A02040204020203" pitchFamily="34" charset="0"/>
                <a:sym typeface="Arial" panose="020B0604020202020204" pitchFamily="34" charset="0"/>
              </a:rPr>
              <a:t>设计时序发生器： </a:t>
            </a:r>
            <a:r>
              <a:rPr lang="zh-CN" altLang="en-US" dirty="0">
                <a:sym typeface="Arial" panose="020B0604020202020204" pitchFamily="34" charset="0"/>
              </a:rPr>
              <a:t>根据机器周期、节拍划分构建状态图</a:t>
            </a:r>
            <a:endParaRPr lang="en-US" altLang="zh-CN" dirty="0">
              <a:sym typeface="Arial" panose="020B0604020202020204" pitchFamily="34" charset="0"/>
            </a:endParaRPr>
          </a:p>
          <a:p>
            <a:pPr marL="325103" indent="-325103">
              <a:spcBef>
                <a:spcPts val="427"/>
              </a:spcBef>
              <a:spcAft>
                <a:spcPts val="427"/>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p>
          <a:p>
            <a:pPr marL="325103" indent="-325103">
              <a:spcBef>
                <a:spcPts val="427"/>
              </a:spcBef>
              <a:spcAft>
                <a:spcPts val="427"/>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p>
          <a:p>
            <a:pPr marL="325103" indent="-325103">
              <a:spcBef>
                <a:spcPts val="427"/>
              </a:spcBef>
              <a:spcAft>
                <a:spcPts val="427"/>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p>
          <a:p>
            <a:pPr marL="325103" indent="-325103">
              <a:spcBef>
                <a:spcPts val="427"/>
              </a:spcBef>
              <a:spcAft>
                <a:spcPts val="427"/>
              </a:spcAft>
              <a:buFont typeface="+mj-lt"/>
              <a:buAutoNum type="arabicPeriod"/>
            </a:pPr>
            <a:endParaRPr lang="zh-CN" altLang="en-US" dirty="0">
              <a:cs typeface="Segoe UI Black" panose="020B0A02040204020203" pitchFamily="34" charset="0"/>
              <a:sym typeface="Arial" panose="020B0604020202020204" pitchFamily="34" charset="0"/>
            </a:endParaRPr>
          </a:p>
          <a:p>
            <a:endParaRPr lang="zh-CN" altLang="en-US" dirty="0"/>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F9DA6C91-0280-4DEB-9F93-6461123D43AE}"/>
                  </a:ext>
                </a:extLst>
              </p:cNvPr>
              <p:cNvSpPr txBox="1"/>
              <p:nvPr/>
            </p:nvSpPr>
            <p:spPr>
              <a:xfrm>
                <a:off x="5286093" y="3164237"/>
                <a:ext cx="3291801" cy="589520"/>
              </a:xfrm>
              <a:prstGeom prst="rect">
                <a:avLst/>
              </a:prstGeom>
              <a:noFill/>
              <a:effectLst/>
            </p:spPr>
            <p:txBody>
              <a:bodyPr wrap="square" lIns="0" tIns="0" rIns="0" bIns="0" rtlCol="0">
                <a:spAutoFit/>
              </a:bodyPr>
              <a:lstStyle/>
              <a:p>
                <a:pPr defTabSz="6858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1500" b="1" i="1">
                              <a:solidFill>
                                <a:srgbClr val="FF0000"/>
                              </a:solidFill>
                              <a:latin typeface="Cambria Math" panose="02040503050406030204" pitchFamily="18" charset="0"/>
                            </a:rPr>
                          </m:ctrlPr>
                        </m:sSubPr>
                        <m:e>
                          <m:r>
                            <a:rPr lang="en-US" altLang="zh-CN" sz="1500" b="1" i="1">
                              <a:solidFill>
                                <a:srgbClr val="FF0000"/>
                              </a:solidFill>
                              <a:latin typeface="Cambria Math" panose="02040503050406030204" pitchFamily="18" charset="0"/>
                            </a:rPr>
                            <m:t>𝑪</m:t>
                          </m:r>
                        </m:e>
                        <m:sub>
                          <m:r>
                            <a:rPr lang="en-US" altLang="zh-CN" sz="1500" b="1" i="1">
                              <a:solidFill>
                                <a:srgbClr val="FF0000"/>
                              </a:solidFill>
                              <a:latin typeface="Cambria Math" panose="02040503050406030204" pitchFamily="18" charset="0"/>
                            </a:rPr>
                            <m:t>𝒏</m:t>
                          </m:r>
                        </m:sub>
                      </m:sSub>
                      <m:r>
                        <a:rPr lang="pt-BR" altLang="zh-CN" sz="1500" b="1">
                          <a:solidFill>
                            <a:prstClr val="black"/>
                          </a:solidFill>
                          <a:latin typeface="Cambria Math" panose="02040503050406030204" pitchFamily="18" charset="0"/>
                        </a:rPr>
                        <m:t>=</m:t>
                      </m:r>
                      <m:nary>
                        <m:naryPr>
                          <m:chr m:val="∑"/>
                          <m:supHide m:val="on"/>
                          <m:ctrlPr>
                            <a:rPr lang="pt-BR" altLang="zh-CN" sz="1500" b="1" i="1">
                              <a:solidFill>
                                <a:prstClr val="black"/>
                              </a:solidFill>
                              <a:latin typeface="Cambria Math" panose="02040503050406030204" pitchFamily="18" charset="0"/>
                            </a:rPr>
                          </m:ctrlPr>
                        </m:naryPr>
                        <m:sub>
                          <m:r>
                            <a:rPr lang="en-US" altLang="zh-CN" sz="1500" b="1" i="1">
                              <a:solidFill>
                                <a:prstClr val="black"/>
                              </a:solidFill>
                              <a:latin typeface="Cambria Math" panose="02040503050406030204" pitchFamily="18" charset="0"/>
                            </a:rPr>
                            <m:t>𝒎</m:t>
                          </m:r>
                          <m:r>
                            <a:rPr lang="en-US" altLang="zh-CN" sz="1500" b="1" i="1">
                              <a:solidFill>
                                <a:prstClr val="black"/>
                              </a:solidFill>
                              <a:latin typeface="Cambria Math" panose="02040503050406030204" pitchFamily="18" charset="0"/>
                            </a:rPr>
                            <m:t>,</m:t>
                          </m:r>
                          <m:r>
                            <a:rPr lang="en-US" altLang="zh-CN" sz="1500" b="1" i="1">
                              <a:solidFill>
                                <a:prstClr val="black"/>
                              </a:solidFill>
                              <a:latin typeface="Cambria Math" panose="02040503050406030204" pitchFamily="18" charset="0"/>
                            </a:rPr>
                            <m:t>𝒊</m:t>
                          </m:r>
                          <m:r>
                            <a:rPr lang="en-US" altLang="zh-CN" sz="1500" b="1" i="1">
                              <a:solidFill>
                                <a:prstClr val="black"/>
                              </a:solidFill>
                              <a:latin typeface="Cambria Math" panose="02040503050406030204" pitchFamily="18" charset="0"/>
                            </a:rPr>
                            <m:t>,</m:t>
                          </m:r>
                          <m:r>
                            <a:rPr lang="en-US" altLang="zh-CN" sz="1500" b="1" i="1">
                              <a:solidFill>
                                <a:prstClr val="black"/>
                              </a:solidFill>
                              <a:latin typeface="Cambria Math" panose="02040503050406030204" pitchFamily="18" charset="0"/>
                            </a:rPr>
                            <m:t>𝒌</m:t>
                          </m:r>
                          <m:r>
                            <a:rPr lang="en-US" altLang="zh-CN" sz="1500" b="1" i="1">
                              <a:solidFill>
                                <a:prstClr val="black"/>
                              </a:solidFill>
                              <a:latin typeface="Cambria Math" panose="02040503050406030204" pitchFamily="18" charset="0"/>
                            </a:rPr>
                            <m:t>,</m:t>
                          </m:r>
                          <m:r>
                            <a:rPr lang="en-US" altLang="zh-CN" sz="1500" b="1" i="1">
                              <a:solidFill>
                                <a:prstClr val="black"/>
                              </a:solidFill>
                              <a:latin typeface="Cambria Math" panose="02040503050406030204" pitchFamily="18" charset="0"/>
                            </a:rPr>
                            <m:t>𝒋</m:t>
                          </m:r>
                        </m:sub>
                        <m:sup/>
                        <m:e>
                          <m:d>
                            <m:dPr>
                              <m:ctrlPr>
                                <a:rPr lang="pt-BR" altLang="zh-CN" sz="1500" b="1" i="1">
                                  <a:solidFill>
                                    <a:prstClr val="black"/>
                                  </a:solidFill>
                                  <a:latin typeface="Cambria Math" panose="02040503050406030204" pitchFamily="18" charset="0"/>
                                </a:rPr>
                              </m:ctrlPr>
                            </m:dPr>
                            <m:e>
                              <m:sSub>
                                <m:sSubPr>
                                  <m:ctrlPr>
                                    <a:rPr lang="en-US" altLang="zh-CN" sz="1500" b="1" i="1">
                                      <a:solidFill>
                                        <a:srgbClr val="4472C4"/>
                                      </a:solidFill>
                                      <a:latin typeface="Cambria Math" panose="02040503050406030204" pitchFamily="18" charset="0"/>
                                    </a:rPr>
                                  </m:ctrlPr>
                                </m:sSubPr>
                                <m:e>
                                  <m:sSub>
                                    <m:sSubPr>
                                      <m:ctrlPr>
                                        <a:rPr lang="en-US" altLang="zh-CN" sz="1500" b="1" i="1">
                                          <a:solidFill>
                                            <a:srgbClr val="7030A0"/>
                                          </a:solidFill>
                                          <a:latin typeface="Cambria Math" panose="02040503050406030204" pitchFamily="18" charset="0"/>
                                        </a:rPr>
                                      </m:ctrlPr>
                                    </m:sSubPr>
                                    <m:e>
                                      <m:r>
                                        <a:rPr lang="en-US" altLang="zh-CN" sz="1500" b="1" i="1">
                                          <a:solidFill>
                                            <a:srgbClr val="7030A0"/>
                                          </a:solidFill>
                                          <a:latin typeface="Cambria Math" panose="02040503050406030204" pitchFamily="18" charset="0"/>
                                        </a:rPr>
                                        <m:t>𝑰</m:t>
                                      </m:r>
                                    </m:e>
                                    <m:sub>
                                      <m:r>
                                        <a:rPr lang="en-US" altLang="zh-CN" sz="1500" b="1" i="1">
                                          <a:solidFill>
                                            <a:srgbClr val="7030A0"/>
                                          </a:solidFill>
                                          <a:latin typeface="Cambria Math" panose="02040503050406030204" pitchFamily="18" charset="0"/>
                                        </a:rPr>
                                        <m:t>𝒎</m:t>
                                      </m:r>
                                    </m:sub>
                                  </m:sSub>
                                  <m:sSub>
                                    <m:sSubPr>
                                      <m:ctrlPr>
                                        <a:rPr lang="en-US" altLang="zh-CN" sz="1500" b="1" i="1">
                                          <a:solidFill>
                                            <a:srgbClr val="4472C4"/>
                                          </a:solidFill>
                                          <a:latin typeface="Cambria Math" panose="02040503050406030204" pitchFamily="18" charset="0"/>
                                        </a:rPr>
                                      </m:ctrlPr>
                                    </m:sSubPr>
                                    <m:e>
                                      <m:r>
                                        <a:rPr lang="en-US" altLang="zh-CN" sz="1500" b="1" i="1">
                                          <a:solidFill>
                                            <a:srgbClr val="C00000"/>
                                          </a:solidFill>
                                          <a:latin typeface="Cambria Math" panose="02040503050406030204" pitchFamily="18" charset="0"/>
                                          <a:ea typeface="Cambria Math" panose="02040503050406030204" pitchFamily="18" charset="0"/>
                                        </a:rPr>
                                        <m:t>∙</m:t>
                                      </m:r>
                                      <m:r>
                                        <a:rPr lang="en-US" altLang="zh-CN" sz="1500" b="1" i="1">
                                          <a:solidFill>
                                            <a:srgbClr val="C00000"/>
                                          </a:solidFill>
                                          <a:latin typeface="Cambria Math" panose="02040503050406030204" pitchFamily="18" charset="0"/>
                                          <a:ea typeface="Cambria Math" panose="02040503050406030204" pitchFamily="18" charset="0"/>
                                        </a:rPr>
                                        <m:t>𝑴</m:t>
                                      </m:r>
                                    </m:e>
                                    <m:sub>
                                      <m:r>
                                        <a:rPr lang="en-US" altLang="zh-CN" sz="1500" b="1" i="1">
                                          <a:solidFill>
                                            <a:srgbClr val="C00000"/>
                                          </a:solidFill>
                                          <a:latin typeface="Cambria Math" panose="02040503050406030204" pitchFamily="18" charset="0"/>
                                        </a:rPr>
                                        <m:t>𝒊</m:t>
                                      </m:r>
                                    </m:sub>
                                  </m:sSub>
                                  <m:r>
                                    <a:rPr lang="en-US" altLang="zh-CN" sz="1500" b="1" i="1">
                                      <a:solidFill>
                                        <a:srgbClr val="C00000"/>
                                      </a:solidFill>
                                      <a:latin typeface="Cambria Math" panose="02040503050406030204" pitchFamily="18" charset="0"/>
                                      <a:ea typeface="Cambria Math" panose="02040503050406030204" pitchFamily="18" charset="0"/>
                                    </a:rPr>
                                    <m:t>∙</m:t>
                                  </m:r>
                                  <m:r>
                                    <a:rPr lang="en-US" altLang="zh-CN" sz="1500" b="1" i="1">
                                      <a:solidFill>
                                        <a:srgbClr val="4472C4"/>
                                      </a:solidFill>
                                      <a:latin typeface="Cambria Math" panose="02040503050406030204" pitchFamily="18" charset="0"/>
                                    </a:rPr>
                                    <m:t>𝑻</m:t>
                                  </m:r>
                                </m:e>
                                <m:sub>
                                  <m:r>
                                    <a:rPr lang="en-US" altLang="zh-CN" sz="1500" b="1" i="1">
                                      <a:solidFill>
                                        <a:srgbClr val="4472C4"/>
                                      </a:solidFill>
                                      <a:latin typeface="Cambria Math" panose="02040503050406030204" pitchFamily="18" charset="0"/>
                                    </a:rPr>
                                    <m:t>𝒌</m:t>
                                  </m:r>
                                </m:sub>
                              </m:sSub>
                              <m:r>
                                <a:rPr lang="en-US" altLang="zh-CN" sz="1500" b="1" i="1">
                                  <a:solidFill>
                                    <a:prstClr val="black"/>
                                  </a:solidFill>
                                  <a:latin typeface="Cambria Math" panose="02040503050406030204" pitchFamily="18" charset="0"/>
                                  <a:ea typeface="Cambria Math" panose="02040503050406030204" pitchFamily="18" charset="0"/>
                                </a:rPr>
                                <m:t>∙</m:t>
                              </m:r>
                              <m:sSub>
                                <m:sSubPr>
                                  <m:ctrlPr>
                                    <a:rPr lang="en-US" altLang="zh-CN" sz="1500" b="1" i="1">
                                      <a:solidFill>
                                        <a:srgbClr val="00B050"/>
                                      </a:solidFill>
                                      <a:latin typeface="Cambria Math" panose="02040503050406030204" pitchFamily="18" charset="0"/>
                                    </a:rPr>
                                  </m:ctrlPr>
                                </m:sSubPr>
                                <m:e>
                                  <m:r>
                                    <a:rPr lang="en-US" altLang="zh-CN" sz="1500" b="1" i="1">
                                      <a:solidFill>
                                        <a:srgbClr val="00B050"/>
                                      </a:solidFill>
                                      <a:latin typeface="Cambria Math" panose="02040503050406030204" pitchFamily="18" charset="0"/>
                                    </a:rPr>
                                    <m:t>𝑩</m:t>
                                  </m:r>
                                </m:e>
                                <m:sub>
                                  <m:r>
                                    <a:rPr lang="en-US" altLang="zh-CN" sz="1500" b="1" i="1">
                                      <a:solidFill>
                                        <a:srgbClr val="00B050"/>
                                      </a:solidFill>
                                      <a:latin typeface="Cambria Math" panose="02040503050406030204" pitchFamily="18" charset="0"/>
                                    </a:rPr>
                                    <m:t>𝒋</m:t>
                                  </m:r>
                                </m:sub>
                              </m:sSub>
                            </m:e>
                          </m:d>
                        </m:e>
                      </m:nary>
                    </m:oMath>
                  </m:oMathPara>
                </a14:m>
                <a:endParaRPr lang="zh-CN" altLang="en-US" b="1" dirty="0">
                  <a:solidFill>
                    <a:prstClr val="black"/>
                  </a:solidFill>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70" name="文本框 69">
                <a:extLst>
                  <a:ext uri="{FF2B5EF4-FFF2-40B4-BE49-F238E27FC236}">
                    <a16:creationId xmlns:a16="http://schemas.microsoft.com/office/drawing/2014/main" id="{F9DA6C91-0280-4DEB-9F93-6461123D43AE}"/>
                  </a:ext>
                </a:extLst>
              </p:cNvPr>
              <p:cNvSpPr txBox="1">
                <a:spLocks noRot="1" noChangeAspect="1" noMove="1" noResize="1" noEditPoints="1" noAdjustHandles="1" noChangeArrowheads="1" noChangeShapeType="1" noTextEdit="1"/>
              </p:cNvSpPr>
              <p:nvPr/>
            </p:nvSpPr>
            <p:spPr>
              <a:xfrm>
                <a:off x="5286093" y="3164237"/>
                <a:ext cx="3291801" cy="589520"/>
              </a:xfrm>
              <a:prstGeom prst="rect">
                <a:avLst/>
              </a:prstGeom>
              <a:blipFill>
                <a:blip r:embed="rId3"/>
                <a:stretch>
                  <a:fillRect/>
                </a:stretch>
              </a:blipFill>
              <a:effectLst/>
            </p:spPr>
            <p:txBody>
              <a:bodyPr/>
              <a:lstStyle/>
              <a:p>
                <a:r>
                  <a:rPr lang="zh-CN" altLang="en-US">
                    <a:noFill/>
                  </a:rPr>
                  <a:t> </a:t>
                </a:r>
              </a:p>
            </p:txBody>
          </p:sp>
        </mc:Fallback>
      </mc:AlternateContent>
      <p:pic>
        <p:nvPicPr>
          <p:cNvPr id="72" name="图片 71">
            <a:extLst>
              <a:ext uri="{FF2B5EF4-FFF2-40B4-BE49-F238E27FC236}">
                <a16:creationId xmlns:a16="http://schemas.microsoft.com/office/drawing/2014/main" id="{0AC8069A-C026-4455-9A1A-B91089BA63E1}"/>
              </a:ext>
            </a:extLst>
          </p:cNvPr>
          <p:cNvPicPr>
            <a:picLocks noChangeAspect="1"/>
          </p:cNvPicPr>
          <p:nvPr/>
        </p:nvPicPr>
        <p:blipFill>
          <a:blip r:embed="rId4"/>
          <a:stretch>
            <a:fillRect/>
          </a:stretch>
        </p:blipFill>
        <p:spPr>
          <a:xfrm>
            <a:off x="4519565" y="3769783"/>
            <a:ext cx="3799289" cy="2274693"/>
          </a:xfrm>
          <a:prstGeom prst="rect">
            <a:avLst/>
          </a:prstGeom>
        </p:spPr>
      </p:pic>
      <p:sp>
        <p:nvSpPr>
          <p:cNvPr id="6" name="Rectangle 2">
            <a:extLst>
              <a:ext uri="{FF2B5EF4-FFF2-40B4-BE49-F238E27FC236}">
                <a16:creationId xmlns:a16="http://schemas.microsoft.com/office/drawing/2014/main" id="{0280FCAE-4C1C-4279-BC58-BE8B9385B1E9}"/>
              </a:ext>
            </a:extLst>
          </p:cNvPr>
          <p:cNvSpPr txBox="1">
            <a:spLocks noChangeArrowheads="1"/>
          </p:cNvSpPr>
          <p:nvPr/>
        </p:nvSpPr>
        <p:spPr bwMode="auto">
          <a:xfrm>
            <a:off x="179512" y="5439"/>
            <a:ext cx="781236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FF0000"/>
                </a:solidFill>
                <a:effectLst/>
                <a:uLnTx/>
                <a:uFillTx/>
                <a:latin typeface="Arial"/>
                <a:ea typeface="宋体"/>
                <a:cs typeface="+mj-cs"/>
              </a:rPr>
              <a:t>6.4.1</a:t>
            </a:r>
            <a:r>
              <a:rPr kumimoji="0" lang="zh-CN" altLang="en-US" sz="3600" b="1" i="0" u="none" strike="noStrike" kern="0" cap="none" spc="0" normalizeH="0" baseline="0" noProof="0" dirty="0">
                <a:ln>
                  <a:noFill/>
                </a:ln>
                <a:solidFill>
                  <a:srgbClr val="FF0000"/>
                </a:solidFill>
                <a:effectLst/>
                <a:uLnTx/>
                <a:uFillTx/>
                <a:latin typeface="Arial"/>
                <a:ea typeface="宋体"/>
                <a:cs typeface="+mj-cs"/>
              </a:rPr>
              <a:t>组合逻辑控制器 </a:t>
            </a:r>
          </a:p>
        </p:txBody>
      </p:sp>
    </p:spTree>
    <p:extLst>
      <p:ext uri="{BB962C8B-B14F-4D97-AF65-F5344CB8AC3E}">
        <p14:creationId xmlns:p14="http://schemas.microsoft.com/office/powerpoint/2010/main" val="45688478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extLst mod="1">
    <p:ext uri="{E180D4A7-C9FB-4DFB-919C-405C955672EB}">
      <p14:showEvtLst xmlns:p14="http://schemas.microsoft.com/office/powerpoint/2010/main">
        <p14:playEvt time="157" objId="10"/>
        <p14:stopEvt time="182" objId="10"/>
      </p14:showEvtLst>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2">
            <a:extLst>
              <a:ext uri="{FF2B5EF4-FFF2-40B4-BE49-F238E27FC236}">
                <a16:creationId xmlns:a16="http://schemas.microsoft.com/office/drawing/2014/main" id="{05CA3BF0-8E38-4641-BDFE-5745E88C6AC8}"/>
              </a:ext>
            </a:extLst>
          </p:cNvPr>
          <p:cNvSpPr txBox="1">
            <a:spLocks noChangeArrowheads="1"/>
          </p:cNvSpPr>
          <p:nvPr/>
        </p:nvSpPr>
        <p:spPr bwMode="auto">
          <a:xfrm>
            <a:off x="0" y="29741"/>
            <a:ext cx="781236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FF0000"/>
                </a:solidFill>
                <a:effectLst/>
                <a:uLnTx/>
                <a:uFillTx/>
                <a:latin typeface="Arial"/>
                <a:ea typeface="宋体"/>
                <a:cs typeface="+mj-cs"/>
              </a:rPr>
              <a:t>6.4.1</a:t>
            </a:r>
            <a:r>
              <a:rPr kumimoji="0" lang="zh-CN" altLang="en-US" sz="3600" b="1" i="0" u="none" strike="noStrike" kern="0" cap="none" spc="0" normalizeH="0" baseline="0" noProof="0" dirty="0">
                <a:ln>
                  <a:noFill/>
                </a:ln>
                <a:solidFill>
                  <a:srgbClr val="FF0000"/>
                </a:solidFill>
                <a:effectLst/>
                <a:uLnTx/>
                <a:uFillTx/>
                <a:latin typeface="Arial"/>
                <a:ea typeface="宋体"/>
                <a:cs typeface="+mj-cs"/>
              </a:rPr>
              <a:t>组合逻辑控制器 </a:t>
            </a:r>
          </a:p>
        </p:txBody>
      </p:sp>
      <p:sp>
        <p:nvSpPr>
          <p:cNvPr id="4" name="标题 1">
            <a:extLst>
              <a:ext uri="{FF2B5EF4-FFF2-40B4-BE49-F238E27FC236}">
                <a16:creationId xmlns:a16="http://schemas.microsoft.com/office/drawing/2014/main" id="{8652670C-3A6D-4E8A-A54B-53AB02E01AE0}"/>
              </a:ext>
            </a:extLst>
          </p:cNvPr>
          <p:cNvSpPr>
            <a:spLocks noGrp="1"/>
          </p:cNvSpPr>
          <p:nvPr>
            <p:ph type="title"/>
          </p:nvPr>
        </p:nvSpPr>
        <p:spPr>
          <a:xfrm>
            <a:off x="539552" y="836712"/>
            <a:ext cx="7886700" cy="617641"/>
          </a:xfrm>
        </p:spPr>
        <p:txBody>
          <a:bodyPr/>
          <a:lstStyle/>
          <a:p>
            <a:r>
              <a:rPr lang="zh-CN" altLang="en-US" dirty="0"/>
              <a:t>单周期模型机控制器设计步骤</a:t>
            </a:r>
          </a:p>
        </p:txBody>
      </p:sp>
      <p:sp>
        <p:nvSpPr>
          <p:cNvPr id="3" name="矩形 2">
            <a:extLst>
              <a:ext uri="{FF2B5EF4-FFF2-40B4-BE49-F238E27FC236}">
                <a16:creationId xmlns:a16="http://schemas.microsoft.com/office/drawing/2014/main" id="{78EDA101-14DB-439E-9A4F-61EE611485E9}"/>
              </a:ext>
            </a:extLst>
          </p:cNvPr>
          <p:cNvSpPr/>
          <p:nvPr/>
        </p:nvSpPr>
        <p:spPr>
          <a:xfrm>
            <a:off x="467544" y="1556792"/>
            <a:ext cx="5760640" cy="1405513"/>
          </a:xfrm>
          <a:prstGeom prst="rect">
            <a:avLst/>
          </a:prstGeom>
        </p:spPr>
        <p:txBody>
          <a:bodyPr wrap="square">
            <a:spAutoFit/>
          </a:bodyPr>
          <a:lstStyle/>
          <a:p>
            <a:pPr marL="243827" indent="-243827">
              <a:spcBef>
                <a:spcPts val="427"/>
              </a:spcBef>
              <a:spcAft>
                <a:spcPts val="427"/>
              </a:spcAft>
            </a:pPr>
            <a:r>
              <a:rPr lang="en-US" altLang="zh-CN" sz="2400" b="1" dirty="0">
                <a:cs typeface="Segoe UI Black" panose="020B0A02040204020203" pitchFamily="34" charset="0"/>
                <a:sym typeface="Arial" panose="020B0604020202020204" pitchFamily="34" charset="0"/>
              </a:rPr>
              <a:t>(1 )</a:t>
            </a:r>
            <a:r>
              <a:rPr lang="zh-CN" altLang="en-US" sz="2400" b="1" dirty="0">
                <a:cs typeface="Segoe UI Black" panose="020B0A02040204020203" pitchFamily="34" charset="0"/>
                <a:sym typeface="Arial" panose="020B0604020202020204" pitchFamily="34" charset="0"/>
              </a:rPr>
              <a:t>识别不同指令。</a:t>
            </a:r>
            <a:endParaRPr lang="en-US" altLang="zh-CN" sz="2400" b="1" dirty="0">
              <a:cs typeface="Segoe UI Black" panose="020B0A02040204020203" pitchFamily="34" charset="0"/>
              <a:sym typeface="Arial" panose="020B0604020202020204" pitchFamily="34" charset="0"/>
            </a:endParaRPr>
          </a:p>
          <a:p>
            <a:pPr marL="243827" indent="-243827">
              <a:spcBef>
                <a:spcPts val="427"/>
              </a:spcBef>
              <a:spcAft>
                <a:spcPts val="427"/>
              </a:spcAft>
            </a:pPr>
            <a:r>
              <a:rPr lang="en-US" altLang="zh-CN" sz="2400" b="1" dirty="0">
                <a:cs typeface="Segoe UI Black" panose="020B0A02040204020203" pitchFamily="34" charset="0"/>
                <a:sym typeface="Arial" panose="020B0604020202020204" pitchFamily="34" charset="0"/>
              </a:rPr>
              <a:t>(2 )</a:t>
            </a:r>
            <a:r>
              <a:rPr lang="zh-CN" altLang="en-US" sz="2400" b="1" dirty="0">
                <a:cs typeface="Segoe UI Black" panose="020B0A02040204020203" pitchFamily="34" charset="0"/>
                <a:sym typeface="Arial" panose="020B0604020202020204" pitchFamily="34" charset="0"/>
              </a:rPr>
              <a:t>根据不同的指令给出所有控制信号</a:t>
            </a:r>
            <a:endParaRPr lang="en-US" altLang="zh-CN" sz="2400" b="1" dirty="0">
              <a:cs typeface="Segoe UI Black" panose="020B0A02040204020203" pitchFamily="34" charset="0"/>
              <a:sym typeface="Arial" panose="020B0604020202020204" pitchFamily="34" charset="0"/>
            </a:endParaRPr>
          </a:p>
          <a:p>
            <a:pPr marL="243827" indent="-243827">
              <a:spcBef>
                <a:spcPts val="427"/>
              </a:spcBef>
              <a:spcAft>
                <a:spcPts val="427"/>
              </a:spcAft>
            </a:pPr>
            <a:r>
              <a:rPr lang="en-US" altLang="zh-CN" sz="2400" b="1" dirty="0">
                <a:cs typeface="Segoe UI Black" panose="020B0A02040204020203" pitchFamily="34" charset="0"/>
                <a:sym typeface="Arial" panose="020B0604020202020204" pitchFamily="34" charset="0"/>
              </a:rPr>
              <a:t>(3 )</a:t>
            </a:r>
            <a:r>
              <a:rPr lang="zh-CN" altLang="en-US" sz="2400" b="1" dirty="0">
                <a:cs typeface="Segoe UI Black" panose="020B0A02040204020203" pitchFamily="34" charset="0"/>
                <a:sym typeface="Arial" panose="020B0604020202020204" pitchFamily="34" charset="0"/>
              </a:rPr>
              <a:t>获取指令中的源操作数。</a:t>
            </a:r>
            <a:endParaRPr lang="en-US" altLang="zh-CN" sz="2400" b="1" dirty="0">
              <a:cs typeface="Segoe UI Black" panose="020B0A02040204020203" pitchFamily="34" charset="0"/>
              <a:sym typeface="Arial" panose="020B0604020202020204" pitchFamily="34" charset="0"/>
            </a:endParaRPr>
          </a:p>
        </p:txBody>
      </p:sp>
    </p:spTree>
    <p:extLst>
      <p:ext uri="{BB962C8B-B14F-4D97-AF65-F5344CB8AC3E}">
        <p14:creationId xmlns:p14="http://schemas.microsoft.com/office/powerpoint/2010/main" val="27876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3">
            <a:extLst>
              <a:ext uri="{FF2B5EF4-FFF2-40B4-BE49-F238E27FC236}">
                <a16:creationId xmlns:a16="http://schemas.microsoft.com/office/drawing/2014/main" id="{32E253A5-847E-48A2-B79C-50A0F156EED2}"/>
              </a:ext>
            </a:extLst>
          </p:cNvPr>
          <p:cNvSpPr txBox="1">
            <a:spLocks noChangeArrowheads="1"/>
          </p:cNvSpPr>
          <p:nvPr/>
        </p:nvSpPr>
        <p:spPr bwMode="auto">
          <a:xfrm>
            <a:off x="467544" y="836712"/>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一、 指令周期的基本概念</a:t>
            </a:r>
          </a:p>
        </p:txBody>
      </p:sp>
      <p:sp>
        <p:nvSpPr>
          <p:cNvPr id="10244" name="Text Box 4">
            <a:extLst>
              <a:ext uri="{FF2B5EF4-FFF2-40B4-BE49-F238E27FC236}">
                <a16:creationId xmlns:a16="http://schemas.microsoft.com/office/drawing/2014/main" id="{36011654-ED94-4F78-A148-1540DF4EBC69}"/>
              </a:ext>
            </a:extLst>
          </p:cNvPr>
          <p:cNvSpPr txBox="1">
            <a:spLocks noChangeArrowheads="1"/>
          </p:cNvSpPr>
          <p:nvPr/>
        </p:nvSpPr>
        <p:spPr bwMode="auto">
          <a:xfrm>
            <a:off x="772344" y="1614587"/>
            <a:ext cx="571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1 .  </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指令周期</a:t>
            </a:r>
          </a:p>
        </p:txBody>
      </p:sp>
      <p:sp>
        <p:nvSpPr>
          <p:cNvPr id="10245" name="Text Box 5">
            <a:extLst>
              <a:ext uri="{FF2B5EF4-FFF2-40B4-BE49-F238E27FC236}">
                <a16:creationId xmlns:a16="http://schemas.microsoft.com/office/drawing/2014/main" id="{8C5F04BE-CC46-441C-9C9A-7C70F0D32651}"/>
              </a:ext>
            </a:extLst>
          </p:cNvPr>
          <p:cNvSpPr txBox="1">
            <a:spLocks noChangeArrowheads="1"/>
          </p:cNvSpPr>
          <p:nvPr/>
        </p:nvSpPr>
        <p:spPr bwMode="auto">
          <a:xfrm>
            <a:off x="1305744" y="2300387"/>
            <a:ext cx="571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取出并执行一条指令所需的全部时间</a:t>
            </a:r>
          </a:p>
        </p:txBody>
      </p:sp>
      <p:sp>
        <p:nvSpPr>
          <p:cNvPr id="10246" name="Text Box 6">
            <a:extLst>
              <a:ext uri="{FF2B5EF4-FFF2-40B4-BE49-F238E27FC236}">
                <a16:creationId xmlns:a16="http://schemas.microsoft.com/office/drawing/2014/main" id="{1087CC15-F6DA-40BD-A8BA-945DB4AE8AD7}"/>
              </a:ext>
            </a:extLst>
          </p:cNvPr>
          <p:cNvSpPr txBox="1">
            <a:spLocks noChangeArrowheads="1"/>
          </p:cNvSpPr>
          <p:nvPr/>
        </p:nvSpPr>
        <p:spPr bwMode="auto">
          <a:xfrm>
            <a:off x="1305744" y="3367187"/>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完成一条指令</a:t>
            </a:r>
          </a:p>
        </p:txBody>
      </p:sp>
      <p:sp>
        <p:nvSpPr>
          <p:cNvPr id="10247" name="AutoShape 7">
            <a:extLst>
              <a:ext uri="{FF2B5EF4-FFF2-40B4-BE49-F238E27FC236}">
                <a16:creationId xmlns:a16="http://schemas.microsoft.com/office/drawing/2014/main" id="{DDDCBACF-C40E-4858-A06E-A305B112E7D7}"/>
              </a:ext>
            </a:extLst>
          </p:cNvPr>
          <p:cNvSpPr>
            <a:spLocks/>
          </p:cNvSpPr>
          <p:nvPr/>
        </p:nvSpPr>
        <p:spPr bwMode="auto">
          <a:xfrm>
            <a:off x="3363144" y="3306862"/>
            <a:ext cx="139700" cy="593725"/>
          </a:xfrm>
          <a:prstGeom prst="leftBrace">
            <a:avLst>
              <a:gd name="adj1" fmla="val 3541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8" name="Text Box 8">
            <a:extLst>
              <a:ext uri="{FF2B5EF4-FFF2-40B4-BE49-F238E27FC236}">
                <a16:creationId xmlns:a16="http://schemas.microsoft.com/office/drawing/2014/main" id="{3B8D4F18-4B66-447C-A640-57F8335696C5}"/>
              </a:ext>
            </a:extLst>
          </p:cNvPr>
          <p:cNvSpPr txBox="1">
            <a:spLocks noChangeArrowheads="1"/>
          </p:cNvSpPr>
          <p:nvPr/>
        </p:nvSpPr>
        <p:spPr bwMode="auto">
          <a:xfrm>
            <a:off x="3539357" y="3671987"/>
            <a:ext cx="1576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执行</a:t>
            </a:r>
          </a:p>
        </p:txBody>
      </p:sp>
      <p:sp>
        <p:nvSpPr>
          <p:cNvPr id="10249" name="Text Box 9">
            <a:extLst>
              <a:ext uri="{FF2B5EF4-FFF2-40B4-BE49-F238E27FC236}">
                <a16:creationId xmlns:a16="http://schemas.microsoft.com/office/drawing/2014/main" id="{624B61CA-4EA1-4968-BB4B-B5C443E219AE}"/>
              </a:ext>
            </a:extLst>
          </p:cNvPr>
          <p:cNvSpPr txBox="1">
            <a:spLocks noChangeArrowheads="1"/>
          </p:cNvSpPr>
          <p:nvPr/>
        </p:nvSpPr>
        <p:spPr bwMode="auto">
          <a:xfrm>
            <a:off x="3515544" y="3062387"/>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取指、分析</a:t>
            </a:r>
          </a:p>
        </p:txBody>
      </p:sp>
      <p:grpSp>
        <p:nvGrpSpPr>
          <p:cNvPr id="2" name="Group 10">
            <a:extLst>
              <a:ext uri="{FF2B5EF4-FFF2-40B4-BE49-F238E27FC236}">
                <a16:creationId xmlns:a16="http://schemas.microsoft.com/office/drawing/2014/main" id="{028E4D9D-D2DE-4180-8FC7-C125688A1F88}"/>
              </a:ext>
            </a:extLst>
          </p:cNvPr>
          <p:cNvGrpSpPr>
            <a:grpSpLocks/>
          </p:cNvGrpSpPr>
          <p:nvPr/>
        </p:nvGrpSpPr>
        <p:grpSpPr bwMode="auto">
          <a:xfrm>
            <a:off x="2601144" y="4510187"/>
            <a:ext cx="3886200" cy="1527175"/>
            <a:chOff x="1680" y="3168"/>
            <a:chExt cx="2448" cy="962"/>
          </a:xfrm>
        </p:grpSpPr>
        <p:sp>
          <p:nvSpPr>
            <p:cNvPr id="10254" name="Text Box 11">
              <a:extLst>
                <a:ext uri="{FF2B5EF4-FFF2-40B4-BE49-F238E27FC236}">
                  <a16:creationId xmlns:a16="http://schemas.microsoft.com/office/drawing/2014/main" id="{84189F27-4C41-47A1-8623-5418D1AD522D}"/>
                </a:ext>
              </a:extLst>
            </p:cNvPr>
            <p:cNvSpPr txBox="1">
              <a:spLocks noChangeArrowheads="1"/>
            </p:cNvSpPr>
            <p:nvPr/>
          </p:nvSpPr>
          <p:spPr bwMode="auto">
            <a:xfrm>
              <a:off x="1910" y="3168"/>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取指阶段</a:t>
              </a:r>
            </a:p>
          </p:txBody>
        </p:sp>
        <p:sp>
          <p:nvSpPr>
            <p:cNvPr id="10255" name="Text Box 12">
              <a:extLst>
                <a:ext uri="{FF2B5EF4-FFF2-40B4-BE49-F238E27FC236}">
                  <a16:creationId xmlns:a16="http://schemas.microsoft.com/office/drawing/2014/main" id="{E9465BC4-9636-49D3-A0CB-19E15B59618D}"/>
                </a:ext>
              </a:extLst>
            </p:cNvPr>
            <p:cNvSpPr txBox="1">
              <a:spLocks noChangeArrowheads="1"/>
            </p:cNvSpPr>
            <p:nvPr/>
          </p:nvSpPr>
          <p:spPr bwMode="auto">
            <a:xfrm>
              <a:off x="1920" y="3400"/>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取指周期</a:t>
              </a:r>
            </a:p>
          </p:txBody>
        </p:sp>
        <p:sp>
          <p:nvSpPr>
            <p:cNvPr id="10256" name="Text Box 13">
              <a:extLst>
                <a:ext uri="{FF2B5EF4-FFF2-40B4-BE49-F238E27FC236}">
                  <a16:creationId xmlns:a16="http://schemas.microsoft.com/office/drawing/2014/main" id="{0C9C49F2-0794-4CCF-BD3A-6C1E3A3EE55C}"/>
                </a:ext>
              </a:extLst>
            </p:cNvPr>
            <p:cNvSpPr txBox="1">
              <a:spLocks noChangeArrowheads="1"/>
            </p:cNvSpPr>
            <p:nvPr/>
          </p:nvSpPr>
          <p:spPr bwMode="auto">
            <a:xfrm>
              <a:off x="3120" y="3170"/>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执行阶段</a:t>
              </a:r>
            </a:p>
          </p:txBody>
        </p:sp>
        <p:sp>
          <p:nvSpPr>
            <p:cNvPr id="10257" name="Text Box 14">
              <a:extLst>
                <a:ext uri="{FF2B5EF4-FFF2-40B4-BE49-F238E27FC236}">
                  <a16:creationId xmlns:a16="http://schemas.microsoft.com/office/drawing/2014/main" id="{BC6ED0CE-6083-4715-BCCC-CF2C0B20E4EE}"/>
                </a:ext>
              </a:extLst>
            </p:cNvPr>
            <p:cNvSpPr txBox="1">
              <a:spLocks noChangeArrowheads="1"/>
            </p:cNvSpPr>
            <p:nvPr/>
          </p:nvSpPr>
          <p:spPr bwMode="auto">
            <a:xfrm>
              <a:off x="3130" y="3402"/>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执行周期</a:t>
              </a:r>
            </a:p>
          </p:txBody>
        </p:sp>
        <p:sp>
          <p:nvSpPr>
            <p:cNvPr id="10258" name="Text Box 15">
              <a:extLst>
                <a:ext uri="{FF2B5EF4-FFF2-40B4-BE49-F238E27FC236}">
                  <a16:creationId xmlns:a16="http://schemas.microsoft.com/office/drawing/2014/main" id="{C00D57F8-98A5-4DA5-A560-74290C6D68B5}"/>
                </a:ext>
              </a:extLst>
            </p:cNvPr>
            <p:cNvSpPr txBox="1">
              <a:spLocks noChangeArrowheads="1"/>
            </p:cNvSpPr>
            <p:nvPr/>
          </p:nvSpPr>
          <p:spPr bwMode="auto">
            <a:xfrm>
              <a:off x="1680" y="3592"/>
              <a:ext cx="1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（取指、分析）</a:t>
              </a:r>
            </a:p>
          </p:txBody>
        </p:sp>
        <p:sp>
          <p:nvSpPr>
            <p:cNvPr id="10259" name="Text Box 16">
              <a:extLst>
                <a:ext uri="{FF2B5EF4-FFF2-40B4-BE49-F238E27FC236}">
                  <a16:creationId xmlns:a16="http://schemas.microsoft.com/office/drawing/2014/main" id="{BB68D9C1-A14D-4C2A-B418-1A3177CC7A47}"/>
                </a:ext>
              </a:extLst>
            </p:cNvPr>
            <p:cNvSpPr txBox="1">
              <a:spLocks noChangeArrowheads="1"/>
            </p:cNvSpPr>
            <p:nvPr/>
          </p:nvSpPr>
          <p:spPr bwMode="auto">
            <a:xfrm>
              <a:off x="2976" y="3592"/>
              <a:ext cx="10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（执行指令）</a:t>
              </a:r>
            </a:p>
          </p:txBody>
        </p:sp>
        <p:sp>
          <p:nvSpPr>
            <p:cNvPr id="10260" name="Line 17">
              <a:extLst>
                <a:ext uri="{FF2B5EF4-FFF2-40B4-BE49-F238E27FC236}">
                  <a16:creationId xmlns:a16="http://schemas.microsoft.com/office/drawing/2014/main" id="{89607FA0-3361-4475-9E4F-6B9006790806}"/>
                </a:ext>
              </a:extLst>
            </p:cNvPr>
            <p:cNvSpPr>
              <a:spLocks noChangeShapeType="1"/>
            </p:cNvSpPr>
            <p:nvPr/>
          </p:nvSpPr>
          <p:spPr bwMode="auto">
            <a:xfrm>
              <a:off x="1680" y="3410"/>
              <a:ext cx="24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61" name="Line 18">
              <a:extLst>
                <a:ext uri="{FF2B5EF4-FFF2-40B4-BE49-F238E27FC236}">
                  <a16:creationId xmlns:a16="http://schemas.microsoft.com/office/drawing/2014/main" id="{668B37AB-ABCD-4B72-9638-1466A8CA67FC}"/>
                </a:ext>
              </a:extLst>
            </p:cNvPr>
            <p:cNvSpPr>
              <a:spLocks noChangeShapeType="1"/>
            </p:cNvSpPr>
            <p:nvPr/>
          </p:nvSpPr>
          <p:spPr bwMode="auto">
            <a:xfrm>
              <a:off x="1680" y="3170"/>
              <a:ext cx="0" cy="96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62" name="Line 19">
              <a:extLst>
                <a:ext uri="{FF2B5EF4-FFF2-40B4-BE49-F238E27FC236}">
                  <a16:creationId xmlns:a16="http://schemas.microsoft.com/office/drawing/2014/main" id="{F6F1C7AE-1CE2-43AF-A7EB-90499AB66563}"/>
                </a:ext>
              </a:extLst>
            </p:cNvPr>
            <p:cNvSpPr>
              <a:spLocks noChangeShapeType="1"/>
            </p:cNvSpPr>
            <p:nvPr/>
          </p:nvSpPr>
          <p:spPr bwMode="auto">
            <a:xfrm>
              <a:off x="2928" y="3170"/>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63" name="Line 20">
              <a:extLst>
                <a:ext uri="{FF2B5EF4-FFF2-40B4-BE49-F238E27FC236}">
                  <a16:creationId xmlns:a16="http://schemas.microsoft.com/office/drawing/2014/main" id="{91D7AD51-8C10-4980-9F4B-80462CC5C73D}"/>
                </a:ext>
              </a:extLst>
            </p:cNvPr>
            <p:cNvSpPr>
              <a:spLocks noChangeShapeType="1"/>
            </p:cNvSpPr>
            <p:nvPr/>
          </p:nvSpPr>
          <p:spPr bwMode="auto">
            <a:xfrm>
              <a:off x="4128" y="3170"/>
              <a:ext cx="0" cy="96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64" name="Line 21">
              <a:extLst>
                <a:ext uri="{FF2B5EF4-FFF2-40B4-BE49-F238E27FC236}">
                  <a16:creationId xmlns:a16="http://schemas.microsoft.com/office/drawing/2014/main" id="{4F43B57A-0FB1-4AF2-AA9B-49C718139E06}"/>
                </a:ext>
              </a:extLst>
            </p:cNvPr>
            <p:cNvSpPr>
              <a:spLocks noChangeShapeType="1"/>
            </p:cNvSpPr>
            <p:nvPr/>
          </p:nvSpPr>
          <p:spPr bwMode="auto">
            <a:xfrm flipH="1">
              <a:off x="1680" y="3506"/>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65" name="Line 22">
              <a:extLst>
                <a:ext uri="{FF2B5EF4-FFF2-40B4-BE49-F238E27FC236}">
                  <a16:creationId xmlns:a16="http://schemas.microsoft.com/office/drawing/2014/main" id="{9BB76B19-F0EF-4D15-A684-561950022089}"/>
                </a:ext>
              </a:extLst>
            </p:cNvPr>
            <p:cNvSpPr>
              <a:spLocks noChangeShapeType="1"/>
            </p:cNvSpPr>
            <p:nvPr/>
          </p:nvSpPr>
          <p:spPr bwMode="auto">
            <a:xfrm flipH="1">
              <a:off x="2928" y="3506"/>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66" name="Line 23">
              <a:extLst>
                <a:ext uri="{FF2B5EF4-FFF2-40B4-BE49-F238E27FC236}">
                  <a16:creationId xmlns:a16="http://schemas.microsoft.com/office/drawing/2014/main" id="{7D6542B5-A1E7-4325-BD35-8FFA46D208BF}"/>
                </a:ext>
              </a:extLst>
            </p:cNvPr>
            <p:cNvSpPr>
              <a:spLocks noChangeShapeType="1"/>
            </p:cNvSpPr>
            <p:nvPr/>
          </p:nvSpPr>
          <p:spPr bwMode="auto">
            <a:xfrm rot="10800000" flipH="1">
              <a:off x="3888" y="3506"/>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67" name="Line 24">
              <a:extLst>
                <a:ext uri="{FF2B5EF4-FFF2-40B4-BE49-F238E27FC236}">
                  <a16:creationId xmlns:a16="http://schemas.microsoft.com/office/drawing/2014/main" id="{A9532572-A352-44E8-A038-E51407F6C1FF}"/>
                </a:ext>
              </a:extLst>
            </p:cNvPr>
            <p:cNvSpPr>
              <a:spLocks noChangeShapeType="1"/>
            </p:cNvSpPr>
            <p:nvPr/>
          </p:nvSpPr>
          <p:spPr bwMode="auto">
            <a:xfrm rot="10800000" flipH="1">
              <a:off x="2688" y="3506"/>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Text Box 25">
              <a:extLst>
                <a:ext uri="{FF2B5EF4-FFF2-40B4-BE49-F238E27FC236}">
                  <a16:creationId xmlns:a16="http://schemas.microsoft.com/office/drawing/2014/main" id="{54E0D68D-AD92-45B4-8ADD-825B072D578D}"/>
                </a:ext>
              </a:extLst>
            </p:cNvPr>
            <p:cNvSpPr txBox="1">
              <a:spLocks noChangeArrowheads="1"/>
            </p:cNvSpPr>
            <p:nvPr/>
          </p:nvSpPr>
          <p:spPr bwMode="auto">
            <a:xfrm>
              <a:off x="2544" y="3880"/>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指令周期</a:t>
              </a:r>
            </a:p>
          </p:txBody>
        </p:sp>
        <p:sp>
          <p:nvSpPr>
            <p:cNvPr id="4" name="Line 26">
              <a:extLst>
                <a:ext uri="{FF2B5EF4-FFF2-40B4-BE49-F238E27FC236}">
                  <a16:creationId xmlns:a16="http://schemas.microsoft.com/office/drawing/2014/main" id="{41EBDACE-976B-4B96-9573-B8DE45373A32}"/>
                </a:ext>
              </a:extLst>
            </p:cNvPr>
            <p:cNvSpPr>
              <a:spLocks noChangeShapeType="1"/>
            </p:cNvSpPr>
            <p:nvPr/>
          </p:nvSpPr>
          <p:spPr bwMode="auto">
            <a:xfrm>
              <a:off x="3360" y="3986"/>
              <a:ext cx="768" cy="0"/>
            </a:xfrm>
            <a:prstGeom prst="line">
              <a:avLst/>
            </a:prstGeom>
            <a:noFill/>
            <a:ln w="952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70" name="Line 27">
              <a:extLst>
                <a:ext uri="{FF2B5EF4-FFF2-40B4-BE49-F238E27FC236}">
                  <a16:creationId xmlns:a16="http://schemas.microsoft.com/office/drawing/2014/main" id="{6E8BA219-7830-446D-9C6E-E4C2F2B1DC7D}"/>
                </a:ext>
              </a:extLst>
            </p:cNvPr>
            <p:cNvSpPr>
              <a:spLocks noChangeShapeType="1"/>
            </p:cNvSpPr>
            <p:nvPr/>
          </p:nvSpPr>
          <p:spPr bwMode="auto">
            <a:xfrm rot="10800000">
              <a:off x="1680" y="3986"/>
              <a:ext cx="768" cy="0"/>
            </a:xfrm>
            <a:prstGeom prst="line">
              <a:avLst/>
            </a:prstGeom>
            <a:noFill/>
            <a:ln w="9525">
              <a:solidFill>
                <a:schemeClr val="folHlink"/>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0268" name="Text Box 28">
            <a:extLst>
              <a:ext uri="{FF2B5EF4-FFF2-40B4-BE49-F238E27FC236}">
                <a16:creationId xmlns:a16="http://schemas.microsoft.com/office/drawing/2014/main" id="{F2E9149B-93C0-43FB-8288-EE1473F50D1B}"/>
              </a:ext>
            </a:extLst>
          </p:cNvPr>
          <p:cNvSpPr txBox="1">
            <a:spLocks noChangeArrowheads="1"/>
          </p:cNvSpPr>
          <p:nvPr/>
        </p:nvSpPr>
        <p:spPr bwMode="auto">
          <a:xfrm>
            <a:off x="5725344" y="3062387"/>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取指周期</a:t>
            </a:r>
          </a:p>
        </p:txBody>
      </p:sp>
      <p:sp>
        <p:nvSpPr>
          <p:cNvPr id="10269" name="Text Box 29">
            <a:extLst>
              <a:ext uri="{FF2B5EF4-FFF2-40B4-BE49-F238E27FC236}">
                <a16:creationId xmlns:a16="http://schemas.microsoft.com/office/drawing/2014/main" id="{9F91D4C9-8C72-412E-8C12-0F512D84D09D}"/>
              </a:ext>
            </a:extLst>
          </p:cNvPr>
          <p:cNvSpPr txBox="1">
            <a:spLocks noChangeArrowheads="1"/>
          </p:cNvSpPr>
          <p:nvPr/>
        </p:nvSpPr>
        <p:spPr bwMode="auto">
          <a:xfrm>
            <a:off x="5725344" y="3671987"/>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执行周期</a:t>
            </a:r>
          </a:p>
        </p:txBody>
      </p:sp>
      <p:sp>
        <p:nvSpPr>
          <p:cNvPr id="10253" name="AutoShape 30">
            <a:hlinkClick r:id="rId2" action="ppaction://hlinksldjump" highlightClick="1"/>
            <a:extLst>
              <a:ext uri="{FF2B5EF4-FFF2-40B4-BE49-F238E27FC236}">
                <a16:creationId xmlns:a16="http://schemas.microsoft.com/office/drawing/2014/main" id="{101F8ED5-5053-4C3B-BFA5-955A18CDB872}"/>
              </a:ext>
            </a:extLst>
          </p:cNvPr>
          <p:cNvSpPr>
            <a:spLocks noChangeArrowheads="1"/>
          </p:cNvSpPr>
          <p:nvPr/>
        </p:nvSpPr>
        <p:spPr bwMode="auto">
          <a:xfrm>
            <a:off x="8589963" y="6516688"/>
            <a:ext cx="539750" cy="333375"/>
          </a:xfrm>
          <a:prstGeom prst="actionButtonEnd">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 name="Rectangle 2">
            <a:extLst>
              <a:ext uri="{FF2B5EF4-FFF2-40B4-BE49-F238E27FC236}">
                <a16:creationId xmlns:a16="http://schemas.microsoft.com/office/drawing/2014/main" id="{5040DC57-EC25-4352-BD93-F6D1A0C06BA8}"/>
              </a:ext>
            </a:extLst>
          </p:cNvPr>
          <p:cNvSpPr txBox="1">
            <a:spLocks noChangeArrowheads="1"/>
          </p:cNvSpPr>
          <p:nvPr/>
        </p:nvSpPr>
        <p:spPr bwMode="auto">
          <a:xfrm>
            <a:off x="0" y="0"/>
            <a:ext cx="781236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a:ln>
                  <a:noFill/>
                </a:ln>
                <a:solidFill>
                  <a:srgbClr val="FF0000"/>
                </a:solidFill>
                <a:effectLst/>
                <a:uLnTx/>
                <a:uFillTx/>
                <a:latin typeface="Arial"/>
                <a:ea typeface="宋体"/>
                <a:cs typeface="+mj-cs"/>
              </a:rPr>
              <a:t>6.1.3.CPU</a:t>
            </a:r>
            <a:r>
              <a:rPr kumimoji="0" lang="zh-CN" altLang="en-US" sz="3600" b="1" i="0" u="none" strike="noStrike" kern="0" cap="none" spc="0" normalizeH="0" baseline="0" noProof="0">
                <a:ln>
                  <a:noFill/>
                </a:ln>
                <a:solidFill>
                  <a:srgbClr val="FF0000"/>
                </a:solidFill>
                <a:effectLst/>
                <a:uLnTx/>
                <a:uFillTx/>
                <a:latin typeface="Arial"/>
                <a:ea typeface="宋体"/>
                <a:cs typeface="+mj-cs"/>
              </a:rPr>
              <a:t>的指令周期</a:t>
            </a:r>
            <a:endParaRPr kumimoji="0" lang="zh-CN" altLang="en-US" sz="3600" b="1" i="0" u="none" strike="noStrike" kern="0" cap="none" spc="0" normalizeH="0" baseline="0" noProof="0" dirty="0">
              <a:ln>
                <a:noFill/>
              </a:ln>
              <a:solidFill>
                <a:srgbClr val="FF0000"/>
              </a:solidFill>
              <a:effectLst/>
              <a:uLnTx/>
              <a:uFillTx/>
              <a:latin typeface="Arial"/>
              <a:ea typeface="宋体"/>
              <a:cs typeface="+mj-cs"/>
            </a:endParaRPr>
          </a:p>
        </p:txBody>
      </p:sp>
    </p:spTree>
    <p:extLst>
      <p:ext uri="{BB962C8B-B14F-4D97-AF65-F5344CB8AC3E}">
        <p14:creationId xmlns:p14="http://schemas.microsoft.com/office/powerpoint/2010/main" val="3338676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blinds(horizontal)">
                                      <p:cBhvr>
                                        <p:cTn id="7" dur="500"/>
                                        <p:tgtEl>
                                          <p:spTgt spid="102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blinds(horizontal)">
                                      <p:cBhvr>
                                        <p:cTn id="12" dur="500"/>
                                        <p:tgtEl>
                                          <p:spTgt spid="102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5"/>
                                        </p:tgtEl>
                                        <p:attrNameLst>
                                          <p:attrName>style.visibility</p:attrName>
                                        </p:attrNameLst>
                                      </p:cBhvr>
                                      <p:to>
                                        <p:strVal val="visible"/>
                                      </p:to>
                                    </p:set>
                                    <p:animEffect transition="in" filter="blinds(horizontal)">
                                      <p:cBhvr>
                                        <p:cTn id="17" dur="500"/>
                                        <p:tgtEl>
                                          <p:spTgt spid="102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46"/>
                                        </p:tgtEl>
                                        <p:attrNameLst>
                                          <p:attrName>style.visibility</p:attrName>
                                        </p:attrNameLst>
                                      </p:cBhvr>
                                      <p:to>
                                        <p:strVal val="visible"/>
                                      </p:to>
                                    </p:set>
                                    <p:animEffect transition="in" filter="blinds(horizontal)">
                                      <p:cBhvr>
                                        <p:cTn id="22" dur="500"/>
                                        <p:tgtEl>
                                          <p:spTgt spid="102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10247"/>
                                        </p:tgtEl>
                                        <p:attrNameLst>
                                          <p:attrName>style.visibility</p:attrName>
                                        </p:attrNameLst>
                                      </p:cBhvr>
                                      <p:to>
                                        <p:strVal val="visible"/>
                                      </p:to>
                                    </p:set>
                                    <p:animEffect transition="in" filter="barn(outHorizontal)">
                                      <p:cBhvr>
                                        <p:cTn id="27" dur="500"/>
                                        <p:tgtEl>
                                          <p:spTgt spid="102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249"/>
                                        </p:tgtEl>
                                        <p:attrNameLst>
                                          <p:attrName>style.visibility</p:attrName>
                                        </p:attrNameLst>
                                      </p:cBhvr>
                                      <p:to>
                                        <p:strVal val="visible"/>
                                      </p:to>
                                    </p:set>
                                    <p:animEffect transition="in" filter="blinds(horizontal)">
                                      <p:cBhvr>
                                        <p:cTn id="32" dur="500"/>
                                        <p:tgtEl>
                                          <p:spTgt spid="102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blinds(horizontal)">
                                      <p:cBhvr>
                                        <p:cTn id="37" dur="500"/>
                                        <p:tgtEl>
                                          <p:spTgt spid="102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268"/>
                                        </p:tgtEl>
                                        <p:attrNameLst>
                                          <p:attrName>style.visibility</p:attrName>
                                        </p:attrNameLst>
                                      </p:cBhvr>
                                      <p:to>
                                        <p:strVal val="visible"/>
                                      </p:to>
                                    </p:set>
                                    <p:animEffect transition="in" filter="blinds(horizontal)">
                                      <p:cBhvr>
                                        <p:cTn id="42" dur="500"/>
                                        <p:tgtEl>
                                          <p:spTgt spid="1026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269"/>
                                        </p:tgtEl>
                                        <p:attrNameLst>
                                          <p:attrName>style.visibility</p:attrName>
                                        </p:attrNameLst>
                                      </p:cBhvr>
                                      <p:to>
                                        <p:strVal val="visible"/>
                                      </p:to>
                                    </p:set>
                                    <p:animEffect transition="in" filter="blinds(horizontal)">
                                      <p:cBhvr>
                                        <p:cTn id="47" dur="500"/>
                                        <p:tgtEl>
                                          <p:spTgt spid="1026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arn(outVertical)">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utoUpdateAnimBg="0"/>
      <p:bldP spid="10244" grpId="0" autoUpdateAnimBg="0"/>
      <p:bldP spid="10245" grpId="0" autoUpdateAnimBg="0"/>
      <p:bldP spid="10246" grpId="0" autoUpdateAnimBg="0"/>
      <p:bldP spid="10247" grpId="0" animBg="1"/>
      <p:bldP spid="10248" grpId="0" autoUpdateAnimBg="0"/>
      <p:bldP spid="10249" grpId="0" autoUpdateAnimBg="0"/>
      <p:bldP spid="10268" grpId="0" autoUpdateAnimBg="0"/>
      <p:bldP spid="10269"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2">
            <a:extLst>
              <a:ext uri="{FF2B5EF4-FFF2-40B4-BE49-F238E27FC236}">
                <a16:creationId xmlns:a16="http://schemas.microsoft.com/office/drawing/2014/main" id="{05CA3BF0-8E38-4641-BDFE-5745E88C6AC8}"/>
              </a:ext>
            </a:extLst>
          </p:cNvPr>
          <p:cNvSpPr txBox="1">
            <a:spLocks noChangeArrowheads="1"/>
          </p:cNvSpPr>
          <p:nvPr/>
        </p:nvSpPr>
        <p:spPr bwMode="auto">
          <a:xfrm>
            <a:off x="0" y="29741"/>
            <a:ext cx="781236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FF0000"/>
                </a:solidFill>
                <a:effectLst/>
                <a:uLnTx/>
                <a:uFillTx/>
                <a:latin typeface="Arial"/>
                <a:ea typeface="宋体"/>
                <a:cs typeface="+mj-cs"/>
              </a:rPr>
              <a:t>6.4.1</a:t>
            </a:r>
            <a:r>
              <a:rPr kumimoji="0" lang="zh-CN" altLang="en-US" sz="3600" b="1" i="0" u="none" strike="noStrike" kern="0" cap="none" spc="0" normalizeH="0" baseline="0" noProof="0" dirty="0">
                <a:ln>
                  <a:noFill/>
                </a:ln>
                <a:solidFill>
                  <a:srgbClr val="FF0000"/>
                </a:solidFill>
                <a:effectLst/>
                <a:uLnTx/>
                <a:uFillTx/>
                <a:latin typeface="Arial"/>
                <a:ea typeface="宋体"/>
                <a:cs typeface="+mj-cs"/>
              </a:rPr>
              <a:t>组合逻辑控制器 </a:t>
            </a:r>
          </a:p>
        </p:txBody>
      </p:sp>
      <p:sp>
        <p:nvSpPr>
          <p:cNvPr id="4" name="标题 1">
            <a:extLst>
              <a:ext uri="{FF2B5EF4-FFF2-40B4-BE49-F238E27FC236}">
                <a16:creationId xmlns:a16="http://schemas.microsoft.com/office/drawing/2014/main" id="{8652670C-3A6D-4E8A-A54B-53AB02E01AE0}"/>
              </a:ext>
            </a:extLst>
          </p:cNvPr>
          <p:cNvSpPr>
            <a:spLocks noGrp="1"/>
          </p:cNvSpPr>
          <p:nvPr>
            <p:ph type="title"/>
          </p:nvPr>
        </p:nvSpPr>
        <p:spPr>
          <a:xfrm>
            <a:off x="179512" y="692696"/>
            <a:ext cx="7886700" cy="617641"/>
          </a:xfrm>
        </p:spPr>
        <p:txBody>
          <a:bodyPr/>
          <a:lstStyle/>
          <a:p>
            <a:r>
              <a:rPr lang="zh-CN" altLang="en-US" dirty="0"/>
              <a:t>单周期模型机控制器设计步骤</a:t>
            </a:r>
          </a:p>
        </p:txBody>
      </p:sp>
      <p:sp>
        <p:nvSpPr>
          <p:cNvPr id="3" name="矩形 2">
            <a:extLst>
              <a:ext uri="{FF2B5EF4-FFF2-40B4-BE49-F238E27FC236}">
                <a16:creationId xmlns:a16="http://schemas.microsoft.com/office/drawing/2014/main" id="{78EDA101-14DB-439E-9A4F-61EE611485E9}"/>
              </a:ext>
            </a:extLst>
          </p:cNvPr>
          <p:cNvSpPr/>
          <p:nvPr/>
        </p:nvSpPr>
        <p:spPr>
          <a:xfrm>
            <a:off x="395536" y="1340768"/>
            <a:ext cx="5760640" cy="461665"/>
          </a:xfrm>
          <a:prstGeom prst="rect">
            <a:avLst/>
          </a:prstGeom>
        </p:spPr>
        <p:txBody>
          <a:bodyPr wrap="square">
            <a:spAutoFit/>
          </a:bodyPr>
          <a:lstStyle/>
          <a:p>
            <a:pPr marL="243827" marR="0" lvl="0" indent="-243827" algn="l" defTabSz="914400" rtl="0" eaLnBrk="1" fontAlgn="base" latinLnBrk="0" hangingPunct="1">
              <a:lnSpc>
                <a:spcPct val="100000"/>
              </a:lnSpc>
              <a:spcBef>
                <a:spcPts val="427"/>
              </a:spcBef>
              <a:spcAft>
                <a:spcPts val="427"/>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Segoe UI Black" panose="020B0A02040204020203" pitchFamily="34" charset="0"/>
                <a:sym typeface="Arial" panose="020B0604020202020204" pitchFamily="34" charset="0"/>
              </a:rPr>
              <a:t>(1 )</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Segoe UI Black" panose="020B0A02040204020203" pitchFamily="34" charset="0"/>
                <a:sym typeface="Arial" panose="020B0604020202020204" pitchFamily="34" charset="0"/>
              </a:rPr>
              <a:t>识别不同指令</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Segoe UI Black" panose="020B0A02040204020203" pitchFamily="34" charset="0"/>
              <a:sym typeface="Arial" panose="020B0604020202020204" pitchFamily="34" charset="0"/>
            </a:endParaRPr>
          </a:p>
        </p:txBody>
      </p:sp>
      <p:grpSp>
        <p:nvGrpSpPr>
          <p:cNvPr id="5" name="组合 4">
            <a:extLst>
              <a:ext uri="{FF2B5EF4-FFF2-40B4-BE49-F238E27FC236}">
                <a16:creationId xmlns:a16="http://schemas.microsoft.com/office/drawing/2014/main" id="{FBE9F9E5-7274-4B0F-B6AE-925F561FFEBE}"/>
              </a:ext>
            </a:extLst>
          </p:cNvPr>
          <p:cNvGrpSpPr/>
          <p:nvPr/>
        </p:nvGrpSpPr>
        <p:grpSpPr>
          <a:xfrm>
            <a:off x="323528" y="2132856"/>
            <a:ext cx="8247062" cy="3822701"/>
            <a:chOff x="1992313" y="1622425"/>
            <a:chExt cx="7121526" cy="3822701"/>
          </a:xfrm>
        </p:grpSpPr>
        <p:sp>
          <p:nvSpPr>
            <p:cNvPr id="6" name="矩形 7">
              <a:extLst>
                <a:ext uri="{FF2B5EF4-FFF2-40B4-BE49-F238E27FC236}">
                  <a16:creationId xmlns:a16="http://schemas.microsoft.com/office/drawing/2014/main" id="{1719239C-CD9C-45D9-BA78-8D11B92F6D43}"/>
                </a:ext>
              </a:extLst>
            </p:cNvPr>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 lastClr="FFFFFF"/>
                  </a:solidFill>
                  <a:effectLst/>
                  <a:uLnTx/>
                  <a:uFillTx/>
                  <a:latin typeface="Calibri"/>
                  <a:ea typeface="宋体"/>
                </a:rPr>
                <a:t>000000</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endParaRPr>
            </a:p>
          </p:txBody>
        </p:sp>
        <p:sp>
          <p:nvSpPr>
            <p:cNvPr id="7" name="矩形 24">
              <a:extLst>
                <a:ext uri="{FF2B5EF4-FFF2-40B4-BE49-F238E27FC236}">
                  <a16:creationId xmlns:a16="http://schemas.microsoft.com/office/drawing/2014/main" id="{596C6603-43B0-4C37-9B80-492085F3622D}"/>
                </a:ext>
              </a:extLst>
            </p:cNvPr>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rPr>
                <a:t>R</a:t>
              </a:r>
              <a:r>
                <a:rPr kumimoji="0" lang="en-US" altLang="zh-CN" sz="2000" b="0" i="0" u="none" strike="noStrike" kern="0" cap="none" spc="0" normalizeH="0" baseline="-25000" noProof="0" dirty="0" err="1">
                  <a:ln>
                    <a:noFill/>
                  </a:ln>
                  <a:solidFill>
                    <a:sysClr val="window" lastClr="FFFFFF"/>
                  </a:solidFill>
                  <a:effectLst/>
                  <a:uLnTx/>
                  <a:uFillTx/>
                  <a:latin typeface="Calibri"/>
                  <a:ea typeface="宋体"/>
                </a:rPr>
                <a:t>s</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endParaRPr>
            </a:p>
          </p:txBody>
        </p:sp>
        <p:sp>
          <p:nvSpPr>
            <p:cNvPr id="8" name="矩形 25">
              <a:extLst>
                <a:ext uri="{FF2B5EF4-FFF2-40B4-BE49-F238E27FC236}">
                  <a16:creationId xmlns:a16="http://schemas.microsoft.com/office/drawing/2014/main" id="{7D5BD283-CBE8-4C69-9556-7B2128C23A6E}"/>
                </a:ext>
              </a:extLst>
            </p:cNvPr>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rPr>
                <a:t>R</a:t>
              </a:r>
              <a:r>
                <a:rPr kumimoji="0" lang="en-US" altLang="zh-CN" sz="2000" b="0" i="0" u="none" strike="noStrike" kern="0" cap="none" spc="0" normalizeH="0" baseline="-25000" noProof="0" dirty="0" err="1">
                  <a:ln>
                    <a:noFill/>
                  </a:ln>
                  <a:solidFill>
                    <a:sysClr val="window" lastClr="FFFFFF"/>
                  </a:solidFill>
                  <a:effectLst/>
                  <a:uLnTx/>
                  <a:uFillTx/>
                  <a:latin typeface="Calibri"/>
                  <a:ea typeface="宋体"/>
                </a:rPr>
                <a:t>t</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endParaRPr>
            </a:p>
          </p:txBody>
        </p:sp>
        <p:sp>
          <p:nvSpPr>
            <p:cNvPr id="9" name="矩形 26">
              <a:extLst>
                <a:ext uri="{FF2B5EF4-FFF2-40B4-BE49-F238E27FC236}">
                  <a16:creationId xmlns:a16="http://schemas.microsoft.com/office/drawing/2014/main" id="{5486D953-DF5C-41FB-A5D8-431F1F62AFA6}"/>
                </a:ext>
              </a:extLst>
            </p:cNvPr>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rPr>
                <a:t>shamt</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endParaRPr>
            </a:p>
          </p:txBody>
        </p:sp>
        <p:sp>
          <p:nvSpPr>
            <p:cNvPr id="10" name="矩形 27">
              <a:extLst>
                <a:ext uri="{FF2B5EF4-FFF2-40B4-BE49-F238E27FC236}">
                  <a16:creationId xmlns:a16="http://schemas.microsoft.com/office/drawing/2014/main" id="{9DF1400A-ABB5-43FC-8111-17FE91FF189F}"/>
                </a:ext>
              </a:extLst>
            </p:cNvPr>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00FF"/>
                  </a:solidFill>
                  <a:effectLst/>
                  <a:uLnTx/>
                  <a:uFillTx/>
                  <a:latin typeface="Calibri"/>
                  <a:ea typeface="宋体"/>
                </a:rPr>
                <a:t>R</a:t>
              </a:r>
              <a:r>
                <a:rPr kumimoji="0" lang="en-US" altLang="zh-CN" sz="2000" b="0" i="0" u="none" strike="noStrike" kern="0" cap="none" spc="0" normalizeH="0" baseline="-25000" noProof="0" dirty="0">
                  <a:ln>
                    <a:noFill/>
                  </a:ln>
                  <a:solidFill>
                    <a:srgbClr val="0000FF"/>
                  </a:solidFill>
                  <a:effectLst/>
                  <a:uLnTx/>
                  <a:uFillTx/>
                  <a:latin typeface="Calibri"/>
                  <a:ea typeface="宋体"/>
                </a:rPr>
                <a:t>d</a:t>
              </a:r>
              <a:endParaRPr kumimoji="0" lang="zh-CN" altLang="en-US" sz="2000" b="0" i="0" u="none" strike="noStrike" kern="0" cap="none" spc="0" normalizeH="0" baseline="-25000" noProof="0" dirty="0">
                <a:ln>
                  <a:noFill/>
                </a:ln>
                <a:solidFill>
                  <a:srgbClr val="0000FF"/>
                </a:solidFill>
                <a:effectLst/>
                <a:uLnTx/>
                <a:uFillTx/>
                <a:latin typeface="Calibri"/>
                <a:ea typeface="宋体"/>
              </a:endParaRPr>
            </a:p>
          </p:txBody>
        </p:sp>
        <p:sp>
          <p:nvSpPr>
            <p:cNvPr id="11" name="TextBox 17">
              <a:extLst>
                <a:ext uri="{FF2B5EF4-FFF2-40B4-BE49-F238E27FC236}">
                  <a16:creationId xmlns:a16="http://schemas.microsoft.com/office/drawing/2014/main" id="{EB031195-531E-4E1A-B4A0-8C479B1E2EC2}"/>
                </a:ext>
              </a:extLst>
            </p:cNvPr>
            <p:cNvSpPr txBox="1"/>
            <p:nvPr/>
          </p:nvSpPr>
          <p:spPr>
            <a:xfrm>
              <a:off x="3476625" y="1622425"/>
              <a:ext cx="890588"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6bits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12" name="矩形 26">
              <a:extLst>
                <a:ext uri="{FF2B5EF4-FFF2-40B4-BE49-F238E27FC236}">
                  <a16:creationId xmlns:a16="http://schemas.microsoft.com/office/drawing/2014/main" id="{1E09BE78-424A-4C64-B92D-C4FABD63234C}"/>
                </a:ext>
              </a:extLst>
            </p:cNvPr>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rPr>
                <a:t>funct</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endParaRPr>
            </a:p>
          </p:txBody>
        </p:sp>
        <p:sp>
          <p:nvSpPr>
            <p:cNvPr id="13" name="TextBox 22">
              <a:extLst>
                <a:ext uri="{FF2B5EF4-FFF2-40B4-BE49-F238E27FC236}">
                  <a16:creationId xmlns:a16="http://schemas.microsoft.com/office/drawing/2014/main" id="{AF7E91F4-0050-4624-AFC2-FF75DB225410}"/>
                </a:ext>
              </a:extLst>
            </p:cNvPr>
            <p:cNvSpPr txBox="1"/>
            <p:nvPr/>
          </p:nvSpPr>
          <p:spPr>
            <a:xfrm>
              <a:off x="4440239" y="1622425"/>
              <a:ext cx="890587"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5bits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14" name="TextBox 23">
              <a:extLst>
                <a:ext uri="{FF2B5EF4-FFF2-40B4-BE49-F238E27FC236}">
                  <a16:creationId xmlns:a16="http://schemas.microsoft.com/office/drawing/2014/main" id="{506322D7-6F8D-4315-8791-A05331EFBB02}"/>
                </a:ext>
              </a:extLst>
            </p:cNvPr>
            <p:cNvSpPr txBox="1"/>
            <p:nvPr/>
          </p:nvSpPr>
          <p:spPr>
            <a:xfrm>
              <a:off x="5303839" y="1622425"/>
              <a:ext cx="892175"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5bits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15" name="TextBox 24">
              <a:extLst>
                <a:ext uri="{FF2B5EF4-FFF2-40B4-BE49-F238E27FC236}">
                  <a16:creationId xmlns:a16="http://schemas.microsoft.com/office/drawing/2014/main" id="{F4C97858-E03F-4ED5-9C7D-2C8B4FBE9992}"/>
                </a:ext>
              </a:extLst>
            </p:cNvPr>
            <p:cNvSpPr txBox="1"/>
            <p:nvPr/>
          </p:nvSpPr>
          <p:spPr>
            <a:xfrm>
              <a:off x="6240464" y="1622425"/>
              <a:ext cx="890587"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5bits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16" name="TextBox 25">
              <a:extLst>
                <a:ext uri="{FF2B5EF4-FFF2-40B4-BE49-F238E27FC236}">
                  <a16:creationId xmlns:a16="http://schemas.microsoft.com/office/drawing/2014/main" id="{5DEE5054-C55A-4F0F-93FA-5243B7D1DC63}"/>
                </a:ext>
              </a:extLst>
            </p:cNvPr>
            <p:cNvSpPr txBox="1"/>
            <p:nvPr/>
          </p:nvSpPr>
          <p:spPr>
            <a:xfrm>
              <a:off x="7175501" y="1622425"/>
              <a:ext cx="892175"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5bits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17" name="TextBox 26">
              <a:extLst>
                <a:ext uri="{FF2B5EF4-FFF2-40B4-BE49-F238E27FC236}">
                  <a16:creationId xmlns:a16="http://schemas.microsoft.com/office/drawing/2014/main" id="{779A2797-BDDA-4732-802C-FAB13540640A}"/>
                </a:ext>
              </a:extLst>
            </p:cNvPr>
            <p:cNvSpPr txBox="1"/>
            <p:nvPr/>
          </p:nvSpPr>
          <p:spPr>
            <a:xfrm>
              <a:off x="8183564" y="1622425"/>
              <a:ext cx="892175"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6bits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18" name="矩形 7">
              <a:extLst>
                <a:ext uri="{FF2B5EF4-FFF2-40B4-BE49-F238E27FC236}">
                  <a16:creationId xmlns:a16="http://schemas.microsoft.com/office/drawing/2014/main" id="{AE7B48CB-F064-4D42-9327-111533D3870D}"/>
                </a:ext>
              </a:extLst>
            </p:cNvPr>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 lastClr="FFFFFF"/>
                  </a:solidFill>
                  <a:effectLst/>
                  <a:uLnTx/>
                  <a:uFillTx/>
                  <a:latin typeface="Calibri"/>
                  <a:ea typeface="宋体"/>
                </a:rPr>
                <a:t>OP</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endParaRPr>
            </a:p>
          </p:txBody>
        </p:sp>
        <p:sp>
          <p:nvSpPr>
            <p:cNvPr id="19" name="矩形 24">
              <a:extLst>
                <a:ext uri="{FF2B5EF4-FFF2-40B4-BE49-F238E27FC236}">
                  <a16:creationId xmlns:a16="http://schemas.microsoft.com/office/drawing/2014/main" id="{1A958E6D-2621-4AA0-8247-22CD540CF6D6}"/>
                </a:ext>
              </a:extLst>
            </p:cNvPr>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rPr>
                <a:t>R</a:t>
              </a:r>
              <a:r>
                <a:rPr kumimoji="0" lang="en-US" altLang="zh-CN" sz="2000" b="0" i="0" u="none" strike="noStrike" kern="0" cap="none" spc="0" normalizeH="0" baseline="-25000" noProof="0" dirty="0" err="1">
                  <a:ln>
                    <a:noFill/>
                  </a:ln>
                  <a:solidFill>
                    <a:sysClr val="window" lastClr="FFFFFF"/>
                  </a:solidFill>
                  <a:effectLst/>
                  <a:uLnTx/>
                  <a:uFillTx/>
                  <a:latin typeface="Calibri"/>
                  <a:ea typeface="宋体"/>
                </a:rPr>
                <a:t>s</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endParaRPr>
            </a:p>
          </p:txBody>
        </p:sp>
        <p:sp>
          <p:nvSpPr>
            <p:cNvPr id="20" name="矩形 25">
              <a:extLst>
                <a:ext uri="{FF2B5EF4-FFF2-40B4-BE49-F238E27FC236}">
                  <a16:creationId xmlns:a16="http://schemas.microsoft.com/office/drawing/2014/main" id="{BCD1CC01-487D-499B-8840-FA2F25EFBACC}"/>
                </a:ext>
              </a:extLst>
            </p:cNvPr>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rgbClr val="0000FF"/>
                  </a:solidFill>
                  <a:effectLst/>
                  <a:uLnTx/>
                  <a:uFillTx/>
                  <a:latin typeface="Calibri"/>
                  <a:ea typeface="宋体"/>
                </a:rPr>
                <a:t>R</a:t>
              </a:r>
              <a:r>
                <a:rPr kumimoji="0" lang="en-US" altLang="zh-CN" sz="2000" b="0" i="0" u="none" strike="noStrike" kern="0" cap="none" spc="0" normalizeH="0" baseline="-25000" noProof="0" dirty="0" err="1">
                  <a:ln>
                    <a:noFill/>
                  </a:ln>
                  <a:solidFill>
                    <a:srgbClr val="0000FF"/>
                  </a:solidFill>
                  <a:effectLst/>
                  <a:uLnTx/>
                  <a:uFillTx/>
                  <a:latin typeface="Calibri"/>
                  <a:ea typeface="宋体"/>
                </a:rPr>
                <a:t>t</a:t>
              </a:r>
              <a:endParaRPr kumimoji="0" lang="zh-CN" altLang="en-US" sz="2000" b="0" i="0" u="none" strike="noStrike" kern="0" cap="none" spc="0" normalizeH="0" baseline="-25000" noProof="0" dirty="0">
                <a:ln>
                  <a:noFill/>
                </a:ln>
                <a:solidFill>
                  <a:srgbClr val="0000FF"/>
                </a:solidFill>
                <a:effectLst/>
                <a:uLnTx/>
                <a:uFillTx/>
                <a:latin typeface="Calibri"/>
                <a:ea typeface="宋体"/>
              </a:endParaRPr>
            </a:p>
          </p:txBody>
        </p:sp>
        <p:sp>
          <p:nvSpPr>
            <p:cNvPr id="21" name="TextBox 32">
              <a:extLst>
                <a:ext uri="{FF2B5EF4-FFF2-40B4-BE49-F238E27FC236}">
                  <a16:creationId xmlns:a16="http://schemas.microsoft.com/office/drawing/2014/main" id="{B10C8F6A-8692-4BC6-B366-D9F16F7BC9A4}"/>
                </a:ext>
              </a:extLst>
            </p:cNvPr>
            <p:cNvSpPr txBox="1"/>
            <p:nvPr/>
          </p:nvSpPr>
          <p:spPr>
            <a:xfrm>
              <a:off x="3476625" y="3125789"/>
              <a:ext cx="890588"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6bits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22" name="矩形 26">
              <a:extLst>
                <a:ext uri="{FF2B5EF4-FFF2-40B4-BE49-F238E27FC236}">
                  <a16:creationId xmlns:a16="http://schemas.microsoft.com/office/drawing/2014/main" id="{A19ACCEE-B389-4B89-B5DE-5471BA978E64}"/>
                </a:ext>
              </a:extLst>
            </p:cNvPr>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 lastClr="FFFFFF"/>
                  </a:solidFill>
                  <a:effectLst/>
                  <a:uLnTx/>
                  <a:uFillTx/>
                  <a:latin typeface="微软雅黑"/>
                  <a:ea typeface="微软雅黑"/>
                </a:rPr>
                <a:t>立即数</a:t>
              </a:r>
            </a:p>
          </p:txBody>
        </p:sp>
        <p:sp>
          <p:nvSpPr>
            <p:cNvPr id="23" name="TextBox 34">
              <a:extLst>
                <a:ext uri="{FF2B5EF4-FFF2-40B4-BE49-F238E27FC236}">
                  <a16:creationId xmlns:a16="http://schemas.microsoft.com/office/drawing/2014/main" id="{7C8E5325-7179-4F5D-BF3F-EBF5519C77CD}"/>
                </a:ext>
              </a:extLst>
            </p:cNvPr>
            <p:cNvSpPr txBox="1"/>
            <p:nvPr/>
          </p:nvSpPr>
          <p:spPr>
            <a:xfrm>
              <a:off x="4440239" y="3125789"/>
              <a:ext cx="890587"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5bits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24" name="TextBox 35">
              <a:extLst>
                <a:ext uri="{FF2B5EF4-FFF2-40B4-BE49-F238E27FC236}">
                  <a16:creationId xmlns:a16="http://schemas.microsoft.com/office/drawing/2014/main" id="{CC2F2068-08B8-439F-8FD0-EB90ACC3C312}"/>
                </a:ext>
              </a:extLst>
            </p:cNvPr>
            <p:cNvSpPr txBox="1"/>
            <p:nvPr/>
          </p:nvSpPr>
          <p:spPr>
            <a:xfrm>
              <a:off x="5303839" y="3125789"/>
              <a:ext cx="892175"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5bits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25" name="TextBox 37">
              <a:extLst>
                <a:ext uri="{FF2B5EF4-FFF2-40B4-BE49-F238E27FC236}">
                  <a16:creationId xmlns:a16="http://schemas.microsoft.com/office/drawing/2014/main" id="{AA8335F8-1046-4389-902F-C6731CD5108C}"/>
                </a:ext>
              </a:extLst>
            </p:cNvPr>
            <p:cNvSpPr txBox="1"/>
            <p:nvPr/>
          </p:nvSpPr>
          <p:spPr>
            <a:xfrm>
              <a:off x="7175501" y="3125789"/>
              <a:ext cx="892175"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16bits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26" name="矩形 7">
              <a:extLst>
                <a:ext uri="{FF2B5EF4-FFF2-40B4-BE49-F238E27FC236}">
                  <a16:creationId xmlns:a16="http://schemas.microsoft.com/office/drawing/2014/main" id="{D0CC95BA-911E-46F3-B42B-DEFDF432FF42}"/>
                </a:ext>
              </a:extLst>
            </p:cNvPr>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 lastClr="FFFFFF"/>
                  </a:solidFill>
                  <a:effectLst/>
                  <a:uLnTx/>
                  <a:uFillTx/>
                  <a:latin typeface="Calibri"/>
                  <a:ea typeface="宋体"/>
                </a:rPr>
                <a:t>OP</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endParaRPr>
            </a:p>
          </p:txBody>
        </p:sp>
        <p:sp>
          <p:nvSpPr>
            <p:cNvPr id="27" name="TextBox 42">
              <a:extLst>
                <a:ext uri="{FF2B5EF4-FFF2-40B4-BE49-F238E27FC236}">
                  <a16:creationId xmlns:a16="http://schemas.microsoft.com/office/drawing/2014/main" id="{75C0AFCB-FF89-41AF-B1A9-F2CC3082EAC8}"/>
                </a:ext>
              </a:extLst>
            </p:cNvPr>
            <p:cNvSpPr txBox="1"/>
            <p:nvPr/>
          </p:nvSpPr>
          <p:spPr>
            <a:xfrm>
              <a:off x="3476625" y="4646614"/>
              <a:ext cx="890588"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6bits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28" name="矩形 26">
              <a:extLst>
                <a:ext uri="{FF2B5EF4-FFF2-40B4-BE49-F238E27FC236}">
                  <a16:creationId xmlns:a16="http://schemas.microsoft.com/office/drawing/2014/main" id="{A2493E8F-20E6-462D-B4E6-7D0A813254C6}"/>
                </a:ext>
              </a:extLst>
            </p:cNvPr>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 lastClr="FFFFFF"/>
                  </a:solidFill>
                  <a:effectLst/>
                  <a:uLnTx/>
                  <a:uFillTx/>
                  <a:latin typeface="微软雅黑"/>
                  <a:ea typeface="微软雅黑"/>
                </a:rPr>
                <a:t>立即数</a:t>
              </a:r>
            </a:p>
          </p:txBody>
        </p:sp>
        <p:sp>
          <p:nvSpPr>
            <p:cNvPr id="29" name="TextBox 46">
              <a:extLst>
                <a:ext uri="{FF2B5EF4-FFF2-40B4-BE49-F238E27FC236}">
                  <a16:creationId xmlns:a16="http://schemas.microsoft.com/office/drawing/2014/main" id="{6ED84E37-05AB-4856-B032-D77652C53DF9}"/>
                </a:ext>
              </a:extLst>
            </p:cNvPr>
            <p:cNvSpPr txBox="1"/>
            <p:nvPr/>
          </p:nvSpPr>
          <p:spPr>
            <a:xfrm>
              <a:off x="6240464" y="4646614"/>
              <a:ext cx="890587" cy="400110"/>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ea typeface="华文细黑" pitchFamily="2" charset="-122"/>
                </a:rPr>
                <a:t>26bits</a:t>
              </a:r>
              <a:endParaRPr kumimoji="0" lang="zh-CN" altLang="en-US" sz="2000" b="0" i="0" u="none" strike="noStrike" kern="0" cap="none" spc="0" normalizeH="0" baseline="0" noProof="0" dirty="0">
                <a:ln>
                  <a:noFill/>
                </a:ln>
                <a:solidFill>
                  <a:srgbClr val="0070C0"/>
                </a:solidFill>
                <a:effectLst/>
                <a:uLnTx/>
                <a:uFillTx/>
                <a:ea typeface="华文细黑" pitchFamily="2" charset="-122"/>
              </a:endParaRPr>
            </a:p>
          </p:txBody>
        </p:sp>
        <p:sp>
          <p:nvSpPr>
            <p:cNvPr id="30" name="矩形 7">
              <a:extLst>
                <a:ext uri="{FF2B5EF4-FFF2-40B4-BE49-F238E27FC236}">
                  <a16:creationId xmlns:a16="http://schemas.microsoft.com/office/drawing/2014/main" id="{BB0FBD53-1168-4107-85C0-AA526083869B}"/>
                </a:ext>
              </a:extLst>
            </p:cNvPr>
            <p:cNvSpPr/>
            <p:nvPr/>
          </p:nvSpPr>
          <p:spPr>
            <a:xfrm>
              <a:off x="1992313" y="1992314"/>
              <a:ext cx="1295400" cy="428625"/>
            </a:xfrm>
            <a:prstGeom prst="rect">
              <a:avLst/>
            </a:prstGeom>
            <a:solidFill>
              <a:sysClr val="window" lastClr="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a:ea typeface="微软雅黑"/>
                  <a:cs typeface="+mn-cs"/>
                </a:rPr>
                <a:t>R </a:t>
              </a:r>
              <a:r>
                <a:rPr kumimoji="0" lang="zh-CN" altLang="en-US" sz="2000" b="1" i="0" u="none" strike="noStrike" kern="0" cap="none" spc="0" normalizeH="0" baseline="0" noProof="0" dirty="0">
                  <a:ln>
                    <a:noFill/>
                  </a:ln>
                  <a:solidFill>
                    <a:srgbClr val="000000"/>
                  </a:solidFill>
                  <a:effectLst/>
                  <a:uLnTx/>
                  <a:uFillTx/>
                  <a:latin typeface="微软雅黑"/>
                  <a:ea typeface="微软雅黑"/>
                  <a:cs typeface="+mn-cs"/>
                </a:rPr>
                <a:t>型指令</a:t>
              </a:r>
            </a:p>
          </p:txBody>
        </p:sp>
        <p:sp>
          <p:nvSpPr>
            <p:cNvPr id="31" name="矩形 7">
              <a:extLst>
                <a:ext uri="{FF2B5EF4-FFF2-40B4-BE49-F238E27FC236}">
                  <a16:creationId xmlns:a16="http://schemas.microsoft.com/office/drawing/2014/main" id="{CCCD03EA-152B-4A2D-A231-69667F9F53B0}"/>
                </a:ext>
              </a:extLst>
            </p:cNvPr>
            <p:cNvSpPr/>
            <p:nvPr/>
          </p:nvSpPr>
          <p:spPr>
            <a:xfrm>
              <a:off x="1992313" y="3495676"/>
              <a:ext cx="1295400" cy="428625"/>
            </a:xfrm>
            <a:prstGeom prst="rect">
              <a:avLst/>
            </a:prstGeom>
            <a:solidFill>
              <a:sysClr val="window" lastClr="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a:ea typeface="微软雅黑"/>
                  <a:cs typeface="+mn-cs"/>
                </a:rPr>
                <a:t>I </a:t>
              </a:r>
              <a:r>
                <a:rPr kumimoji="0" lang="zh-CN" altLang="en-US" sz="2000" b="1" i="0" u="none" strike="noStrike" kern="0" cap="none" spc="0" normalizeH="0" baseline="0" noProof="0" dirty="0">
                  <a:ln>
                    <a:noFill/>
                  </a:ln>
                  <a:solidFill>
                    <a:srgbClr val="000000"/>
                  </a:solidFill>
                  <a:effectLst/>
                  <a:uLnTx/>
                  <a:uFillTx/>
                  <a:latin typeface="微软雅黑"/>
                  <a:ea typeface="微软雅黑"/>
                  <a:cs typeface="+mn-cs"/>
                </a:rPr>
                <a:t>型指令</a:t>
              </a:r>
            </a:p>
          </p:txBody>
        </p:sp>
        <p:sp>
          <p:nvSpPr>
            <p:cNvPr id="32" name="矩形 7">
              <a:extLst>
                <a:ext uri="{FF2B5EF4-FFF2-40B4-BE49-F238E27FC236}">
                  <a16:creationId xmlns:a16="http://schemas.microsoft.com/office/drawing/2014/main" id="{BE4DF952-3FC3-4FE2-AF18-87E1A5AF33A7}"/>
                </a:ext>
              </a:extLst>
            </p:cNvPr>
            <p:cNvSpPr/>
            <p:nvPr/>
          </p:nvSpPr>
          <p:spPr>
            <a:xfrm>
              <a:off x="1992313" y="5016501"/>
              <a:ext cx="1295400" cy="428625"/>
            </a:xfrm>
            <a:prstGeom prst="rect">
              <a:avLst/>
            </a:prstGeom>
            <a:solidFill>
              <a:sysClr val="window" lastClr="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a:ea typeface="微软雅黑"/>
                  <a:cs typeface="+mn-cs"/>
                </a:rPr>
                <a:t>J </a:t>
              </a:r>
              <a:r>
                <a:rPr kumimoji="0" lang="zh-CN" altLang="en-US" sz="2000" b="1" i="0" u="none" strike="noStrike" kern="0" cap="none" spc="0" normalizeH="0" baseline="0" noProof="0" dirty="0">
                  <a:ln>
                    <a:noFill/>
                  </a:ln>
                  <a:solidFill>
                    <a:srgbClr val="000000"/>
                  </a:solidFill>
                  <a:effectLst/>
                  <a:uLnTx/>
                  <a:uFillTx/>
                  <a:latin typeface="微软雅黑"/>
                  <a:ea typeface="微软雅黑"/>
                  <a:cs typeface="+mn-cs"/>
                </a:rPr>
                <a:t>型指令</a:t>
              </a:r>
            </a:p>
          </p:txBody>
        </p:sp>
      </p:grpSp>
    </p:spTree>
    <p:extLst>
      <p:ext uri="{BB962C8B-B14F-4D97-AF65-F5344CB8AC3E}">
        <p14:creationId xmlns:p14="http://schemas.microsoft.com/office/powerpoint/2010/main" val="22396724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2">
            <a:extLst>
              <a:ext uri="{FF2B5EF4-FFF2-40B4-BE49-F238E27FC236}">
                <a16:creationId xmlns:a16="http://schemas.microsoft.com/office/drawing/2014/main" id="{05CA3BF0-8E38-4641-BDFE-5745E88C6AC8}"/>
              </a:ext>
            </a:extLst>
          </p:cNvPr>
          <p:cNvSpPr txBox="1">
            <a:spLocks noChangeArrowheads="1"/>
          </p:cNvSpPr>
          <p:nvPr/>
        </p:nvSpPr>
        <p:spPr bwMode="auto">
          <a:xfrm>
            <a:off x="0" y="29741"/>
            <a:ext cx="781236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FF0000"/>
                </a:solidFill>
                <a:effectLst/>
                <a:uLnTx/>
                <a:uFillTx/>
                <a:latin typeface="Arial"/>
                <a:ea typeface="宋体"/>
                <a:cs typeface="+mj-cs"/>
              </a:rPr>
              <a:t>6.4.1</a:t>
            </a:r>
            <a:r>
              <a:rPr kumimoji="0" lang="zh-CN" altLang="en-US" sz="3600" b="1" i="0" u="none" strike="noStrike" kern="0" cap="none" spc="0" normalizeH="0" baseline="0" noProof="0" dirty="0">
                <a:ln>
                  <a:noFill/>
                </a:ln>
                <a:solidFill>
                  <a:srgbClr val="FF0000"/>
                </a:solidFill>
                <a:effectLst/>
                <a:uLnTx/>
                <a:uFillTx/>
                <a:latin typeface="Arial"/>
                <a:ea typeface="宋体"/>
                <a:cs typeface="+mj-cs"/>
              </a:rPr>
              <a:t>组合逻辑控制器 </a:t>
            </a:r>
          </a:p>
        </p:txBody>
      </p:sp>
      <p:sp>
        <p:nvSpPr>
          <p:cNvPr id="4" name="标题 1">
            <a:extLst>
              <a:ext uri="{FF2B5EF4-FFF2-40B4-BE49-F238E27FC236}">
                <a16:creationId xmlns:a16="http://schemas.microsoft.com/office/drawing/2014/main" id="{8652670C-3A6D-4E8A-A54B-53AB02E01AE0}"/>
              </a:ext>
            </a:extLst>
          </p:cNvPr>
          <p:cNvSpPr>
            <a:spLocks noGrp="1"/>
          </p:cNvSpPr>
          <p:nvPr>
            <p:ph type="title"/>
          </p:nvPr>
        </p:nvSpPr>
        <p:spPr>
          <a:xfrm>
            <a:off x="179512" y="692696"/>
            <a:ext cx="7886700" cy="617641"/>
          </a:xfrm>
        </p:spPr>
        <p:txBody>
          <a:bodyPr/>
          <a:lstStyle/>
          <a:p>
            <a:r>
              <a:rPr lang="zh-CN" altLang="en-US" dirty="0"/>
              <a:t>单周期模型机控制器设计步骤</a:t>
            </a:r>
          </a:p>
        </p:txBody>
      </p:sp>
      <p:sp>
        <p:nvSpPr>
          <p:cNvPr id="3" name="矩形 2">
            <a:extLst>
              <a:ext uri="{FF2B5EF4-FFF2-40B4-BE49-F238E27FC236}">
                <a16:creationId xmlns:a16="http://schemas.microsoft.com/office/drawing/2014/main" id="{78EDA101-14DB-439E-9A4F-61EE611485E9}"/>
              </a:ext>
            </a:extLst>
          </p:cNvPr>
          <p:cNvSpPr/>
          <p:nvPr/>
        </p:nvSpPr>
        <p:spPr>
          <a:xfrm>
            <a:off x="395536" y="1340768"/>
            <a:ext cx="5760640" cy="461665"/>
          </a:xfrm>
          <a:prstGeom prst="rect">
            <a:avLst/>
          </a:prstGeom>
        </p:spPr>
        <p:txBody>
          <a:bodyPr wrap="square">
            <a:spAutoFit/>
          </a:bodyPr>
          <a:lstStyle/>
          <a:p>
            <a:pPr marL="243827" marR="0" lvl="0" indent="-243827" algn="l" defTabSz="914400" rtl="0" eaLnBrk="1" fontAlgn="base" latinLnBrk="0" hangingPunct="1">
              <a:lnSpc>
                <a:spcPct val="100000"/>
              </a:lnSpc>
              <a:spcBef>
                <a:spcPts val="427"/>
              </a:spcBef>
              <a:spcAft>
                <a:spcPts val="427"/>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Segoe UI Black" panose="020B0A02040204020203" pitchFamily="34" charset="0"/>
                <a:sym typeface="Arial" panose="020B0604020202020204" pitchFamily="34" charset="0"/>
              </a:rPr>
              <a:t>(1 )</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Segoe UI Black" panose="020B0A02040204020203" pitchFamily="34" charset="0"/>
                <a:sym typeface="Arial" panose="020B0604020202020204" pitchFamily="34" charset="0"/>
              </a:rPr>
              <a:t>识别不同指令</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Segoe UI Black" panose="020B0A02040204020203" pitchFamily="34" charset="0"/>
              <a:sym typeface="Arial" panose="020B0604020202020204" pitchFamily="34" charset="0"/>
            </a:endParaRPr>
          </a:p>
        </p:txBody>
      </p:sp>
      <p:grpSp>
        <p:nvGrpSpPr>
          <p:cNvPr id="5" name="组合 4">
            <a:extLst>
              <a:ext uri="{FF2B5EF4-FFF2-40B4-BE49-F238E27FC236}">
                <a16:creationId xmlns:a16="http://schemas.microsoft.com/office/drawing/2014/main" id="{FBE9F9E5-7274-4B0F-B6AE-925F561FFEBE}"/>
              </a:ext>
            </a:extLst>
          </p:cNvPr>
          <p:cNvGrpSpPr/>
          <p:nvPr/>
        </p:nvGrpSpPr>
        <p:grpSpPr>
          <a:xfrm>
            <a:off x="323528" y="2132856"/>
            <a:ext cx="8247062" cy="3822701"/>
            <a:chOff x="1992313" y="1622425"/>
            <a:chExt cx="7121526" cy="3822701"/>
          </a:xfrm>
        </p:grpSpPr>
        <p:sp>
          <p:nvSpPr>
            <p:cNvPr id="6" name="矩形 7">
              <a:extLst>
                <a:ext uri="{FF2B5EF4-FFF2-40B4-BE49-F238E27FC236}">
                  <a16:creationId xmlns:a16="http://schemas.microsoft.com/office/drawing/2014/main" id="{1719239C-CD9C-45D9-BA78-8D11B92F6D43}"/>
                </a:ext>
              </a:extLst>
            </p:cNvPr>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 lastClr="FFFFFF"/>
                  </a:solidFill>
                  <a:effectLst/>
                  <a:uLnTx/>
                  <a:uFillTx/>
                  <a:latin typeface="Calibri"/>
                  <a:ea typeface="宋体"/>
                  <a:cs typeface="+mn-cs"/>
                </a:rPr>
                <a:t>000000</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7" name="矩形 24">
              <a:extLst>
                <a:ext uri="{FF2B5EF4-FFF2-40B4-BE49-F238E27FC236}">
                  <a16:creationId xmlns:a16="http://schemas.microsoft.com/office/drawing/2014/main" id="{596C6603-43B0-4C37-9B80-492085F3622D}"/>
                </a:ext>
              </a:extLst>
            </p:cNvPr>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2000" b="0" i="0" u="none" strike="noStrike" kern="0" cap="none" spc="0" normalizeH="0" baseline="-25000" noProof="0" dirty="0" err="1">
                  <a:ln>
                    <a:noFill/>
                  </a:ln>
                  <a:solidFill>
                    <a:sysClr val="window" lastClr="FFFFFF"/>
                  </a:solidFill>
                  <a:effectLst/>
                  <a:uLnTx/>
                  <a:uFillTx/>
                  <a:latin typeface="Calibri"/>
                  <a:ea typeface="宋体"/>
                  <a:cs typeface="+mn-cs"/>
                </a:rPr>
                <a:t>s</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8" name="矩形 25">
              <a:extLst>
                <a:ext uri="{FF2B5EF4-FFF2-40B4-BE49-F238E27FC236}">
                  <a16:creationId xmlns:a16="http://schemas.microsoft.com/office/drawing/2014/main" id="{7D5BD283-CBE8-4C69-9556-7B2128C23A6E}"/>
                </a:ext>
              </a:extLst>
            </p:cNvPr>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2000" b="0" i="0" u="none" strike="noStrike" kern="0" cap="none" spc="0" normalizeH="0" baseline="-25000" noProof="0" dirty="0" err="1">
                  <a:ln>
                    <a:noFill/>
                  </a:ln>
                  <a:solidFill>
                    <a:sysClr val="window" lastClr="FFFFFF"/>
                  </a:solidFill>
                  <a:effectLst/>
                  <a:uLnTx/>
                  <a:uFillTx/>
                  <a:latin typeface="Calibri"/>
                  <a:ea typeface="宋体"/>
                  <a:cs typeface="+mn-cs"/>
                </a:rPr>
                <a:t>t</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9" name="矩形 26">
              <a:extLst>
                <a:ext uri="{FF2B5EF4-FFF2-40B4-BE49-F238E27FC236}">
                  <a16:creationId xmlns:a16="http://schemas.microsoft.com/office/drawing/2014/main" id="{5486D953-DF5C-41FB-A5D8-431F1F62AFA6}"/>
                </a:ext>
              </a:extLst>
            </p:cNvPr>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10" name="矩形 27">
              <a:extLst>
                <a:ext uri="{FF2B5EF4-FFF2-40B4-BE49-F238E27FC236}">
                  <a16:creationId xmlns:a16="http://schemas.microsoft.com/office/drawing/2014/main" id="{9DF1400A-ABB5-43FC-8111-17FE91FF189F}"/>
                </a:ext>
              </a:extLst>
            </p:cNvPr>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00FF"/>
                  </a:solidFill>
                  <a:effectLst/>
                  <a:uLnTx/>
                  <a:uFillTx/>
                  <a:latin typeface="Calibri"/>
                  <a:ea typeface="宋体"/>
                  <a:cs typeface="+mn-cs"/>
                </a:rPr>
                <a:t>R</a:t>
              </a:r>
              <a:r>
                <a:rPr kumimoji="0" lang="en-US" altLang="zh-CN" sz="2000" b="0" i="0" u="none" strike="noStrike" kern="0" cap="none" spc="0" normalizeH="0" baseline="-25000" noProof="0" dirty="0">
                  <a:ln>
                    <a:noFill/>
                  </a:ln>
                  <a:solidFill>
                    <a:srgbClr val="0000FF"/>
                  </a:solidFill>
                  <a:effectLst/>
                  <a:uLnTx/>
                  <a:uFillTx/>
                  <a:latin typeface="Calibri"/>
                  <a:ea typeface="宋体"/>
                  <a:cs typeface="+mn-cs"/>
                </a:rPr>
                <a:t>d</a:t>
              </a:r>
              <a:endParaRPr kumimoji="0" lang="zh-CN" altLang="en-US" sz="2000" b="0" i="0" u="none" strike="noStrike" kern="0" cap="none" spc="0" normalizeH="0" baseline="-25000" noProof="0" dirty="0">
                <a:ln>
                  <a:noFill/>
                </a:ln>
                <a:solidFill>
                  <a:srgbClr val="0000FF"/>
                </a:solidFill>
                <a:effectLst/>
                <a:uLnTx/>
                <a:uFillTx/>
                <a:latin typeface="Calibri"/>
                <a:ea typeface="宋体"/>
                <a:cs typeface="+mn-cs"/>
              </a:endParaRPr>
            </a:p>
          </p:txBody>
        </p:sp>
        <p:sp>
          <p:nvSpPr>
            <p:cNvPr id="11" name="TextBox 17">
              <a:extLst>
                <a:ext uri="{FF2B5EF4-FFF2-40B4-BE49-F238E27FC236}">
                  <a16:creationId xmlns:a16="http://schemas.microsoft.com/office/drawing/2014/main" id="{EB031195-531E-4E1A-B4A0-8C479B1E2EC2}"/>
                </a:ext>
              </a:extLst>
            </p:cNvPr>
            <p:cNvSpPr txBox="1"/>
            <p:nvPr/>
          </p:nvSpPr>
          <p:spPr>
            <a:xfrm>
              <a:off x="3476625" y="1622425"/>
              <a:ext cx="890588"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2" name="矩形 26">
              <a:extLst>
                <a:ext uri="{FF2B5EF4-FFF2-40B4-BE49-F238E27FC236}">
                  <a16:creationId xmlns:a16="http://schemas.microsoft.com/office/drawing/2014/main" id="{1E09BE78-424A-4C64-B92D-C4FABD63234C}"/>
                </a:ext>
              </a:extLst>
            </p:cNvPr>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cs typeface="+mn-cs"/>
                </a:rPr>
                <a:t>funct</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3" name="TextBox 22">
              <a:extLst>
                <a:ext uri="{FF2B5EF4-FFF2-40B4-BE49-F238E27FC236}">
                  <a16:creationId xmlns:a16="http://schemas.microsoft.com/office/drawing/2014/main" id="{AF7E91F4-0050-4624-AFC2-FF75DB225410}"/>
                </a:ext>
              </a:extLst>
            </p:cNvPr>
            <p:cNvSpPr txBox="1"/>
            <p:nvPr/>
          </p:nvSpPr>
          <p:spPr>
            <a:xfrm>
              <a:off x="4440239" y="1622425"/>
              <a:ext cx="890587"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4" name="TextBox 23">
              <a:extLst>
                <a:ext uri="{FF2B5EF4-FFF2-40B4-BE49-F238E27FC236}">
                  <a16:creationId xmlns:a16="http://schemas.microsoft.com/office/drawing/2014/main" id="{506322D7-6F8D-4315-8791-A05331EFBB02}"/>
                </a:ext>
              </a:extLst>
            </p:cNvPr>
            <p:cNvSpPr txBox="1"/>
            <p:nvPr/>
          </p:nvSpPr>
          <p:spPr>
            <a:xfrm>
              <a:off x="5303839" y="1622425"/>
              <a:ext cx="892175"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5" name="TextBox 24">
              <a:extLst>
                <a:ext uri="{FF2B5EF4-FFF2-40B4-BE49-F238E27FC236}">
                  <a16:creationId xmlns:a16="http://schemas.microsoft.com/office/drawing/2014/main" id="{F4C97858-E03F-4ED5-9C7D-2C8B4FBE9992}"/>
                </a:ext>
              </a:extLst>
            </p:cNvPr>
            <p:cNvSpPr txBox="1"/>
            <p:nvPr/>
          </p:nvSpPr>
          <p:spPr>
            <a:xfrm>
              <a:off x="6240464" y="1622425"/>
              <a:ext cx="890587"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6" name="TextBox 25">
              <a:extLst>
                <a:ext uri="{FF2B5EF4-FFF2-40B4-BE49-F238E27FC236}">
                  <a16:creationId xmlns:a16="http://schemas.microsoft.com/office/drawing/2014/main" id="{5DEE5054-C55A-4F0F-93FA-5243B7D1DC63}"/>
                </a:ext>
              </a:extLst>
            </p:cNvPr>
            <p:cNvSpPr txBox="1"/>
            <p:nvPr/>
          </p:nvSpPr>
          <p:spPr>
            <a:xfrm>
              <a:off x="7175501" y="1622425"/>
              <a:ext cx="892175"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7" name="TextBox 26">
              <a:extLst>
                <a:ext uri="{FF2B5EF4-FFF2-40B4-BE49-F238E27FC236}">
                  <a16:creationId xmlns:a16="http://schemas.microsoft.com/office/drawing/2014/main" id="{779A2797-BDDA-4732-802C-FAB13540640A}"/>
                </a:ext>
              </a:extLst>
            </p:cNvPr>
            <p:cNvSpPr txBox="1"/>
            <p:nvPr/>
          </p:nvSpPr>
          <p:spPr>
            <a:xfrm>
              <a:off x="8183564" y="1622425"/>
              <a:ext cx="892175"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8" name="矩形 7">
              <a:extLst>
                <a:ext uri="{FF2B5EF4-FFF2-40B4-BE49-F238E27FC236}">
                  <a16:creationId xmlns:a16="http://schemas.microsoft.com/office/drawing/2014/main" id="{AE7B48CB-F064-4D42-9327-111533D3870D}"/>
                </a:ext>
              </a:extLst>
            </p:cNvPr>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 lastClr="FFFFFF"/>
                  </a:solidFill>
                  <a:effectLst/>
                  <a:uLnTx/>
                  <a:uFillTx/>
                  <a:latin typeface="Calibri"/>
                  <a:ea typeface="宋体"/>
                  <a:cs typeface="+mn-cs"/>
                </a:rPr>
                <a:t>OP</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9" name="矩形 24">
              <a:extLst>
                <a:ext uri="{FF2B5EF4-FFF2-40B4-BE49-F238E27FC236}">
                  <a16:creationId xmlns:a16="http://schemas.microsoft.com/office/drawing/2014/main" id="{1A958E6D-2621-4AA0-8247-22CD540CF6D6}"/>
                </a:ext>
              </a:extLst>
            </p:cNvPr>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2000" b="0" i="0" u="none" strike="noStrike" kern="0" cap="none" spc="0" normalizeH="0" baseline="-25000" noProof="0" dirty="0" err="1">
                  <a:ln>
                    <a:noFill/>
                  </a:ln>
                  <a:solidFill>
                    <a:sysClr val="window" lastClr="FFFFFF"/>
                  </a:solidFill>
                  <a:effectLst/>
                  <a:uLnTx/>
                  <a:uFillTx/>
                  <a:latin typeface="Calibri"/>
                  <a:ea typeface="宋体"/>
                  <a:cs typeface="+mn-cs"/>
                </a:rPr>
                <a:t>s</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20" name="矩形 25">
              <a:extLst>
                <a:ext uri="{FF2B5EF4-FFF2-40B4-BE49-F238E27FC236}">
                  <a16:creationId xmlns:a16="http://schemas.microsoft.com/office/drawing/2014/main" id="{BCD1CC01-487D-499B-8840-FA2F25EFBACC}"/>
                </a:ext>
              </a:extLst>
            </p:cNvPr>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rgbClr val="0000FF"/>
                  </a:solidFill>
                  <a:effectLst/>
                  <a:uLnTx/>
                  <a:uFillTx/>
                  <a:latin typeface="Calibri"/>
                  <a:ea typeface="宋体"/>
                  <a:cs typeface="+mn-cs"/>
                </a:rPr>
                <a:t>R</a:t>
              </a:r>
              <a:r>
                <a:rPr kumimoji="0" lang="en-US" altLang="zh-CN" sz="2000" b="0" i="0" u="none" strike="noStrike" kern="0" cap="none" spc="0" normalizeH="0" baseline="-25000" noProof="0" dirty="0" err="1">
                  <a:ln>
                    <a:noFill/>
                  </a:ln>
                  <a:solidFill>
                    <a:srgbClr val="0000FF"/>
                  </a:solidFill>
                  <a:effectLst/>
                  <a:uLnTx/>
                  <a:uFillTx/>
                  <a:latin typeface="Calibri"/>
                  <a:ea typeface="宋体"/>
                  <a:cs typeface="+mn-cs"/>
                </a:rPr>
                <a:t>t</a:t>
              </a:r>
              <a:endParaRPr kumimoji="0" lang="zh-CN" altLang="en-US" sz="2000" b="0" i="0" u="none" strike="noStrike" kern="0" cap="none" spc="0" normalizeH="0" baseline="-25000" noProof="0" dirty="0">
                <a:ln>
                  <a:noFill/>
                </a:ln>
                <a:solidFill>
                  <a:srgbClr val="0000FF"/>
                </a:solidFill>
                <a:effectLst/>
                <a:uLnTx/>
                <a:uFillTx/>
                <a:latin typeface="Calibri"/>
                <a:ea typeface="宋体"/>
                <a:cs typeface="+mn-cs"/>
              </a:endParaRPr>
            </a:p>
          </p:txBody>
        </p:sp>
        <p:sp>
          <p:nvSpPr>
            <p:cNvPr id="21" name="TextBox 32">
              <a:extLst>
                <a:ext uri="{FF2B5EF4-FFF2-40B4-BE49-F238E27FC236}">
                  <a16:creationId xmlns:a16="http://schemas.microsoft.com/office/drawing/2014/main" id="{B10C8F6A-8692-4BC6-B366-D9F16F7BC9A4}"/>
                </a:ext>
              </a:extLst>
            </p:cNvPr>
            <p:cNvSpPr txBox="1"/>
            <p:nvPr/>
          </p:nvSpPr>
          <p:spPr>
            <a:xfrm>
              <a:off x="3476625" y="3125789"/>
              <a:ext cx="890588"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2" name="矩形 26">
              <a:extLst>
                <a:ext uri="{FF2B5EF4-FFF2-40B4-BE49-F238E27FC236}">
                  <a16:creationId xmlns:a16="http://schemas.microsoft.com/office/drawing/2014/main" id="{A19ACCEE-B389-4B89-B5DE-5471BA978E64}"/>
                </a:ext>
              </a:extLst>
            </p:cNvPr>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 lastClr="FFFFFF"/>
                  </a:solidFill>
                  <a:effectLst/>
                  <a:uLnTx/>
                  <a:uFillTx/>
                  <a:latin typeface="微软雅黑"/>
                  <a:ea typeface="微软雅黑"/>
                  <a:cs typeface="+mn-cs"/>
                </a:rPr>
                <a:t>立即数</a:t>
              </a:r>
            </a:p>
          </p:txBody>
        </p:sp>
        <p:sp>
          <p:nvSpPr>
            <p:cNvPr id="23" name="TextBox 34">
              <a:extLst>
                <a:ext uri="{FF2B5EF4-FFF2-40B4-BE49-F238E27FC236}">
                  <a16:creationId xmlns:a16="http://schemas.microsoft.com/office/drawing/2014/main" id="{7C8E5325-7179-4F5D-BF3F-EBF5519C77CD}"/>
                </a:ext>
              </a:extLst>
            </p:cNvPr>
            <p:cNvSpPr txBox="1"/>
            <p:nvPr/>
          </p:nvSpPr>
          <p:spPr>
            <a:xfrm>
              <a:off x="4440239" y="3125789"/>
              <a:ext cx="890587"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4" name="TextBox 35">
              <a:extLst>
                <a:ext uri="{FF2B5EF4-FFF2-40B4-BE49-F238E27FC236}">
                  <a16:creationId xmlns:a16="http://schemas.microsoft.com/office/drawing/2014/main" id="{CC2F2068-08B8-439F-8FD0-EB90ACC3C312}"/>
                </a:ext>
              </a:extLst>
            </p:cNvPr>
            <p:cNvSpPr txBox="1"/>
            <p:nvPr/>
          </p:nvSpPr>
          <p:spPr>
            <a:xfrm>
              <a:off x="5303839" y="3125789"/>
              <a:ext cx="892175"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5" name="TextBox 37">
              <a:extLst>
                <a:ext uri="{FF2B5EF4-FFF2-40B4-BE49-F238E27FC236}">
                  <a16:creationId xmlns:a16="http://schemas.microsoft.com/office/drawing/2014/main" id="{AA8335F8-1046-4389-902F-C6731CD5108C}"/>
                </a:ext>
              </a:extLst>
            </p:cNvPr>
            <p:cNvSpPr txBox="1"/>
            <p:nvPr/>
          </p:nvSpPr>
          <p:spPr>
            <a:xfrm>
              <a:off x="7175501" y="3125789"/>
              <a:ext cx="892175"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6" name="矩形 7">
              <a:extLst>
                <a:ext uri="{FF2B5EF4-FFF2-40B4-BE49-F238E27FC236}">
                  <a16:creationId xmlns:a16="http://schemas.microsoft.com/office/drawing/2014/main" id="{D0CC95BA-911E-46F3-B42B-DEFDF432FF42}"/>
                </a:ext>
              </a:extLst>
            </p:cNvPr>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 lastClr="FFFFFF"/>
                  </a:solidFill>
                  <a:effectLst/>
                  <a:uLnTx/>
                  <a:uFillTx/>
                  <a:latin typeface="Calibri"/>
                  <a:ea typeface="宋体"/>
                  <a:cs typeface="+mn-cs"/>
                </a:rPr>
                <a:t>OP</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7" name="TextBox 42">
              <a:extLst>
                <a:ext uri="{FF2B5EF4-FFF2-40B4-BE49-F238E27FC236}">
                  <a16:creationId xmlns:a16="http://schemas.microsoft.com/office/drawing/2014/main" id="{75C0AFCB-FF89-41AF-B1A9-F2CC3082EAC8}"/>
                </a:ext>
              </a:extLst>
            </p:cNvPr>
            <p:cNvSpPr txBox="1"/>
            <p:nvPr/>
          </p:nvSpPr>
          <p:spPr>
            <a:xfrm>
              <a:off x="3476625" y="4646614"/>
              <a:ext cx="890588"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8" name="矩形 26">
              <a:extLst>
                <a:ext uri="{FF2B5EF4-FFF2-40B4-BE49-F238E27FC236}">
                  <a16:creationId xmlns:a16="http://schemas.microsoft.com/office/drawing/2014/main" id="{A2493E8F-20E6-462D-B4E6-7D0A813254C6}"/>
                </a:ext>
              </a:extLst>
            </p:cNvPr>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 lastClr="FFFFFF"/>
                  </a:solidFill>
                  <a:effectLst/>
                  <a:uLnTx/>
                  <a:uFillTx/>
                  <a:latin typeface="微软雅黑"/>
                  <a:ea typeface="微软雅黑"/>
                  <a:cs typeface="+mn-cs"/>
                </a:rPr>
                <a:t>立即数</a:t>
              </a:r>
            </a:p>
          </p:txBody>
        </p:sp>
        <p:sp>
          <p:nvSpPr>
            <p:cNvPr id="29" name="TextBox 46">
              <a:extLst>
                <a:ext uri="{FF2B5EF4-FFF2-40B4-BE49-F238E27FC236}">
                  <a16:creationId xmlns:a16="http://schemas.microsoft.com/office/drawing/2014/main" id="{6ED84E37-05AB-4856-B032-D77652C53DF9}"/>
                </a:ext>
              </a:extLst>
            </p:cNvPr>
            <p:cNvSpPr txBox="1"/>
            <p:nvPr/>
          </p:nvSpPr>
          <p:spPr>
            <a:xfrm>
              <a:off x="6240464" y="4646614"/>
              <a:ext cx="890587"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26bits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0" name="矩形 7">
              <a:extLst>
                <a:ext uri="{FF2B5EF4-FFF2-40B4-BE49-F238E27FC236}">
                  <a16:creationId xmlns:a16="http://schemas.microsoft.com/office/drawing/2014/main" id="{BB0FBD53-1168-4107-85C0-AA526083869B}"/>
                </a:ext>
              </a:extLst>
            </p:cNvPr>
            <p:cNvSpPr/>
            <p:nvPr/>
          </p:nvSpPr>
          <p:spPr>
            <a:xfrm>
              <a:off x="1992313" y="1992314"/>
              <a:ext cx="1295400" cy="428625"/>
            </a:xfrm>
            <a:prstGeom prst="rect">
              <a:avLst/>
            </a:prstGeom>
            <a:solidFill>
              <a:sysClr val="window" lastClr="FFFFFF"/>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a:ea typeface="微软雅黑"/>
                  <a:cs typeface="+mn-cs"/>
                </a:rPr>
                <a:t>R </a:t>
              </a:r>
              <a:r>
                <a:rPr kumimoji="0" lang="zh-CN" altLang="en-US" sz="2000" b="1" i="0" u="none" strike="noStrike" kern="0" cap="none" spc="0" normalizeH="0" baseline="0" noProof="0" dirty="0">
                  <a:ln>
                    <a:noFill/>
                  </a:ln>
                  <a:solidFill>
                    <a:srgbClr val="000000"/>
                  </a:solidFill>
                  <a:effectLst/>
                  <a:uLnTx/>
                  <a:uFillTx/>
                  <a:latin typeface="微软雅黑"/>
                  <a:ea typeface="微软雅黑"/>
                  <a:cs typeface="+mn-cs"/>
                </a:rPr>
                <a:t>型指令</a:t>
              </a:r>
            </a:p>
          </p:txBody>
        </p:sp>
        <p:sp>
          <p:nvSpPr>
            <p:cNvPr id="31" name="矩形 7">
              <a:extLst>
                <a:ext uri="{FF2B5EF4-FFF2-40B4-BE49-F238E27FC236}">
                  <a16:creationId xmlns:a16="http://schemas.microsoft.com/office/drawing/2014/main" id="{CCCD03EA-152B-4A2D-A231-69667F9F53B0}"/>
                </a:ext>
              </a:extLst>
            </p:cNvPr>
            <p:cNvSpPr/>
            <p:nvPr/>
          </p:nvSpPr>
          <p:spPr>
            <a:xfrm>
              <a:off x="1992313" y="3495676"/>
              <a:ext cx="1295400" cy="428625"/>
            </a:xfrm>
            <a:prstGeom prst="rect">
              <a:avLst/>
            </a:prstGeom>
            <a:solidFill>
              <a:sysClr val="window" lastClr="FFFFFF"/>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a:ea typeface="微软雅黑"/>
                  <a:cs typeface="+mn-cs"/>
                </a:rPr>
                <a:t>I </a:t>
              </a:r>
              <a:r>
                <a:rPr kumimoji="0" lang="zh-CN" altLang="en-US" sz="2000" b="1" i="0" u="none" strike="noStrike" kern="0" cap="none" spc="0" normalizeH="0" baseline="0" noProof="0" dirty="0">
                  <a:ln>
                    <a:noFill/>
                  </a:ln>
                  <a:solidFill>
                    <a:srgbClr val="000000"/>
                  </a:solidFill>
                  <a:effectLst/>
                  <a:uLnTx/>
                  <a:uFillTx/>
                  <a:latin typeface="微软雅黑"/>
                  <a:ea typeface="微软雅黑"/>
                  <a:cs typeface="+mn-cs"/>
                </a:rPr>
                <a:t>型指令</a:t>
              </a:r>
            </a:p>
          </p:txBody>
        </p:sp>
        <p:sp>
          <p:nvSpPr>
            <p:cNvPr id="32" name="矩形 7">
              <a:extLst>
                <a:ext uri="{FF2B5EF4-FFF2-40B4-BE49-F238E27FC236}">
                  <a16:creationId xmlns:a16="http://schemas.microsoft.com/office/drawing/2014/main" id="{BE4DF952-3FC3-4FE2-AF18-87E1A5AF33A7}"/>
                </a:ext>
              </a:extLst>
            </p:cNvPr>
            <p:cNvSpPr/>
            <p:nvPr/>
          </p:nvSpPr>
          <p:spPr>
            <a:xfrm>
              <a:off x="1992313" y="5016501"/>
              <a:ext cx="1295400" cy="428625"/>
            </a:xfrm>
            <a:prstGeom prst="rect">
              <a:avLst/>
            </a:prstGeom>
            <a:solidFill>
              <a:sysClr val="window" lastClr="FFFFFF"/>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a:ea typeface="微软雅黑"/>
                  <a:cs typeface="+mn-cs"/>
                </a:rPr>
                <a:t>J </a:t>
              </a:r>
              <a:r>
                <a:rPr kumimoji="0" lang="zh-CN" altLang="en-US" sz="2000" b="1" i="0" u="none" strike="noStrike" kern="0" cap="none" spc="0" normalizeH="0" baseline="0" noProof="0" dirty="0">
                  <a:ln>
                    <a:noFill/>
                  </a:ln>
                  <a:solidFill>
                    <a:srgbClr val="000000"/>
                  </a:solidFill>
                  <a:effectLst/>
                  <a:uLnTx/>
                  <a:uFillTx/>
                  <a:latin typeface="微软雅黑"/>
                  <a:ea typeface="微软雅黑"/>
                  <a:cs typeface="+mn-cs"/>
                </a:rPr>
                <a:t>型指令</a:t>
              </a:r>
            </a:p>
          </p:txBody>
        </p:sp>
      </p:grpSp>
    </p:spTree>
    <p:extLst>
      <p:ext uri="{BB962C8B-B14F-4D97-AF65-F5344CB8AC3E}">
        <p14:creationId xmlns:p14="http://schemas.microsoft.com/office/powerpoint/2010/main" val="42465483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2">
            <a:extLst>
              <a:ext uri="{FF2B5EF4-FFF2-40B4-BE49-F238E27FC236}">
                <a16:creationId xmlns:a16="http://schemas.microsoft.com/office/drawing/2014/main" id="{05CA3BF0-8E38-4641-BDFE-5745E88C6AC8}"/>
              </a:ext>
            </a:extLst>
          </p:cNvPr>
          <p:cNvSpPr txBox="1">
            <a:spLocks noChangeArrowheads="1"/>
          </p:cNvSpPr>
          <p:nvPr/>
        </p:nvSpPr>
        <p:spPr bwMode="auto">
          <a:xfrm>
            <a:off x="0" y="29741"/>
            <a:ext cx="781236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FF0000"/>
                </a:solidFill>
                <a:effectLst/>
                <a:uLnTx/>
                <a:uFillTx/>
                <a:latin typeface="Arial"/>
                <a:ea typeface="宋体"/>
                <a:cs typeface="+mj-cs"/>
              </a:rPr>
              <a:t>6.4.1</a:t>
            </a:r>
            <a:r>
              <a:rPr kumimoji="0" lang="zh-CN" altLang="en-US" sz="3600" b="1" i="0" u="none" strike="noStrike" kern="0" cap="none" spc="0" normalizeH="0" baseline="0" noProof="0" dirty="0">
                <a:ln>
                  <a:noFill/>
                </a:ln>
                <a:solidFill>
                  <a:srgbClr val="FF0000"/>
                </a:solidFill>
                <a:effectLst/>
                <a:uLnTx/>
                <a:uFillTx/>
                <a:latin typeface="Arial"/>
                <a:ea typeface="宋体"/>
                <a:cs typeface="+mj-cs"/>
              </a:rPr>
              <a:t>组合逻辑控制器 </a:t>
            </a:r>
          </a:p>
        </p:txBody>
      </p:sp>
      <p:sp>
        <p:nvSpPr>
          <p:cNvPr id="4" name="标题 1">
            <a:extLst>
              <a:ext uri="{FF2B5EF4-FFF2-40B4-BE49-F238E27FC236}">
                <a16:creationId xmlns:a16="http://schemas.microsoft.com/office/drawing/2014/main" id="{8652670C-3A6D-4E8A-A54B-53AB02E01AE0}"/>
              </a:ext>
            </a:extLst>
          </p:cNvPr>
          <p:cNvSpPr>
            <a:spLocks noGrp="1"/>
          </p:cNvSpPr>
          <p:nvPr>
            <p:ph type="title"/>
          </p:nvPr>
        </p:nvSpPr>
        <p:spPr>
          <a:xfrm>
            <a:off x="179512" y="692696"/>
            <a:ext cx="7886700" cy="617641"/>
          </a:xfrm>
        </p:spPr>
        <p:txBody>
          <a:bodyPr/>
          <a:lstStyle/>
          <a:p>
            <a:r>
              <a:rPr lang="zh-CN" altLang="en-US" dirty="0"/>
              <a:t>单周期模型机控制器设计步骤</a:t>
            </a:r>
          </a:p>
        </p:txBody>
      </p:sp>
      <p:sp>
        <p:nvSpPr>
          <p:cNvPr id="3" name="矩形 2">
            <a:extLst>
              <a:ext uri="{FF2B5EF4-FFF2-40B4-BE49-F238E27FC236}">
                <a16:creationId xmlns:a16="http://schemas.microsoft.com/office/drawing/2014/main" id="{78EDA101-14DB-439E-9A4F-61EE611485E9}"/>
              </a:ext>
            </a:extLst>
          </p:cNvPr>
          <p:cNvSpPr/>
          <p:nvPr/>
        </p:nvSpPr>
        <p:spPr>
          <a:xfrm>
            <a:off x="395536" y="1340768"/>
            <a:ext cx="5760640" cy="461665"/>
          </a:xfrm>
          <a:prstGeom prst="rect">
            <a:avLst/>
          </a:prstGeom>
        </p:spPr>
        <p:txBody>
          <a:bodyPr wrap="square">
            <a:spAutoFit/>
          </a:bodyPr>
          <a:lstStyle/>
          <a:p>
            <a:pPr marL="243827" marR="0" lvl="0" indent="-243827" algn="l" defTabSz="914400" rtl="0" eaLnBrk="1" fontAlgn="base" latinLnBrk="0" hangingPunct="1">
              <a:lnSpc>
                <a:spcPct val="100000"/>
              </a:lnSpc>
              <a:spcBef>
                <a:spcPts val="427"/>
              </a:spcBef>
              <a:spcAft>
                <a:spcPts val="427"/>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Segoe UI Black" panose="020B0A02040204020203" pitchFamily="34" charset="0"/>
                <a:sym typeface="Arial" panose="020B0604020202020204" pitchFamily="34" charset="0"/>
              </a:rPr>
              <a:t>(1 )</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Segoe UI Black" panose="020B0A02040204020203" pitchFamily="34" charset="0"/>
                <a:sym typeface="Arial" panose="020B0604020202020204" pitchFamily="34" charset="0"/>
              </a:rPr>
              <a:t>识别不同指令</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Segoe UI Black" panose="020B0A02040204020203" pitchFamily="34" charset="0"/>
              <a:sym typeface="Arial" panose="020B0604020202020204" pitchFamily="34" charset="0"/>
            </a:endParaRPr>
          </a:p>
        </p:txBody>
      </p:sp>
      <p:grpSp>
        <p:nvGrpSpPr>
          <p:cNvPr id="5" name="组合 4">
            <a:extLst>
              <a:ext uri="{FF2B5EF4-FFF2-40B4-BE49-F238E27FC236}">
                <a16:creationId xmlns:a16="http://schemas.microsoft.com/office/drawing/2014/main" id="{FBE9F9E5-7274-4B0F-B6AE-925F561FFEBE}"/>
              </a:ext>
            </a:extLst>
          </p:cNvPr>
          <p:cNvGrpSpPr/>
          <p:nvPr/>
        </p:nvGrpSpPr>
        <p:grpSpPr>
          <a:xfrm>
            <a:off x="323528" y="1916833"/>
            <a:ext cx="7719366" cy="2048308"/>
            <a:chOff x="1992313" y="1622425"/>
            <a:chExt cx="7134938" cy="2416420"/>
          </a:xfrm>
        </p:grpSpPr>
        <p:sp>
          <p:nvSpPr>
            <p:cNvPr id="6" name="矩形 7">
              <a:extLst>
                <a:ext uri="{FF2B5EF4-FFF2-40B4-BE49-F238E27FC236}">
                  <a16:creationId xmlns:a16="http://schemas.microsoft.com/office/drawing/2014/main" id="{1719239C-CD9C-45D9-BA78-8D11B92F6D43}"/>
                </a:ext>
              </a:extLst>
            </p:cNvPr>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 lastClr="FFFFFF"/>
                  </a:solidFill>
                  <a:effectLst/>
                  <a:uLnTx/>
                  <a:uFillTx/>
                  <a:latin typeface="Calibri"/>
                  <a:ea typeface="宋体"/>
                  <a:cs typeface="+mn-cs"/>
                </a:rPr>
                <a:t>000000</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7" name="矩形 24">
              <a:extLst>
                <a:ext uri="{FF2B5EF4-FFF2-40B4-BE49-F238E27FC236}">
                  <a16:creationId xmlns:a16="http://schemas.microsoft.com/office/drawing/2014/main" id="{596C6603-43B0-4C37-9B80-492085F3622D}"/>
                </a:ext>
              </a:extLst>
            </p:cNvPr>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2000" b="0" i="0" u="none" strike="noStrike" kern="0" cap="none" spc="0" normalizeH="0" baseline="-25000" noProof="0" dirty="0" err="1">
                  <a:ln>
                    <a:noFill/>
                  </a:ln>
                  <a:solidFill>
                    <a:sysClr val="window" lastClr="FFFFFF"/>
                  </a:solidFill>
                  <a:effectLst/>
                  <a:uLnTx/>
                  <a:uFillTx/>
                  <a:latin typeface="Calibri"/>
                  <a:ea typeface="宋体"/>
                  <a:cs typeface="+mn-cs"/>
                </a:rPr>
                <a:t>s</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8" name="矩形 25">
              <a:extLst>
                <a:ext uri="{FF2B5EF4-FFF2-40B4-BE49-F238E27FC236}">
                  <a16:creationId xmlns:a16="http://schemas.microsoft.com/office/drawing/2014/main" id="{7D5BD283-CBE8-4C69-9556-7B2128C23A6E}"/>
                </a:ext>
              </a:extLst>
            </p:cNvPr>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2000" b="0" i="0" u="none" strike="noStrike" kern="0" cap="none" spc="0" normalizeH="0" baseline="-25000" noProof="0" dirty="0" err="1">
                  <a:ln>
                    <a:noFill/>
                  </a:ln>
                  <a:solidFill>
                    <a:sysClr val="window" lastClr="FFFFFF"/>
                  </a:solidFill>
                  <a:effectLst/>
                  <a:uLnTx/>
                  <a:uFillTx/>
                  <a:latin typeface="Calibri"/>
                  <a:ea typeface="宋体"/>
                  <a:cs typeface="+mn-cs"/>
                </a:rPr>
                <a:t>t</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9" name="矩形 26">
              <a:extLst>
                <a:ext uri="{FF2B5EF4-FFF2-40B4-BE49-F238E27FC236}">
                  <a16:creationId xmlns:a16="http://schemas.microsoft.com/office/drawing/2014/main" id="{5486D953-DF5C-41FB-A5D8-431F1F62AFA6}"/>
                </a:ext>
              </a:extLst>
            </p:cNvPr>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10" name="矩形 27">
              <a:extLst>
                <a:ext uri="{FF2B5EF4-FFF2-40B4-BE49-F238E27FC236}">
                  <a16:creationId xmlns:a16="http://schemas.microsoft.com/office/drawing/2014/main" id="{9DF1400A-ABB5-43FC-8111-17FE91FF189F}"/>
                </a:ext>
              </a:extLst>
            </p:cNvPr>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00FF"/>
                  </a:solidFill>
                  <a:effectLst/>
                  <a:uLnTx/>
                  <a:uFillTx/>
                  <a:latin typeface="Calibri"/>
                  <a:ea typeface="宋体"/>
                  <a:cs typeface="+mn-cs"/>
                </a:rPr>
                <a:t>R</a:t>
              </a:r>
              <a:r>
                <a:rPr kumimoji="0" lang="en-US" altLang="zh-CN" sz="2000" b="0" i="0" u="none" strike="noStrike" kern="0" cap="none" spc="0" normalizeH="0" baseline="-25000" noProof="0" dirty="0">
                  <a:ln>
                    <a:noFill/>
                  </a:ln>
                  <a:solidFill>
                    <a:srgbClr val="0000FF"/>
                  </a:solidFill>
                  <a:effectLst/>
                  <a:uLnTx/>
                  <a:uFillTx/>
                  <a:latin typeface="Calibri"/>
                  <a:ea typeface="宋体"/>
                  <a:cs typeface="+mn-cs"/>
                </a:rPr>
                <a:t>d</a:t>
              </a:r>
              <a:endParaRPr kumimoji="0" lang="zh-CN" altLang="en-US" sz="2000" b="0" i="0" u="none" strike="noStrike" kern="0" cap="none" spc="0" normalizeH="0" baseline="-25000" noProof="0" dirty="0">
                <a:ln>
                  <a:noFill/>
                </a:ln>
                <a:solidFill>
                  <a:srgbClr val="0000FF"/>
                </a:solidFill>
                <a:effectLst/>
                <a:uLnTx/>
                <a:uFillTx/>
                <a:latin typeface="Calibri"/>
                <a:ea typeface="宋体"/>
                <a:cs typeface="+mn-cs"/>
              </a:endParaRPr>
            </a:p>
          </p:txBody>
        </p:sp>
        <p:sp>
          <p:nvSpPr>
            <p:cNvPr id="11" name="TextBox 17">
              <a:extLst>
                <a:ext uri="{FF2B5EF4-FFF2-40B4-BE49-F238E27FC236}">
                  <a16:creationId xmlns:a16="http://schemas.microsoft.com/office/drawing/2014/main" id="{EB031195-531E-4E1A-B4A0-8C479B1E2EC2}"/>
                </a:ext>
              </a:extLst>
            </p:cNvPr>
            <p:cNvSpPr txBox="1"/>
            <p:nvPr/>
          </p:nvSpPr>
          <p:spPr>
            <a:xfrm>
              <a:off x="3476625" y="1622425"/>
              <a:ext cx="890588"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2" name="矩形 26">
              <a:extLst>
                <a:ext uri="{FF2B5EF4-FFF2-40B4-BE49-F238E27FC236}">
                  <a16:creationId xmlns:a16="http://schemas.microsoft.com/office/drawing/2014/main" id="{1E09BE78-424A-4C64-B92D-C4FABD63234C}"/>
                </a:ext>
              </a:extLst>
            </p:cNvPr>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cs typeface="+mn-cs"/>
                </a:rPr>
                <a:t>funct</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3" name="TextBox 22">
              <a:extLst>
                <a:ext uri="{FF2B5EF4-FFF2-40B4-BE49-F238E27FC236}">
                  <a16:creationId xmlns:a16="http://schemas.microsoft.com/office/drawing/2014/main" id="{AF7E91F4-0050-4624-AFC2-FF75DB225410}"/>
                </a:ext>
              </a:extLst>
            </p:cNvPr>
            <p:cNvSpPr txBox="1"/>
            <p:nvPr/>
          </p:nvSpPr>
          <p:spPr>
            <a:xfrm>
              <a:off x="4440239" y="1622425"/>
              <a:ext cx="890587"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4" name="TextBox 23">
              <a:extLst>
                <a:ext uri="{FF2B5EF4-FFF2-40B4-BE49-F238E27FC236}">
                  <a16:creationId xmlns:a16="http://schemas.microsoft.com/office/drawing/2014/main" id="{506322D7-6F8D-4315-8791-A05331EFBB02}"/>
                </a:ext>
              </a:extLst>
            </p:cNvPr>
            <p:cNvSpPr txBox="1"/>
            <p:nvPr/>
          </p:nvSpPr>
          <p:spPr>
            <a:xfrm>
              <a:off x="5303839" y="1622425"/>
              <a:ext cx="892175"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5" name="TextBox 24">
              <a:extLst>
                <a:ext uri="{FF2B5EF4-FFF2-40B4-BE49-F238E27FC236}">
                  <a16:creationId xmlns:a16="http://schemas.microsoft.com/office/drawing/2014/main" id="{F4C97858-E03F-4ED5-9C7D-2C8B4FBE9992}"/>
                </a:ext>
              </a:extLst>
            </p:cNvPr>
            <p:cNvSpPr txBox="1"/>
            <p:nvPr/>
          </p:nvSpPr>
          <p:spPr>
            <a:xfrm>
              <a:off x="6240464" y="1622425"/>
              <a:ext cx="890587"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6" name="TextBox 25">
              <a:extLst>
                <a:ext uri="{FF2B5EF4-FFF2-40B4-BE49-F238E27FC236}">
                  <a16:creationId xmlns:a16="http://schemas.microsoft.com/office/drawing/2014/main" id="{5DEE5054-C55A-4F0F-93FA-5243B7D1DC63}"/>
                </a:ext>
              </a:extLst>
            </p:cNvPr>
            <p:cNvSpPr txBox="1"/>
            <p:nvPr/>
          </p:nvSpPr>
          <p:spPr>
            <a:xfrm>
              <a:off x="7175501" y="1622425"/>
              <a:ext cx="892175"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7" name="TextBox 26">
              <a:extLst>
                <a:ext uri="{FF2B5EF4-FFF2-40B4-BE49-F238E27FC236}">
                  <a16:creationId xmlns:a16="http://schemas.microsoft.com/office/drawing/2014/main" id="{779A2797-BDDA-4732-802C-FAB13540640A}"/>
                </a:ext>
              </a:extLst>
            </p:cNvPr>
            <p:cNvSpPr txBox="1"/>
            <p:nvPr/>
          </p:nvSpPr>
          <p:spPr>
            <a:xfrm>
              <a:off x="8183564" y="1622425"/>
              <a:ext cx="892175"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8" name="矩形 7">
              <a:extLst>
                <a:ext uri="{FF2B5EF4-FFF2-40B4-BE49-F238E27FC236}">
                  <a16:creationId xmlns:a16="http://schemas.microsoft.com/office/drawing/2014/main" id="{AE7B48CB-F064-4D42-9327-111533D3870D}"/>
                </a:ext>
              </a:extLst>
            </p:cNvPr>
            <p:cNvSpPr/>
            <p:nvPr/>
          </p:nvSpPr>
          <p:spPr>
            <a:xfrm>
              <a:off x="3359150" y="2811709"/>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 lastClr="FFFFFF"/>
                  </a:solidFill>
                  <a:effectLst/>
                  <a:uLnTx/>
                  <a:uFillTx/>
                  <a:latin typeface="Calibri"/>
                  <a:ea typeface="宋体"/>
                  <a:cs typeface="+mn-cs"/>
                </a:rPr>
                <a:t>OP</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9" name="矩形 24">
              <a:extLst>
                <a:ext uri="{FF2B5EF4-FFF2-40B4-BE49-F238E27FC236}">
                  <a16:creationId xmlns:a16="http://schemas.microsoft.com/office/drawing/2014/main" id="{1A958E6D-2621-4AA0-8247-22CD540CF6D6}"/>
                </a:ext>
              </a:extLst>
            </p:cNvPr>
            <p:cNvSpPr/>
            <p:nvPr/>
          </p:nvSpPr>
          <p:spPr>
            <a:xfrm>
              <a:off x="4452938" y="2811709"/>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2000" b="0" i="0" u="none" strike="noStrike" kern="0" cap="none" spc="0" normalizeH="0" baseline="-25000" noProof="0" dirty="0" err="1">
                  <a:ln>
                    <a:noFill/>
                  </a:ln>
                  <a:solidFill>
                    <a:sysClr val="window" lastClr="FFFFFF"/>
                  </a:solidFill>
                  <a:effectLst/>
                  <a:uLnTx/>
                  <a:uFillTx/>
                  <a:latin typeface="Calibri"/>
                  <a:ea typeface="宋体"/>
                  <a:cs typeface="+mn-cs"/>
                </a:rPr>
                <a:t>s</a:t>
              </a:r>
              <a:endParaRPr kumimoji="0" lang="zh-CN" altLang="en-US" sz="2000"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20" name="矩形 25">
              <a:extLst>
                <a:ext uri="{FF2B5EF4-FFF2-40B4-BE49-F238E27FC236}">
                  <a16:creationId xmlns:a16="http://schemas.microsoft.com/office/drawing/2014/main" id="{BCD1CC01-487D-499B-8840-FA2F25EFBACC}"/>
                </a:ext>
              </a:extLst>
            </p:cNvPr>
            <p:cNvSpPr/>
            <p:nvPr/>
          </p:nvSpPr>
          <p:spPr>
            <a:xfrm>
              <a:off x="5367338" y="2811709"/>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rgbClr val="0000FF"/>
                  </a:solidFill>
                  <a:effectLst/>
                  <a:uLnTx/>
                  <a:uFillTx/>
                  <a:latin typeface="Calibri"/>
                  <a:ea typeface="宋体"/>
                  <a:cs typeface="+mn-cs"/>
                </a:rPr>
                <a:t>R</a:t>
              </a:r>
              <a:r>
                <a:rPr kumimoji="0" lang="en-US" altLang="zh-CN" sz="2000" b="0" i="0" u="none" strike="noStrike" kern="0" cap="none" spc="0" normalizeH="0" baseline="-25000" noProof="0" dirty="0" err="1">
                  <a:ln>
                    <a:noFill/>
                  </a:ln>
                  <a:solidFill>
                    <a:srgbClr val="0000FF"/>
                  </a:solidFill>
                  <a:effectLst/>
                  <a:uLnTx/>
                  <a:uFillTx/>
                  <a:latin typeface="Calibri"/>
                  <a:ea typeface="宋体"/>
                  <a:cs typeface="+mn-cs"/>
                </a:rPr>
                <a:t>t</a:t>
              </a:r>
              <a:endParaRPr kumimoji="0" lang="zh-CN" altLang="en-US" sz="2000" b="0" i="0" u="none" strike="noStrike" kern="0" cap="none" spc="0" normalizeH="0" baseline="-25000" noProof="0" dirty="0">
                <a:ln>
                  <a:noFill/>
                </a:ln>
                <a:solidFill>
                  <a:srgbClr val="0000FF"/>
                </a:solidFill>
                <a:effectLst/>
                <a:uLnTx/>
                <a:uFillTx/>
                <a:latin typeface="Calibri"/>
                <a:ea typeface="宋体"/>
                <a:cs typeface="+mn-cs"/>
              </a:endParaRPr>
            </a:p>
          </p:txBody>
        </p:sp>
        <p:sp>
          <p:nvSpPr>
            <p:cNvPr id="21" name="TextBox 32">
              <a:extLst>
                <a:ext uri="{FF2B5EF4-FFF2-40B4-BE49-F238E27FC236}">
                  <a16:creationId xmlns:a16="http://schemas.microsoft.com/office/drawing/2014/main" id="{B10C8F6A-8692-4BC6-B366-D9F16F7BC9A4}"/>
                </a:ext>
              </a:extLst>
            </p:cNvPr>
            <p:cNvSpPr txBox="1"/>
            <p:nvPr/>
          </p:nvSpPr>
          <p:spPr>
            <a:xfrm>
              <a:off x="3476625" y="2441822"/>
              <a:ext cx="890588"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2" name="矩形 26">
              <a:extLst>
                <a:ext uri="{FF2B5EF4-FFF2-40B4-BE49-F238E27FC236}">
                  <a16:creationId xmlns:a16="http://schemas.microsoft.com/office/drawing/2014/main" id="{A19ACCEE-B389-4B89-B5DE-5471BA978E64}"/>
                </a:ext>
              </a:extLst>
            </p:cNvPr>
            <p:cNvSpPr/>
            <p:nvPr/>
          </p:nvSpPr>
          <p:spPr>
            <a:xfrm>
              <a:off x="6281738" y="2811709"/>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 lastClr="FFFFFF"/>
                  </a:solidFill>
                  <a:effectLst/>
                  <a:uLnTx/>
                  <a:uFillTx/>
                  <a:latin typeface="微软雅黑"/>
                  <a:ea typeface="微软雅黑"/>
                  <a:cs typeface="+mn-cs"/>
                </a:rPr>
                <a:t>立即数</a:t>
              </a:r>
            </a:p>
          </p:txBody>
        </p:sp>
        <p:sp>
          <p:nvSpPr>
            <p:cNvPr id="23" name="TextBox 34">
              <a:extLst>
                <a:ext uri="{FF2B5EF4-FFF2-40B4-BE49-F238E27FC236}">
                  <a16:creationId xmlns:a16="http://schemas.microsoft.com/office/drawing/2014/main" id="{7C8E5325-7179-4F5D-BF3F-EBF5519C77CD}"/>
                </a:ext>
              </a:extLst>
            </p:cNvPr>
            <p:cNvSpPr txBox="1"/>
            <p:nvPr/>
          </p:nvSpPr>
          <p:spPr>
            <a:xfrm>
              <a:off x="4440239" y="2441822"/>
              <a:ext cx="890587"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4" name="TextBox 35">
              <a:extLst>
                <a:ext uri="{FF2B5EF4-FFF2-40B4-BE49-F238E27FC236}">
                  <a16:creationId xmlns:a16="http://schemas.microsoft.com/office/drawing/2014/main" id="{CC2F2068-08B8-439F-8FD0-EB90ACC3C312}"/>
                </a:ext>
              </a:extLst>
            </p:cNvPr>
            <p:cNvSpPr txBox="1"/>
            <p:nvPr/>
          </p:nvSpPr>
          <p:spPr>
            <a:xfrm>
              <a:off x="5303839" y="2441822"/>
              <a:ext cx="892175"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5" name="TextBox 37">
              <a:extLst>
                <a:ext uri="{FF2B5EF4-FFF2-40B4-BE49-F238E27FC236}">
                  <a16:creationId xmlns:a16="http://schemas.microsoft.com/office/drawing/2014/main" id="{AA8335F8-1046-4389-902F-C6731CD5108C}"/>
                </a:ext>
              </a:extLst>
            </p:cNvPr>
            <p:cNvSpPr txBox="1"/>
            <p:nvPr/>
          </p:nvSpPr>
          <p:spPr>
            <a:xfrm>
              <a:off x="7175501" y="2441822"/>
              <a:ext cx="892175"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6" name="矩形 7">
              <a:extLst>
                <a:ext uri="{FF2B5EF4-FFF2-40B4-BE49-F238E27FC236}">
                  <a16:creationId xmlns:a16="http://schemas.microsoft.com/office/drawing/2014/main" id="{D0CC95BA-911E-46F3-B42B-DEFDF432FF42}"/>
                </a:ext>
              </a:extLst>
            </p:cNvPr>
            <p:cNvSpPr/>
            <p:nvPr/>
          </p:nvSpPr>
          <p:spPr>
            <a:xfrm>
              <a:off x="3323439" y="3576249"/>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 lastClr="FFFFFF"/>
                  </a:solidFill>
                  <a:effectLst/>
                  <a:uLnTx/>
                  <a:uFillTx/>
                  <a:latin typeface="Calibri"/>
                  <a:ea typeface="宋体"/>
                  <a:cs typeface="+mn-cs"/>
                </a:rPr>
                <a:t>OP</a:t>
              </a:r>
              <a:endParaRPr kumimoji="0" lang="zh-CN" altLang="en-US" sz="20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7" name="TextBox 42">
              <a:extLst>
                <a:ext uri="{FF2B5EF4-FFF2-40B4-BE49-F238E27FC236}">
                  <a16:creationId xmlns:a16="http://schemas.microsoft.com/office/drawing/2014/main" id="{75C0AFCB-FF89-41AF-B1A9-F2CC3082EAC8}"/>
                </a:ext>
              </a:extLst>
            </p:cNvPr>
            <p:cNvSpPr txBox="1"/>
            <p:nvPr/>
          </p:nvSpPr>
          <p:spPr>
            <a:xfrm>
              <a:off x="3488079" y="3236453"/>
              <a:ext cx="890588"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8" name="矩形 26">
              <a:extLst>
                <a:ext uri="{FF2B5EF4-FFF2-40B4-BE49-F238E27FC236}">
                  <a16:creationId xmlns:a16="http://schemas.microsoft.com/office/drawing/2014/main" id="{A2493E8F-20E6-462D-B4E6-7D0A813254C6}"/>
                </a:ext>
              </a:extLst>
            </p:cNvPr>
            <p:cNvSpPr/>
            <p:nvPr/>
          </p:nvSpPr>
          <p:spPr>
            <a:xfrm>
              <a:off x="4466351" y="3610220"/>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 lastClr="FFFFFF"/>
                  </a:solidFill>
                  <a:effectLst/>
                  <a:uLnTx/>
                  <a:uFillTx/>
                  <a:latin typeface="微软雅黑"/>
                  <a:ea typeface="微软雅黑"/>
                  <a:cs typeface="+mn-cs"/>
                </a:rPr>
                <a:t>立即数</a:t>
              </a:r>
            </a:p>
          </p:txBody>
        </p:sp>
        <p:sp>
          <p:nvSpPr>
            <p:cNvPr id="29" name="TextBox 46">
              <a:extLst>
                <a:ext uri="{FF2B5EF4-FFF2-40B4-BE49-F238E27FC236}">
                  <a16:creationId xmlns:a16="http://schemas.microsoft.com/office/drawing/2014/main" id="{6ED84E37-05AB-4856-B032-D77652C53DF9}"/>
                </a:ext>
              </a:extLst>
            </p:cNvPr>
            <p:cNvSpPr txBox="1"/>
            <p:nvPr/>
          </p:nvSpPr>
          <p:spPr>
            <a:xfrm>
              <a:off x="6251918" y="3236453"/>
              <a:ext cx="890587"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26bits</a:t>
              </a:r>
              <a:endParaRPr kumimoji="0" lang="zh-CN" altLang="en-US" sz="2000"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0" name="矩形 7">
              <a:extLst>
                <a:ext uri="{FF2B5EF4-FFF2-40B4-BE49-F238E27FC236}">
                  <a16:creationId xmlns:a16="http://schemas.microsoft.com/office/drawing/2014/main" id="{BB0FBD53-1168-4107-85C0-AA526083869B}"/>
                </a:ext>
              </a:extLst>
            </p:cNvPr>
            <p:cNvSpPr/>
            <p:nvPr/>
          </p:nvSpPr>
          <p:spPr>
            <a:xfrm>
              <a:off x="1992313" y="1992314"/>
              <a:ext cx="1295400" cy="428625"/>
            </a:xfrm>
            <a:prstGeom prst="rect">
              <a:avLst/>
            </a:prstGeom>
            <a:solidFill>
              <a:sysClr val="window" lastClr="FFFFFF"/>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a:ea typeface="微软雅黑"/>
                  <a:cs typeface="+mn-cs"/>
                </a:rPr>
                <a:t>R </a:t>
              </a:r>
              <a:r>
                <a:rPr kumimoji="0" lang="zh-CN" altLang="en-US" sz="2000" b="1" i="0" u="none" strike="noStrike" kern="0" cap="none" spc="0" normalizeH="0" baseline="0" noProof="0" dirty="0">
                  <a:ln>
                    <a:noFill/>
                  </a:ln>
                  <a:solidFill>
                    <a:srgbClr val="000000"/>
                  </a:solidFill>
                  <a:effectLst/>
                  <a:uLnTx/>
                  <a:uFillTx/>
                  <a:latin typeface="微软雅黑"/>
                  <a:ea typeface="微软雅黑"/>
                  <a:cs typeface="+mn-cs"/>
                </a:rPr>
                <a:t>型指令</a:t>
              </a:r>
            </a:p>
          </p:txBody>
        </p:sp>
        <p:sp>
          <p:nvSpPr>
            <p:cNvPr id="31" name="矩形 7">
              <a:extLst>
                <a:ext uri="{FF2B5EF4-FFF2-40B4-BE49-F238E27FC236}">
                  <a16:creationId xmlns:a16="http://schemas.microsoft.com/office/drawing/2014/main" id="{CCCD03EA-152B-4A2D-A231-69667F9F53B0}"/>
                </a:ext>
              </a:extLst>
            </p:cNvPr>
            <p:cNvSpPr/>
            <p:nvPr/>
          </p:nvSpPr>
          <p:spPr>
            <a:xfrm>
              <a:off x="1992313" y="2811709"/>
              <a:ext cx="1295400" cy="428625"/>
            </a:xfrm>
            <a:prstGeom prst="rect">
              <a:avLst/>
            </a:prstGeom>
            <a:solidFill>
              <a:sysClr val="window" lastClr="FFFFFF"/>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a:ea typeface="微软雅黑"/>
                  <a:cs typeface="+mn-cs"/>
                </a:rPr>
                <a:t>I </a:t>
              </a:r>
              <a:r>
                <a:rPr kumimoji="0" lang="zh-CN" altLang="en-US" sz="2000" b="1" i="0" u="none" strike="noStrike" kern="0" cap="none" spc="0" normalizeH="0" baseline="0" noProof="0" dirty="0">
                  <a:ln>
                    <a:noFill/>
                  </a:ln>
                  <a:solidFill>
                    <a:srgbClr val="000000"/>
                  </a:solidFill>
                  <a:effectLst/>
                  <a:uLnTx/>
                  <a:uFillTx/>
                  <a:latin typeface="微软雅黑"/>
                  <a:ea typeface="微软雅黑"/>
                  <a:cs typeface="+mn-cs"/>
                </a:rPr>
                <a:t>型指令</a:t>
              </a:r>
            </a:p>
          </p:txBody>
        </p:sp>
        <p:sp>
          <p:nvSpPr>
            <p:cNvPr id="32" name="矩形 7">
              <a:extLst>
                <a:ext uri="{FF2B5EF4-FFF2-40B4-BE49-F238E27FC236}">
                  <a16:creationId xmlns:a16="http://schemas.microsoft.com/office/drawing/2014/main" id="{BE4DF952-3FC3-4FE2-AF18-87E1A5AF33A7}"/>
                </a:ext>
              </a:extLst>
            </p:cNvPr>
            <p:cNvSpPr/>
            <p:nvPr/>
          </p:nvSpPr>
          <p:spPr>
            <a:xfrm>
              <a:off x="1992313" y="3576249"/>
              <a:ext cx="1295400" cy="428625"/>
            </a:xfrm>
            <a:prstGeom prst="rect">
              <a:avLst/>
            </a:prstGeom>
            <a:solidFill>
              <a:sysClr val="window" lastClr="FFFFFF"/>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a:ea typeface="微软雅黑"/>
                  <a:cs typeface="+mn-cs"/>
                </a:rPr>
                <a:t>J </a:t>
              </a:r>
              <a:r>
                <a:rPr kumimoji="0" lang="zh-CN" altLang="en-US" sz="2000" b="1" i="0" u="none" strike="noStrike" kern="0" cap="none" spc="0" normalizeH="0" baseline="0" noProof="0" dirty="0">
                  <a:ln>
                    <a:noFill/>
                  </a:ln>
                  <a:solidFill>
                    <a:srgbClr val="000000"/>
                  </a:solidFill>
                  <a:effectLst/>
                  <a:uLnTx/>
                  <a:uFillTx/>
                  <a:latin typeface="微软雅黑"/>
                  <a:ea typeface="微软雅黑"/>
                  <a:cs typeface="+mn-cs"/>
                </a:rPr>
                <a:t>型指令</a:t>
              </a:r>
            </a:p>
          </p:txBody>
        </p:sp>
      </p:grpSp>
      <p:pic>
        <p:nvPicPr>
          <p:cNvPr id="33" name="图片 32">
            <a:extLst>
              <a:ext uri="{FF2B5EF4-FFF2-40B4-BE49-F238E27FC236}">
                <a16:creationId xmlns:a16="http://schemas.microsoft.com/office/drawing/2014/main" id="{A04C8701-17DD-4E12-BB6C-736D61E930F2}"/>
              </a:ext>
            </a:extLst>
          </p:cNvPr>
          <p:cNvPicPr>
            <a:picLocks noChangeAspect="1"/>
          </p:cNvPicPr>
          <p:nvPr/>
        </p:nvPicPr>
        <p:blipFill>
          <a:blip r:embed="rId2"/>
          <a:stretch>
            <a:fillRect/>
          </a:stretch>
        </p:blipFill>
        <p:spPr>
          <a:xfrm>
            <a:off x="2987824" y="4508590"/>
            <a:ext cx="2764012" cy="2349410"/>
          </a:xfrm>
          <a:prstGeom prst="rect">
            <a:avLst/>
          </a:prstGeom>
        </p:spPr>
      </p:pic>
      <p:sp>
        <p:nvSpPr>
          <p:cNvPr id="2" name="对话气泡: 椭圆形 1">
            <a:extLst>
              <a:ext uri="{FF2B5EF4-FFF2-40B4-BE49-F238E27FC236}">
                <a16:creationId xmlns:a16="http://schemas.microsoft.com/office/drawing/2014/main" id="{C349F6BA-1201-4227-A171-B7E567DFAADE}"/>
              </a:ext>
            </a:extLst>
          </p:cNvPr>
          <p:cNvSpPr/>
          <p:nvPr/>
        </p:nvSpPr>
        <p:spPr>
          <a:xfrm>
            <a:off x="971600" y="4797152"/>
            <a:ext cx="1368152" cy="720080"/>
          </a:xfrm>
          <a:prstGeom prst="wedgeEllipseCallout">
            <a:avLst>
              <a:gd name="adj1" fmla="val 92330"/>
              <a:gd name="adj2" fmla="val -11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指令机器码</a:t>
            </a:r>
          </a:p>
        </p:txBody>
      </p:sp>
      <p:sp>
        <p:nvSpPr>
          <p:cNvPr id="35" name="对话气泡: 椭圆形 34">
            <a:extLst>
              <a:ext uri="{FF2B5EF4-FFF2-40B4-BE49-F238E27FC236}">
                <a16:creationId xmlns:a16="http://schemas.microsoft.com/office/drawing/2014/main" id="{FF4BAF2C-F503-4434-9414-B32A8F16A403}"/>
              </a:ext>
            </a:extLst>
          </p:cNvPr>
          <p:cNvSpPr/>
          <p:nvPr/>
        </p:nvSpPr>
        <p:spPr>
          <a:xfrm>
            <a:off x="6660232" y="4509120"/>
            <a:ext cx="2483768" cy="648072"/>
          </a:xfrm>
          <a:prstGeom prst="wedgeEllipseCallout">
            <a:avLst>
              <a:gd name="adj1" fmla="val -92224"/>
              <a:gd name="adj2" fmla="val 19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表征指令动作</a:t>
            </a:r>
            <a:r>
              <a:rPr lang="en-US" altLang="zh-CN" dirty="0"/>
              <a:t>OP</a:t>
            </a:r>
            <a:r>
              <a:rPr lang="zh-CN" altLang="en-US" dirty="0"/>
              <a:t>和</a:t>
            </a:r>
            <a:r>
              <a:rPr lang="en-US" altLang="zh-CN" dirty="0" err="1"/>
              <a:t>funct</a:t>
            </a:r>
            <a:endParaRPr lang="zh-CN" altLang="en-US" dirty="0"/>
          </a:p>
        </p:txBody>
      </p:sp>
      <p:sp>
        <p:nvSpPr>
          <p:cNvPr id="37" name="对话气泡: 椭圆形 36">
            <a:extLst>
              <a:ext uri="{FF2B5EF4-FFF2-40B4-BE49-F238E27FC236}">
                <a16:creationId xmlns:a16="http://schemas.microsoft.com/office/drawing/2014/main" id="{F3D10278-C7A9-4C3B-9EFA-EAEC56885F8D}"/>
              </a:ext>
            </a:extLst>
          </p:cNvPr>
          <p:cNvSpPr/>
          <p:nvPr/>
        </p:nvSpPr>
        <p:spPr>
          <a:xfrm>
            <a:off x="6804248" y="5445224"/>
            <a:ext cx="2016224" cy="648072"/>
          </a:xfrm>
          <a:prstGeom prst="wedgeEllipseCallout">
            <a:avLst>
              <a:gd name="adj1" fmla="val -92224"/>
              <a:gd name="adj2" fmla="val 19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指令中的数据来源</a:t>
            </a:r>
          </a:p>
        </p:txBody>
      </p:sp>
    </p:spTree>
    <p:extLst>
      <p:ext uri="{BB962C8B-B14F-4D97-AF65-F5344CB8AC3E}">
        <p14:creationId xmlns:p14="http://schemas.microsoft.com/office/powerpoint/2010/main" val="366173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B6D728F-3435-4D98-AE2A-4ADB54970D00}"/>
              </a:ext>
            </a:extLst>
          </p:cNvPr>
          <p:cNvSpPr>
            <a:spLocks noGrp="1"/>
          </p:cNvSpPr>
          <p:nvPr>
            <p:ph type="title"/>
          </p:nvPr>
        </p:nvSpPr>
        <p:spPr>
          <a:xfrm>
            <a:off x="179512" y="260648"/>
            <a:ext cx="7886700" cy="617641"/>
          </a:xfrm>
        </p:spPr>
        <p:txBody>
          <a:bodyPr>
            <a:noAutofit/>
          </a:bodyPr>
          <a:lstStyle/>
          <a:p>
            <a:r>
              <a:rPr lang="en-US" altLang="zh-CN" sz="3200" dirty="0">
                <a:solidFill>
                  <a:prstClr val="black"/>
                </a:solidFill>
                <a:latin typeface="Arial" panose="020B0604020202020204" pitchFamily="34" charset="0"/>
                <a:cs typeface="Segoe UI Black" panose="020B0A02040204020203" pitchFamily="34" charset="0"/>
                <a:sym typeface="Arial" panose="020B0604020202020204" pitchFamily="34" charset="0"/>
              </a:rPr>
              <a:t> (1 )</a:t>
            </a:r>
            <a:r>
              <a:rPr lang="zh-CN" altLang="en-US" sz="3200" dirty="0">
                <a:solidFill>
                  <a:prstClr val="black"/>
                </a:solidFill>
                <a:latin typeface="Arial" panose="020B0604020202020204" pitchFamily="34" charset="0"/>
                <a:cs typeface="Segoe UI Black" panose="020B0A02040204020203" pitchFamily="34" charset="0"/>
                <a:sym typeface="Arial" panose="020B0604020202020204" pitchFamily="34" charset="0"/>
              </a:rPr>
              <a:t>识别不同指令</a:t>
            </a:r>
            <a:endParaRPr lang="zh-CN" altLang="en-US" sz="3200" dirty="0"/>
          </a:p>
        </p:txBody>
      </p:sp>
      <p:sp>
        <p:nvSpPr>
          <p:cNvPr id="7" name="Rectangle 2">
            <a:extLst>
              <a:ext uri="{FF2B5EF4-FFF2-40B4-BE49-F238E27FC236}">
                <a16:creationId xmlns:a16="http://schemas.microsoft.com/office/drawing/2014/main" id="{B2041E32-CF92-4B75-9855-BBE453C7069B}"/>
              </a:ext>
            </a:extLst>
          </p:cNvPr>
          <p:cNvSpPr>
            <a:spLocks noChangeArrowheads="1"/>
          </p:cNvSpPr>
          <p:nvPr/>
        </p:nvSpPr>
        <p:spPr bwMode="auto">
          <a:xfrm>
            <a:off x="323527" y="1700807"/>
            <a:ext cx="139723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1690482-60DA-4D29-AE0F-A5F6D5C103D0}"/>
              </a:ext>
            </a:extLst>
          </p:cNvPr>
          <p:cNvGraphicFramePr>
            <a:graphicFrameLocks noChangeAspect="1"/>
          </p:cNvGraphicFramePr>
          <p:nvPr>
            <p:extLst>
              <p:ext uri="{D42A27DB-BD31-4B8C-83A1-F6EECF244321}">
                <p14:modId xmlns:p14="http://schemas.microsoft.com/office/powerpoint/2010/main" val="2940399558"/>
              </p:ext>
            </p:extLst>
          </p:nvPr>
        </p:nvGraphicFramePr>
        <p:xfrm>
          <a:off x="683568" y="1556792"/>
          <a:ext cx="7560840" cy="4026626"/>
        </p:xfrm>
        <a:graphic>
          <a:graphicData uri="http://schemas.openxmlformats.org/presentationml/2006/ole">
            <mc:AlternateContent xmlns:mc="http://schemas.openxmlformats.org/markup-compatibility/2006">
              <mc:Choice xmlns:v="urn:schemas-microsoft-com:vml" Requires="v">
                <p:oleObj spid="_x0000_s272409" r:id="rId3" imgW="4330700" imgH="2298700" progId="Equation.3">
                  <p:embed/>
                </p:oleObj>
              </mc:Choice>
              <mc:Fallback>
                <p:oleObj r:id="rId3" imgW="4330700" imgH="22987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556792"/>
                        <a:ext cx="7560840" cy="4026626"/>
                      </a:xfrm>
                      <a:prstGeom prst="rect">
                        <a:avLst/>
                      </a:prstGeom>
                      <a:noFill/>
                    </p:spPr>
                  </p:pic>
                </p:oleObj>
              </mc:Fallback>
            </mc:AlternateContent>
          </a:graphicData>
        </a:graphic>
      </p:graphicFrame>
    </p:spTree>
    <p:extLst>
      <p:ext uri="{BB962C8B-B14F-4D97-AF65-F5344CB8AC3E}">
        <p14:creationId xmlns:p14="http://schemas.microsoft.com/office/powerpoint/2010/main" val="171582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B6D728F-3435-4D98-AE2A-4ADB54970D00}"/>
              </a:ext>
            </a:extLst>
          </p:cNvPr>
          <p:cNvSpPr>
            <a:spLocks noGrp="1"/>
          </p:cNvSpPr>
          <p:nvPr>
            <p:ph type="title"/>
          </p:nvPr>
        </p:nvSpPr>
        <p:spPr>
          <a:xfrm>
            <a:off x="179512" y="260648"/>
            <a:ext cx="7886700" cy="617641"/>
          </a:xfrm>
        </p:spPr>
        <p:txBody>
          <a:bodyPr>
            <a:noAutofit/>
          </a:bodyPr>
          <a:lstStyle/>
          <a:p>
            <a:r>
              <a:rPr lang="en-US" altLang="zh-CN" sz="3200" dirty="0">
                <a:latin typeface="Arial" panose="020B0604020202020204" pitchFamily="34" charset="0"/>
                <a:cs typeface="Segoe UI Black" panose="020B0A02040204020203" pitchFamily="34" charset="0"/>
                <a:sym typeface="Arial" panose="020B0604020202020204" pitchFamily="34" charset="0"/>
              </a:rPr>
              <a:t> (2)</a:t>
            </a:r>
            <a:r>
              <a:rPr lang="zh-CN" altLang="en-US" sz="3200" dirty="0">
                <a:latin typeface="Arial" panose="020B0604020202020204" pitchFamily="34" charset="0"/>
                <a:cs typeface="Segoe UI Black" panose="020B0A02040204020203" pitchFamily="34" charset="0"/>
                <a:sym typeface="Arial" panose="020B0604020202020204" pitchFamily="34" charset="0"/>
              </a:rPr>
              <a:t>产生控制信号</a:t>
            </a:r>
            <a:endParaRPr lang="zh-CN" altLang="en-US" sz="3200" dirty="0"/>
          </a:p>
        </p:txBody>
      </p:sp>
      <p:sp>
        <p:nvSpPr>
          <p:cNvPr id="7" name="Rectangle 2">
            <a:extLst>
              <a:ext uri="{FF2B5EF4-FFF2-40B4-BE49-F238E27FC236}">
                <a16:creationId xmlns:a16="http://schemas.microsoft.com/office/drawing/2014/main" id="{B2041E32-CF92-4B75-9855-BBE453C7069B}"/>
              </a:ext>
            </a:extLst>
          </p:cNvPr>
          <p:cNvSpPr>
            <a:spLocks noChangeArrowheads="1"/>
          </p:cNvSpPr>
          <p:nvPr/>
        </p:nvSpPr>
        <p:spPr bwMode="auto">
          <a:xfrm>
            <a:off x="323527" y="1700807"/>
            <a:ext cx="139723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C24DDC23-63D6-49C0-93DA-10A170F65B0E}"/>
              </a:ext>
            </a:extLst>
          </p:cNvPr>
          <p:cNvGraphicFramePr>
            <a:graphicFrameLocks noGrp="1"/>
          </p:cNvGraphicFramePr>
          <p:nvPr>
            <p:extLst>
              <p:ext uri="{D42A27DB-BD31-4B8C-83A1-F6EECF244321}">
                <p14:modId xmlns:p14="http://schemas.microsoft.com/office/powerpoint/2010/main" val="2239310073"/>
              </p:ext>
            </p:extLst>
          </p:nvPr>
        </p:nvGraphicFramePr>
        <p:xfrm>
          <a:off x="251520" y="836712"/>
          <a:ext cx="8568950" cy="4811412"/>
        </p:xfrm>
        <a:graphic>
          <a:graphicData uri="http://schemas.openxmlformats.org/drawingml/2006/table">
            <a:tbl>
              <a:tblPr firstRow="1" firstCol="1" bandRow="1">
                <a:tableStyleId>{3C2FFA5D-87B4-456A-9821-1D502468CF0F}</a:tableStyleId>
              </a:tblPr>
              <a:tblGrid>
                <a:gridCol w="648072">
                  <a:extLst>
                    <a:ext uri="{9D8B030D-6E8A-4147-A177-3AD203B41FA5}">
                      <a16:colId xmlns:a16="http://schemas.microsoft.com/office/drawing/2014/main" val="372892092"/>
                    </a:ext>
                  </a:extLst>
                </a:gridCol>
                <a:gridCol w="864096">
                  <a:extLst>
                    <a:ext uri="{9D8B030D-6E8A-4147-A177-3AD203B41FA5}">
                      <a16:colId xmlns:a16="http://schemas.microsoft.com/office/drawing/2014/main" val="4075260775"/>
                    </a:ext>
                  </a:extLst>
                </a:gridCol>
                <a:gridCol w="1058517">
                  <a:extLst>
                    <a:ext uri="{9D8B030D-6E8A-4147-A177-3AD203B41FA5}">
                      <a16:colId xmlns:a16="http://schemas.microsoft.com/office/drawing/2014/main" val="1653127024"/>
                    </a:ext>
                  </a:extLst>
                </a:gridCol>
                <a:gridCol w="856895">
                  <a:extLst>
                    <a:ext uri="{9D8B030D-6E8A-4147-A177-3AD203B41FA5}">
                      <a16:colId xmlns:a16="http://schemas.microsoft.com/office/drawing/2014/main" val="495298282"/>
                    </a:ext>
                  </a:extLst>
                </a:gridCol>
                <a:gridCol w="856895">
                  <a:extLst>
                    <a:ext uri="{9D8B030D-6E8A-4147-A177-3AD203B41FA5}">
                      <a16:colId xmlns:a16="http://schemas.microsoft.com/office/drawing/2014/main" val="427712322"/>
                    </a:ext>
                  </a:extLst>
                </a:gridCol>
                <a:gridCol w="856895">
                  <a:extLst>
                    <a:ext uri="{9D8B030D-6E8A-4147-A177-3AD203B41FA5}">
                      <a16:colId xmlns:a16="http://schemas.microsoft.com/office/drawing/2014/main" val="3317259371"/>
                    </a:ext>
                  </a:extLst>
                </a:gridCol>
                <a:gridCol w="856895">
                  <a:extLst>
                    <a:ext uri="{9D8B030D-6E8A-4147-A177-3AD203B41FA5}">
                      <a16:colId xmlns:a16="http://schemas.microsoft.com/office/drawing/2014/main" val="1135910359"/>
                    </a:ext>
                  </a:extLst>
                </a:gridCol>
                <a:gridCol w="856895">
                  <a:extLst>
                    <a:ext uri="{9D8B030D-6E8A-4147-A177-3AD203B41FA5}">
                      <a16:colId xmlns:a16="http://schemas.microsoft.com/office/drawing/2014/main" val="2379664557"/>
                    </a:ext>
                  </a:extLst>
                </a:gridCol>
                <a:gridCol w="856895">
                  <a:extLst>
                    <a:ext uri="{9D8B030D-6E8A-4147-A177-3AD203B41FA5}">
                      <a16:colId xmlns:a16="http://schemas.microsoft.com/office/drawing/2014/main" val="1111867386"/>
                    </a:ext>
                  </a:extLst>
                </a:gridCol>
                <a:gridCol w="856895">
                  <a:extLst>
                    <a:ext uri="{9D8B030D-6E8A-4147-A177-3AD203B41FA5}">
                      <a16:colId xmlns:a16="http://schemas.microsoft.com/office/drawing/2014/main" val="2096499815"/>
                    </a:ext>
                  </a:extLst>
                </a:gridCol>
              </a:tblGrid>
              <a:tr h="279031">
                <a:tc rowSpan="3">
                  <a:txBody>
                    <a:bodyPr/>
                    <a:lstStyle/>
                    <a:p>
                      <a:pPr indent="127000" algn="ctr">
                        <a:spcAft>
                          <a:spcPts val="0"/>
                        </a:spcAft>
                      </a:pPr>
                      <a:r>
                        <a:rPr lang="zh-CN" sz="1600" kern="100" dirty="0">
                          <a:effectLst/>
                        </a:rPr>
                        <a:t>序号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indent="127000" algn="ctr">
                        <a:spcAft>
                          <a:spcPts val="0"/>
                        </a:spcAft>
                      </a:pPr>
                      <a:r>
                        <a:rPr lang="zh-CN" sz="1600" kern="100" dirty="0">
                          <a:effectLst/>
                        </a:rPr>
                        <a:t>指令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8">
                  <a:txBody>
                    <a:bodyPr/>
                    <a:lstStyle/>
                    <a:p>
                      <a:pPr indent="127000" algn="l">
                        <a:spcAft>
                          <a:spcPts val="0"/>
                        </a:spcAft>
                        <a:tabLst>
                          <a:tab pos="2122805" algn="l"/>
                          <a:tab pos="2415540" algn="ctr"/>
                        </a:tabLst>
                      </a:pPr>
                      <a:r>
                        <a:rPr lang="en-US" sz="1600" kern="100">
                          <a:effectLst/>
                        </a:rPr>
                        <a:t>	</a:t>
                      </a:r>
                      <a:r>
                        <a:rPr lang="zh-CN" sz="1600" kern="100">
                          <a:effectLst/>
                        </a:rPr>
                        <a:t>输出</a:t>
                      </a:r>
                      <a:r>
                        <a:rPr lang="en-US" sz="1600" kern="100">
                          <a:effectLst/>
                        </a:rPr>
                        <a:t>	</a:t>
                      </a:r>
                      <a:r>
                        <a:rPr lang="zh-CN" sz="1600" kern="100">
                          <a:effectLst/>
                        </a:rPr>
                        <a:t>控制信号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7207775"/>
                  </a:ext>
                </a:extLst>
              </a:tr>
              <a:tr h="558062">
                <a:tc vMerge="1">
                  <a:txBody>
                    <a:bodyPr/>
                    <a:lstStyle/>
                    <a:p>
                      <a:endParaRPr lang="zh-CN" altLang="en-US"/>
                    </a:p>
                  </a:txBody>
                  <a:tcPr/>
                </a:tc>
                <a:tc vMerge="1">
                  <a:txBody>
                    <a:bodyPr/>
                    <a:lstStyle/>
                    <a:p>
                      <a:endParaRPr lang="zh-CN" altLang="en-US"/>
                    </a:p>
                  </a:txBody>
                  <a:tcPr/>
                </a:tc>
                <a:tc gridSpan="4">
                  <a:txBody>
                    <a:bodyPr/>
                    <a:lstStyle/>
                    <a:p>
                      <a:pPr indent="127000" algn="ctr">
                        <a:spcAft>
                          <a:spcPts val="0"/>
                        </a:spcAft>
                      </a:pPr>
                      <a:r>
                        <a:rPr lang="en-US" sz="1600" kern="100" dirty="0">
                          <a:solidFill>
                            <a:srgbClr val="FF0000"/>
                          </a:solidFill>
                          <a:effectLst/>
                        </a:rPr>
                        <a:t>EXE</a:t>
                      </a:r>
                      <a:r>
                        <a:rPr lang="zh-CN" sz="1600" kern="100" dirty="0">
                          <a:solidFill>
                            <a:srgbClr val="FF0000"/>
                          </a:solidFill>
                          <a:effectLst/>
                        </a:rPr>
                        <a:t>阶段</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127000" algn="ctr">
                        <a:spcAft>
                          <a:spcPts val="0"/>
                        </a:spcAft>
                      </a:pPr>
                      <a:r>
                        <a:rPr lang="en-US" sz="1600" kern="100" dirty="0">
                          <a:solidFill>
                            <a:srgbClr val="FF0000"/>
                          </a:solidFill>
                          <a:effectLst/>
                        </a:rPr>
                        <a:t>MEM</a:t>
                      </a:r>
                      <a:endParaRPr lang="zh-CN" sz="1600" kern="100" dirty="0">
                        <a:solidFill>
                          <a:srgbClr val="FF0000"/>
                        </a:solidFill>
                        <a:effectLst/>
                      </a:endParaRPr>
                    </a:p>
                    <a:p>
                      <a:pPr indent="127000" algn="ctr">
                        <a:spcAft>
                          <a:spcPts val="0"/>
                        </a:spcAft>
                      </a:pPr>
                      <a:r>
                        <a:rPr lang="zh-CN" sz="1600" kern="100" dirty="0">
                          <a:solidFill>
                            <a:srgbClr val="FF0000"/>
                          </a:solidFill>
                          <a:effectLst/>
                        </a:rPr>
                        <a:t>阶段</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indent="127000" algn="ctr">
                        <a:spcAft>
                          <a:spcPts val="0"/>
                        </a:spcAft>
                      </a:pPr>
                      <a:r>
                        <a:rPr lang="en-US" sz="1600" kern="100" dirty="0">
                          <a:solidFill>
                            <a:srgbClr val="FF0000"/>
                          </a:solidFill>
                          <a:effectLst/>
                        </a:rPr>
                        <a:t>WB</a:t>
                      </a:r>
                      <a:r>
                        <a:rPr lang="zh-CN" sz="1600" kern="100" dirty="0">
                          <a:solidFill>
                            <a:srgbClr val="FF0000"/>
                          </a:solidFill>
                          <a:effectLst/>
                        </a:rPr>
                        <a:t>阶段</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64441462"/>
                  </a:ext>
                </a:extLst>
              </a:tr>
              <a:tr h="558062">
                <a:tc vMerge="1">
                  <a:txBody>
                    <a:bodyPr/>
                    <a:lstStyle/>
                    <a:p>
                      <a:endParaRPr lang="zh-CN" altLang="en-US"/>
                    </a:p>
                  </a:txBody>
                  <a:tcPr/>
                </a:tc>
                <a:tc vMerge="1">
                  <a:txBody>
                    <a:bodyPr/>
                    <a:lstStyle/>
                    <a:p>
                      <a:endParaRPr lang="zh-CN" altLang="en-US"/>
                    </a:p>
                  </a:txBody>
                  <a:tcPr/>
                </a:tc>
                <a:tc>
                  <a:txBody>
                    <a:bodyPr/>
                    <a:lstStyle/>
                    <a:p>
                      <a:pPr indent="127000" algn="just">
                        <a:spcAft>
                          <a:spcPts val="0"/>
                        </a:spcAft>
                      </a:pPr>
                      <a:r>
                        <a:rPr lang="en-US" sz="1600" kern="100" dirty="0" err="1">
                          <a:effectLst/>
                        </a:rPr>
                        <a:t>ALUOp</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NPCOp</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ALUB_Src</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SignExt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DMWr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RFWr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RegA3_Src</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RegD_Src</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1099949"/>
                  </a:ext>
                </a:extLst>
              </a:tr>
              <a:tr h="279031">
                <a:tc>
                  <a:txBody>
                    <a:bodyPr/>
                    <a:lstStyle/>
                    <a:p>
                      <a:pPr indent="127000" algn="just">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addu</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2489464"/>
                  </a:ext>
                </a:extLst>
              </a:tr>
              <a:tr h="279031">
                <a:tc>
                  <a:txBody>
                    <a:bodyPr/>
                    <a:lstStyle/>
                    <a:p>
                      <a:pPr indent="127000"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subu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2701992"/>
                  </a:ext>
                </a:extLst>
              </a:tr>
              <a:tr h="279031">
                <a:tc>
                  <a:txBody>
                    <a:bodyPr/>
                    <a:lstStyle/>
                    <a:p>
                      <a:pPr indent="127000" algn="just">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and</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3974644"/>
                  </a:ext>
                </a:extLst>
              </a:tr>
              <a:tr h="279031">
                <a:tc>
                  <a:txBody>
                    <a:bodyPr/>
                    <a:lstStyle/>
                    <a:p>
                      <a:pPr indent="127000" algn="just">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addiu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693565"/>
                  </a:ext>
                </a:extLst>
              </a:tr>
              <a:tr h="558062">
                <a:tc>
                  <a:txBody>
                    <a:bodyPr/>
                    <a:lstStyle/>
                    <a:p>
                      <a:pPr indent="127000"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bne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r>
                        <a:rPr lang="zh-CN" sz="1600" kern="100">
                          <a:effectLst/>
                        </a:rPr>
                        <a:t>（</a:t>
                      </a:r>
                      <a:r>
                        <a:rPr lang="en-US" sz="1600" kern="100">
                          <a:effectLst/>
                        </a:rPr>
                        <a:t>Zero=0</a:t>
                      </a:r>
                      <a:r>
                        <a:rPr lang="zh-CN"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422310"/>
                  </a:ext>
                </a:extLst>
              </a:tr>
              <a:tr h="558062">
                <a:tc>
                  <a:txBody>
                    <a:bodyPr/>
                    <a:lstStyle/>
                    <a:p>
                      <a:pPr indent="127000"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bne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r>
                        <a:rPr lang="zh-CN" sz="1600" kern="100">
                          <a:effectLst/>
                        </a:rPr>
                        <a:t>（</a:t>
                      </a:r>
                      <a:r>
                        <a:rPr lang="en-US" sz="1600" kern="100">
                          <a:effectLst/>
                        </a:rPr>
                        <a:t>Zero=1</a:t>
                      </a:r>
                      <a:r>
                        <a:rPr lang="zh-CN"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40732"/>
                  </a:ext>
                </a:extLst>
              </a:tr>
              <a:tr h="279031">
                <a:tc>
                  <a:txBody>
                    <a:bodyPr/>
                    <a:lstStyle/>
                    <a:p>
                      <a:pPr indent="127000"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j</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275314"/>
                  </a:ext>
                </a:extLst>
              </a:tr>
              <a:tr h="279031">
                <a:tc>
                  <a:txBody>
                    <a:bodyPr/>
                    <a:lstStyle/>
                    <a:p>
                      <a:pPr indent="127000" algn="just">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lw</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123032"/>
                  </a:ext>
                </a:extLst>
              </a:tr>
              <a:tr h="279031">
                <a:tc>
                  <a:txBody>
                    <a:bodyPr/>
                    <a:lstStyle/>
                    <a:p>
                      <a:pPr indent="127000" algn="just">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sw</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896588"/>
                  </a:ext>
                </a:extLst>
              </a:tr>
            </a:tbl>
          </a:graphicData>
        </a:graphic>
      </p:graphicFrame>
      <p:sp>
        <p:nvSpPr>
          <p:cNvPr id="9" name="对话气泡: 矩形 8">
            <a:extLst>
              <a:ext uri="{FF2B5EF4-FFF2-40B4-BE49-F238E27FC236}">
                <a16:creationId xmlns:a16="http://schemas.microsoft.com/office/drawing/2014/main" id="{47BA36FA-E1F4-4225-87F9-EC31D2A39799}"/>
              </a:ext>
            </a:extLst>
          </p:cNvPr>
          <p:cNvSpPr/>
          <p:nvPr/>
        </p:nvSpPr>
        <p:spPr>
          <a:xfrm>
            <a:off x="107504" y="6021288"/>
            <a:ext cx="2736304" cy="612648"/>
          </a:xfrm>
          <a:prstGeom prst="wedgeRectCallout">
            <a:avLst>
              <a:gd name="adj1" fmla="val 25165"/>
              <a:gd name="adj2" fmla="val -1113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rgbClr val="FF0000"/>
                </a:solidFill>
              </a:rPr>
              <a:t>ALUOp</a:t>
            </a:r>
            <a:r>
              <a:rPr lang="en-US" altLang="zh-CN" dirty="0">
                <a:solidFill>
                  <a:srgbClr val="FF0000"/>
                </a:solidFill>
              </a:rPr>
              <a:t>[0]=</a:t>
            </a:r>
            <a:r>
              <a:rPr lang="en-US" altLang="zh-CN" dirty="0" err="1">
                <a:solidFill>
                  <a:srgbClr val="FF0000"/>
                </a:solidFill>
              </a:rPr>
              <a:t>subu+bne</a:t>
            </a:r>
            <a:endParaRPr lang="en-US" altLang="zh-CN" dirty="0">
              <a:solidFill>
                <a:srgbClr val="FF0000"/>
              </a:solidFill>
            </a:endParaRPr>
          </a:p>
          <a:p>
            <a:r>
              <a:rPr lang="en-US" altLang="zh-CN" dirty="0" err="1">
                <a:solidFill>
                  <a:srgbClr val="FF0000"/>
                </a:solidFill>
              </a:rPr>
              <a:t>ALUOp</a:t>
            </a:r>
            <a:r>
              <a:rPr lang="en-US" altLang="zh-CN" dirty="0">
                <a:solidFill>
                  <a:srgbClr val="FF0000"/>
                </a:solidFill>
              </a:rPr>
              <a:t>[1]=and</a:t>
            </a:r>
          </a:p>
        </p:txBody>
      </p:sp>
      <p:sp>
        <p:nvSpPr>
          <p:cNvPr id="10" name="对话气泡: 矩形 9">
            <a:extLst>
              <a:ext uri="{FF2B5EF4-FFF2-40B4-BE49-F238E27FC236}">
                <a16:creationId xmlns:a16="http://schemas.microsoft.com/office/drawing/2014/main" id="{FEAF704A-27EA-4610-A5ED-B09E553A3C7C}"/>
              </a:ext>
            </a:extLst>
          </p:cNvPr>
          <p:cNvSpPr/>
          <p:nvPr/>
        </p:nvSpPr>
        <p:spPr>
          <a:xfrm>
            <a:off x="3851920" y="6021288"/>
            <a:ext cx="3168352" cy="612648"/>
          </a:xfrm>
          <a:prstGeom prst="wedgeRectCallout">
            <a:avLst>
              <a:gd name="adj1" fmla="val -40686"/>
              <a:gd name="adj2" fmla="val -1130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rgbClr val="FF0000"/>
                </a:solidFill>
              </a:rPr>
              <a:t>ALUB_Src</a:t>
            </a:r>
            <a:r>
              <a:rPr lang="en-US" altLang="zh-CN" dirty="0">
                <a:solidFill>
                  <a:srgbClr val="FF0000"/>
                </a:solidFill>
              </a:rPr>
              <a:t>=</a:t>
            </a:r>
            <a:r>
              <a:rPr lang="en-US" altLang="zh-CN" dirty="0" err="1">
                <a:solidFill>
                  <a:srgbClr val="FF0000"/>
                </a:solidFill>
              </a:rPr>
              <a:t>addiu+lw+sw</a:t>
            </a:r>
            <a:endParaRPr lang="en-US" altLang="zh-CN" dirty="0">
              <a:solidFill>
                <a:srgbClr val="FF0000"/>
              </a:solidFill>
            </a:endParaRPr>
          </a:p>
        </p:txBody>
      </p:sp>
      <p:sp>
        <p:nvSpPr>
          <p:cNvPr id="11" name="对话气泡: 矩形 10">
            <a:extLst>
              <a:ext uri="{FF2B5EF4-FFF2-40B4-BE49-F238E27FC236}">
                <a16:creationId xmlns:a16="http://schemas.microsoft.com/office/drawing/2014/main" id="{293ED6A9-80B3-4840-A45E-08226559A86C}"/>
              </a:ext>
            </a:extLst>
          </p:cNvPr>
          <p:cNvSpPr/>
          <p:nvPr/>
        </p:nvSpPr>
        <p:spPr>
          <a:xfrm>
            <a:off x="2699792" y="5949280"/>
            <a:ext cx="2736304" cy="612648"/>
          </a:xfrm>
          <a:prstGeom prst="wedgeRectCallout">
            <a:avLst>
              <a:gd name="adj1" fmla="val -32048"/>
              <a:gd name="adj2" fmla="val -9904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altLang="zh-CN" dirty="0">
                <a:solidFill>
                  <a:srgbClr val="FF0000"/>
                </a:solidFill>
              </a:rPr>
              <a:t>NPCOp[0]=bne.(!Zero)</a:t>
            </a:r>
          </a:p>
          <a:p>
            <a:r>
              <a:rPr lang="pl-PL" altLang="zh-CN" dirty="0">
                <a:solidFill>
                  <a:srgbClr val="FF0000"/>
                </a:solidFill>
              </a:rPr>
              <a:t>NPCOp[1]=j</a:t>
            </a:r>
          </a:p>
        </p:txBody>
      </p:sp>
      <p:sp>
        <p:nvSpPr>
          <p:cNvPr id="12" name="对话气泡: 矩形 11">
            <a:extLst>
              <a:ext uri="{FF2B5EF4-FFF2-40B4-BE49-F238E27FC236}">
                <a16:creationId xmlns:a16="http://schemas.microsoft.com/office/drawing/2014/main" id="{45F962B7-2027-4301-98B0-6D2E59209145}"/>
              </a:ext>
            </a:extLst>
          </p:cNvPr>
          <p:cNvSpPr/>
          <p:nvPr/>
        </p:nvSpPr>
        <p:spPr>
          <a:xfrm>
            <a:off x="4644008" y="6021288"/>
            <a:ext cx="4104456" cy="612648"/>
          </a:xfrm>
          <a:prstGeom prst="wedgeRectCallout">
            <a:avLst>
              <a:gd name="adj1" fmla="val -40686"/>
              <a:gd name="adj2" fmla="val -1130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rgbClr val="FF0000"/>
                </a:solidFill>
              </a:rPr>
              <a:t>SignExt</a:t>
            </a:r>
            <a:r>
              <a:rPr lang="en-US" altLang="zh-CN" dirty="0">
                <a:solidFill>
                  <a:srgbClr val="FF0000"/>
                </a:solidFill>
              </a:rPr>
              <a:t> =</a:t>
            </a:r>
            <a:r>
              <a:rPr lang="en-US" altLang="zh-CN" dirty="0" err="1">
                <a:solidFill>
                  <a:srgbClr val="FF0000"/>
                </a:solidFill>
              </a:rPr>
              <a:t>addiu+bne+lw+sw</a:t>
            </a:r>
            <a:endParaRPr lang="en-US" altLang="zh-CN" dirty="0">
              <a:solidFill>
                <a:srgbClr val="FF0000"/>
              </a:solidFill>
            </a:endParaRPr>
          </a:p>
        </p:txBody>
      </p:sp>
    </p:spTree>
    <p:extLst>
      <p:ext uri="{BB962C8B-B14F-4D97-AF65-F5344CB8AC3E}">
        <p14:creationId xmlns:p14="http://schemas.microsoft.com/office/powerpoint/2010/main" val="136777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B6D728F-3435-4D98-AE2A-4ADB54970D00}"/>
              </a:ext>
            </a:extLst>
          </p:cNvPr>
          <p:cNvSpPr>
            <a:spLocks noGrp="1"/>
          </p:cNvSpPr>
          <p:nvPr>
            <p:ph type="title"/>
          </p:nvPr>
        </p:nvSpPr>
        <p:spPr>
          <a:xfrm>
            <a:off x="179512" y="260648"/>
            <a:ext cx="7886700" cy="617641"/>
          </a:xfrm>
        </p:spPr>
        <p:txBody>
          <a:bodyPr>
            <a:noAutofit/>
          </a:bodyPr>
          <a:lstStyle/>
          <a:p>
            <a:r>
              <a:rPr lang="en-US" altLang="zh-CN" sz="3200" dirty="0">
                <a:latin typeface="Arial" panose="020B0604020202020204" pitchFamily="34" charset="0"/>
                <a:cs typeface="Segoe UI Black" panose="020B0A02040204020203" pitchFamily="34" charset="0"/>
                <a:sym typeface="Arial" panose="020B0604020202020204" pitchFamily="34" charset="0"/>
              </a:rPr>
              <a:t> (2)</a:t>
            </a:r>
            <a:r>
              <a:rPr lang="zh-CN" altLang="en-US" sz="3200" dirty="0">
                <a:latin typeface="Arial" panose="020B0604020202020204" pitchFamily="34" charset="0"/>
                <a:cs typeface="Segoe UI Black" panose="020B0A02040204020203" pitchFamily="34" charset="0"/>
                <a:sym typeface="Arial" panose="020B0604020202020204" pitchFamily="34" charset="0"/>
              </a:rPr>
              <a:t>产生控制信号</a:t>
            </a:r>
            <a:endParaRPr lang="zh-CN" altLang="en-US" sz="3200" dirty="0"/>
          </a:p>
        </p:txBody>
      </p:sp>
      <p:sp>
        <p:nvSpPr>
          <p:cNvPr id="7" name="Rectangle 2">
            <a:extLst>
              <a:ext uri="{FF2B5EF4-FFF2-40B4-BE49-F238E27FC236}">
                <a16:creationId xmlns:a16="http://schemas.microsoft.com/office/drawing/2014/main" id="{B2041E32-CF92-4B75-9855-BBE453C7069B}"/>
              </a:ext>
            </a:extLst>
          </p:cNvPr>
          <p:cNvSpPr>
            <a:spLocks noChangeArrowheads="1"/>
          </p:cNvSpPr>
          <p:nvPr/>
        </p:nvSpPr>
        <p:spPr bwMode="auto">
          <a:xfrm>
            <a:off x="323527" y="1700807"/>
            <a:ext cx="139723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56051932-61B0-4DF9-BC8F-22F9DF3AA001}"/>
              </a:ext>
            </a:extLst>
          </p:cNvPr>
          <p:cNvGraphicFramePr>
            <a:graphicFrameLocks noGrp="1"/>
          </p:cNvGraphicFramePr>
          <p:nvPr>
            <p:extLst>
              <p:ext uri="{D42A27DB-BD31-4B8C-83A1-F6EECF244321}">
                <p14:modId xmlns:p14="http://schemas.microsoft.com/office/powerpoint/2010/main" val="1042254666"/>
              </p:ext>
            </p:extLst>
          </p:nvPr>
        </p:nvGraphicFramePr>
        <p:xfrm>
          <a:off x="179512" y="980728"/>
          <a:ext cx="8568950" cy="4811412"/>
        </p:xfrm>
        <a:graphic>
          <a:graphicData uri="http://schemas.openxmlformats.org/drawingml/2006/table">
            <a:tbl>
              <a:tblPr firstRow="1" firstCol="1" bandRow="1">
                <a:tableStyleId>{3C2FFA5D-87B4-456A-9821-1D502468CF0F}</a:tableStyleId>
              </a:tblPr>
              <a:tblGrid>
                <a:gridCol w="648072">
                  <a:extLst>
                    <a:ext uri="{9D8B030D-6E8A-4147-A177-3AD203B41FA5}">
                      <a16:colId xmlns:a16="http://schemas.microsoft.com/office/drawing/2014/main" val="372892092"/>
                    </a:ext>
                  </a:extLst>
                </a:gridCol>
                <a:gridCol w="864096">
                  <a:extLst>
                    <a:ext uri="{9D8B030D-6E8A-4147-A177-3AD203B41FA5}">
                      <a16:colId xmlns:a16="http://schemas.microsoft.com/office/drawing/2014/main" val="4075260775"/>
                    </a:ext>
                  </a:extLst>
                </a:gridCol>
                <a:gridCol w="1058517">
                  <a:extLst>
                    <a:ext uri="{9D8B030D-6E8A-4147-A177-3AD203B41FA5}">
                      <a16:colId xmlns:a16="http://schemas.microsoft.com/office/drawing/2014/main" val="1653127024"/>
                    </a:ext>
                  </a:extLst>
                </a:gridCol>
                <a:gridCol w="856895">
                  <a:extLst>
                    <a:ext uri="{9D8B030D-6E8A-4147-A177-3AD203B41FA5}">
                      <a16:colId xmlns:a16="http://schemas.microsoft.com/office/drawing/2014/main" val="495298282"/>
                    </a:ext>
                  </a:extLst>
                </a:gridCol>
                <a:gridCol w="856895">
                  <a:extLst>
                    <a:ext uri="{9D8B030D-6E8A-4147-A177-3AD203B41FA5}">
                      <a16:colId xmlns:a16="http://schemas.microsoft.com/office/drawing/2014/main" val="427712322"/>
                    </a:ext>
                  </a:extLst>
                </a:gridCol>
                <a:gridCol w="856895">
                  <a:extLst>
                    <a:ext uri="{9D8B030D-6E8A-4147-A177-3AD203B41FA5}">
                      <a16:colId xmlns:a16="http://schemas.microsoft.com/office/drawing/2014/main" val="3317259371"/>
                    </a:ext>
                  </a:extLst>
                </a:gridCol>
                <a:gridCol w="856895">
                  <a:extLst>
                    <a:ext uri="{9D8B030D-6E8A-4147-A177-3AD203B41FA5}">
                      <a16:colId xmlns:a16="http://schemas.microsoft.com/office/drawing/2014/main" val="1135910359"/>
                    </a:ext>
                  </a:extLst>
                </a:gridCol>
                <a:gridCol w="856895">
                  <a:extLst>
                    <a:ext uri="{9D8B030D-6E8A-4147-A177-3AD203B41FA5}">
                      <a16:colId xmlns:a16="http://schemas.microsoft.com/office/drawing/2014/main" val="2379664557"/>
                    </a:ext>
                  </a:extLst>
                </a:gridCol>
                <a:gridCol w="856895">
                  <a:extLst>
                    <a:ext uri="{9D8B030D-6E8A-4147-A177-3AD203B41FA5}">
                      <a16:colId xmlns:a16="http://schemas.microsoft.com/office/drawing/2014/main" val="1111867386"/>
                    </a:ext>
                  </a:extLst>
                </a:gridCol>
                <a:gridCol w="856895">
                  <a:extLst>
                    <a:ext uri="{9D8B030D-6E8A-4147-A177-3AD203B41FA5}">
                      <a16:colId xmlns:a16="http://schemas.microsoft.com/office/drawing/2014/main" val="2096499815"/>
                    </a:ext>
                  </a:extLst>
                </a:gridCol>
              </a:tblGrid>
              <a:tr h="279031">
                <a:tc rowSpan="3">
                  <a:txBody>
                    <a:bodyPr/>
                    <a:lstStyle/>
                    <a:p>
                      <a:pPr indent="127000" algn="ctr">
                        <a:spcAft>
                          <a:spcPts val="0"/>
                        </a:spcAft>
                      </a:pPr>
                      <a:r>
                        <a:rPr lang="zh-CN" sz="1600" kern="100" dirty="0">
                          <a:effectLst/>
                        </a:rPr>
                        <a:t>序号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indent="127000" algn="ctr">
                        <a:spcAft>
                          <a:spcPts val="0"/>
                        </a:spcAft>
                      </a:pPr>
                      <a:r>
                        <a:rPr lang="zh-CN" sz="1600" kern="100" dirty="0">
                          <a:effectLst/>
                        </a:rPr>
                        <a:t>指令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8">
                  <a:txBody>
                    <a:bodyPr/>
                    <a:lstStyle/>
                    <a:p>
                      <a:pPr indent="127000" algn="l">
                        <a:spcAft>
                          <a:spcPts val="0"/>
                        </a:spcAft>
                        <a:tabLst>
                          <a:tab pos="2122805" algn="l"/>
                          <a:tab pos="2415540" algn="ctr"/>
                        </a:tabLst>
                      </a:pPr>
                      <a:r>
                        <a:rPr lang="en-US" sz="1600" kern="100">
                          <a:effectLst/>
                        </a:rPr>
                        <a:t>	</a:t>
                      </a:r>
                      <a:r>
                        <a:rPr lang="zh-CN" sz="1600" kern="100">
                          <a:effectLst/>
                        </a:rPr>
                        <a:t>输出</a:t>
                      </a:r>
                      <a:r>
                        <a:rPr lang="en-US" sz="1600" kern="100">
                          <a:effectLst/>
                        </a:rPr>
                        <a:t>	</a:t>
                      </a:r>
                      <a:r>
                        <a:rPr lang="zh-CN" sz="1600" kern="100">
                          <a:effectLst/>
                        </a:rPr>
                        <a:t>控制信号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7207775"/>
                  </a:ext>
                </a:extLst>
              </a:tr>
              <a:tr h="558062">
                <a:tc vMerge="1">
                  <a:txBody>
                    <a:bodyPr/>
                    <a:lstStyle/>
                    <a:p>
                      <a:endParaRPr lang="zh-CN" altLang="en-US"/>
                    </a:p>
                  </a:txBody>
                  <a:tcPr/>
                </a:tc>
                <a:tc vMerge="1">
                  <a:txBody>
                    <a:bodyPr/>
                    <a:lstStyle/>
                    <a:p>
                      <a:endParaRPr lang="zh-CN" altLang="en-US"/>
                    </a:p>
                  </a:txBody>
                  <a:tcPr/>
                </a:tc>
                <a:tc gridSpan="4">
                  <a:txBody>
                    <a:bodyPr/>
                    <a:lstStyle/>
                    <a:p>
                      <a:pPr indent="127000" algn="ctr">
                        <a:spcAft>
                          <a:spcPts val="0"/>
                        </a:spcAft>
                      </a:pPr>
                      <a:r>
                        <a:rPr lang="en-US" sz="1600" kern="100" dirty="0">
                          <a:solidFill>
                            <a:srgbClr val="FF0000"/>
                          </a:solidFill>
                          <a:effectLst/>
                        </a:rPr>
                        <a:t>EXE</a:t>
                      </a:r>
                      <a:r>
                        <a:rPr lang="zh-CN" sz="1600" kern="100" dirty="0">
                          <a:solidFill>
                            <a:srgbClr val="FF0000"/>
                          </a:solidFill>
                          <a:effectLst/>
                        </a:rPr>
                        <a:t>阶段</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127000" algn="ctr">
                        <a:spcAft>
                          <a:spcPts val="0"/>
                        </a:spcAft>
                      </a:pPr>
                      <a:r>
                        <a:rPr lang="en-US" sz="1600" kern="100" dirty="0">
                          <a:solidFill>
                            <a:srgbClr val="FF0000"/>
                          </a:solidFill>
                          <a:effectLst/>
                        </a:rPr>
                        <a:t>MEM</a:t>
                      </a:r>
                      <a:endParaRPr lang="zh-CN" sz="1600" kern="100" dirty="0">
                        <a:solidFill>
                          <a:srgbClr val="FF0000"/>
                        </a:solidFill>
                        <a:effectLst/>
                      </a:endParaRPr>
                    </a:p>
                    <a:p>
                      <a:pPr indent="127000" algn="ctr">
                        <a:spcAft>
                          <a:spcPts val="0"/>
                        </a:spcAft>
                      </a:pPr>
                      <a:r>
                        <a:rPr lang="zh-CN" sz="1600" kern="100" dirty="0">
                          <a:solidFill>
                            <a:srgbClr val="FF0000"/>
                          </a:solidFill>
                          <a:effectLst/>
                        </a:rPr>
                        <a:t>阶段</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indent="127000" algn="ctr">
                        <a:spcAft>
                          <a:spcPts val="0"/>
                        </a:spcAft>
                      </a:pPr>
                      <a:r>
                        <a:rPr lang="en-US" sz="1600" kern="100" dirty="0">
                          <a:solidFill>
                            <a:srgbClr val="FF0000"/>
                          </a:solidFill>
                          <a:effectLst/>
                        </a:rPr>
                        <a:t>WB</a:t>
                      </a:r>
                      <a:r>
                        <a:rPr lang="zh-CN" sz="1600" kern="100" dirty="0">
                          <a:solidFill>
                            <a:srgbClr val="FF0000"/>
                          </a:solidFill>
                          <a:effectLst/>
                        </a:rPr>
                        <a:t>阶段</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64441462"/>
                  </a:ext>
                </a:extLst>
              </a:tr>
              <a:tr h="558062">
                <a:tc vMerge="1">
                  <a:txBody>
                    <a:bodyPr/>
                    <a:lstStyle/>
                    <a:p>
                      <a:endParaRPr lang="zh-CN" altLang="en-US"/>
                    </a:p>
                  </a:txBody>
                  <a:tcPr/>
                </a:tc>
                <a:tc vMerge="1">
                  <a:txBody>
                    <a:bodyPr/>
                    <a:lstStyle/>
                    <a:p>
                      <a:endParaRPr lang="zh-CN" altLang="en-US"/>
                    </a:p>
                  </a:txBody>
                  <a:tcPr/>
                </a:tc>
                <a:tc>
                  <a:txBody>
                    <a:bodyPr/>
                    <a:lstStyle/>
                    <a:p>
                      <a:pPr indent="127000" algn="just">
                        <a:spcAft>
                          <a:spcPts val="0"/>
                        </a:spcAft>
                      </a:pPr>
                      <a:r>
                        <a:rPr lang="en-US" sz="1600" kern="100" dirty="0" err="1">
                          <a:effectLst/>
                        </a:rPr>
                        <a:t>ALUOp</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NPCOp</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ALUB_Src</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SignExt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DMWr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RFWr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RegA3_Src</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RegD_Src</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1099949"/>
                  </a:ext>
                </a:extLst>
              </a:tr>
              <a:tr h="279031">
                <a:tc>
                  <a:txBody>
                    <a:bodyPr/>
                    <a:lstStyle/>
                    <a:p>
                      <a:pPr indent="127000" algn="just">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addu</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2489464"/>
                  </a:ext>
                </a:extLst>
              </a:tr>
              <a:tr h="279031">
                <a:tc>
                  <a:txBody>
                    <a:bodyPr/>
                    <a:lstStyle/>
                    <a:p>
                      <a:pPr indent="127000"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subu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2701992"/>
                  </a:ext>
                </a:extLst>
              </a:tr>
              <a:tr h="279031">
                <a:tc>
                  <a:txBody>
                    <a:bodyPr/>
                    <a:lstStyle/>
                    <a:p>
                      <a:pPr indent="127000" algn="just">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and</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3974644"/>
                  </a:ext>
                </a:extLst>
              </a:tr>
              <a:tr h="279031">
                <a:tc>
                  <a:txBody>
                    <a:bodyPr/>
                    <a:lstStyle/>
                    <a:p>
                      <a:pPr indent="127000" algn="just">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addiu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693565"/>
                  </a:ext>
                </a:extLst>
              </a:tr>
              <a:tr h="558062">
                <a:tc>
                  <a:txBody>
                    <a:bodyPr/>
                    <a:lstStyle/>
                    <a:p>
                      <a:pPr indent="127000"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bne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r>
                        <a:rPr lang="zh-CN" sz="1600" kern="100">
                          <a:effectLst/>
                        </a:rPr>
                        <a:t>（</a:t>
                      </a:r>
                      <a:r>
                        <a:rPr lang="en-US" sz="1600" kern="100">
                          <a:effectLst/>
                        </a:rPr>
                        <a:t>Zero=0</a:t>
                      </a:r>
                      <a:r>
                        <a:rPr lang="zh-CN"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422310"/>
                  </a:ext>
                </a:extLst>
              </a:tr>
              <a:tr h="558062">
                <a:tc>
                  <a:txBody>
                    <a:bodyPr/>
                    <a:lstStyle/>
                    <a:p>
                      <a:pPr indent="127000"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bne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r>
                        <a:rPr lang="zh-CN" sz="1600" kern="100">
                          <a:effectLst/>
                        </a:rPr>
                        <a:t>（</a:t>
                      </a:r>
                      <a:r>
                        <a:rPr lang="en-US" sz="1600" kern="100">
                          <a:effectLst/>
                        </a:rPr>
                        <a:t>Zero=1</a:t>
                      </a:r>
                      <a:r>
                        <a:rPr lang="zh-CN"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40732"/>
                  </a:ext>
                </a:extLst>
              </a:tr>
              <a:tr h="279031">
                <a:tc>
                  <a:txBody>
                    <a:bodyPr/>
                    <a:lstStyle/>
                    <a:p>
                      <a:pPr indent="127000"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j</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275314"/>
                  </a:ext>
                </a:extLst>
              </a:tr>
              <a:tr h="279031">
                <a:tc>
                  <a:txBody>
                    <a:bodyPr/>
                    <a:lstStyle/>
                    <a:p>
                      <a:pPr indent="127000" algn="just">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lw</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123032"/>
                  </a:ext>
                </a:extLst>
              </a:tr>
              <a:tr h="279031">
                <a:tc>
                  <a:txBody>
                    <a:bodyPr/>
                    <a:lstStyle/>
                    <a:p>
                      <a:pPr indent="127000" algn="just">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sw</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896588"/>
                  </a:ext>
                </a:extLst>
              </a:tr>
            </a:tbl>
          </a:graphicData>
        </a:graphic>
      </p:graphicFrame>
      <p:sp>
        <p:nvSpPr>
          <p:cNvPr id="9" name="对话气泡: 矩形 8">
            <a:extLst>
              <a:ext uri="{FF2B5EF4-FFF2-40B4-BE49-F238E27FC236}">
                <a16:creationId xmlns:a16="http://schemas.microsoft.com/office/drawing/2014/main" id="{86EFED03-39A2-43C7-A351-008B5A45FB26}"/>
              </a:ext>
            </a:extLst>
          </p:cNvPr>
          <p:cNvSpPr/>
          <p:nvPr/>
        </p:nvSpPr>
        <p:spPr>
          <a:xfrm>
            <a:off x="5508104" y="6214251"/>
            <a:ext cx="1512168" cy="612648"/>
          </a:xfrm>
          <a:prstGeom prst="wedgeRectCallout">
            <a:avLst>
              <a:gd name="adj1" fmla="val -40686"/>
              <a:gd name="adj2" fmla="val -1130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rgbClr val="FF0000"/>
                </a:solidFill>
              </a:rPr>
              <a:t>DMWr</a:t>
            </a:r>
            <a:r>
              <a:rPr lang="en-US" altLang="zh-CN" dirty="0">
                <a:solidFill>
                  <a:srgbClr val="FF0000"/>
                </a:solidFill>
              </a:rPr>
              <a:t>=</a:t>
            </a:r>
            <a:r>
              <a:rPr lang="en-US" altLang="zh-CN" dirty="0" err="1">
                <a:solidFill>
                  <a:srgbClr val="FF0000"/>
                </a:solidFill>
              </a:rPr>
              <a:t>sw</a:t>
            </a:r>
            <a:endParaRPr lang="zh-CN" altLang="zh-CN" dirty="0">
              <a:solidFill>
                <a:srgbClr val="FF0000"/>
              </a:solidFill>
            </a:endParaRPr>
          </a:p>
        </p:txBody>
      </p:sp>
    </p:spTree>
    <p:extLst>
      <p:ext uri="{BB962C8B-B14F-4D97-AF65-F5344CB8AC3E}">
        <p14:creationId xmlns:p14="http://schemas.microsoft.com/office/powerpoint/2010/main" val="337514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B6D728F-3435-4D98-AE2A-4ADB54970D00}"/>
              </a:ext>
            </a:extLst>
          </p:cNvPr>
          <p:cNvSpPr>
            <a:spLocks noGrp="1"/>
          </p:cNvSpPr>
          <p:nvPr>
            <p:ph type="title"/>
          </p:nvPr>
        </p:nvSpPr>
        <p:spPr>
          <a:xfrm>
            <a:off x="179512" y="260648"/>
            <a:ext cx="7886700" cy="617641"/>
          </a:xfrm>
        </p:spPr>
        <p:txBody>
          <a:bodyPr>
            <a:noAutofit/>
          </a:bodyPr>
          <a:lstStyle/>
          <a:p>
            <a:r>
              <a:rPr lang="en-US" altLang="zh-CN" sz="3200" dirty="0">
                <a:latin typeface="Arial" panose="020B0604020202020204" pitchFamily="34" charset="0"/>
                <a:cs typeface="Segoe UI Black" panose="020B0A02040204020203" pitchFamily="34" charset="0"/>
                <a:sym typeface="Arial" panose="020B0604020202020204" pitchFamily="34" charset="0"/>
              </a:rPr>
              <a:t> (2)</a:t>
            </a:r>
            <a:r>
              <a:rPr lang="zh-CN" altLang="en-US" sz="3200" dirty="0">
                <a:latin typeface="Arial" panose="020B0604020202020204" pitchFamily="34" charset="0"/>
                <a:cs typeface="Segoe UI Black" panose="020B0A02040204020203" pitchFamily="34" charset="0"/>
                <a:sym typeface="Arial" panose="020B0604020202020204" pitchFamily="34" charset="0"/>
              </a:rPr>
              <a:t>产生控制信号</a:t>
            </a:r>
            <a:endParaRPr lang="zh-CN" altLang="en-US" sz="3200" dirty="0"/>
          </a:p>
        </p:txBody>
      </p:sp>
      <p:sp>
        <p:nvSpPr>
          <p:cNvPr id="7" name="Rectangle 2">
            <a:extLst>
              <a:ext uri="{FF2B5EF4-FFF2-40B4-BE49-F238E27FC236}">
                <a16:creationId xmlns:a16="http://schemas.microsoft.com/office/drawing/2014/main" id="{B2041E32-CF92-4B75-9855-BBE453C7069B}"/>
              </a:ext>
            </a:extLst>
          </p:cNvPr>
          <p:cNvSpPr>
            <a:spLocks noChangeArrowheads="1"/>
          </p:cNvSpPr>
          <p:nvPr/>
        </p:nvSpPr>
        <p:spPr bwMode="auto">
          <a:xfrm>
            <a:off x="323527" y="1700807"/>
            <a:ext cx="139723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C24DDC23-63D6-49C0-93DA-10A170F65B0E}"/>
              </a:ext>
            </a:extLst>
          </p:cNvPr>
          <p:cNvGraphicFramePr>
            <a:graphicFrameLocks noGrp="1"/>
          </p:cNvGraphicFramePr>
          <p:nvPr/>
        </p:nvGraphicFramePr>
        <p:xfrm>
          <a:off x="251520" y="836712"/>
          <a:ext cx="8568950" cy="4811412"/>
        </p:xfrm>
        <a:graphic>
          <a:graphicData uri="http://schemas.openxmlformats.org/drawingml/2006/table">
            <a:tbl>
              <a:tblPr firstRow="1" firstCol="1" bandRow="1">
                <a:tableStyleId>{3C2FFA5D-87B4-456A-9821-1D502468CF0F}</a:tableStyleId>
              </a:tblPr>
              <a:tblGrid>
                <a:gridCol w="648072">
                  <a:extLst>
                    <a:ext uri="{9D8B030D-6E8A-4147-A177-3AD203B41FA5}">
                      <a16:colId xmlns:a16="http://schemas.microsoft.com/office/drawing/2014/main" val="372892092"/>
                    </a:ext>
                  </a:extLst>
                </a:gridCol>
                <a:gridCol w="864096">
                  <a:extLst>
                    <a:ext uri="{9D8B030D-6E8A-4147-A177-3AD203B41FA5}">
                      <a16:colId xmlns:a16="http://schemas.microsoft.com/office/drawing/2014/main" val="4075260775"/>
                    </a:ext>
                  </a:extLst>
                </a:gridCol>
                <a:gridCol w="1058517">
                  <a:extLst>
                    <a:ext uri="{9D8B030D-6E8A-4147-A177-3AD203B41FA5}">
                      <a16:colId xmlns:a16="http://schemas.microsoft.com/office/drawing/2014/main" val="1653127024"/>
                    </a:ext>
                  </a:extLst>
                </a:gridCol>
                <a:gridCol w="856895">
                  <a:extLst>
                    <a:ext uri="{9D8B030D-6E8A-4147-A177-3AD203B41FA5}">
                      <a16:colId xmlns:a16="http://schemas.microsoft.com/office/drawing/2014/main" val="495298282"/>
                    </a:ext>
                  </a:extLst>
                </a:gridCol>
                <a:gridCol w="856895">
                  <a:extLst>
                    <a:ext uri="{9D8B030D-6E8A-4147-A177-3AD203B41FA5}">
                      <a16:colId xmlns:a16="http://schemas.microsoft.com/office/drawing/2014/main" val="427712322"/>
                    </a:ext>
                  </a:extLst>
                </a:gridCol>
                <a:gridCol w="856895">
                  <a:extLst>
                    <a:ext uri="{9D8B030D-6E8A-4147-A177-3AD203B41FA5}">
                      <a16:colId xmlns:a16="http://schemas.microsoft.com/office/drawing/2014/main" val="3317259371"/>
                    </a:ext>
                  </a:extLst>
                </a:gridCol>
                <a:gridCol w="856895">
                  <a:extLst>
                    <a:ext uri="{9D8B030D-6E8A-4147-A177-3AD203B41FA5}">
                      <a16:colId xmlns:a16="http://schemas.microsoft.com/office/drawing/2014/main" val="1135910359"/>
                    </a:ext>
                  </a:extLst>
                </a:gridCol>
                <a:gridCol w="856895">
                  <a:extLst>
                    <a:ext uri="{9D8B030D-6E8A-4147-A177-3AD203B41FA5}">
                      <a16:colId xmlns:a16="http://schemas.microsoft.com/office/drawing/2014/main" val="2379664557"/>
                    </a:ext>
                  </a:extLst>
                </a:gridCol>
                <a:gridCol w="856895">
                  <a:extLst>
                    <a:ext uri="{9D8B030D-6E8A-4147-A177-3AD203B41FA5}">
                      <a16:colId xmlns:a16="http://schemas.microsoft.com/office/drawing/2014/main" val="1111867386"/>
                    </a:ext>
                  </a:extLst>
                </a:gridCol>
                <a:gridCol w="856895">
                  <a:extLst>
                    <a:ext uri="{9D8B030D-6E8A-4147-A177-3AD203B41FA5}">
                      <a16:colId xmlns:a16="http://schemas.microsoft.com/office/drawing/2014/main" val="2096499815"/>
                    </a:ext>
                  </a:extLst>
                </a:gridCol>
              </a:tblGrid>
              <a:tr h="279031">
                <a:tc rowSpan="3">
                  <a:txBody>
                    <a:bodyPr/>
                    <a:lstStyle/>
                    <a:p>
                      <a:pPr indent="127000" algn="ctr">
                        <a:spcAft>
                          <a:spcPts val="0"/>
                        </a:spcAft>
                      </a:pPr>
                      <a:r>
                        <a:rPr lang="zh-CN" sz="1600" kern="100" dirty="0">
                          <a:effectLst/>
                        </a:rPr>
                        <a:t>序号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indent="127000" algn="ctr">
                        <a:spcAft>
                          <a:spcPts val="0"/>
                        </a:spcAft>
                      </a:pPr>
                      <a:r>
                        <a:rPr lang="zh-CN" sz="1600" kern="100" dirty="0">
                          <a:effectLst/>
                        </a:rPr>
                        <a:t>指令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8">
                  <a:txBody>
                    <a:bodyPr/>
                    <a:lstStyle/>
                    <a:p>
                      <a:pPr indent="127000" algn="l">
                        <a:spcAft>
                          <a:spcPts val="0"/>
                        </a:spcAft>
                        <a:tabLst>
                          <a:tab pos="2122805" algn="l"/>
                          <a:tab pos="2415540" algn="ctr"/>
                        </a:tabLst>
                      </a:pPr>
                      <a:r>
                        <a:rPr lang="en-US" sz="1600" kern="100">
                          <a:effectLst/>
                        </a:rPr>
                        <a:t>	</a:t>
                      </a:r>
                      <a:r>
                        <a:rPr lang="zh-CN" sz="1600" kern="100">
                          <a:effectLst/>
                        </a:rPr>
                        <a:t>输出</a:t>
                      </a:r>
                      <a:r>
                        <a:rPr lang="en-US" sz="1600" kern="100">
                          <a:effectLst/>
                        </a:rPr>
                        <a:t>	</a:t>
                      </a:r>
                      <a:r>
                        <a:rPr lang="zh-CN" sz="1600" kern="100">
                          <a:effectLst/>
                        </a:rPr>
                        <a:t>控制信号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7207775"/>
                  </a:ext>
                </a:extLst>
              </a:tr>
              <a:tr h="558062">
                <a:tc vMerge="1">
                  <a:txBody>
                    <a:bodyPr/>
                    <a:lstStyle/>
                    <a:p>
                      <a:endParaRPr lang="zh-CN" altLang="en-US"/>
                    </a:p>
                  </a:txBody>
                  <a:tcPr/>
                </a:tc>
                <a:tc vMerge="1">
                  <a:txBody>
                    <a:bodyPr/>
                    <a:lstStyle/>
                    <a:p>
                      <a:endParaRPr lang="zh-CN" altLang="en-US"/>
                    </a:p>
                  </a:txBody>
                  <a:tcPr/>
                </a:tc>
                <a:tc gridSpan="4">
                  <a:txBody>
                    <a:bodyPr/>
                    <a:lstStyle/>
                    <a:p>
                      <a:pPr indent="127000" algn="ctr">
                        <a:spcAft>
                          <a:spcPts val="0"/>
                        </a:spcAft>
                      </a:pPr>
                      <a:r>
                        <a:rPr lang="en-US" sz="1600" kern="100" dirty="0">
                          <a:solidFill>
                            <a:srgbClr val="FF0000"/>
                          </a:solidFill>
                          <a:effectLst/>
                        </a:rPr>
                        <a:t>EXE</a:t>
                      </a:r>
                      <a:r>
                        <a:rPr lang="zh-CN" sz="1600" kern="100" dirty="0">
                          <a:solidFill>
                            <a:srgbClr val="FF0000"/>
                          </a:solidFill>
                          <a:effectLst/>
                        </a:rPr>
                        <a:t>阶段</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127000" algn="ctr">
                        <a:spcAft>
                          <a:spcPts val="0"/>
                        </a:spcAft>
                      </a:pPr>
                      <a:r>
                        <a:rPr lang="en-US" sz="1600" kern="100" dirty="0">
                          <a:solidFill>
                            <a:srgbClr val="FF0000"/>
                          </a:solidFill>
                          <a:effectLst/>
                        </a:rPr>
                        <a:t>MEM</a:t>
                      </a:r>
                      <a:endParaRPr lang="zh-CN" sz="1600" kern="100" dirty="0">
                        <a:solidFill>
                          <a:srgbClr val="FF0000"/>
                        </a:solidFill>
                        <a:effectLst/>
                      </a:endParaRPr>
                    </a:p>
                    <a:p>
                      <a:pPr indent="127000" algn="ctr">
                        <a:spcAft>
                          <a:spcPts val="0"/>
                        </a:spcAft>
                      </a:pPr>
                      <a:r>
                        <a:rPr lang="zh-CN" sz="1600" kern="100" dirty="0">
                          <a:solidFill>
                            <a:srgbClr val="FF0000"/>
                          </a:solidFill>
                          <a:effectLst/>
                        </a:rPr>
                        <a:t>阶段</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indent="127000" algn="ctr">
                        <a:spcAft>
                          <a:spcPts val="0"/>
                        </a:spcAft>
                      </a:pPr>
                      <a:r>
                        <a:rPr lang="en-US" sz="1600" kern="100" dirty="0">
                          <a:solidFill>
                            <a:srgbClr val="FF0000"/>
                          </a:solidFill>
                          <a:effectLst/>
                        </a:rPr>
                        <a:t>WB</a:t>
                      </a:r>
                      <a:r>
                        <a:rPr lang="zh-CN" sz="1600" kern="100" dirty="0">
                          <a:solidFill>
                            <a:srgbClr val="FF0000"/>
                          </a:solidFill>
                          <a:effectLst/>
                        </a:rPr>
                        <a:t>阶段</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64441462"/>
                  </a:ext>
                </a:extLst>
              </a:tr>
              <a:tr h="558062">
                <a:tc vMerge="1">
                  <a:txBody>
                    <a:bodyPr/>
                    <a:lstStyle/>
                    <a:p>
                      <a:endParaRPr lang="zh-CN" altLang="en-US"/>
                    </a:p>
                  </a:txBody>
                  <a:tcPr/>
                </a:tc>
                <a:tc vMerge="1">
                  <a:txBody>
                    <a:bodyPr/>
                    <a:lstStyle/>
                    <a:p>
                      <a:endParaRPr lang="zh-CN" altLang="en-US"/>
                    </a:p>
                  </a:txBody>
                  <a:tcPr/>
                </a:tc>
                <a:tc>
                  <a:txBody>
                    <a:bodyPr/>
                    <a:lstStyle/>
                    <a:p>
                      <a:pPr indent="127000" algn="just">
                        <a:spcAft>
                          <a:spcPts val="0"/>
                        </a:spcAft>
                      </a:pPr>
                      <a:r>
                        <a:rPr lang="en-US" sz="1600" kern="100" dirty="0" err="1">
                          <a:effectLst/>
                        </a:rPr>
                        <a:t>ALUOp</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NPCOp</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ALUB_Src</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SignExt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DMWr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RFWr</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RegA3_Src</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RegD_Src</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1099949"/>
                  </a:ext>
                </a:extLst>
              </a:tr>
              <a:tr h="279031">
                <a:tc>
                  <a:txBody>
                    <a:bodyPr/>
                    <a:lstStyle/>
                    <a:p>
                      <a:pPr indent="127000" algn="just">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addu</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2489464"/>
                  </a:ext>
                </a:extLst>
              </a:tr>
              <a:tr h="279031">
                <a:tc>
                  <a:txBody>
                    <a:bodyPr/>
                    <a:lstStyle/>
                    <a:p>
                      <a:pPr indent="127000"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subu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2701992"/>
                  </a:ext>
                </a:extLst>
              </a:tr>
              <a:tr h="279031">
                <a:tc>
                  <a:txBody>
                    <a:bodyPr/>
                    <a:lstStyle/>
                    <a:p>
                      <a:pPr indent="127000" algn="just">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and</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3974644"/>
                  </a:ext>
                </a:extLst>
              </a:tr>
              <a:tr h="279031">
                <a:tc>
                  <a:txBody>
                    <a:bodyPr/>
                    <a:lstStyle/>
                    <a:p>
                      <a:pPr indent="127000" algn="just">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addiu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693565"/>
                  </a:ext>
                </a:extLst>
              </a:tr>
              <a:tr h="558062">
                <a:tc>
                  <a:txBody>
                    <a:bodyPr/>
                    <a:lstStyle/>
                    <a:p>
                      <a:pPr indent="127000"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bne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r>
                        <a:rPr lang="zh-CN" sz="1600" kern="100">
                          <a:effectLst/>
                        </a:rPr>
                        <a:t>（</a:t>
                      </a:r>
                      <a:r>
                        <a:rPr lang="en-US" sz="1600" kern="100">
                          <a:effectLst/>
                        </a:rPr>
                        <a:t>Zero=0</a:t>
                      </a:r>
                      <a:r>
                        <a:rPr lang="zh-CN"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422310"/>
                  </a:ext>
                </a:extLst>
              </a:tr>
              <a:tr h="558062">
                <a:tc>
                  <a:txBody>
                    <a:bodyPr/>
                    <a:lstStyle/>
                    <a:p>
                      <a:pPr indent="127000"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bne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r>
                        <a:rPr lang="zh-CN" sz="1600" kern="100">
                          <a:effectLst/>
                        </a:rPr>
                        <a:t>（</a:t>
                      </a:r>
                      <a:r>
                        <a:rPr lang="en-US" sz="1600" kern="100">
                          <a:effectLst/>
                        </a:rPr>
                        <a:t>Zero=1</a:t>
                      </a:r>
                      <a:r>
                        <a:rPr lang="zh-CN"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40732"/>
                  </a:ext>
                </a:extLst>
              </a:tr>
              <a:tr h="279031">
                <a:tc>
                  <a:txBody>
                    <a:bodyPr/>
                    <a:lstStyle/>
                    <a:p>
                      <a:pPr indent="127000"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j</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275314"/>
                  </a:ext>
                </a:extLst>
              </a:tr>
              <a:tr h="279031">
                <a:tc>
                  <a:txBody>
                    <a:bodyPr/>
                    <a:lstStyle/>
                    <a:p>
                      <a:pPr indent="127000" algn="just">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lw</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123032"/>
                  </a:ext>
                </a:extLst>
              </a:tr>
              <a:tr h="279031">
                <a:tc>
                  <a:txBody>
                    <a:bodyPr/>
                    <a:lstStyle/>
                    <a:p>
                      <a:pPr indent="127000" algn="just">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err="1">
                          <a:effectLst/>
                        </a:rPr>
                        <a:t>sw</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00B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a:effectLst/>
                        </a:rPr>
                        <a:t>XB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600" kern="100" dirty="0">
                          <a:effectLst/>
                        </a:rPr>
                        <a:t>XB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896588"/>
                  </a:ext>
                </a:extLst>
              </a:tr>
            </a:tbl>
          </a:graphicData>
        </a:graphic>
      </p:graphicFrame>
      <p:sp>
        <p:nvSpPr>
          <p:cNvPr id="9" name="对话气泡: 矩形 8">
            <a:extLst>
              <a:ext uri="{FF2B5EF4-FFF2-40B4-BE49-F238E27FC236}">
                <a16:creationId xmlns:a16="http://schemas.microsoft.com/office/drawing/2014/main" id="{47BA36FA-E1F4-4225-87F9-EC31D2A39799}"/>
              </a:ext>
            </a:extLst>
          </p:cNvPr>
          <p:cNvSpPr/>
          <p:nvPr/>
        </p:nvSpPr>
        <p:spPr>
          <a:xfrm>
            <a:off x="683568" y="5733256"/>
            <a:ext cx="4680520" cy="1008112"/>
          </a:xfrm>
          <a:prstGeom prst="wedgeRectCallout">
            <a:avLst>
              <a:gd name="adj1" fmla="val 73662"/>
              <a:gd name="adj2" fmla="val -569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rgbClr val="FF0000"/>
                </a:solidFill>
              </a:rPr>
              <a:t>RFWr</a:t>
            </a:r>
            <a:r>
              <a:rPr lang="en-US" altLang="zh-CN" dirty="0">
                <a:solidFill>
                  <a:srgbClr val="FF0000"/>
                </a:solidFill>
              </a:rPr>
              <a:t> =</a:t>
            </a:r>
            <a:r>
              <a:rPr lang="en-US" altLang="zh-CN" dirty="0" err="1">
                <a:solidFill>
                  <a:srgbClr val="FF0000"/>
                </a:solidFill>
              </a:rPr>
              <a:t>addu+subu+and+addiu+lwALU</a:t>
            </a:r>
            <a:endParaRPr lang="en-US" altLang="zh-CN" dirty="0">
              <a:solidFill>
                <a:srgbClr val="FF0000"/>
              </a:solidFill>
            </a:endParaRPr>
          </a:p>
          <a:p>
            <a:r>
              <a:rPr lang="en-US" altLang="zh-CN" dirty="0">
                <a:solidFill>
                  <a:srgbClr val="FF0000"/>
                </a:solidFill>
              </a:rPr>
              <a:t>          =</a:t>
            </a:r>
            <a:r>
              <a:rPr lang="en-US" altLang="zh-CN" dirty="0" err="1">
                <a:solidFill>
                  <a:srgbClr val="FF0000"/>
                </a:solidFill>
              </a:rPr>
              <a:t>RType+addiu+lw</a:t>
            </a:r>
            <a:endParaRPr lang="en-US" altLang="zh-CN" dirty="0">
              <a:solidFill>
                <a:srgbClr val="FF0000"/>
              </a:solidFill>
            </a:endParaRPr>
          </a:p>
        </p:txBody>
      </p:sp>
      <p:sp>
        <p:nvSpPr>
          <p:cNvPr id="10" name="对话气泡: 矩形 9">
            <a:extLst>
              <a:ext uri="{FF2B5EF4-FFF2-40B4-BE49-F238E27FC236}">
                <a16:creationId xmlns:a16="http://schemas.microsoft.com/office/drawing/2014/main" id="{FEAF704A-27EA-4610-A5ED-B09E553A3C7C}"/>
              </a:ext>
            </a:extLst>
          </p:cNvPr>
          <p:cNvSpPr/>
          <p:nvPr/>
        </p:nvSpPr>
        <p:spPr>
          <a:xfrm>
            <a:off x="7164288" y="6021288"/>
            <a:ext cx="1872208" cy="612648"/>
          </a:xfrm>
          <a:prstGeom prst="wedgeRectCallout">
            <a:avLst>
              <a:gd name="adj1" fmla="val 8155"/>
              <a:gd name="adj2" fmla="val -10606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rgbClr val="FF0000"/>
                </a:solidFill>
              </a:rPr>
              <a:t>RegD_Src</a:t>
            </a:r>
            <a:r>
              <a:rPr lang="en-US" altLang="zh-CN" dirty="0">
                <a:solidFill>
                  <a:srgbClr val="FF0000"/>
                </a:solidFill>
              </a:rPr>
              <a:t> = </a:t>
            </a:r>
            <a:r>
              <a:rPr lang="en-US" altLang="zh-CN" dirty="0" err="1">
                <a:solidFill>
                  <a:srgbClr val="FF0000"/>
                </a:solidFill>
              </a:rPr>
              <a:t>lw</a:t>
            </a:r>
            <a:endParaRPr lang="zh-CN" altLang="zh-CN" dirty="0">
              <a:solidFill>
                <a:srgbClr val="FF0000"/>
              </a:solidFill>
            </a:endParaRPr>
          </a:p>
        </p:txBody>
      </p:sp>
      <p:sp>
        <p:nvSpPr>
          <p:cNvPr id="11" name="对话气泡: 矩形 10">
            <a:extLst>
              <a:ext uri="{FF2B5EF4-FFF2-40B4-BE49-F238E27FC236}">
                <a16:creationId xmlns:a16="http://schemas.microsoft.com/office/drawing/2014/main" id="{293ED6A9-80B3-4840-A45E-08226559A86C}"/>
              </a:ext>
            </a:extLst>
          </p:cNvPr>
          <p:cNvSpPr/>
          <p:nvPr/>
        </p:nvSpPr>
        <p:spPr>
          <a:xfrm>
            <a:off x="5796136" y="6021288"/>
            <a:ext cx="2736304" cy="612648"/>
          </a:xfrm>
          <a:prstGeom prst="wedgeRectCallout">
            <a:avLst>
              <a:gd name="adj1" fmla="val 4908"/>
              <a:gd name="adj2" fmla="val -1113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altLang="zh-CN" dirty="0">
                <a:solidFill>
                  <a:srgbClr val="FF0000"/>
                </a:solidFill>
              </a:rPr>
              <a:t>RegA3_Src = RType</a:t>
            </a:r>
          </a:p>
        </p:txBody>
      </p:sp>
    </p:spTree>
    <p:extLst>
      <p:ext uri="{BB962C8B-B14F-4D97-AF65-F5344CB8AC3E}">
        <p14:creationId xmlns:p14="http://schemas.microsoft.com/office/powerpoint/2010/main" val="385880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B6D728F-3435-4D98-AE2A-4ADB54970D00}"/>
              </a:ext>
            </a:extLst>
          </p:cNvPr>
          <p:cNvSpPr>
            <a:spLocks noGrp="1"/>
          </p:cNvSpPr>
          <p:nvPr>
            <p:ph type="title"/>
          </p:nvPr>
        </p:nvSpPr>
        <p:spPr>
          <a:xfrm>
            <a:off x="179512" y="260648"/>
            <a:ext cx="7886700" cy="617641"/>
          </a:xfrm>
        </p:spPr>
        <p:txBody>
          <a:bodyPr>
            <a:noAutofit/>
          </a:bodyPr>
          <a:lstStyle/>
          <a:p>
            <a:r>
              <a:rPr lang="en-US" altLang="zh-CN" sz="3200" dirty="0">
                <a:latin typeface="Arial" panose="020B0604020202020204" pitchFamily="34" charset="0"/>
                <a:cs typeface="Segoe UI Black" panose="020B0A02040204020203" pitchFamily="34" charset="0"/>
                <a:sym typeface="Arial" panose="020B0604020202020204" pitchFamily="34" charset="0"/>
              </a:rPr>
              <a:t>3.</a:t>
            </a:r>
            <a:r>
              <a:rPr lang="zh-CN" altLang="en-US" sz="3200" dirty="0">
                <a:latin typeface="Arial" panose="020B0604020202020204" pitchFamily="34" charset="0"/>
                <a:cs typeface="Segoe UI Black" panose="020B0A02040204020203" pitchFamily="34" charset="0"/>
                <a:sym typeface="Arial" panose="020B0604020202020204" pitchFamily="34" charset="0"/>
              </a:rPr>
              <a:t>控制部件</a:t>
            </a:r>
            <a:r>
              <a:rPr lang="en-US" altLang="zh-CN" sz="3200" dirty="0">
                <a:latin typeface="Arial" panose="020B0604020202020204" pitchFamily="34" charset="0"/>
                <a:cs typeface="Segoe UI Black" panose="020B0A02040204020203" pitchFamily="34" charset="0"/>
                <a:sym typeface="Arial" panose="020B0604020202020204" pitchFamily="34" charset="0"/>
              </a:rPr>
              <a:t>CU</a:t>
            </a:r>
            <a:endParaRPr lang="zh-CN" altLang="en-US" sz="3200" dirty="0"/>
          </a:p>
        </p:txBody>
      </p:sp>
      <p:sp>
        <p:nvSpPr>
          <p:cNvPr id="7" name="Rectangle 2">
            <a:extLst>
              <a:ext uri="{FF2B5EF4-FFF2-40B4-BE49-F238E27FC236}">
                <a16:creationId xmlns:a16="http://schemas.microsoft.com/office/drawing/2014/main" id="{B2041E32-CF92-4B75-9855-BBE453C7069B}"/>
              </a:ext>
            </a:extLst>
          </p:cNvPr>
          <p:cNvSpPr>
            <a:spLocks noChangeArrowheads="1"/>
          </p:cNvSpPr>
          <p:nvPr/>
        </p:nvSpPr>
        <p:spPr bwMode="auto">
          <a:xfrm>
            <a:off x="323527" y="1700807"/>
            <a:ext cx="139723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750876C1-F29D-4267-8F9F-4FA3CFC481FD}"/>
              </a:ext>
            </a:extLst>
          </p:cNvPr>
          <p:cNvSpPr>
            <a:spLocks noChangeArrowheads="1"/>
          </p:cNvSpPr>
          <p:nvPr/>
        </p:nvSpPr>
        <p:spPr bwMode="auto">
          <a:xfrm>
            <a:off x="1475656" y="15567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75B0C680-D220-4E1B-A883-CB8C2C01EC55}"/>
              </a:ext>
            </a:extLst>
          </p:cNvPr>
          <p:cNvGraphicFramePr>
            <a:graphicFrameLocks noChangeAspect="1"/>
          </p:cNvGraphicFramePr>
          <p:nvPr>
            <p:extLst>
              <p:ext uri="{D42A27DB-BD31-4B8C-83A1-F6EECF244321}">
                <p14:modId xmlns:p14="http://schemas.microsoft.com/office/powerpoint/2010/main" val="841770894"/>
              </p:ext>
            </p:extLst>
          </p:nvPr>
        </p:nvGraphicFramePr>
        <p:xfrm>
          <a:off x="1763688" y="1268760"/>
          <a:ext cx="5412889" cy="4176464"/>
        </p:xfrm>
        <a:graphic>
          <a:graphicData uri="http://schemas.openxmlformats.org/presentationml/2006/ole">
            <mc:AlternateContent xmlns:mc="http://schemas.openxmlformats.org/markup-compatibility/2006">
              <mc:Choice xmlns:v="urn:schemas-microsoft-com:vml" Requires="v">
                <p:oleObj spid="_x0000_s275479" name="Visio" r:id="rId3" imgW="2129294" imgH="1643356" progId="Visio.Drawing.11">
                  <p:embed/>
                </p:oleObj>
              </mc:Choice>
              <mc:Fallback>
                <p:oleObj name="Visio" r:id="rId3" imgW="2129294" imgH="164335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268760"/>
                        <a:ext cx="5412889" cy="4176464"/>
                      </a:xfrm>
                      <a:prstGeom prst="rect">
                        <a:avLst/>
                      </a:prstGeom>
                      <a:noFill/>
                    </p:spPr>
                  </p:pic>
                </p:oleObj>
              </mc:Fallback>
            </mc:AlternateContent>
          </a:graphicData>
        </a:graphic>
      </p:graphicFrame>
    </p:spTree>
    <p:extLst>
      <p:ext uri="{BB962C8B-B14F-4D97-AF65-F5344CB8AC3E}">
        <p14:creationId xmlns:p14="http://schemas.microsoft.com/office/powerpoint/2010/main" val="37278069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82FB48-C2EE-4A78-8CF9-67E76F652619}"/>
              </a:ext>
            </a:extLst>
          </p:cNvPr>
          <p:cNvSpPr>
            <a:spLocks noGrp="1" noChangeArrowheads="1"/>
          </p:cNvSpPr>
          <p:nvPr>
            <p:ph type="title"/>
          </p:nvPr>
        </p:nvSpPr>
        <p:spPr>
          <a:xfrm>
            <a:off x="487822" y="257614"/>
            <a:ext cx="7108514" cy="617641"/>
          </a:xfrm>
        </p:spPr>
        <p:txBody>
          <a:bodyPr/>
          <a:lstStyle/>
          <a:p>
            <a:r>
              <a:rPr lang="zh-CN" altLang="en-US"/>
              <a:t>硬布线控制器特点</a:t>
            </a:r>
          </a:p>
        </p:txBody>
      </p:sp>
      <p:sp>
        <p:nvSpPr>
          <p:cNvPr id="5" name="Rectangle 3">
            <a:extLst>
              <a:ext uri="{FF2B5EF4-FFF2-40B4-BE49-F238E27FC236}">
                <a16:creationId xmlns:a16="http://schemas.microsoft.com/office/drawing/2014/main" id="{8C1766B8-A9FF-4DCE-908E-FAE6DDC1E2FD}"/>
              </a:ext>
            </a:extLst>
          </p:cNvPr>
          <p:cNvSpPr txBox="1">
            <a:spLocks noChangeArrowheads="1"/>
          </p:cNvSpPr>
          <p:nvPr/>
        </p:nvSpPr>
        <p:spPr>
          <a:xfrm>
            <a:off x="487822" y="942764"/>
            <a:ext cx="7108513" cy="5637024"/>
          </a:xfrm>
          <a:prstGeom prst="rect">
            <a:avLst/>
          </a:prstGeom>
        </p:spPr>
        <p:txBody>
          <a:bodyPr vert="horz" lIns="91440" tIns="45720" rIns="91440" bIns="45720" rtlCol="0">
            <a:normAutofit/>
          </a:bodyPr>
          <a:lstStyle>
            <a:lvl1pPr marL="257175" indent="-257175" algn="l" defTabSz="685800" rtl="0" eaLnBrk="1" latinLnBrk="0" hangingPunct="1">
              <a:lnSpc>
                <a:spcPct val="150000"/>
              </a:lnSpc>
              <a:spcBef>
                <a:spcPts val="750"/>
              </a:spcBef>
              <a:buClr>
                <a:schemeClr val="tx1"/>
              </a:buClr>
              <a:buFont typeface="Wingdings" panose="05000000000000000000" pitchFamily="2" charset="2"/>
              <a:buChar char="n"/>
              <a:defRPr sz="1950" kern="1200">
                <a:solidFill>
                  <a:schemeClr val="tx1"/>
                </a:solidFill>
                <a:latin typeface="微软雅黑" panose="020B0503020204020204" pitchFamily="34" charset="-122"/>
                <a:ea typeface="微软雅黑" panose="020B0503020204020204" pitchFamily="34" charset="-122"/>
                <a:cs typeface="+mn-cs"/>
              </a:defRPr>
            </a:lvl1pPr>
            <a:lvl2pPr marL="609600" indent="-266700" algn="l" defTabSz="685800" rtl="0" eaLnBrk="1" latinLnBrk="0" hangingPunct="1">
              <a:lnSpc>
                <a:spcPct val="150000"/>
              </a:lnSpc>
              <a:spcBef>
                <a:spcPts val="375"/>
              </a:spcBef>
              <a:buClr>
                <a:srgbClr val="FF0000"/>
              </a:buClr>
              <a:buFont typeface="Wingdings" panose="05000000000000000000" pitchFamily="2" charset="2"/>
              <a:buChar char="Ø"/>
              <a:defRPr sz="1800" kern="1200">
                <a:solidFill>
                  <a:srgbClr val="C00000"/>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50000"/>
              </a:lnSpc>
              <a:spcBef>
                <a:spcPts val="375"/>
              </a:spcBef>
              <a:buClr>
                <a:srgbClr val="FFC000"/>
              </a:buClr>
              <a:buFont typeface="Wingdings" panose="05000000000000000000" pitchFamily="2" charset="2"/>
              <a:buChar char="u"/>
              <a:defRPr sz="16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zh-CN" altLang="en-US" b="1"/>
              <a:t>结构复杂，无规则；</a:t>
            </a:r>
          </a:p>
          <a:p>
            <a:pPr fontAlgn="auto">
              <a:spcAft>
                <a:spcPts val="0"/>
              </a:spcAft>
            </a:pPr>
            <a:r>
              <a:rPr lang="zh-CN" altLang="en-US" b="1"/>
              <a:t>设计和调试困难；</a:t>
            </a:r>
          </a:p>
          <a:p>
            <a:pPr fontAlgn="auto">
              <a:spcAft>
                <a:spcPts val="0"/>
              </a:spcAft>
            </a:pPr>
            <a:r>
              <a:rPr lang="zh-CN" altLang="en-US" b="1"/>
              <a:t>不可改变指令系统和指令功能</a:t>
            </a:r>
          </a:p>
          <a:p>
            <a:pPr fontAlgn="auto">
              <a:spcAft>
                <a:spcPts val="0"/>
              </a:spcAft>
            </a:pPr>
            <a:r>
              <a:rPr lang="zh-CN" altLang="en-US" b="1"/>
              <a:t>适用于</a:t>
            </a:r>
            <a:r>
              <a:rPr lang="en-US" altLang="zh-CN" b="1"/>
              <a:t>VLSI</a:t>
            </a:r>
          </a:p>
          <a:p>
            <a:pPr fontAlgn="auto">
              <a:spcAft>
                <a:spcPts val="0"/>
              </a:spcAft>
            </a:pPr>
            <a:r>
              <a:rPr lang="zh-CN" altLang="en-US" b="1" u="sng">
                <a:solidFill>
                  <a:srgbClr val="FF0000"/>
                </a:solidFill>
              </a:rPr>
              <a:t>速度快</a:t>
            </a:r>
          </a:p>
          <a:p>
            <a:pPr fontAlgn="auto">
              <a:spcAft>
                <a:spcPts val="0"/>
              </a:spcAft>
            </a:pPr>
            <a:endParaRPr lang="en-US" altLang="zh-CN" dirty="0"/>
          </a:p>
        </p:txBody>
      </p:sp>
    </p:spTree>
    <p:extLst>
      <p:ext uri="{BB962C8B-B14F-4D97-AF65-F5344CB8AC3E}">
        <p14:creationId xmlns:p14="http://schemas.microsoft.com/office/powerpoint/2010/main" val="6121514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6. 4  </a:t>
            </a:r>
            <a:r>
              <a:rPr lang="zh-CN" altLang="en-US" dirty="0"/>
              <a:t>控制器的实现</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6.4.1</a:t>
            </a:r>
            <a:r>
              <a:rPr lang="zh-CN" altLang="en-US" dirty="0"/>
              <a:t>组合逻辑控制器 </a:t>
            </a:r>
            <a:endParaRPr lang="en-US" altLang="zh-CN" dirty="0"/>
          </a:p>
          <a:p>
            <a:pPr>
              <a:lnSpc>
                <a:spcPct val="150000"/>
              </a:lnSpc>
              <a:spcBef>
                <a:spcPts val="1200"/>
              </a:spcBef>
              <a:defRPr/>
            </a:pPr>
            <a:r>
              <a:rPr lang="zh-CN" altLang="en-US" dirty="0"/>
              <a:t> </a:t>
            </a:r>
            <a:r>
              <a:rPr lang="en-US" altLang="zh-CN" dirty="0"/>
              <a:t>6.4.2</a:t>
            </a:r>
            <a:r>
              <a:rPr lang="zh-CN" altLang="en-US" dirty="0"/>
              <a:t>微程序控制器</a:t>
            </a:r>
            <a:endParaRPr lang="en-US" altLang="zh-CN" dirty="0"/>
          </a:p>
          <a:p>
            <a:pPr>
              <a:lnSpc>
                <a:spcPct val="150000"/>
              </a:lnSpc>
              <a:spcBef>
                <a:spcPts val="1200"/>
              </a:spcBef>
              <a:defRPr/>
            </a:pPr>
            <a:r>
              <a:rPr lang="zh-CN" altLang="en-US" dirty="0"/>
              <a:t> </a:t>
            </a:r>
            <a:r>
              <a:rPr lang="en-US" altLang="zh-CN" dirty="0"/>
              <a:t>6.4.3 Verilog HDL</a:t>
            </a:r>
            <a:r>
              <a:rPr lang="zh-CN" altLang="en-US" dirty="0"/>
              <a:t>实现控制器 </a:t>
            </a:r>
            <a:endParaRPr lang="en-US" altLang="zh-CN" dirty="0"/>
          </a:p>
          <a:p>
            <a:pPr>
              <a:lnSpc>
                <a:spcPct val="150000"/>
              </a:lnSpc>
              <a:spcBef>
                <a:spcPts val="1200"/>
              </a:spcBef>
              <a:defRPr/>
            </a:pPr>
            <a:r>
              <a:rPr lang="en-US" altLang="zh-CN" dirty="0"/>
              <a:t>6.4.4</a:t>
            </a:r>
            <a:r>
              <a:rPr lang="zh-CN" altLang="en-US" dirty="0"/>
              <a:t>指令周期与</a:t>
            </a:r>
            <a:r>
              <a:rPr lang="en-US" altLang="zh-CN" dirty="0"/>
              <a:t>CPU</a:t>
            </a:r>
            <a:r>
              <a:rPr lang="zh-CN" altLang="en-US" dirty="0"/>
              <a:t>运算速度</a:t>
            </a:r>
          </a:p>
        </p:txBody>
      </p:sp>
      <p:sp>
        <p:nvSpPr>
          <p:cNvPr id="4" name="矩形 3">
            <a:extLst>
              <a:ext uri="{FF2B5EF4-FFF2-40B4-BE49-F238E27FC236}">
                <a16:creationId xmlns:a16="http://schemas.microsoft.com/office/drawing/2014/main" id="{9D4009A7-808A-444D-8F86-716C47410EE7}"/>
              </a:ext>
            </a:extLst>
          </p:cNvPr>
          <p:cNvSpPr/>
          <p:nvPr/>
        </p:nvSpPr>
        <p:spPr>
          <a:xfrm>
            <a:off x="457200" y="2492896"/>
            <a:ext cx="4032448"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6.4.2</a:t>
            </a:r>
            <a:r>
              <a:rPr lang="zh-CN" altLang="en-US" sz="3200" kern="0" dirty="0">
                <a:solidFill>
                  <a:srgbClr val="000000"/>
                </a:solidFill>
              </a:rPr>
              <a:t>微程序控制器</a:t>
            </a:r>
          </a:p>
        </p:txBody>
      </p:sp>
    </p:spTree>
    <p:extLst>
      <p:ext uri="{BB962C8B-B14F-4D97-AF65-F5344CB8AC3E}">
        <p14:creationId xmlns:p14="http://schemas.microsoft.com/office/powerpoint/2010/main" val="113660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ADF3442-0E1E-48DE-B9FE-F61B33A41789}"/>
              </a:ext>
            </a:extLst>
          </p:cNvPr>
          <p:cNvSpPr>
            <a:spLocks noGrp="1" noChangeArrowheads="1"/>
          </p:cNvSpPr>
          <p:nvPr>
            <p:ph type="body" idx="1"/>
          </p:nvPr>
        </p:nvSpPr>
        <p:spPr>
          <a:xfrm>
            <a:off x="0" y="304800"/>
            <a:ext cx="8763000" cy="914400"/>
          </a:xfrm>
        </p:spPr>
        <p:txBody>
          <a:bodyPr/>
          <a:lstStyle/>
          <a:p>
            <a:pPr eaLnBrk="1" hangingPunct="1">
              <a:buFontTx/>
              <a:buNone/>
            </a:pPr>
            <a:r>
              <a:rPr lang="en-US" altLang="zh-CN" b="1">
                <a:ea typeface="楷体_GB2312" pitchFamily="49" charset="-122"/>
              </a:rPr>
              <a:t>           </a:t>
            </a:r>
            <a:r>
              <a:rPr lang="zh-CN" altLang="en-US" b="1">
                <a:ea typeface="楷体_GB2312" pitchFamily="49" charset="-122"/>
              </a:rPr>
              <a:t>下面以一个简单的程序来具体认识每一条指令的指令周期和执行过程。</a:t>
            </a:r>
            <a:endParaRPr lang="zh-CN" altLang="en-US" b="1"/>
          </a:p>
        </p:txBody>
      </p:sp>
      <p:grpSp>
        <p:nvGrpSpPr>
          <p:cNvPr id="11267" name="Group 3">
            <a:extLst>
              <a:ext uri="{FF2B5EF4-FFF2-40B4-BE49-F238E27FC236}">
                <a16:creationId xmlns:a16="http://schemas.microsoft.com/office/drawing/2014/main" id="{47FA4F2B-F96A-4280-8483-97971B198272}"/>
              </a:ext>
            </a:extLst>
          </p:cNvPr>
          <p:cNvGrpSpPr>
            <a:grpSpLocks/>
          </p:cNvGrpSpPr>
          <p:nvPr/>
        </p:nvGrpSpPr>
        <p:grpSpPr bwMode="auto">
          <a:xfrm>
            <a:off x="0" y="1676400"/>
            <a:ext cx="9144000" cy="3657600"/>
            <a:chOff x="332" y="1679"/>
            <a:chExt cx="5088" cy="2304"/>
          </a:xfrm>
        </p:grpSpPr>
        <p:grpSp>
          <p:nvGrpSpPr>
            <p:cNvPr id="11268" name="Group 4">
              <a:extLst>
                <a:ext uri="{FF2B5EF4-FFF2-40B4-BE49-F238E27FC236}">
                  <a16:creationId xmlns:a16="http://schemas.microsoft.com/office/drawing/2014/main" id="{0EDF205A-C3A9-44AA-B8F1-13386199A1BD}"/>
                </a:ext>
              </a:extLst>
            </p:cNvPr>
            <p:cNvGrpSpPr>
              <a:grpSpLocks/>
            </p:cNvGrpSpPr>
            <p:nvPr/>
          </p:nvGrpSpPr>
          <p:grpSpPr bwMode="auto">
            <a:xfrm>
              <a:off x="336" y="1680"/>
              <a:ext cx="5080" cy="2302"/>
              <a:chOff x="0" y="0"/>
              <a:chExt cx="3999" cy="4700"/>
            </a:xfrm>
          </p:grpSpPr>
          <p:grpSp>
            <p:nvGrpSpPr>
              <p:cNvPr id="11270" name="Group 5">
                <a:extLst>
                  <a:ext uri="{FF2B5EF4-FFF2-40B4-BE49-F238E27FC236}">
                    <a16:creationId xmlns:a16="http://schemas.microsoft.com/office/drawing/2014/main" id="{59C8B043-27B7-4DE9-9163-B44AFE2CB891}"/>
                  </a:ext>
                </a:extLst>
              </p:cNvPr>
              <p:cNvGrpSpPr>
                <a:grpSpLocks/>
              </p:cNvGrpSpPr>
              <p:nvPr/>
            </p:nvGrpSpPr>
            <p:grpSpPr bwMode="auto">
              <a:xfrm>
                <a:off x="0" y="0"/>
                <a:ext cx="731" cy="422"/>
                <a:chOff x="0" y="0"/>
                <a:chExt cx="731" cy="422"/>
              </a:xfrm>
            </p:grpSpPr>
            <p:sp>
              <p:nvSpPr>
                <p:cNvPr id="11385" name="Rectangle 6">
                  <a:extLst>
                    <a:ext uri="{FF2B5EF4-FFF2-40B4-BE49-F238E27FC236}">
                      <a16:creationId xmlns:a16="http://schemas.microsoft.com/office/drawing/2014/main" id="{8C5BB8F3-AAF3-46E7-BC95-2DEE6FFA6185}"/>
                    </a:ext>
                  </a:extLst>
                </p:cNvPr>
                <p:cNvSpPr>
                  <a:spLocks noChangeArrowheads="1"/>
                </p:cNvSpPr>
                <p:nvPr/>
              </p:nvSpPr>
              <p:spPr bwMode="auto">
                <a:xfrm>
                  <a:off x="43" y="0"/>
                  <a:ext cx="645"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内存地址</a:t>
                  </a:r>
                </a:p>
              </p:txBody>
            </p:sp>
            <p:sp>
              <p:nvSpPr>
                <p:cNvPr id="11386" name="Rectangle 7">
                  <a:extLst>
                    <a:ext uri="{FF2B5EF4-FFF2-40B4-BE49-F238E27FC236}">
                      <a16:creationId xmlns:a16="http://schemas.microsoft.com/office/drawing/2014/main" id="{9994D05B-2F51-455C-BB27-9E4764AB15BD}"/>
                    </a:ext>
                  </a:extLst>
                </p:cNvPr>
                <p:cNvSpPr>
                  <a:spLocks noChangeArrowheads="1"/>
                </p:cNvSpPr>
                <p:nvPr/>
              </p:nvSpPr>
              <p:spPr bwMode="auto">
                <a:xfrm>
                  <a:off x="0" y="0"/>
                  <a:ext cx="731"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71" name="Group 8">
                <a:extLst>
                  <a:ext uri="{FF2B5EF4-FFF2-40B4-BE49-F238E27FC236}">
                    <a16:creationId xmlns:a16="http://schemas.microsoft.com/office/drawing/2014/main" id="{EFBC0525-F218-4789-8144-A6D7C82304DC}"/>
                  </a:ext>
                </a:extLst>
              </p:cNvPr>
              <p:cNvGrpSpPr>
                <a:grpSpLocks/>
              </p:cNvGrpSpPr>
              <p:nvPr/>
            </p:nvGrpSpPr>
            <p:grpSpPr bwMode="auto">
              <a:xfrm>
                <a:off x="731" y="0"/>
                <a:ext cx="1290" cy="422"/>
                <a:chOff x="731" y="0"/>
                <a:chExt cx="1290" cy="422"/>
              </a:xfrm>
            </p:grpSpPr>
            <p:sp>
              <p:nvSpPr>
                <p:cNvPr id="11383" name="Rectangle 9">
                  <a:extLst>
                    <a:ext uri="{FF2B5EF4-FFF2-40B4-BE49-F238E27FC236}">
                      <a16:creationId xmlns:a16="http://schemas.microsoft.com/office/drawing/2014/main" id="{5BE9A9DD-D47A-4FF6-BE4B-D0ABABDC16D2}"/>
                    </a:ext>
                  </a:extLst>
                </p:cNvPr>
                <p:cNvSpPr>
                  <a:spLocks noChangeArrowheads="1"/>
                </p:cNvSpPr>
                <p:nvPr/>
              </p:nvSpPr>
              <p:spPr bwMode="auto">
                <a:xfrm>
                  <a:off x="774" y="0"/>
                  <a:ext cx="12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内存内容</a:t>
                  </a:r>
                </a:p>
              </p:txBody>
            </p:sp>
            <p:sp>
              <p:nvSpPr>
                <p:cNvPr id="11384" name="Rectangle 10">
                  <a:extLst>
                    <a:ext uri="{FF2B5EF4-FFF2-40B4-BE49-F238E27FC236}">
                      <a16:creationId xmlns:a16="http://schemas.microsoft.com/office/drawing/2014/main" id="{C7400B40-0F43-4709-BFCB-954F6F9A8E14}"/>
                    </a:ext>
                  </a:extLst>
                </p:cNvPr>
                <p:cNvSpPr>
                  <a:spLocks noChangeArrowheads="1"/>
                </p:cNvSpPr>
                <p:nvPr/>
              </p:nvSpPr>
              <p:spPr bwMode="auto">
                <a:xfrm>
                  <a:off x="731" y="0"/>
                  <a:ext cx="12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72" name="Group 11">
                <a:extLst>
                  <a:ext uri="{FF2B5EF4-FFF2-40B4-BE49-F238E27FC236}">
                    <a16:creationId xmlns:a16="http://schemas.microsoft.com/office/drawing/2014/main" id="{E2ECCAE0-1BB0-4009-B1F4-18C7967BDF6E}"/>
                  </a:ext>
                </a:extLst>
              </p:cNvPr>
              <p:cNvGrpSpPr>
                <a:grpSpLocks/>
              </p:cNvGrpSpPr>
              <p:nvPr/>
            </p:nvGrpSpPr>
            <p:grpSpPr bwMode="auto">
              <a:xfrm>
                <a:off x="2021" y="0"/>
                <a:ext cx="995" cy="422"/>
                <a:chOff x="2021" y="0"/>
                <a:chExt cx="995" cy="422"/>
              </a:xfrm>
            </p:grpSpPr>
            <p:sp>
              <p:nvSpPr>
                <p:cNvPr id="11381" name="Rectangle 12">
                  <a:extLst>
                    <a:ext uri="{FF2B5EF4-FFF2-40B4-BE49-F238E27FC236}">
                      <a16:creationId xmlns:a16="http://schemas.microsoft.com/office/drawing/2014/main" id="{88E51C89-07F3-4BAD-9FF6-DA1B3B56EF7D}"/>
                    </a:ext>
                  </a:extLst>
                </p:cNvPr>
                <p:cNvSpPr>
                  <a:spLocks noChangeArrowheads="1"/>
                </p:cNvSpPr>
                <p:nvPr/>
              </p:nvSpPr>
              <p:spPr bwMode="auto">
                <a:xfrm>
                  <a:off x="2064" y="0"/>
                  <a:ext cx="90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助记符</a:t>
                  </a:r>
                  <a:endPar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82" name="Rectangle 13">
                  <a:extLst>
                    <a:ext uri="{FF2B5EF4-FFF2-40B4-BE49-F238E27FC236}">
                      <a16:creationId xmlns:a16="http://schemas.microsoft.com/office/drawing/2014/main" id="{A3C5A1CB-DF06-465D-96F7-4AB623CD6136}"/>
                    </a:ext>
                  </a:extLst>
                </p:cNvPr>
                <p:cNvSpPr>
                  <a:spLocks noChangeArrowheads="1"/>
                </p:cNvSpPr>
                <p:nvPr/>
              </p:nvSpPr>
              <p:spPr bwMode="auto">
                <a:xfrm>
                  <a:off x="2021" y="0"/>
                  <a:ext cx="995"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73" name="Group 14">
                <a:extLst>
                  <a:ext uri="{FF2B5EF4-FFF2-40B4-BE49-F238E27FC236}">
                    <a16:creationId xmlns:a16="http://schemas.microsoft.com/office/drawing/2014/main" id="{983AE055-67DE-4436-92D3-EC8E86D79B2C}"/>
                  </a:ext>
                </a:extLst>
              </p:cNvPr>
              <p:cNvGrpSpPr>
                <a:grpSpLocks/>
              </p:cNvGrpSpPr>
              <p:nvPr/>
            </p:nvGrpSpPr>
            <p:grpSpPr bwMode="auto">
              <a:xfrm>
                <a:off x="3016" y="0"/>
                <a:ext cx="983" cy="422"/>
                <a:chOff x="3016" y="0"/>
                <a:chExt cx="983" cy="422"/>
              </a:xfrm>
            </p:grpSpPr>
            <p:sp>
              <p:nvSpPr>
                <p:cNvPr id="11379" name="Rectangle 15">
                  <a:extLst>
                    <a:ext uri="{FF2B5EF4-FFF2-40B4-BE49-F238E27FC236}">
                      <a16:creationId xmlns:a16="http://schemas.microsoft.com/office/drawing/2014/main" id="{4B223501-AFDE-40C7-9A25-C9D699E0749D}"/>
                    </a:ext>
                  </a:extLst>
                </p:cNvPr>
                <p:cNvSpPr>
                  <a:spLocks noChangeArrowheads="1"/>
                </p:cNvSpPr>
                <p:nvPr/>
              </p:nvSpPr>
              <p:spPr bwMode="auto">
                <a:xfrm>
                  <a:off x="3059" y="0"/>
                  <a:ext cx="89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所完成的操作</a:t>
                  </a:r>
                  <a:endPar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80" name="Rectangle 16">
                  <a:extLst>
                    <a:ext uri="{FF2B5EF4-FFF2-40B4-BE49-F238E27FC236}">
                      <a16:creationId xmlns:a16="http://schemas.microsoft.com/office/drawing/2014/main" id="{FC9AA946-8188-464F-8EF7-BA3889F2E513}"/>
                    </a:ext>
                  </a:extLst>
                </p:cNvPr>
                <p:cNvSpPr>
                  <a:spLocks noChangeArrowheads="1"/>
                </p:cNvSpPr>
                <p:nvPr/>
              </p:nvSpPr>
              <p:spPr bwMode="auto">
                <a:xfrm>
                  <a:off x="3016" y="0"/>
                  <a:ext cx="983"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74" name="Group 17">
                <a:extLst>
                  <a:ext uri="{FF2B5EF4-FFF2-40B4-BE49-F238E27FC236}">
                    <a16:creationId xmlns:a16="http://schemas.microsoft.com/office/drawing/2014/main" id="{D1A70288-A4B5-4FB9-B9A3-DE028CC4AB2A}"/>
                  </a:ext>
                </a:extLst>
              </p:cNvPr>
              <p:cNvGrpSpPr>
                <a:grpSpLocks/>
              </p:cNvGrpSpPr>
              <p:nvPr/>
            </p:nvGrpSpPr>
            <p:grpSpPr bwMode="auto">
              <a:xfrm>
                <a:off x="0" y="422"/>
                <a:ext cx="731" cy="556"/>
                <a:chOff x="0" y="422"/>
                <a:chExt cx="731" cy="556"/>
              </a:xfrm>
            </p:grpSpPr>
            <p:sp>
              <p:nvSpPr>
                <p:cNvPr id="11377" name="Rectangle 18">
                  <a:extLst>
                    <a:ext uri="{FF2B5EF4-FFF2-40B4-BE49-F238E27FC236}">
                      <a16:creationId xmlns:a16="http://schemas.microsoft.com/office/drawing/2014/main" id="{43BF1F59-72D6-4191-B1AA-977023764635}"/>
                    </a:ext>
                  </a:extLst>
                </p:cNvPr>
                <p:cNvSpPr>
                  <a:spLocks noChangeArrowheads="1"/>
                </p:cNvSpPr>
                <p:nvPr/>
              </p:nvSpPr>
              <p:spPr bwMode="auto">
                <a:xfrm>
                  <a:off x="43" y="422"/>
                  <a:ext cx="645"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020</a:t>
                  </a:r>
                </a:p>
              </p:txBody>
            </p:sp>
            <p:sp>
              <p:nvSpPr>
                <p:cNvPr id="11378" name="Rectangle 19">
                  <a:extLst>
                    <a:ext uri="{FF2B5EF4-FFF2-40B4-BE49-F238E27FC236}">
                      <a16:creationId xmlns:a16="http://schemas.microsoft.com/office/drawing/2014/main" id="{1DCA4A86-6E97-4B1D-8844-9A243534EF7A}"/>
                    </a:ext>
                  </a:extLst>
                </p:cNvPr>
                <p:cNvSpPr>
                  <a:spLocks noChangeArrowheads="1"/>
                </p:cNvSpPr>
                <p:nvPr/>
              </p:nvSpPr>
              <p:spPr bwMode="auto">
                <a:xfrm>
                  <a:off x="0" y="422"/>
                  <a:ext cx="731" cy="5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75" name="Group 20">
                <a:extLst>
                  <a:ext uri="{FF2B5EF4-FFF2-40B4-BE49-F238E27FC236}">
                    <a16:creationId xmlns:a16="http://schemas.microsoft.com/office/drawing/2014/main" id="{E1F8015F-238B-4274-8247-13B68CC70A0D}"/>
                  </a:ext>
                </a:extLst>
              </p:cNvPr>
              <p:cNvGrpSpPr>
                <a:grpSpLocks/>
              </p:cNvGrpSpPr>
              <p:nvPr/>
            </p:nvGrpSpPr>
            <p:grpSpPr bwMode="auto">
              <a:xfrm>
                <a:off x="731" y="422"/>
                <a:ext cx="1290" cy="556"/>
                <a:chOff x="731" y="422"/>
                <a:chExt cx="1290" cy="556"/>
              </a:xfrm>
            </p:grpSpPr>
            <p:sp>
              <p:nvSpPr>
                <p:cNvPr id="11375" name="Rectangle 21">
                  <a:extLst>
                    <a:ext uri="{FF2B5EF4-FFF2-40B4-BE49-F238E27FC236}">
                      <a16:creationId xmlns:a16="http://schemas.microsoft.com/office/drawing/2014/main" id="{43A5DBC9-6FAC-49D0-81E4-17B35B75258F}"/>
                    </a:ext>
                  </a:extLst>
                </p:cNvPr>
                <p:cNvSpPr>
                  <a:spLocks noChangeArrowheads="1"/>
                </p:cNvSpPr>
                <p:nvPr/>
              </p:nvSpPr>
              <p:spPr bwMode="auto">
                <a:xfrm>
                  <a:off x="774" y="422"/>
                  <a:ext cx="1204"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250 000</a:t>
                  </a:r>
                </a:p>
              </p:txBody>
            </p:sp>
            <p:sp>
              <p:nvSpPr>
                <p:cNvPr id="11376" name="Rectangle 22">
                  <a:extLst>
                    <a:ext uri="{FF2B5EF4-FFF2-40B4-BE49-F238E27FC236}">
                      <a16:creationId xmlns:a16="http://schemas.microsoft.com/office/drawing/2014/main" id="{36C90721-8111-4BE8-B515-33E631CC3602}"/>
                    </a:ext>
                  </a:extLst>
                </p:cNvPr>
                <p:cNvSpPr>
                  <a:spLocks noChangeArrowheads="1"/>
                </p:cNvSpPr>
                <p:nvPr/>
              </p:nvSpPr>
              <p:spPr bwMode="auto">
                <a:xfrm>
                  <a:off x="731" y="422"/>
                  <a:ext cx="1290" cy="5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76" name="Group 23">
                <a:extLst>
                  <a:ext uri="{FF2B5EF4-FFF2-40B4-BE49-F238E27FC236}">
                    <a16:creationId xmlns:a16="http://schemas.microsoft.com/office/drawing/2014/main" id="{FB7CC4A2-82BF-46F7-BBB3-12EF9DC67521}"/>
                  </a:ext>
                </a:extLst>
              </p:cNvPr>
              <p:cNvGrpSpPr>
                <a:grpSpLocks/>
              </p:cNvGrpSpPr>
              <p:nvPr/>
            </p:nvGrpSpPr>
            <p:grpSpPr bwMode="auto">
              <a:xfrm>
                <a:off x="2021" y="422"/>
                <a:ext cx="995" cy="556"/>
                <a:chOff x="2021" y="422"/>
                <a:chExt cx="995" cy="556"/>
              </a:xfrm>
            </p:grpSpPr>
            <p:sp>
              <p:nvSpPr>
                <p:cNvPr id="11373" name="Rectangle 24">
                  <a:extLst>
                    <a:ext uri="{FF2B5EF4-FFF2-40B4-BE49-F238E27FC236}">
                      <a16:creationId xmlns:a16="http://schemas.microsoft.com/office/drawing/2014/main" id="{ADECEA0D-0E58-40EC-80B5-EBEDD1D7B475}"/>
                    </a:ext>
                  </a:extLst>
                </p:cNvPr>
                <p:cNvSpPr>
                  <a:spLocks noChangeArrowheads="1"/>
                </p:cNvSpPr>
                <p:nvPr/>
              </p:nvSpPr>
              <p:spPr bwMode="auto">
                <a:xfrm>
                  <a:off x="2064" y="422"/>
                  <a:ext cx="909"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CLA</a:t>
                  </a:r>
                </a:p>
              </p:txBody>
            </p:sp>
            <p:sp>
              <p:nvSpPr>
                <p:cNvPr id="11374" name="Rectangle 25">
                  <a:extLst>
                    <a:ext uri="{FF2B5EF4-FFF2-40B4-BE49-F238E27FC236}">
                      <a16:creationId xmlns:a16="http://schemas.microsoft.com/office/drawing/2014/main" id="{0F93C388-05DF-489F-915E-C09C539B4F9E}"/>
                    </a:ext>
                  </a:extLst>
                </p:cNvPr>
                <p:cNvSpPr>
                  <a:spLocks noChangeArrowheads="1"/>
                </p:cNvSpPr>
                <p:nvPr/>
              </p:nvSpPr>
              <p:spPr bwMode="auto">
                <a:xfrm>
                  <a:off x="2021" y="422"/>
                  <a:ext cx="995" cy="5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77" name="Group 26">
                <a:extLst>
                  <a:ext uri="{FF2B5EF4-FFF2-40B4-BE49-F238E27FC236}">
                    <a16:creationId xmlns:a16="http://schemas.microsoft.com/office/drawing/2014/main" id="{3138BA13-6C1F-482F-8992-9E34C3DDBB7A}"/>
                  </a:ext>
                </a:extLst>
              </p:cNvPr>
              <p:cNvGrpSpPr>
                <a:grpSpLocks/>
              </p:cNvGrpSpPr>
              <p:nvPr/>
            </p:nvGrpSpPr>
            <p:grpSpPr bwMode="auto">
              <a:xfrm>
                <a:off x="3016" y="422"/>
                <a:ext cx="983" cy="556"/>
                <a:chOff x="3016" y="422"/>
                <a:chExt cx="983" cy="556"/>
              </a:xfrm>
            </p:grpSpPr>
            <p:sp>
              <p:nvSpPr>
                <p:cNvPr id="11371" name="Rectangle 27">
                  <a:extLst>
                    <a:ext uri="{FF2B5EF4-FFF2-40B4-BE49-F238E27FC236}">
                      <a16:creationId xmlns:a16="http://schemas.microsoft.com/office/drawing/2014/main" id="{BFFF2743-30DE-4C48-9703-6A9C63260C82}"/>
                    </a:ext>
                  </a:extLst>
                </p:cNvPr>
                <p:cNvSpPr>
                  <a:spLocks noChangeArrowheads="1"/>
                </p:cNvSpPr>
                <p:nvPr/>
              </p:nvSpPr>
              <p:spPr bwMode="auto">
                <a:xfrm>
                  <a:off x="3059" y="422"/>
                  <a:ext cx="897"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将累加器的内容请零</a:t>
                  </a:r>
                  <a:endPar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72" name="Rectangle 28">
                  <a:extLst>
                    <a:ext uri="{FF2B5EF4-FFF2-40B4-BE49-F238E27FC236}">
                      <a16:creationId xmlns:a16="http://schemas.microsoft.com/office/drawing/2014/main" id="{D82ECDDB-5C40-4C49-A39F-FE23CF9D097A}"/>
                    </a:ext>
                  </a:extLst>
                </p:cNvPr>
                <p:cNvSpPr>
                  <a:spLocks noChangeArrowheads="1"/>
                </p:cNvSpPr>
                <p:nvPr/>
              </p:nvSpPr>
              <p:spPr bwMode="auto">
                <a:xfrm>
                  <a:off x="3016" y="422"/>
                  <a:ext cx="983" cy="5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78" name="Group 29">
                <a:extLst>
                  <a:ext uri="{FF2B5EF4-FFF2-40B4-BE49-F238E27FC236}">
                    <a16:creationId xmlns:a16="http://schemas.microsoft.com/office/drawing/2014/main" id="{67B2A932-55AF-488D-B74C-59CEB82D53BA}"/>
                  </a:ext>
                </a:extLst>
              </p:cNvPr>
              <p:cNvGrpSpPr>
                <a:grpSpLocks/>
              </p:cNvGrpSpPr>
              <p:nvPr/>
            </p:nvGrpSpPr>
            <p:grpSpPr bwMode="auto">
              <a:xfrm>
                <a:off x="0" y="978"/>
                <a:ext cx="731" cy="422"/>
                <a:chOff x="0" y="978"/>
                <a:chExt cx="731" cy="422"/>
              </a:xfrm>
            </p:grpSpPr>
            <p:sp>
              <p:nvSpPr>
                <p:cNvPr id="11369" name="Rectangle 30">
                  <a:extLst>
                    <a:ext uri="{FF2B5EF4-FFF2-40B4-BE49-F238E27FC236}">
                      <a16:creationId xmlns:a16="http://schemas.microsoft.com/office/drawing/2014/main" id="{2E3F2ACB-A1C7-4C69-B4AD-0A9BD9840811}"/>
                    </a:ext>
                  </a:extLst>
                </p:cNvPr>
                <p:cNvSpPr>
                  <a:spLocks noChangeArrowheads="1"/>
                </p:cNvSpPr>
                <p:nvPr/>
              </p:nvSpPr>
              <p:spPr bwMode="auto">
                <a:xfrm>
                  <a:off x="43" y="978"/>
                  <a:ext cx="645"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021</a:t>
                  </a:r>
                </a:p>
              </p:txBody>
            </p:sp>
            <p:sp>
              <p:nvSpPr>
                <p:cNvPr id="11370" name="Rectangle 31">
                  <a:extLst>
                    <a:ext uri="{FF2B5EF4-FFF2-40B4-BE49-F238E27FC236}">
                      <a16:creationId xmlns:a16="http://schemas.microsoft.com/office/drawing/2014/main" id="{2FF30ED6-3457-4804-9ACD-3D548CB9E913}"/>
                    </a:ext>
                  </a:extLst>
                </p:cNvPr>
                <p:cNvSpPr>
                  <a:spLocks noChangeArrowheads="1"/>
                </p:cNvSpPr>
                <p:nvPr/>
              </p:nvSpPr>
              <p:spPr bwMode="auto">
                <a:xfrm>
                  <a:off x="0" y="978"/>
                  <a:ext cx="731"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79" name="Group 32">
                <a:extLst>
                  <a:ext uri="{FF2B5EF4-FFF2-40B4-BE49-F238E27FC236}">
                    <a16:creationId xmlns:a16="http://schemas.microsoft.com/office/drawing/2014/main" id="{C16024A8-9D74-4DD3-BABF-1920FDCDF9A1}"/>
                  </a:ext>
                </a:extLst>
              </p:cNvPr>
              <p:cNvGrpSpPr>
                <a:grpSpLocks/>
              </p:cNvGrpSpPr>
              <p:nvPr/>
            </p:nvGrpSpPr>
            <p:grpSpPr bwMode="auto">
              <a:xfrm>
                <a:off x="731" y="978"/>
                <a:ext cx="1290" cy="422"/>
                <a:chOff x="731" y="978"/>
                <a:chExt cx="1290" cy="422"/>
              </a:xfrm>
            </p:grpSpPr>
            <p:sp>
              <p:nvSpPr>
                <p:cNvPr id="11367" name="Rectangle 33">
                  <a:extLst>
                    <a:ext uri="{FF2B5EF4-FFF2-40B4-BE49-F238E27FC236}">
                      <a16:creationId xmlns:a16="http://schemas.microsoft.com/office/drawing/2014/main" id="{AD656F69-C8B5-4FA7-A5D3-D826DCECC8F8}"/>
                    </a:ext>
                  </a:extLst>
                </p:cNvPr>
                <p:cNvSpPr>
                  <a:spLocks noChangeArrowheads="1"/>
                </p:cNvSpPr>
                <p:nvPr/>
              </p:nvSpPr>
              <p:spPr bwMode="auto">
                <a:xfrm>
                  <a:off x="774" y="978"/>
                  <a:ext cx="12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030 030</a:t>
                  </a:r>
                </a:p>
              </p:txBody>
            </p:sp>
            <p:sp>
              <p:nvSpPr>
                <p:cNvPr id="11368" name="Rectangle 34">
                  <a:extLst>
                    <a:ext uri="{FF2B5EF4-FFF2-40B4-BE49-F238E27FC236}">
                      <a16:creationId xmlns:a16="http://schemas.microsoft.com/office/drawing/2014/main" id="{5B65069B-62A6-4CFA-88E5-295D8C3A594B}"/>
                    </a:ext>
                  </a:extLst>
                </p:cNvPr>
                <p:cNvSpPr>
                  <a:spLocks noChangeArrowheads="1"/>
                </p:cNvSpPr>
                <p:nvPr/>
              </p:nvSpPr>
              <p:spPr bwMode="auto">
                <a:xfrm>
                  <a:off x="731" y="978"/>
                  <a:ext cx="12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80" name="Group 35">
                <a:extLst>
                  <a:ext uri="{FF2B5EF4-FFF2-40B4-BE49-F238E27FC236}">
                    <a16:creationId xmlns:a16="http://schemas.microsoft.com/office/drawing/2014/main" id="{C21EF0AA-8F84-450E-966D-115F3CBC9FB2}"/>
                  </a:ext>
                </a:extLst>
              </p:cNvPr>
              <p:cNvGrpSpPr>
                <a:grpSpLocks/>
              </p:cNvGrpSpPr>
              <p:nvPr/>
            </p:nvGrpSpPr>
            <p:grpSpPr bwMode="auto">
              <a:xfrm>
                <a:off x="2021" y="978"/>
                <a:ext cx="995" cy="422"/>
                <a:chOff x="2021" y="978"/>
                <a:chExt cx="995" cy="422"/>
              </a:xfrm>
            </p:grpSpPr>
            <p:sp>
              <p:nvSpPr>
                <p:cNvPr id="11365" name="Rectangle 36">
                  <a:extLst>
                    <a:ext uri="{FF2B5EF4-FFF2-40B4-BE49-F238E27FC236}">
                      <a16:creationId xmlns:a16="http://schemas.microsoft.com/office/drawing/2014/main" id="{ACC6238E-F8C6-41DC-92D3-405D19E2C9ED}"/>
                    </a:ext>
                  </a:extLst>
                </p:cNvPr>
                <p:cNvSpPr>
                  <a:spLocks noChangeArrowheads="1"/>
                </p:cNvSpPr>
                <p:nvPr/>
              </p:nvSpPr>
              <p:spPr bwMode="auto">
                <a:xfrm>
                  <a:off x="2064" y="978"/>
                  <a:ext cx="90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ADD  30</a:t>
                  </a:r>
                </a:p>
              </p:txBody>
            </p:sp>
            <p:sp>
              <p:nvSpPr>
                <p:cNvPr id="11366" name="Rectangle 37">
                  <a:extLst>
                    <a:ext uri="{FF2B5EF4-FFF2-40B4-BE49-F238E27FC236}">
                      <a16:creationId xmlns:a16="http://schemas.microsoft.com/office/drawing/2014/main" id="{053C18DD-F7A4-4F06-BD3B-D5F0D76083EC}"/>
                    </a:ext>
                  </a:extLst>
                </p:cNvPr>
                <p:cNvSpPr>
                  <a:spLocks noChangeArrowheads="1"/>
                </p:cNvSpPr>
                <p:nvPr/>
              </p:nvSpPr>
              <p:spPr bwMode="auto">
                <a:xfrm>
                  <a:off x="2021" y="978"/>
                  <a:ext cx="995"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81" name="Group 38">
                <a:extLst>
                  <a:ext uri="{FF2B5EF4-FFF2-40B4-BE49-F238E27FC236}">
                    <a16:creationId xmlns:a16="http://schemas.microsoft.com/office/drawing/2014/main" id="{0A1B35EA-3EF4-458C-8433-0B63F605BA9B}"/>
                  </a:ext>
                </a:extLst>
              </p:cNvPr>
              <p:cNvGrpSpPr>
                <a:grpSpLocks/>
              </p:cNvGrpSpPr>
              <p:nvPr/>
            </p:nvGrpSpPr>
            <p:grpSpPr bwMode="auto">
              <a:xfrm>
                <a:off x="3016" y="978"/>
                <a:ext cx="983" cy="422"/>
                <a:chOff x="3016" y="978"/>
                <a:chExt cx="983" cy="422"/>
              </a:xfrm>
            </p:grpSpPr>
            <p:sp>
              <p:nvSpPr>
                <p:cNvPr id="11363" name="Rectangle 39">
                  <a:extLst>
                    <a:ext uri="{FF2B5EF4-FFF2-40B4-BE49-F238E27FC236}">
                      <a16:creationId xmlns:a16="http://schemas.microsoft.com/office/drawing/2014/main" id="{A19FCF1E-A937-447F-8C8C-B810E84AF689}"/>
                    </a:ext>
                  </a:extLst>
                </p:cNvPr>
                <p:cNvSpPr>
                  <a:spLocks noChangeArrowheads="1"/>
                </p:cNvSpPr>
                <p:nvPr/>
              </p:nvSpPr>
              <p:spPr bwMode="auto">
                <a:xfrm>
                  <a:off x="3059" y="978"/>
                  <a:ext cx="89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t>
                  </a:r>
                  <a:r>
                    <a:rPr kumimoji="1" lang="en-US" altLang="zh-CN" sz="16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Ac</a:t>
                  </a: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t>
                  </a:r>
                  <a:r>
                    <a:rPr kumimoji="1" lang="en-US" altLang="zh-CN" sz="16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t>
                  </a: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t>
                  </a:r>
                  <a:r>
                    <a:rPr kumimoji="1" lang="en-US" altLang="zh-CN" sz="16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30</a:t>
                  </a: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t>
                  </a:r>
                  <a:r>
                    <a:rPr kumimoji="1" lang="zh-CN" altLang="en-US" sz="16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sym typeface="Wingdings" panose="05000000000000000000" pitchFamily="2" charset="2"/>
                    </a:rPr>
                    <a:t></a:t>
                  </a:r>
                  <a:r>
                    <a:rPr kumimoji="1" lang="en-US" altLang="zh-CN" sz="16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Ac</a:t>
                  </a:r>
                  <a:endParaRPr kumimoji="1" lang="en-US" altLang="zh-CN" sz="16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sym typeface="Wingdings" panose="05000000000000000000" pitchFamily="2" charset="2"/>
                  </a:endParaRPr>
                </a:p>
              </p:txBody>
            </p:sp>
            <p:sp>
              <p:nvSpPr>
                <p:cNvPr id="11364" name="Rectangle 40">
                  <a:extLst>
                    <a:ext uri="{FF2B5EF4-FFF2-40B4-BE49-F238E27FC236}">
                      <a16:creationId xmlns:a16="http://schemas.microsoft.com/office/drawing/2014/main" id="{EC68A4B1-AF03-47EC-B446-97524C134576}"/>
                    </a:ext>
                  </a:extLst>
                </p:cNvPr>
                <p:cNvSpPr>
                  <a:spLocks noChangeArrowheads="1"/>
                </p:cNvSpPr>
                <p:nvPr/>
              </p:nvSpPr>
              <p:spPr bwMode="auto">
                <a:xfrm>
                  <a:off x="3016" y="978"/>
                  <a:ext cx="983"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82" name="Group 41">
                <a:extLst>
                  <a:ext uri="{FF2B5EF4-FFF2-40B4-BE49-F238E27FC236}">
                    <a16:creationId xmlns:a16="http://schemas.microsoft.com/office/drawing/2014/main" id="{9362BB6F-ADB2-441F-87E3-BE11D557B5A1}"/>
                  </a:ext>
                </a:extLst>
              </p:cNvPr>
              <p:cNvGrpSpPr>
                <a:grpSpLocks/>
              </p:cNvGrpSpPr>
              <p:nvPr/>
            </p:nvGrpSpPr>
            <p:grpSpPr bwMode="auto">
              <a:xfrm>
                <a:off x="0" y="1400"/>
                <a:ext cx="731" cy="422"/>
                <a:chOff x="0" y="1400"/>
                <a:chExt cx="731" cy="422"/>
              </a:xfrm>
            </p:grpSpPr>
            <p:sp>
              <p:nvSpPr>
                <p:cNvPr id="11361" name="Rectangle 42">
                  <a:extLst>
                    <a:ext uri="{FF2B5EF4-FFF2-40B4-BE49-F238E27FC236}">
                      <a16:creationId xmlns:a16="http://schemas.microsoft.com/office/drawing/2014/main" id="{4F896FE4-9826-450A-B7F3-667D2452FA2D}"/>
                    </a:ext>
                  </a:extLst>
                </p:cNvPr>
                <p:cNvSpPr>
                  <a:spLocks noChangeArrowheads="1"/>
                </p:cNvSpPr>
                <p:nvPr/>
              </p:nvSpPr>
              <p:spPr bwMode="auto">
                <a:xfrm>
                  <a:off x="43" y="1400"/>
                  <a:ext cx="645"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022</a:t>
                  </a:r>
                </a:p>
              </p:txBody>
            </p:sp>
            <p:sp>
              <p:nvSpPr>
                <p:cNvPr id="11362" name="Rectangle 43">
                  <a:extLst>
                    <a:ext uri="{FF2B5EF4-FFF2-40B4-BE49-F238E27FC236}">
                      <a16:creationId xmlns:a16="http://schemas.microsoft.com/office/drawing/2014/main" id="{2120492B-D5F7-4EAB-89DB-4A77EEEAAA30}"/>
                    </a:ext>
                  </a:extLst>
                </p:cNvPr>
                <p:cNvSpPr>
                  <a:spLocks noChangeArrowheads="1"/>
                </p:cNvSpPr>
                <p:nvPr/>
              </p:nvSpPr>
              <p:spPr bwMode="auto">
                <a:xfrm>
                  <a:off x="0" y="1400"/>
                  <a:ext cx="731"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83" name="Group 44">
                <a:extLst>
                  <a:ext uri="{FF2B5EF4-FFF2-40B4-BE49-F238E27FC236}">
                    <a16:creationId xmlns:a16="http://schemas.microsoft.com/office/drawing/2014/main" id="{E8F5B3D4-B74B-47B6-9975-ED77C4327322}"/>
                  </a:ext>
                </a:extLst>
              </p:cNvPr>
              <p:cNvGrpSpPr>
                <a:grpSpLocks/>
              </p:cNvGrpSpPr>
              <p:nvPr/>
            </p:nvGrpSpPr>
            <p:grpSpPr bwMode="auto">
              <a:xfrm>
                <a:off x="731" y="1400"/>
                <a:ext cx="1290" cy="422"/>
                <a:chOff x="731" y="1400"/>
                <a:chExt cx="1290" cy="422"/>
              </a:xfrm>
            </p:grpSpPr>
            <p:sp>
              <p:nvSpPr>
                <p:cNvPr id="11359" name="Rectangle 45">
                  <a:extLst>
                    <a:ext uri="{FF2B5EF4-FFF2-40B4-BE49-F238E27FC236}">
                      <a16:creationId xmlns:a16="http://schemas.microsoft.com/office/drawing/2014/main" id="{419DBDBA-C03A-4EE2-81C5-0C3EC2D40E54}"/>
                    </a:ext>
                  </a:extLst>
                </p:cNvPr>
                <p:cNvSpPr>
                  <a:spLocks noChangeArrowheads="1"/>
                </p:cNvSpPr>
                <p:nvPr/>
              </p:nvSpPr>
              <p:spPr bwMode="auto">
                <a:xfrm>
                  <a:off x="774" y="1400"/>
                  <a:ext cx="12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021 040</a:t>
                  </a:r>
                </a:p>
              </p:txBody>
            </p:sp>
            <p:sp>
              <p:nvSpPr>
                <p:cNvPr id="11360" name="Rectangle 46">
                  <a:extLst>
                    <a:ext uri="{FF2B5EF4-FFF2-40B4-BE49-F238E27FC236}">
                      <a16:creationId xmlns:a16="http://schemas.microsoft.com/office/drawing/2014/main" id="{9F05778F-2AD9-4802-9AAC-B2B8E810E04C}"/>
                    </a:ext>
                  </a:extLst>
                </p:cNvPr>
                <p:cNvSpPr>
                  <a:spLocks noChangeArrowheads="1"/>
                </p:cNvSpPr>
                <p:nvPr/>
              </p:nvSpPr>
              <p:spPr bwMode="auto">
                <a:xfrm>
                  <a:off x="731" y="1400"/>
                  <a:ext cx="12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84" name="Group 47">
                <a:extLst>
                  <a:ext uri="{FF2B5EF4-FFF2-40B4-BE49-F238E27FC236}">
                    <a16:creationId xmlns:a16="http://schemas.microsoft.com/office/drawing/2014/main" id="{3105CEDE-4DFA-4648-A0E6-99E02D20FE3B}"/>
                  </a:ext>
                </a:extLst>
              </p:cNvPr>
              <p:cNvGrpSpPr>
                <a:grpSpLocks/>
              </p:cNvGrpSpPr>
              <p:nvPr/>
            </p:nvGrpSpPr>
            <p:grpSpPr bwMode="auto">
              <a:xfrm>
                <a:off x="2021" y="1400"/>
                <a:ext cx="995" cy="422"/>
                <a:chOff x="2021" y="1400"/>
                <a:chExt cx="995" cy="422"/>
              </a:xfrm>
            </p:grpSpPr>
            <p:sp>
              <p:nvSpPr>
                <p:cNvPr id="11357" name="Rectangle 48">
                  <a:extLst>
                    <a:ext uri="{FF2B5EF4-FFF2-40B4-BE49-F238E27FC236}">
                      <a16:creationId xmlns:a16="http://schemas.microsoft.com/office/drawing/2014/main" id="{25DE01EE-D3DB-41C3-AC36-41E7908FC0E9}"/>
                    </a:ext>
                  </a:extLst>
                </p:cNvPr>
                <p:cNvSpPr>
                  <a:spLocks noChangeArrowheads="1"/>
                </p:cNvSpPr>
                <p:nvPr/>
              </p:nvSpPr>
              <p:spPr bwMode="auto">
                <a:xfrm>
                  <a:off x="2064" y="1400"/>
                  <a:ext cx="90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STA 40</a:t>
                  </a:r>
                </a:p>
              </p:txBody>
            </p:sp>
            <p:sp>
              <p:nvSpPr>
                <p:cNvPr id="11358" name="Rectangle 49">
                  <a:extLst>
                    <a:ext uri="{FF2B5EF4-FFF2-40B4-BE49-F238E27FC236}">
                      <a16:creationId xmlns:a16="http://schemas.microsoft.com/office/drawing/2014/main" id="{06A45AB3-9431-4602-A0C0-A1FB6B1A639B}"/>
                    </a:ext>
                  </a:extLst>
                </p:cNvPr>
                <p:cNvSpPr>
                  <a:spLocks noChangeArrowheads="1"/>
                </p:cNvSpPr>
                <p:nvPr/>
              </p:nvSpPr>
              <p:spPr bwMode="auto">
                <a:xfrm>
                  <a:off x="2021" y="1400"/>
                  <a:ext cx="995"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85" name="Group 50">
                <a:extLst>
                  <a:ext uri="{FF2B5EF4-FFF2-40B4-BE49-F238E27FC236}">
                    <a16:creationId xmlns:a16="http://schemas.microsoft.com/office/drawing/2014/main" id="{A5FA11F8-784C-4E82-8267-44FBAD84FB5F}"/>
                  </a:ext>
                </a:extLst>
              </p:cNvPr>
              <p:cNvGrpSpPr>
                <a:grpSpLocks/>
              </p:cNvGrpSpPr>
              <p:nvPr/>
            </p:nvGrpSpPr>
            <p:grpSpPr bwMode="auto">
              <a:xfrm>
                <a:off x="3016" y="1400"/>
                <a:ext cx="983" cy="422"/>
                <a:chOff x="3016" y="1400"/>
                <a:chExt cx="983" cy="422"/>
              </a:xfrm>
            </p:grpSpPr>
            <p:sp>
              <p:nvSpPr>
                <p:cNvPr id="11355" name="Rectangle 51">
                  <a:extLst>
                    <a:ext uri="{FF2B5EF4-FFF2-40B4-BE49-F238E27FC236}">
                      <a16:creationId xmlns:a16="http://schemas.microsoft.com/office/drawing/2014/main" id="{1A9AB933-933D-4176-9CDC-88AA035511CC}"/>
                    </a:ext>
                  </a:extLst>
                </p:cNvPr>
                <p:cNvSpPr>
                  <a:spLocks noChangeArrowheads="1"/>
                </p:cNvSpPr>
                <p:nvPr/>
              </p:nvSpPr>
              <p:spPr bwMode="auto">
                <a:xfrm>
                  <a:off x="3059" y="1400"/>
                  <a:ext cx="89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t>
                  </a: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Ac</a:t>
                  </a: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t>
                  </a: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sym typeface="Wingdings" panose="05000000000000000000" pitchFamily="2" charset="2"/>
                    </a:rPr>
                    <a:t>（</a:t>
                  </a: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sym typeface="Wingdings" panose="05000000000000000000" pitchFamily="2" charset="2"/>
                    </a:rPr>
                    <a:t>40</a:t>
                  </a: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sym typeface="Wingdings" panose="05000000000000000000" pitchFamily="2" charset="2"/>
                    </a:rPr>
                    <a:t>）</a:t>
                  </a:r>
                </a:p>
              </p:txBody>
            </p:sp>
            <p:sp>
              <p:nvSpPr>
                <p:cNvPr id="11356" name="Rectangle 52">
                  <a:extLst>
                    <a:ext uri="{FF2B5EF4-FFF2-40B4-BE49-F238E27FC236}">
                      <a16:creationId xmlns:a16="http://schemas.microsoft.com/office/drawing/2014/main" id="{6BC7E717-CB91-41D9-9837-CAC7B4B347E2}"/>
                    </a:ext>
                  </a:extLst>
                </p:cNvPr>
                <p:cNvSpPr>
                  <a:spLocks noChangeArrowheads="1"/>
                </p:cNvSpPr>
                <p:nvPr/>
              </p:nvSpPr>
              <p:spPr bwMode="auto">
                <a:xfrm>
                  <a:off x="3016" y="1400"/>
                  <a:ext cx="983"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86" name="Group 53">
                <a:extLst>
                  <a:ext uri="{FF2B5EF4-FFF2-40B4-BE49-F238E27FC236}">
                    <a16:creationId xmlns:a16="http://schemas.microsoft.com/office/drawing/2014/main" id="{337E0621-6601-4E52-9AE3-BDB8D4E4AD4A}"/>
                  </a:ext>
                </a:extLst>
              </p:cNvPr>
              <p:cNvGrpSpPr>
                <a:grpSpLocks/>
              </p:cNvGrpSpPr>
              <p:nvPr/>
            </p:nvGrpSpPr>
            <p:grpSpPr bwMode="auto">
              <a:xfrm>
                <a:off x="0" y="1822"/>
                <a:ext cx="731" cy="422"/>
                <a:chOff x="0" y="1822"/>
                <a:chExt cx="731" cy="422"/>
              </a:xfrm>
            </p:grpSpPr>
            <p:sp>
              <p:nvSpPr>
                <p:cNvPr id="11353" name="Rectangle 54">
                  <a:extLst>
                    <a:ext uri="{FF2B5EF4-FFF2-40B4-BE49-F238E27FC236}">
                      <a16:creationId xmlns:a16="http://schemas.microsoft.com/office/drawing/2014/main" id="{3E00C4A6-79B2-4276-BD2E-B847E69457C1}"/>
                    </a:ext>
                  </a:extLst>
                </p:cNvPr>
                <p:cNvSpPr>
                  <a:spLocks noChangeArrowheads="1"/>
                </p:cNvSpPr>
                <p:nvPr/>
              </p:nvSpPr>
              <p:spPr bwMode="auto">
                <a:xfrm>
                  <a:off x="43" y="1822"/>
                  <a:ext cx="645"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023</a:t>
                  </a:r>
                </a:p>
              </p:txBody>
            </p:sp>
            <p:sp>
              <p:nvSpPr>
                <p:cNvPr id="11354" name="Rectangle 55">
                  <a:extLst>
                    <a:ext uri="{FF2B5EF4-FFF2-40B4-BE49-F238E27FC236}">
                      <a16:creationId xmlns:a16="http://schemas.microsoft.com/office/drawing/2014/main" id="{AC386DF2-8FF1-47C1-9A3D-5DA75C81AE64}"/>
                    </a:ext>
                  </a:extLst>
                </p:cNvPr>
                <p:cNvSpPr>
                  <a:spLocks noChangeArrowheads="1"/>
                </p:cNvSpPr>
                <p:nvPr/>
              </p:nvSpPr>
              <p:spPr bwMode="auto">
                <a:xfrm>
                  <a:off x="0" y="1822"/>
                  <a:ext cx="731"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87" name="Group 56">
                <a:extLst>
                  <a:ext uri="{FF2B5EF4-FFF2-40B4-BE49-F238E27FC236}">
                    <a16:creationId xmlns:a16="http://schemas.microsoft.com/office/drawing/2014/main" id="{1F39F349-0B59-4C69-8945-C78604D10D63}"/>
                  </a:ext>
                </a:extLst>
              </p:cNvPr>
              <p:cNvGrpSpPr>
                <a:grpSpLocks/>
              </p:cNvGrpSpPr>
              <p:nvPr/>
            </p:nvGrpSpPr>
            <p:grpSpPr bwMode="auto">
              <a:xfrm>
                <a:off x="731" y="1822"/>
                <a:ext cx="1290" cy="422"/>
                <a:chOff x="731" y="1822"/>
                <a:chExt cx="1290" cy="422"/>
              </a:xfrm>
            </p:grpSpPr>
            <p:sp>
              <p:nvSpPr>
                <p:cNvPr id="11351" name="Rectangle 57">
                  <a:extLst>
                    <a:ext uri="{FF2B5EF4-FFF2-40B4-BE49-F238E27FC236}">
                      <a16:creationId xmlns:a16="http://schemas.microsoft.com/office/drawing/2014/main" id="{80DCA712-BBC2-4AD6-9851-1E5EF0CA5451}"/>
                    </a:ext>
                  </a:extLst>
                </p:cNvPr>
                <p:cNvSpPr>
                  <a:spLocks noChangeArrowheads="1"/>
                </p:cNvSpPr>
                <p:nvPr/>
              </p:nvSpPr>
              <p:spPr bwMode="auto">
                <a:xfrm>
                  <a:off x="774" y="1822"/>
                  <a:ext cx="12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000 000</a:t>
                  </a:r>
                </a:p>
              </p:txBody>
            </p:sp>
            <p:sp>
              <p:nvSpPr>
                <p:cNvPr id="11352" name="Rectangle 58">
                  <a:extLst>
                    <a:ext uri="{FF2B5EF4-FFF2-40B4-BE49-F238E27FC236}">
                      <a16:creationId xmlns:a16="http://schemas.microsoft.com/office/drawing/2014/main" id="{6319BBD8-688D-4F68-9E2E-C3AC8C6E9C7D}"/>
                    </a:ext>
                  </a:extLst>
                </p:cNvPr>
                <p:cNvSpPr>
                  <a:spLocks noChangeArrowheads="1"/>
                </p:cNvSpPr>
                <p:nvPr/>
              </p:nvSpPr>
              <p:spPr bwMode="auto">
                <a:xfrm>
                  <a:off x="731" y="1822"/>
                  <a:ext cx="12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88" name="Group 59">
                <a:extLst>
                  <a:ext uri="{FF2B5EF4-FFF2-40B4-BE49-F238E27FC236}">
                    <a16:creationId xmlns:a16="http://schemas.microsoft.com/office/drawing/2014/main" id="{C6C8BDCD-DF87-4351-A081-6A70380A69D9}"/>
                  </a:ext>
                </a:extLst>
              </p:cNvPr>
              <p:cNvGrpSpPr>
                <a:grpSpLocks/>
              </p:cNvGrpSpPr>
              <p:nvPr/>
            </p:nvGrpSpPr>
            <p:grpSpPr bwMode="auto">
              <a:xfrm>
                <a:off x="2021" y="1822"/>
                <a:ext cx="995" cy="422"/>
                <a:chOff x="2021" y="1822"/>
                <a:chExt cx="995" cy="422"/>
              </a:xfrm>
            </p:grpSpPr>
            <p:sp>
              <p:nvSpPr>
                <p:cNvPr id="11349" name="Rectangle 60">
                  <a:extLst>
                    <a:ext uri="{FF2B5EF4-FFF2-40B4-BE49-F238E27FC236}">
                      <a16:creationId xmlns:a16="http://schemas.microsoft.com/office/drawing/2014/main" id="{302B4824-B4F9-419C-A0F3-23432EFDEAC3}"/>
                    </a:ext>
                  </a:extLst>
                </p:cNvPr>
                <p:cNvSpPr>
                  <a:spLocks noChangeArrowheads="1"/>
                </p:cNvSpPr>
                <p:nvPr/>
              </p:nvSpPr>
              <p:spPr bwMode="auto">
                <a:xfrm>
                  <a:off x="2064" y="1822"/>
                  <a:ext cx="90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NOP</a:t>
                  </a:r>
                </a:p>
              </p:txBody>
            </p:sp>
            <p:sp>
              <p:nvSpPr>
                <p:cNvPr id="11350" name="Rectangle 61">
                  <a:extLst>
                    <a:ext uri="{FF2B5EF4-FFF2-40B4-BE49-F238E27FC236}">
                      <a16:creationId xmlns:a16="http://schemas.microsoft.com/office/drawing/2014/main" id="{84253693-B2A0-43EF-98C6-717D482BD978}"/>
                    </a:ext>
                  </a:extLst>
                </p:cNvPr>
                <p:cNvSpPr>
                  <a:spLocks noChangeArrowheads="1"/>
                </p:cNvSpPr>
                <p:nvPr/>
              </p:nvSpPr>
              <p:spPr bwMode="auto">
                <a:xfrm>
                  <a:off x="2021" y="1822"/>
                  <a:ext cx="995"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89" name="Group 62">
                <a:extLst>
                  <a:ext uri="{FF2B5EF4-FFF2-40B4-BE49-F238E27FC236}">
                    <a16:creationId xmlns:a16="http://schemas.microsoft.com/office/drawing/2014/main" id="{492EBC03-E696-42B0-9AB9-E32CA39F94E3}"/>
                  </a:ext>
                </a:extLst>
              </p:cNvPr>
              <p:cNvGrpSpPr>
                <a:grpSpLocks/>
              </p:cNvGrpSpPr>
              <p:nvPr/>
            </p:nvGrpSpPr>
            <p:grpSpPr bwMode="auto">
              <a:xfrm>
                <a:off x="3016" y="1822"/>
                <a:ext cx="983" cy="422"/>
                <a:chOff x="3016" y="1822"/>
                <a:chExt cx="983" cy="422"/>
              </a:xfrm>
            </p:grpSpPr>
            <p:sp>
              <p:nvSpPr>
                <p:cNvPr id="11347" name="Rectangle 63">
                  <a:extLst>
                    <a:ext uri="{FF2B5EF4-FFF2-40B4-BE49-F238E27FC236}">
                      <a16:creationId xmlns:a16="http://schemas.microsoft.com/office/drawing/2014/main" id="{F4CE8717-23CF-4D08-94DC-14B9B1F9F2E9}"/>
                    </a:ext>
                  </a:extLst>
                </p:cNvPr>
                <p:cNvSpPr>
                  <a:spLocks noChangeArrowheads="1"/>
                </p:cNvSpPr>
                <p:nvPr/>
              </p:nvSpPr>
              <p:spPr bwMode="auto">
                <a:xfrm>
                  <a:off x="3059" y="1822"/>
                  <a:ext cx="89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1" lang="zh-CN" altLang="zh-CN" sz="16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sym typeface="Wingdings" panose="05000000000000000000" pitchFamily="2" charset="2"/>
                  </a:endParaRPr>
                </a:p>
              </p:txBody>
            </p:sp>
            <p:sp>
              <p:nvSpPr>
                <p:cNvPr id="11348" name="Rectangle 64">
                  <a:extLst>
                    <a:ext uri="{FF2B5EF4-FFF2-40B4-BE49-F238E27FC236}">
                      <a16:creationId xmlns:a16="http://schemas.microsoft.com/office/drawing/2014/main" id="{8ACEE2B1-ED32-405C-BED5-C79E39657B65}"/>
                    </a:ext>
                  </a:extLst>
                </p:cNvPr>
                <p:cNvSpPr>
                  <a:spLocks noChangeArrowheads="1"/>
                </p:cNvSpPr>
                <p:nvPr/>
              </p:nvSpPr>
              <p:spPr bwMode="auto">
                <a:xfrm>
                  <a:off x="3016" y="1822"/>
                  <a:ext cx="983"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90" name="Group 65">
                <a:extLst>
                  <a:ext uri="{FF2B5EF4-FFF2-40B4-BE49-F238E27FC236}">
                    <a16:creationId xmlns:a16="http://schemas.microsoft.com/office/drawing/2014/main" id="{000EDD73-E08B-4BD0-8FEC-31AD1745E08A}"/>
                  </a:ext>
                </a:extLst>
              </p:cNvPr>
              <p:cNvGrpSpPr>
                <a:grpSpLocks/>
              </p:cNvGrpSpPr>
              <p:nvPr/>
            </p:nvGrpSpPr>
            <p:grpSpPr bwMode="auto">
              <a:xfrm>
                <a:off x="0" y="2244"/>
                <a:ext cx="731" cy="422"/>
                <a:chOff x="0" y="2244"/>
                <a:chExt cx="731" cy="422"/>
              </a:xfrm>
            </p:grpSpPr>
            <p:sp>
              <p:nvSpPr>
                <p:cNvPr id="11345" name="Rectangle 66">
                  <a:extLst>
                    <a:ext uri="{FF2B5EF4-FFF2-40B4-BE49-F238E27FC236}">
                      <a16:creationId xmlns:a16="http://schemas.microsoft.com/office/drawing/2014/main" id="{2D5A0171-1A8B-47FB-80D2-4B11B9AD89B7}"/>
                    </a:ext>
                  </a:extLst>
                </p:cNvPr>
                <p:cNvSpPr>
                  <a:spLocks noChangeArrowheads="1"/>
                </p:cNvSpPr>
                <p:nvPr/>
              </p:nvSpPr>
              <p:spPr bwMode="auto">
                <a:xfrm>
                  <a:off x="43" y="2244"/>
                  <a:ext cx="645"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024</a:t>
                  </a:r>
                </a:p>
              </p:txBody>
            </p:sp>
            <p:sp>
              <p:nvSpPr>
                <p:cNvPr id="11346" name="Rectangle 67">
                  <a:extLst>
                    <a:ext uri="{FF2B5EF4-FFF2-40B4-BE49-F238E27FC236}">
                      <a16:creationId xmlns:a16="http://schemas.microsoft.com/office/drawing/2014/main" id="{931F1CA0-99D0-4666-8E7A-B7D2C4A086F4}"/>
                    </a:ext>
                  </a:extLst>
                </p:cNvPr>
                <p:cNvSpPr>
                  <a:spLocks noChangeArrowheads="1"/>
                </p:cNvSpPr>
                <p:nvPr/>
              </p:nvSpPr>
              <p:spPr bwMode="auto">
                <a:xfrm>
                  <a:off x="0" y="2244"/>
                  <a:ext cx="731"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91" name="Group 68">
                <a:extLst>
                  <a:ext uri="{FF2B5EF4-FFF2-40B4-BE49-F238E27FC236}">
                    <a16:creationId xmlns:a16="http://schemas.microsoft.com/office/drawing/2014/main" id="{8AD85F8E-F288-4C46-9F7F-908FBF657948}"/>
                  </a:ext>
                </a:extLst>
              </p:cNvPr>
              <p:cNvGrpSpPr>
                <a:grpSpLocks/>
              </p:cNvGrpSpPr>
              <p:nvPr/>
            </p:nvGrpSpPr>
            <p:grpSpPr bwMode="auto">
              <a:xfrm>
                <a:off x="731" y="2244"/>
                <a:ext cx="1290" cy="422"/>
                <a:chOff x="731" y="2244"/>
                <a:chExt cx="1290" cy="422"/>
              </a:xfrm>
            </p:grpSpPr>
            <p:sp>
              <p:nvSpPr>
                <p:cNvPr id="11343" name="Rectangle 69">
                  <a:extLst>
                    <a:ext uri="{FF2B5EF4-FFF2-40B4-BE49-F238E27FC236}">
                      <a16:creationId xmlns:a16="http://schemas.microsoft.com/office/drawing/2014/main" id="{D98528F2-0564-4FC2-9A49-AD26B1D2B18C}"/>
                    </a:ext>
                  </a:extLst>
                </p:cNvPr>
                <p:cNvSpPr>
                  <a:spLocks noChangeArrowheads="1"/>
                </p:cNvSpPr>
                <p:nvPr/>
              </p:nvSpPr>
              <p:spPr bwMode="auto">
                <a:xfrm>
                  <a:off x="774" y="2244"/>
                  <a:ext cx="12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140 021</a:t>
                  </a:r>
                </a:p>
              </p:txBody>
            </p:sp>
            <p:sp>
              <p:nvSpPr>
                <p:cNvPr id="11344" name="Rectangle 70">
                  <a:extLst>
                    <a:ext uri="{FF2B5EF4-FFF2-40B4-BE49-F238E27FC236}">
                      <a16:creationId xmlns:a16="http://schemas.microsoft.com/office/drawing/2014/main" id="{128557C6-F4AB-4B32-B6E4-3315AF5AE064}"/>
                    </a:ext>
                  </a:extLst>
                </p:cNvPr>
                <p:cNvSpPr>
                  <a:spLocks noChangeArrowheads="1"/>
                </p:cNvSpPr>
                <p:nvPr/>
              </p:nvSpPr>
              <p:spPr bwMode="auto">
                <a:xfrm>
                  <a:off x="731" y="2244"/>
                  <a:ext cx="12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92" name="Group 71">
                <a:extLst>
                  <a:ext uri="{FF2B5EF4-FFF2-40B4-BE49-F238E27FC236}">
                    <a16:creationId xmlns:a16="http://schemas.microsoft.com/office/drawing/2014/main" id="{550AB2EA-6475-4C9C-8CF2-217F638B0618}"/>
                  </a:ext>
                </a:extLst>
              </p:cNvPr>
              <p:cNvGrpSpPr>
                <a:grpSpLocks/>
              </p:cNvGrpSpPr>
              <p:nvPr/>
            </p:nvGrpSpPr>
            <p:grpSpPr bwMode="auto">
              <a:xfrm>
                <a:off x="2021" y="2244"/>
                <a:ext cx="995" cy="422"/>
                <a:chOff x="2021" y="2244"/>
                <a:chExt cx="995" cy="422"/>
              </a:xfrm>
            </p:grpSpPr>
            <p:sp>
              <p:nvSpPr>
                <p:cNvPr id="11341" name="Rectangle 72">
                  <a:extLst>
                    <a:ext uri="{FF2B5EF4-FFF2-40B4-BE49-F238E27FC236}">
                      <a16:creationId xmlns:a16="http://schemas.microsoft.com/office/drawing/2014/main" id="{1FDFB017-8651-4DC3-BD69-CE655F17EC32}"/>
                    </a:ext>
                  </a:extLst>
                </p:cNvPr>
                <p:cNvSpPr>
                  <a:spLocks noChangeArrowheads="1"/>
                </p:cNvSpPr>
                <p:nvPr/>
              </p:nvSpPr>
              <p:spPr bwMode="auto">
                <a:xfrm>
                  <a:off x="2064" y="2244"/>
                  <a:ext cx="90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JMP 21</a:t>
                  </a:r>
                </a:p>
              </p:txBody>
            </p:sp>
            <p:sp>
              <p:nvSpPr>
                <p:cNvPr id="11342" name="Rectangle 73">
                  <a:extLst>
                    <a:ext uri="{FF2B5EF4-FFF2-40B4-BE49-F238E27FC236}">
                      <a16:creationId xmlns:a16="http://schemas.microsoft.com/office/drawing/2014/main" id="{530ED30D-DC0E-40FD-8093-41C10C77A21D}"/>
                    </a:ext>
                  </a:extLst>
                </p:cNvPr>
                <p:cNvSpPr>
                  <a:spLocks noChangeArrowheads="1"/>
                </p:cNvSpPr>
                <p:nvPr/>
              </p:nvSpPr>
              <p:spPr bwMode="auto">
                <a:xfrm>
                  <a:off x="2021" y="2244"/>
                  <a:ext cx="995"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93" name="Group 74">
                <a:extLst>
                  <a:ext uri="{FF2B5EF4-FFF2-40B4-BE49-F238E27FC236}">
                    <a16:creationId xmlns:a16="http://schemas.microsoft.com/office/drawing/2014/main" id="{399BEAA8-C666-42DB-AF63-BB9B9CC30EC4}"/>
                  </a:ext>
                </a:extLst>
              </p:cNvPr>
              <p:cNvGrpSpPr>
                <a:grpSpLocks/>
              </p:cNvGrpSpPr>
              <p:nvPr/>
            </p:nvGrpSpPr>
            <p:grpSpPr bwMode="auto">
              <a:xfrm>
                <a:off x="3016" y="2244"/>
                <a:ext cx="983" cy="422"/>
                <a:chOff x="3016" y="2244"/>
                <a:chExt cx="983" cy="422"/>
              </a:xfrm>
            </p:grpSpPr>
            <p:sp>
              <p:nvSpPr>
                <p:cNvPr id="11339" name="Rectangle 75">
                  <a:extLst>
                    <a:ext uri="{FF2B5EF4-FFF2-40B4-BE49-F238E27FC236}">
                      <a16:creationId xmlns:a16="http://schemas.microsoft.com/office/drawing/2014/main" id="{99DE19BC-A120-4157-A4DF-A0407E41E011}"/>
                    </a:ext>
                  </a:extLst>
                </p:cNvPr>
                <p:cNvSpPr>
                  <a:spLocks noChangeArrowheads="1"/>
                </p:cNvSpPr>
                <p:nvPr/>
              </p:nvSpPr>
              <p:spPr bwMode="auto">
                <a:xfrm>
                  <a:off x="3059" y="2244"/>
                  <a:ext cx="89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21→PC</a:t>
                  </a:r>
                </a:p>
              </p:txBody>
            </p:sp>
            <p:sp>
              <p:nvSpPr>
                <p:cNvPr id="11340" name="Rectangle 76">
                  <a:extLst>
                    <a:ext uri="{FF2B5EF4-FFF2-40B4-BE49-F238E27FC236}">
                      <a16:creationId xmlns:a16="http://schemas.microsoft.com/office/drawing/2014/main" id="{287668F2-1147-4F28-A23C-05184D8F57E1}"/>
                    </a:ext>
                  </a:extLst>
                </p:cNvPr>
                <p:cNvSpPr>
                  <a:spLocks noChangeArrowheads="1"/>
                </p:cNvSpPr>
                <p:nvPr/>
              </p:nvSpPr>
              <p:spPr bwMode="auto">
                <a:xfrm>
                  <a:off x="3016" y="2244"/>
                  <a:ext cx="983"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94" name="Group 77">
                <a:extLst>
                  <a:ext uri="{FF2B5EF4-FFF2-40B4-BE49-F238E27FC236}">
                    <a16:creationId xmlns:a16="http://schemas.microsoft.com/office/drawing/2014/main" id="{1FA179C8-4EF3-4FAC-98D3-1DF03FF175B1}"/>
                  </a:ext>
                </a:extLst>
              </p:cNvPr>
              <p:cNvGrpSpPr>
                <a:grpSpLocks/>
              </p:cNvGrpSpPr>
              <p:nvPr/>
            </p:nvGrpSpPr>
            <p:grpSpPr bwMode="auto">
              <a:xfrm>
                <a:off x="0" y="2666"/>
                <a:ext cx="731" cy="384"/>
                <a:chOff x="0" y="2666"/>
                <a:chExt cx="731" cy="384"/>
              </a:xfrm>
            </p:grpSpPr>
            <p:sp>
              <p:nvSpPr>
                <p:cNvPr id="11337" name="Rectangle 78">
                  <a:extLst>
                    <a:ext uri="{FF2B5EF4-FFF2-40B4-BE49-F238E27FC236}">
                      <a16:creationId xmlns:a16="http://schemas.microsoft.com/office/drawing/2014/main" id="{739F4E02-609F-4C2C-AA2F-B2D521E88857}"/>
                    </a:ext>
                  </a:extLst>
                </p:cNvPr>
                <p:cNvSpPr>
                  <a:spLocks noChangeArrowheads="1"/>
                </p:cNvSpPr>
                <p:nvPr/>
              </p:nvSpPr>
              <p:spPr bwMode="auto">
                <a:xfrm>
                  <a:off x="43" y="2666"/>
                  <a:ext cx="64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38" name="Rectangle 79">
                  <a:extLst>
                    <a:ext uri="{FF2B5EF4-FFF2-40B4-BE49-F238E27FC236}">
                      <a16:creationId xmlns:a16="http://schemas.microsoft.com/office/drawing/2014/main" id="{60114059-B826-4FFC-ADD0-48C98C5E909C}"/>
                    </a:ext>
                  </a:extLst>
                </p:cNvPr>
                <p:cNvSpPr>
                  <a:spLocks noChangeArrowheads="1"/>
                </p:cNvSpPr>
                <p:nvPr/>
              </p:nvSpPr>
              <p:spPr bwMode="auto">
                <a:xfrm>
                  <a:off x="0" y="2666"/>
                  <a:ext cx="73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95" name="Group 80">
                <a:extLst>
                  <a:ext uri="{FF2B5EF4-FFF2-40B4-BE49-F238E27FC236}">
                    <a16:creationId xmlns:a16="http://schemas.microsoft.com/office/drawing/2014/main" id="{F2A348CC-03B1-4155-8111-0BA9E03558CD}"/>
                  </a:ext>
                </a:extLst>
              </p:cNvPr>
              <p:cNvGrpSpPr>
                <a:grpSpLocks/>
              </p:cNvGrpSpPr>
              <p:nvPr/>
            </p:nvGrpSpPr>
            <p:grpSpPr bwMode="auto">
              <a:xfrm>
                <a:off x="731" y="2666"/>
                <a:ext cx="1290" cy="384"/>
                <a:chOff x="731" y="2666"/>
                <a:chExt cx="1290" cy="384"/>
              </a:xfrm>
            </p:grpSpPr>
            <p:sp>
              <p:nvSpPr>
                <p:cNvPr id="11335" name="Rectangle 81">
                  <a:extLst>
                    <a:ext uri="{FF2B5EF4-FFF2-40B4-BE49-F238E27FC236}">
                      <a16:creationId xmlns:a16="http://schemas.microsoft.com/office/drawing/2014/main" id="{3CF75262-5954-4D49-B4DA-36AA26CD7110}"/>
                    </a:ext>
                  </a:extLst>
                </p:cNvPr>
                <p:cNvSpPr>
                  <a:spLocks noChangeArrowheads="1"/>
                </p:cNvSpPr>
                <p:nvPr/>
              </p:nvSpPr>
              <p:spPr bwMode="auto">
                <a:xfrm>
                  <a:off x="774" y="2666"/>
                  <a:ext cx="12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36" name="Rectangle 82">
                  <a:extLst>
                    <a:ext uri="{FF2B5EF4-FFF2-40B4-BE49-F238E27FC236}">
                      <a16:creationId xmlns:a16="http://schemas.microsoft.com/office/drawing/2014/main" id="{966D93C5-CBB8-4EEC-9173-A150750D56D8}"/>
                    </a:ext>
                  </a:extLst>
                </p:cNvPr>
                <p:cNvSpPr>
                  <a:spLocks noChangeArrowheads="1"/>
                </p:cNvSpPr>
                <p:nvPr/>
              </p:nvSpPr>
              <p:spPr bwMode="auto">
                <a:xfrm>
                  <a:off x="731" y="2666"/>
                  <a:ext cx="129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96" name="Group 83">
                <a:extLst>
                  <a:ext uri="{FF2B5EF4-FFF2-40B4-BE49-F238E27FC236}">
                    <a16:creationId xmlns:a16="http://schemas.microsoft.com/office/drawing/2014/main" id="{2C43A4E2-7975-4736-9E13-01916F5AD572}"/>
                  </a:ext>
                </a:extLst>
              </p:cNvPr>
              <p:cNvGrpSpPr>
                <a:grpSpLocks/>
              </p:cNvGrpSpPr>
              <p:nvPr/>
            </p:nvGrpSpPr>
            <p:grpSpPr bwMode="auto">
              <a:xfrm>
                <a:off x="2021" y="2666"/>
                <a:ext cx="1978" cy="384"/>
                <a:chOff x="2021" y="2666"/>
                <a:chExt cx="1978" cy="384"/>
              </a:xfrm>
            </p:grpSpPr>
            <p:sp>
              <p:nvSpPr>
                <p:cNvPr id="11333" name="Rectangle 84">
                  <a:extLst>
                    <a:ext uri="{FF2B5EF4-FFF2-40B4-BE49-F238E27FC236}">
                      <a16:creationId xmlns:a16="http://schemas.microsoft.com/office/drawing/2014/main" id="{003E2866-F0E8-48F2-A98D-68F176270CAD}"/>
                    </a:ext>
                  </a:extLst>
                </p:cNvPr>
                <p:cNvSpPr>
                  <a:spLocks noChangeArrowheads="1"/>
                </p:cNvSpPr>
                <p:nvPr/>
              </p:nvSpPr>
              <p:spPr bwMode="auto">
                <a:xfrm>
                  <a:off x="2064" y="2666"/>
                  <a:ext cx="18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34" name="Rectangle 85">
                  <a:extLst>
                    <a:ext uri="{FF2B5EF4-FFF2-40B4-BE49-F238E27FC236}">
                      <a16:creationId xmlns:a16="http://schemas.microsoft.com/office/drawing/2014/main" id="{EBC695B3-FD6E-4777-933B-E90D3A8F4801}"/>
                    </a:ext>
                  </a:extLst>
                </p:cNvPr>
                <p:cNvSpPr>
                  <a:spLocks noChangeArrowheads="1"/>
                </p:cNvSpPr>
                <p:nvPr/>
              </p:nvSpPr>
              <p:spPr bwMode="auto">
                <a:xfrm>
                  <a:off x="2021" y="2666"/>
                  <a:ext cx="197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97" name="Group 86">
                <a:extLst>
                  <a:ext uri="{FF2B5EF4-FFF2-40B4-BE49-F238E27FC236}">
                    <a16:creationId xmlns:a16="http://schemas.microsoft.com/office/drawing/2014/main" id="{D01F8B58-B0B3-4957-B23F-44700565708E}"/>
                  </a:ext>
                </a:extLst>
              </p:cNvPr>
              <p:cNvGrpSpPr>
                <a:grpSpLocks/>
              </p:cNvGrpSpPr>
              <p:nvPr/>
            </p:nvGrpSpPr>
            <p:grpSpPr bwMode="auto">
              <a:xfrm>
                <a:off x="0" y="3050"/>
                <a:ext cx="731" cy="422"/>
                <a:chOff x="0" y="3050"/>
                <a:chExt cx="731" cy="422"/>
              </a:xfrm>
            </p:grpSpPr>
            <p:sp>
              <p:nvSpPr>
                <p:cNvPr id="11331" name="Rectangle 87">
                  <a:extLst>
                    <a:ext uri="{FF2B5EF4-FFF2-40B4-BE49-F238E27FC236}">
                      <a16:creationId xmlns:a16="http://schemas.microsoft.com/office/drawing/2014/main" id="{C52F2930-3CC9-436E-8F4D-7772E23119AA}"/>
                    </a:ext>
                  </a:extLst>
                </p:cNvPr>
                <p:cNvSpPr>
                  <a:spLocks noChangeArrowheads="1"/>
                </p:cNvSpPr>
                <p:nvPr/>
              </p:nvSpPr>
              <p:spPr bwMode="auto">
                <a:xfrm>
                  <a:off x="43" y="3050"/>
                  <a:ext cx="645"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030</a:t>
                  </a:r>
                </a:p>
              </p:txBody>
            </p:sp>
            <p:sp>
              <p:nvSpPr>
                <p:cNvPr id="11332" name="Rectangle 88">
                  <a:extLst>
                    <a:ext uri="{FF2B5EF4-FFF2-40B4-BE49-F238E27FC236}">
                      <a16:creationId xmlns:a16="http://schemas.microsoft.com/office/drawing/2014/main" id="{5711A084-646A-448B-8D63-27EFA737E338}"/>
                    </a:ext>
                  </a:extLst>
                </p:cNvPr>
                <p:cNvSpPr>
                  <a:spLocks noChangeArrowheads="1"/>
                </p:cNvSpPr>
                <p:nvPr/>
              </p:nvSpPr>
              <p:spPr bwMode="auto">
                <a:xfrm>
                  <a:off x="0" y="3050"/>
                  <a:ext cx="731"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98" name="Group 89">
                <a:extLst>
                  <a:ext uri="{FF2B5EF4-FFF2-40B4-BE49-F238E27FC236}">
                    <a16:creationId xmlns:a16="http://schemas.microsoft.com/office/drawing/2014/main" id="{63AA7148-63A1-48E4-B72C-59A31B4C1E20}"/>
                  </a:ext>
                </a:extLst>
              </p:cNvPr>
              <p:cNvGrpSpPr>
                <a:grpSpLocks/>
              </p:cNvGrpSpPr>
              <p:nvPr/>
            </p:nvGrpSpPr>
            <p:grpSpPr bwMode="auto">
              <a:xfrm>
                <a:off x="731" y="3050"/>
                <a:ext cx="1290" cy="422"/>
                <a:chOff x="731" y="3050"/>
                <a:chExt cx="1290" cy="422"/>
              </a:xfrm>
            </p:grpSpPr>
            <p:sp>
              <p:nvSpPr>
                <p:cNvPr id="11329" name="Rectangle 90">
                  <a:extLst>
                    <a:ext uri="{FF2B5EF4-FFF2-40B4-BE49-F238E27FC236}">
                      <a16:creationId xmlns:a16="http://schemas.microsoft.com/office/drawing/2014/main" id="{9E0F5B63-4600-47B0-A114-7365C5AB9DF5}"/>
                    </a:ext>
                  </a:extLst>
                </p:cNvPr>
                <p:cNvSpPr>
                  <a:spLocks noChangeArrowheads="1"/>
                </p:cNvSpPr>
                <p:nvPr/>
              </p:nvSpPr>
              <p:spPr bwMode="auto">
                <a:xfrm>
                  <a:off x="774" y="3050"/>
                  <a:ext cx="12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000 006</a:t>
                  </a:r>
                  <a:endPar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30" name="Rectangle 91">
                  <a:extLst>
                    <a:ext uri="{FF2B5EF4-FFF2-40B4-BE49-F238E27FC236}">
                      <a16:creationId xmlns:a16="http://schemas.microsoft.com/office/drawing/2014/main" id="{4563E5C6-4711-4C5E-A613-88A8C3C36FE1}"/>
                    </a:ext>
                  </a:extLst>
                </p:cNvPr>
                <p:cNvSpPr>
                  <a:spLocks noChangeArrowheads="1"/>
                </p:cNvSpPr>
                <p:nvPr/>
              </p:nvSpPr>
              <p:spPr bwMode="auto">
                <a:xfrm>
                  <a:off x="731" y="3050"/>
                  <a:ext cx="12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299" name="Group 92">
                <a:extLst>
                  <a:ext uri="{FF2B5EF4-FFF2-40B4-BE49-F238E27FC236}">
                    <a16:creationId xmlns:a16="http://schemas.microsoft.com/office/drawing/2014/main" id="{05582C5F-9B16-4EAA-A85A-D4AA06655C49}"/>
                  </a:ext>
                </a:extLst>
              </p:cNvPr>
              <p:cNvGrpSpPr>
                <a:grpSpLocks/>
              </p:cNvGrpSpPr>
              <p:nvPr/>
            </p:nvGrpSpPr>
            <p:grpSpPr bwMode="auto">
              <a:xfrm>
                <a:off x="2021" y="3050"/>
                <a:ext cx="1978" cy="422"/>
                <a:chOff x="2021" y="3050"/>
                <a:chExt cx="1978" cy="422"/>
              </a:xfrm>
            </p:grpSpPr>
            <p:sp>
              <p:nvSpPr>
                <p:cNvPr id="11327" name="Rectangle 93">
                  <a:extLst>
                    <a:ext uri="{FF2B5EF4-FFF2-40B4-BE49-F238E27FC236}">
                      <a16:creationId xmlns:a16="http://schemas.microsoft.com/office/drawing/2014/main" id="{EA3F8A05-8800-4D34-8D07-CF13FD468CC3}"/>
                    </a:ext>
                  </a:extLst>
                </p:cNvPr>
                <p:cNvSpPr>
                  <a:spLocks noChangeArrowheads="1"/>
                </p:cNvSpPr>
                <p:nvPr/>
              </p:nvSpPr>
              <p:spPr bwMode="auto">
                <a:xfrm>
                  <a:off x="2064" y="3050"/>
                  <a:ext cx="189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28" name="Rectangle 94">
                  <a:extLst>
                    <a:ext uri="{FF2B5EF4-FFF2-40B4-BE49-F238E27FC236}">
                      <a16:creationId xmlns:a16="http://schemas.microsoft.com/office/drawing/2014/main" id="{5C5EAB76-C507-4566-9721-3E9831D7AB7C}"/>
                    </a:ext>
                  </a:extLst>
                </p:cNvPr>
                <p:cNvSpPr>
                  <a:spLocks noChangeArrowheads="1"/>
                </p:cNvSpPr>
                <p:nvPr/>
              </p:nvSpPr>
              <p:spPr bwMode="auto">
                <a:xfrm>
                  <a:off x="2021" y="3050"/>
                  <a:ext cx="197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300" name="Group 95">
                <a:extLst>
                  <a:ext uri="{FF2B5EF4-FFF2-40B4-BE49-F238E27FC236}">
                    <a16:creationId xmlns:a16="http://schemas.microsoft.com/office/drawing/2014/main" id="{DCC58744-236E-44B8-B5B1-DF9C38564E9F}"/>
                  </a:ext>
                </a:extLst>
              </p:cNvPr>
              <p:cNvGrpSpPr>
                <a:grpSpLocks/>
              </p:cNvGrpSpPr>
              <p:nvPr/>
            </p:nvGrpSpPr>
            <p:grpSpPr bwMode="auto">
              <a:xfrm>
                <a:off x="0" y="3472"/>
                <a:ext cx="731" cy="422"/>
                <a:chOff x="0" y="3472"/>
                <a:chExt cx="731" cy="422"/>
              </a:xfrm>
            </p:grpSpPr>
            <p:sp>
              <p:nvSpPr>
                <p:cNvPr id="11325" name="Rectangle 96">
                  <a:extLst>
                    <a:ext uri="{FF2B5EF4-FFF2-40B4-BE49-F238E27FC236}">
                      <a16:creationId xmlns:a16="http://schemas.microsoft.com/office/drawing/2014/main" id="{74D1474A-3215-4546-A765-B80E1B8762AE}"/>
                    </a:ext>
                  </a:extLst>
                </p:cNvPr>
                <p:cNvSpPr>
                  <a:spLocks noChangeArrowheads="1"/>
                </p:cNvSpPr>
                <p:nvPr/>
              </p:nvSpPr>
              <p:spPr bwMode="auto">
                <a:xfrm>
                  <a:off x="43" y="3472"/>
                  <a:ext cx="645"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031</a:t>
                  </a:r>
                </a:p>
              </p:txBody>
            </p:sp>
            <p:sp>
              <p:nvSpPr>
                <p:cNvPr id="11326" name="Rectangle 97">
                  <a:extLst>
                    <a:ext uri="{FF2B5EF4-FFF2-40B4-BE49-F238E27FC236}">
                      <a16:creationId xmlns:a16="http://schemas.microsoft.com/office/drawing/2014/main" id="{4515F781-A9C8-44D6-B221-CA71618CD4BC}"/>
                    </a:ext>
                  </a:extLst>
                </p:cNvPr>
                <p:cNvSpPr>
                  <a:spLocks noChangeArrowheads="1"/>
                </p:cNvSpPr>
                <p:nvPr/>
              </p:nvSpPr>
              <p:spPr bwMode="auto">
                <a:xfrm>
                  <a:off x="0" y="3472"/>
                  <a:ext cx="731"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301" name="Group 98">
                <a:extLst>
                  <a:ext uri="{FF2B5EF4-FFF2-40B4-BE49-F238E27FC236}">
                    <a16:creationId xmlns:a16="http://schemas.microsoft.com/office/drawing/2014/main" id="{8CF1ADE0-9F31-4338-9D3E-7C0CC7122461}"/>
                  </a:ext>
                </a:extLst>
              </p:cNvPr>
              <p:cNvGrpSpPr>
                <a:grpSpLocks/>
              </p:cNvGrpSpPr>
              <p:nvPr/>
            </p:nvGrpSpPr>
            <p:grpSpPr bwMode="auto">
              <a:xfrm>
                <a:off x="731" y="3472"/>
                <a:ext cx="1290" cy="422"/>
                <a:chOff x="731" y="3472"/>
                <a:chExt cx="1290" cy="422"/>
              </a:xfrm>
            </p:grpSpPr>
            <p:sp>
              <p:nvSpPr>
                <p:cNvPr id="11323" name="Rectangle 99">
                  <a:extLst>
                    <a:ext uri="{FF2B5EF4-FFF2-40B4-BE49-F238E27FC236}">
                      <a16:creationId xmlns:a16="http://schemas.microsoft.com/office/drawing/2014/main" id="{9938B715-C0AC-4D1E-8F47-1CEBC24F85D4}"/>
                    </a:ext>
                  </a:extLst>
                </p:cNvPr>
                <p:cNvSpPr>
                  <a:spLocks noChangeArrowheads="1"/>
                </p:cNvSpPr>
                <p:nvPr/>
              </p:nvSpPr>
              <p:spPr bwMode="auto">
                <a:xfrm>
                  <a:off x="774" y="3472"/>
                  <a:ext cx="12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24" name="Rectangle 100">
                  <a:extLst>
                    <a:ext uri="{FF2B5EF4-FFF2-40B4-BE49-F238E27FC236}">
                      <a16:creationId xmlns:a16="http://schemas.microsoft.com/office/drawing/2014/main" id="{59C00222-11E7-494D-832C-3688690F2950}"/>
                    </a:ext>
                  </a:extLst>
                </p:cNvPr>
                <p:cNvSpPr>
                  <a:spLocks noChangeArrowheads="1"/>
                </p:cNvSpPr>
                <p:nvPr/>
              </p:nvSpPr>
              <p:spPr bwMode="auto">
                <a:xfrm>
                  <a:off x="731" y="3472"/>
                  <a:ext cx="12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302" name="Group 101">
                <a:extLst>
                  <a:ext uri="{FF2B5EF4-FFF2-40B4-BE49-F238E27FC236}">
                    <a16:creationId xmlns:a16="http://schemas.microsoft.com/office/drawing/2014/main" id="{EBA99BD4-50CD-4D1A-A3C1-D845233295D1}"/>
                  </a:ext>
                </a:extLst>
              </p:cNvPr>
              <p:cNvGrpSpPr>
                <a:grpSpLocks/>
              </p:cNvGrpSpPr>
              <p:nvPr/>
            </p:nvGrpSpPr>
            <p:grpSpPr bwMode="auto">
              <a:xfrm>
                <a:off x="2021" y="3472"/>
                <a:ext cx="1978" cy="422"/>
                <a:chOff x="2021" y="3472"/>
                <a:chExt cx="1978" cy="422"/>
              </a:xfrm>
            </p:grpSpPr>
            <p:sp>
              <p:nvSpPr>
                <p:cNvPr id="11321" name="Rectangle 102">
                  <a:extLst>
                    <a:ext uri="{FF2B5EF4-FFF2-40B4-BE49-F238E27FC236}">
                      <a16:creationId xmlns:a16="http://schemas.microsoft.com/office/drawing/2014/main" id="{788E2EC3-07E1-4608-BDE2-015AEFEF943F}"/>
                    </a:ext>
                  </a:extLst>
                </p:cNvPr>
                <p:cNvSpPr>
                  <a:spLocks noChangeArrowheads="1"/>
                </p:cNvSpPr>
                <p:nvPr/>
              </p:nvSpPr>
              <p:spPr bwMode="auto">
                <a:xfrm>
                  <a:off x="2064" y="3472"/>
                  <a:ext cx="189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22" name="Rectangle 103">
                  <a:extLst>
                    <a:ext uri="{FF2B5EF4-FFF2-40B4-BE49-F238E27FC236}">
                      <a16:creationId xmlns:a16="http://schemas.microsoft.com/office/drawing/2014/main" id="{375B81B5-0192-4545-82CD-8A102D5007BE}"/>
                    </a:ext>
                  </a:extLst>
                </p:cNvPr>
                <p:cNvSpPr>
                  <a:spLocks noChangeArrowheads="1"/>
                </p:cNvSpPr>
                <p:nvPr/>
              </p:nvSpPr>
              <p:spPr bwMode="auto">
                <a:xfrm>
                  <a:off x="2021" y="3472"/>
                  <a:ext cx="197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303" name="Group 104">
                <a:extLst>
                  <a:ext uri="{FF2B5EF4-FFF2-40B4-BE49-F238E27FC236}">
                    <a16:creationId xmlns:a16="http://schemas.microsoft.com/office/drawing/2014/main" id="{002E5D20-AD42-41A3-A759-E36C81443A13}"/>
                  </a:ext>
                </a:extLst>
              </p:cNvPr>
              <p:cNvGrpSpPr>
                <a:grpSpLocks/>
              </p:cNvGrpSpPr>
              <p:nvPr/>
            </p:nvGrpSpPr>
            <p:grpSpPr bwMode="auto">
              <a:xfrm>
                <a:off x="0" y="3894"/>
                <a:ext cx="731" cy="384"/>
                <a:chOff x="0" y="3894"/>
                <a:chExt cx="731" cy="384"/>
              </a:xfrm>
            </p:grpSpPr>
            <p:sp>
              <p:nvSpPr>
                <p:cNvPr id="11319" name="Rectangle 105">
                  <a:extLst>
                    <a:ext uri="{FF2B5EF4-FFF2-40B4-BE49-F238E27FC236}">
                      <a16:creationId xmlns:a16="http://schemas.microsoft.com/office/drawing/2014/main" id="{05F4312A-2442-45B3-99E9-868E12070BCE}"/>
                    </a:ext>
                  </a:extLst>
                </p:cNvPr>
                <p:cNvSpPr>
                  <a:spLocks noChangeArrowheads="1"/>
                </p:cNvSpPr>
                <p:nvPr/>
              </p:nvSpPr>
              <p:spPr bwMode="auto">
                <a:xfrm>
                  <a:off x="43" y="3894"/>
                  <a:ext cx="64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20" name="Rectangle 106">
                  <a:extLst>
                    <a:ext uri="{FF2B5EF4-FFF2-40B4-BE49-F238E27FC236}">
                      <a16:creationId xmlns:a16="http://schemas.microsoft.com/office/drawing/2014/main" id="{764F406F-0CDB-4FD4-8B09-9AD33FDCAE43}"/>
                    </a:ext>
                  </a:extLst>
                </p:cNvPr>
                <p:cNvSpPr>
                  <a:spLocks noChangeArrowheads="1"/>
                </p:cNvSpPr>
                <p:nvPr/>
              </p:nvSpPr>
              <p:spPr bwMode="auto">
                <a:xfrm>
                  <a:off x="0" y="3894"/>
                  <a:ext cx="73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304" name="Group 107">
                <a:extLst>
                  <a:ext uri="{FF2B5EF4-FFF2-40B4-BE49-F238E27FC236}">
                    <a16:creationId xmlns:a16="http://schemas.microsoft.com/office/drawing/2014/main" id="{6A095298-3533-409C-9F33-471C6A1D38F9}"/>
                  </a:ext>
                </a:extLst>
              </p:cNvPr>
              <p:cNvGrpSpPr>
                <a:grpSpLocks/>
              </p:cNvGrpSpPr>
              <p:nvPr/>
            </p:nvGrpSpPr>
            <p:grpSpPr bwMode="auto">
              <a:xfrm>
                <a:off x="731" y="3894"/>
                <a:ext cx="1290" cy="384"/>
                <a:chOff x="731" y="3894"/>
                <a:chExt cx="1290" cy="384"/>
              </a:xfrm>
            </p:grpSpPr>
            <p:sp>
              <p:nvSpPr>
                <p:cNvPr id="11317" name="Rectangle 108">
                  <a:extLst>
                    <a:ext uri="{FF2B5EF4-FFF2-40B4-BE49-F238E27FC236}">
                      <a16:creationId xmlns:a16="http://schemas.microsoft.com/office/drawing/2014/main" id="{94D38A66-6366-4122-A413-A68762E9C5AF}"/>
                    </a:ext>
                  </a:extLst>
                </p:cNvPr>
                <p:cNvSpPr>
                  <a:spLocks noChangeArrowheads="1"/>
                </p:cNvSpPr>
                <p:nvPr/>
              </p:nvSpPr>
              <p:spPr bwMode="auto">
                <a:xfrm>
                  <a:off x="774" y="3894"/>
                  <a:ext cx="12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18" name="Rectangle 109">
                  <a:extLst>
                    <a:ext uri="{FF2B5EF4-FFF2-40B4-BE49-F238E27FC236}">
                      <a16:creationId xmlns:a16="http://schemas.microsoft.com/office/drawing/2014/main" id="{40719F49-7260-4268-954E-8E428FF2ADD4}"/>
                    </a:ext>
                  </a:extLst>
                </p:cNvPr>
                <p:cNvSpPr>
                  <a:spLocks noChangeArrowheads="1"/>
                </p:cNvSpPr>
                <p:nvPr/>
              </p:nvSpPr>
              <p:spPr bwMode="auto">
                <a:xfrm>
                  <a:off x="731" y="3894"/>
                  <a:ext cx="129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305" name="Group 110">
                <a:extLst>
                  <a:ext uri="{FF2B5EF4-FFF2-40B4-BE49-F238E27FC236}">
                    <a16:creationId xmlns:a16="http://schemas.microsoft.com/office/drawing/2014/main" id="{7639CAAA-A985-4A75-AD16-1B999878A6E3}"/>
                  </a:ext>
                </a:extLst>
              </p:cNvPr>
              <p:cNvGrpSpPr>
                <a:grpSpLocks/>
              </p:cNvGrpSpPr>
              <p:nvPr/>
            </p:nvGrpSpPr>
            <p:grpSpPr bwMode="auto">
              <a:xfrm>
                <a:off x="2021" y="3894"/>
                <a:ext cx="1978" cy="384"/>
                <a:chOff x="2021" y="3894"/>
                <a:chExt cx="1978" cy="384"/>
              </a:xfrm>
            </p:grpSpPr>
            <p:sp>
              <p:nvSpPr>
                <p:cNvPr id="11315" name="Rectangle 111">
                  <a:extLst>
                    <a:ext uri="{FF2B5EF4-FFF2-40B4-BE49-F238E27FC236}">
                      <a16:creationId xmlns:a16="http://schemas.microsoft.com/office/drawing/2014/main" id="{3A5421A7-7AA9-4D96-A627-7F027E3C1C2F}"/>
                    </a:ext>
                  </a:extLst>
                </p:cNvPr>
                <p:cNvSpPr>
                  <a:spLocks noChangeArrowheads="1"/>
                </p:cNvSpPr>
                <p:nvPr/>
              </p:nvSpPr>
              <p:spPr bwMode="auto">
                <a:xfrm>
                  <a:off x="2064" y="3894"/>
                  <a:ext cx="18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16" name="Rectangle 112">
                  <a:extLst>
                    <a:ext uri="{FF2B5EF4-FFF2-40B4-BE49-F238E27FC236}">
                      <a16:creationId xmlns:a16="http://schemas.microsoft.com/office/drawing/2014/main" id="{DF313D2A-5DA2-4698-8742-770C68978007}"/>
                    </a:ext>
                  </a:extLst>
                </p:cNvPr>
                <p:cNvSpPr>
                  <a:spLocks noChangeArrowheads="1"/>
                </p:cNvSpPr>
                <p:nvPr/>
              </p:nvSpPr>
              <p:spPr bwMode="auto">
                <a:xfrm>
                  <a:off x="2021" y="3894"/>
                  <a:ext cx="197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306" name="Group 113">
                <a:extLst>
                  <a:ext uri="{FF2B5EF4-FFF2-40B4-BE49-F238E27FC236}">
                    <a16:creationId xmlns:a16="http://schemas.microsoft.com/office/drawing/2014/main" id="{5F0E8EFC-4711-4651-9C58-52B98345D397}"/>
                  </a:ext>
                </a:extLst>
              </p:cNvPr>
              <p:cNvGrpSpPr>
                <a:grpSpLocks/>
              </p:cNvGrpSpPr>
              <p:nvPr/>
            </p:nvGrpSpPr>
            <p:grpSpPr bwMode="auto">
              <a:xfrm>
                <a:off x="0" y="4278"/>
                <a:ext cx="731" cy="422"/>
                <a:chOff x="0" y="4278"/>
                <a:chExt cx="731" cy="422"/>
              </a:xfrm>
            </p:grpSpPr>
            <p:sp>
              <p:nvSpPr>
                <p:cNvPr id="11313" name="Rectangle 114">
                  <a:extLst>
                    <a:ext uri="{FF2B5EF4-FFF2-40B4-BE49-F238E27FC236}">
                      <a16:creationId xmlns:a16="http://schemas.microsoft.com/office/drawing/2014/main" id="{2E06AADD-7A43-45EB-BE8C-AAFCBE5676A6}"/>
                    </a:ext>
                  </a:extLst>
                </p:cNvPr>
                <p:cNvSpPr>
                  <a:spLocks noChangeArrowheads="1"/>
                </p:cNvSpPr>
                <p:nvPr/>
              </p:nvSpPr>
              <p:spPr bwMode="auto">
                <a:xfrm>
                  <a:off x="43" y="4278"/>
                  <a:ext cx="645"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040</a:t>
                  </a:r>
                </a:p>
              </p:txBody>
            </p:sp>
            <p:sp>
              <p:nvSpPr>
                <p:cNvPr id="11314" name="Rectangle 115">
                  <a:extLst>
                    <a:ext uri="{FF2B5EF4-FFF2-40B4-BE49-F238E27FC236}">
                      <a16:creationId xmlns:a16="http://schemas.microsoft.com/office/drawing/2014/main" id="{C7DE4B54-2EE1-4449-9AE8-68FB68FA9B84}"/>
                    </a:ext>
                  </a:extLst>
                </p:cNvPr>
                <p:cNvSpPr>
                  <a:spLocks noChangeArrowheads="1"/>
                </p:cNvSpPr>
                <p:nvPr/>
              </p:nvSpPr>
              <p:spPr bwMode="auto">
                <a:xfrm>
                  <a:off x="0" y="4278"/>
                  <a:ext cx="731"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307" name="Group 116">
                <a:extLst>
                  <a:ext uri="{FF2B5EF4-FFF2-40B4-BE49-F238E27FC236}">
                    <a16:creationId xmlns:a16="http://schemas.microsoft.com/office/drawing/2014/main" id="{1A7B7B05-4F8E-46C7-AEFE-42B78F311348}"/>
                  </a:ext>
                </a:extLst>
              </p:cNvPr>
              <p:cNvGrpSpPr>
                <a:grpSpLocks/>
              </p:cNvGrpSpPr>
              <p:nvPr/>
            </p:nvGrpSpPr>
            <p:grpSpPr bwMode="auto">
              <a:xfrm>
                <a:off x="731" y="4278"/>
                <a:ext cx="1290" cy="422"/>
                <a:chOff x="731" y="4278"/>
                <a:chExt cx="1290" cy="422"/>
              </a:xfrm>
            </p:grpSpPr>
            <p:sp>
              <p:nvSpPr>
                <p:cNvPr id="11311" name="Rectangle 117">
                  <a:extLst>
                    <a:ext uri="{FF2B5EF4-FFF2-40B4-BE49-F238E27FC236}">
                      <a16:creationId xmlns:a16="http://schemas.microsoft.com/office/drawing/2014/main" id="{8DC4896D-9DFB-4454-B78A-3DCC02A61BD3}"/>
                    </a:ext>
                  </a:extLst>
                </p:cNvPr>
                <p:cNvSpPr>
                  <a:spLocks noChangeArrowheads="1"/>
                </p:cNvSpPr>
                <p:nvPr/>
              </p:nvSpPr>
              <p:spPr bwMode="auto">
                <a:xfrm>
                  <a:off x="774" y="4278"/>
                  <a:ext cx="120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存和数单元</a:t>
                  </a:r>
                </a:p>
              </p:txBody>
            </p:sp>
            <p:sp>
              <p:nvSpPr>
                <p:cNvPr id="11312" name="Rectangle 118">
                  <a:extLst>
                    <a:ext uri="{FF2B5EF4-FFF2-40B4-BE49-F238E27FC236}">
                      <a16:creationId xmlns:a16="http://schemas.microsoft.com/office/drawing/2014/main" id="{5B4D1F7E-A493-457A-A831-52E38C39474E}"/>
                    </a:ext>
                  </a:extLst>
                </p:cNvPr>
                <p:cNvSpPr>
                  <a:spLocks noChangeArrowheads="1"/>
                </p:cNvSpPr>
                <p:nvPr/>
              </p:nvSpPr>
              <p:spPr bwMode="auto">
                <a:xfrm>
                  <a:off x="731" y="4278"/>
                  <a:ext cx="129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1308" name="Group 119">
                <a:extLst>
                  <a:ext uri="{FF2B5EF4-FFF2-40B4-BE49-F238E27FC236}">
                    <a16:creationId xmlns:a16="http://schemas.microsoft.com/office/drawing/2014/main" id="{D012C081-EB1A-449B-A717-B5DCDF1DA7A1}"/>
                  </a:ext>
                </a:extLst>
              </p:cNvPr>
              <p:cNvGrpSpPr>
                <a:grpSpLocks/>
              </p:cNvGrpSpPr>
              <p:nvPr/>
            </p:nvGrpSpPr>
            <p:grpSpPr bwMode="auto">
              <a:xfrm>
                <a:off x="2021" y="4278"/>
                <a:ext cx="1978" cy="422"/>
                <a:chOff x="2021" y="4278"/>
                <a:chExt cx="1978" cy="422"/>
              </a:xfrm>
            </p:grpSpPr>
            <p:sp>
              <p:nvSpPr>
                <p:cNvPr id="11309" name="Rectangle 120">
                  <a:extLst>
                    <a:ext uri="{FF2B5EF4-FFF2-40B4-BE49-F238E27FC236}">
                      <a16:creationId xmlns:a16="http://schemas.microsoft.com/office/drawing/2014/main" id="{B1C9FDF7-578B-4CC1-983E-02361AF80DF5}"/>
                    </a:ext>
                  </a:extLst>
                </p:cNvPr>
                <p:cNvSpPr>
                  <a:spLocks noChangeArrowheads="1"/>
                </p:cNvSpPr>
                <p:nvPr/>
              </p:nvSpPr>
              <p:spPr bwMode="auto">
                <a:xfrm>
                  <a:off x="2064" y="4278"/>
                  <a:ext cx="189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1310" name="Rectangle 121">
                  <a:extLst>
                    <a:ext uri="{FF2B5EF4-FFF2-40B4-BE49-F238E27FC236}">
                      <a16:creationId xmlns:a16="http://schemas.microsoft.com/office/drawing/2014/main" id="{7442BE35-B85F-4391-92B4-A2D636987981}"/>
                    </a:ext>
                  </a:extLst>
                </p:cNvPr>
                <p:cNvSpPr>
                  <a:spLocks noChangeArrowheads="1"/>
                </p:cNvSpPr>
                <p:nvPr/>
              </p:nvSpPr>
              <p:spPr bwMode="auto">
                <a:xfrm>
                  <a:off x="2021" y="4278"/>
                  <a:ext cx="197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sp>
          <p:nvSpPr>
            <p:cNvPr id="11269" name="Rectangle 122">
              <a:extLst>
                <a:ext uri="{FF2B5EF4-FFF2-40B4-BE49-F238E27FC236}">
                  <a16:creationId xmlns:a16="http://schemas.microsoft.com/office/drawing/2014/main" id="{2ABFDCBD-597B-4AD1-B70F-E79557F07253}"/>
                </a:ext>
              </a:extLst>
            </p:cNvPr>
            <p:cNvSpPr>
              <a:spLocks noChangeArrowheads="1"/>
            </p:cNvSpPr>
            <p:nvPr/>
          </p:nvSpPr>
          <p:spPr bwMode="auto">
            <a:xfrm>
              <a:off x="332" y="1679"/>
              <a:ext cx="5088" cy="2304"/>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extLst>
      <p:ext uri="{BB962C8B-B14F-4D97-AF65-F5344CB8AC3E}">
        <p14:creationId xmlns:p14="http://schemas.microsoft.com/office/powerpoint/2010/main" val="2697850405"/>
      </p:ext>
    </p:extLst>
  </p:cSld>
  <p:clrMapOvr>
    <a:masterClrMapping/>
  </p:clrMapOvr>
  <p:transition>
    <p:checke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6.4.2</a:t>
            </a:r>
            <a:r>
              <a:rPr lang="zh-CN" altLang="en-US" b="1" dirty="0"/>
              <a:t>微程序控制器</a:t>
            </a:r>
          </a:p>
        </p:txBody>
      </p:sp>
      <p:sp>
        <p:nvSpPr>
          <p:cNvPr id="6" name="内容占位符 2">
            <a:extLst>
              <a:ext uri="{FF2B5EF4-FFF2-40B4-BE49-F238E27FC236}">
                <a16:creationId xmlns:a16="http://schemas.microsoft.com/office/drawing/2014/main" id="{63EF42E5-4134-48FF-9174-36D61910156B}"/>
              </a:ext>
            </a:extLst>
          </p:cNvPr>
          <p:cNvSpPr txBox="1">
            <a:spLocks/>
          </p:cNvSpPr>
          <p:nvPr/>
        </p:nvSpPr>
        <p:spPr>
          <a:xfrm>
            <a:off x="395536" y="836712"/>
            <a:ext cx="7180522" cy="5637024"/>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150000"/>
              </a:lnSpc>
              <a:spcBef>
                <a:spcPts val="1000"/>
              </a:spcBef>
              <a:buClr>
                <a:schemeClr val="tx1"/>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50000"/>
              </a:lnSpc>
              <a:spcBef>
                <a:spcPts val="500"/>
              </a:spcBef>
              <a:buClr>
                <a:srgbClr val="FF0000"/>
              </a:buClr>
              <a:buFont typeface="Wingdings" panose="05000000000000000000" pitchFamily="2" charset="2"/>
              <a:buChar char="Ø"/>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Clr>
                <a:srgbClr val="FFC000"/>
              </a:buClr>
              <a:buFont typeface="Wingdings" panose="05000000000000000000" pitchFamily="2" charset="2"/>
              <a:buChar char="u"/>
              <a:defRPr sz="22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1000"/>
              </a:spcBef>
              <a:spcAft>
                <a:spcPts val="0"/>
              </a:spcAft>
              <a:buClr>
                <a:sysClr val="windowText" lastClr="000000"/>
              </a:buClr>
              <a:buSzTx/>
              <a:buFont typeface="Wingdings" panose="05000000000000000000" pitchFamily="2" charset="2"/>
              <a:buChar char="n"/>
              <a:tabLst/>
              <a:defRPr/>
            </a:pPr>
            <a:r>
              <a:rPr kumimoji="0" lang="zh-CN" altLang="en-US" sz="2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硬布线：同步逻辑、繁，快，贵，难改</a:t>
            </a:r>
          </a:p>
          <a:p>
            <a:pPr marL="812800" marR="0" lvl="1" indent="-355600" algn="l" defTabSz="914400" rtl="0" eaLnBrk="1" fontAlgn="auto" latinLnBrk="0" hangingPunct="1">
              <a:lnSpc>
                <a:spcPct val="150000"/>
              </a:lnSpc>
              <a:spcBef>
                <a:spcPts val="500"/>
              </a:spcBef>
              <a:spcAft>
                <a:spcPts val="0"/>
              </a:spcAft>
              <a:buClr>
                <a:srgbClr val="FF0000"/>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一条指令多个时钟周期</a:t>
            </a:r>
          </a:p>
          <a:p>
            <a:pPr marL="812800" marR="0" lvl="1" indent="-355600" algn="l" defTabSz="914400" rtl="0" eaLnBrk="1" fontAlgn="auto" latinLnBrk="0" hangingPunct="1">
              <a:lnSpc>
                <a:spcPct val="150000"/>
              </a:lnSpc>
              <a:spcBef>
                <a:spcPts val="500"/>
              </a:spcBef>
              <a:spcAft>
                <a:spcPts val="0"/>
              </a:spcAft>
              <a:buClr>
                <a:srgbClr val="FF0000"/>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一个时钟周期一个状态</a:t>
            </a:r>
          </a:p>
          <a:p>
            <a:pPr marL="812800" marR="0" lvl="1" indent="-355600" algn="l" defTabSz="914400" rtl="0" eaLnBrk="1" fontAlgn="auto" latinLnBrk="0" hangingPunct="1">
              <a:lnSpc>
                <a:spcPct val="150000"/>
              </a:lnSpc>
              <a:spcBef>
                <a:spcPts val="500"/>
              </a:spcBef>
              <a:spcAft>
                <a:spcPts val="0"/>
              </a:spcAft>
              <a:buClr>
                <a:srgbClr val="FF0000"/>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一个状态对应一组并发信号</a:t>
            </a:r>
          </a:p>
          <a:p>
            <a:pPr marL="342900" marR="0" lvl="0" indent="-342900" algn="l" defTabSz="914400" rtl="0" eaLnBrk="1" fontAlgn="auto" latinLnBrk="0" hangingPunct="1">
              <a:lnSpc>
                <a:spcPct val="150000"/>
              </a:lnSpc>
              <a:spcBef>
                <a:spcPts val="1000"/>
              </a:spcBef>
              <a:spcAft>
                <a:spcPts val="0"/>
              </a:spcAft>
              <a:buClr>
                <a:sysClr val="windowText" lastClr="000000"/>
              </a:buClr>
              <a:buSzTx/>
              <a:buFont typeface="Wingdings" panose="05000000000000000000" pitchFamily="2" charset="2"/>
              <a:buChar char="n"/>
              <a:tabLst/>
              <a:defRPr/>
            </a:pPr>
            <a:r>
              <a:rPr kumimoji="0" lang="zh-CN" altLang="en-US" sz="2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微程序：存储逻辑、简、慢、廉，易改</a:t>
            </a:r>
          </a:p>
          <a:p>
            <a:pPr marL="812800" marR="0" lvl="1" indent="-355600" algn="l" defTabSz="914400" rtl="0" eaLnBrk="1" fontAlgn="auto" latinLnBrk="0" hangingPunct="1">
              <a:lnSpc>
                <a:spcPct val="150000"/>
              </a:lnSpc>
              <a:spcBef>
                <a:spcPts val="500"/>
              </a:spcBef>
              <a:spcAft>
                <a:spcPts val="0"/>
              </a:spcAft>
              <a:buClr>
                <a:srgbClr val="FF0000"/>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控制信号流存储为微指令</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812800" marR="0" lvl="1" indent="-355600" algn="l" defTabSz="914400" rtl="0" eaLnBrk="1" fontAlgn="auto" latinLnBrk="0" hangingPunct="1">
              <a:lnSpc>
                <a:spcPct val="150000"/>
              </a:lnSpc>
              <a:spcBef>
                <a:spcPts val="500"/>
              </a:spcBef>
              <a:spcAft>
                <a:spcPts val="0"/>
              </a:spcAft>
              <a:buClr>
                <a:srgbClr val="FF0000"/>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一个状态对应一条微指令</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812800" marR="0" lvl="1" indent="-355600" algn="l" defTabSz="914400" rtl="0" eaLnBrk="1" fontAlgn="auto" latinLnBrk="0" hangingPunct="1">
              <a:lnSpc>
                <a:spcPct val="150000"/>
              </a:lnSpc>
              <a:spcBef>
                <a:spcPts val="500"/>
              </a:spcBef>
              <a:spcAft>
                <a:spcPts val="0"/>
              </a:spcAft>
              <a:buClr>
                <a:srgbClr val="FF0000"/>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一条指令对应多条微指令</a:t>
            </a:r>
          </a:p>
          <a:p>
            <a:pPr marL="812800" marR="0" lvl="1" indent="-355600" algn="l" defTabSz="914400" rtl="0" eaLnBrk="1" fontAlgn="auto" latinLnBrk="0" hangingPunct="1">
              <a:lnSpc>
                <a:spcPct val="150000"/>
              </a:lnSpc>
              <a:spcBef>
                <a:spcPts val="500"/>
              </a:spcBef>
              <a:spcAft>
                <a:spcPts val="0"/>
              </a:spcAft>
              <a:buClr>
                <a:srgbClr val="FF0000"/>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状态字等同与存储器地址</a:t>
            </a:r>
          </a:p>
          <a:p>
            <a:pPr marL="342900" marR="0" lvl="0" indent="-342900" algn="l" defTabSz="914400" rtl="0" eaLnBrk="1" fontAlgn="auto" latinLnBrk="0" hangingPunct="1">
              <a:lnSpc>
                <a:spcPct val="150000"/>
              </a:lnSpc>
              <a:spcBef>
                <a:spcPts val="1000"/>
              </a:spcBef>
              <a:spcAft>
                <a:spcPts val="0"/>
              </a:spcAft>
              <a:buClr>
                <a:sysClr val="windowText" lastClr="000000"/>
              </a:buClr>
              <a:buSzTx/>
              <a:buFont typeface="Wingdings" panose="05000000000000000000" pitchFamily="2" charset="2"/>
              <a:buChar char="n"/>
              <a:tabLst/>
              <a:defRPr/>
            </a:pPr>
            <a:endPar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769449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6.4.2</a:t>
            </a:r>
            <a:r>
              <a:rPr lang="zh-CN" altLang="en-US" b="1" dirty="0"/>
              <a:t>微程序控制器</a:t>
            </a:r>
          </a:p>
        </p:txBody>
      </p:sp>
      <p:sp>
        <p:nvSpPr>
          <p:cNvPr id="4" name="内容占位符 2">
            <a:extLst>
              <a:ext uri="{FF2B5EF4-FFF2-40B4-BE49-F238E27FC236}">
                <a16:creationId xmlns:a16="http://schemas.microsoft.com/office/drawing/2014/main" id="{F4167029-FEA8-48AB-A9C5-1E9CAE578E41}"/>
              </a:ext>
            </a:extLst>
          </p:cNvPr>
          <p:cNvSpPr txBox="1">
            <a:spLocks/>
          </p:cNvSpPr>
          <p:nvPr/>
        </p:nvSpPr>
        <p:spPr>
          <a:xfrm>
            <a:off x="395536" y="764704"/>
            <a:ext cx="8352928" cy="5637024"/>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1000"/>
              </a:spcBef>
              <a:buClr>
                <a:schemeClr val="tx1"/>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50000"/>
              </a:lnSpc>
              <a:spcBef>
                <a:spcPts val="500"/>
              </a:spcBef>
              <a:buClr>
                <a:srgbClr val="FF0000"/>
              </a:buClr>
              <a:buFont typeface="Wingdings" panose="05000000000000000000" pitchFamily="2" charset="2"/>
              <a:buChar char="Ø"/>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Clr>
                <a:srgbClr val="FFC000"/>
              </a:buClr>
              <a:buFont typeface="Wingdings" panose="05000000000000000000" pitchFamily="2" charset="2"/>
              <a:buChar char="u"/>
              <a:defRPr sz="22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1000"/>
              </a:spcBef>
              <a:spcAft>
                <a:spcPts val="0"/>
              </a:spcAft>
              <a:buClr>
                <a:sysClr val="windowText" lastClr="000000"/>
              </a:buClr>
              <a:buSzTx/>
              <a:buFont typeface="Wingdings" panose="05000000000000000000" pitchFamily="2" charset="2"/>
              <a:buChar char="n"/>
              <a:tabLst/>
              <a:defRPr/>
            </a:pPr>
            <a:r>
              <a:rPr kumimoji="0" lang="zh-CN" altLang="en-US" sz="26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微程序是利用</a:t>
            </a:r>
            <a:r>
              <a:rPr kumimoji="0" lang="zh-CN" altLang="en-US" sz="2600" b="1"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软件思想设计硬件</a:t>
            </a:r>
            <a:r>
              <a:rPr kumimoji="0" lang="zh-CN" altLang="en-US" sz="26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的技术</a:t>
            </a:r>
            <a:endParaRPr kumimoji="0" lang="en-US" altLang="zh-CN" sz="26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812800" marR="0" lvl="1" indent="-355600" algn="l" defTabSz="914400" rtl="0" eaLnBrk="1" fontAlgn="auto" latinLnBrk="0" hangingPunct="1">
              <a:lnSpc>
                <a:spcPct val="150000"/>
              </a:lnSpc>
              <a:spcBef>
                <a:spcPts val="500"/>
              </a:spcBef>
              <a:spcAft>
                <a:spcPts val="0"/>
              </a:spcAft>
              <a:buClr>
                <a:srgbClr val="FF0000"/>
              </a:buClr>
              <a:buSzTx/>
              <a:buFont typeface="Wingdings" panose="05000000000000000000" pitchFamily="2" charset="2"/>
              <a:buChar char="Ø"/>
              <a:tabLst/>
              <a:defRPr/>
            </a:pPr>
            <a:r>
              <a:rPr kumimoji="0" lang="zh-CN" altLang="en-US"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控制信号序列像程序一样存储起来 </a:t>
            </a:r>
          </a:p>
          <a:p>
            <a:pPr marL="1143000" marR="0" lvl="2" indent="-228600" algn="l"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Char char="u"/>
              <a:tabLst/>
              <a:defRPr/>
            </a:pPr>
            <a:r>
              <a:rPr kumimoji="0" lang="zh-CN" altLang="en-US"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控制信号序列分解为若干节拍</a:t>
            </a:r>
            <a:endParaRPr kumimoji="0" lang="en-US" altLang="zh-CN"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1143000" marR="0" lvl="2" indent="-228600" algn="l"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Char char="u"/>
              <a:tabLst/>
              <a:defRPr/>
            </a:pPr>
            <a:r>
              <a:rPr kumimoji="0" lang="zh-CN" altLang="en-US"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一个节拍的信号编成一条微指令</a:t>
            </a:r>
            <a:endParaRPr kumimoji="0" lang="en-US" altLang="zh-CN"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1143000" marR="0" lvl="2" indent="-228600" algn="l"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Char char="u"/>
              <a:tabLst/>
              <a:defRPr/>
            </a:pPr>
            <a:r>
              <a:rPr kumimoji="0" lang="zh-CN" altLang="en-US"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多个节拍对应多条微指令，形成一段微程序</a:t>
            </a:r>
          </a:p>
          <a:p>
            <a:pPr marL="812800" marR="0" lvl="1" indent="-355600" algn="l" defTabSz="914400" rtl="0" eaLnBrk="1" fontAlgn="auto" latinLnBrk="0" hangingPunct="1">
              <a:lnSpc>
                <a:spcPct val="150000"/>
              </a:lnSpc>
              <a:spcBef>
                <a:spcPts val="500"/>
              </a:spcBef>
              <a:spcAft>
                <a:spcPts val="0"/>
              </a:spcAft>
              <a:buClr>
                <a:srgbClr val="FF0000"/>
              </a:buClr>
              <a:buSzTx/>
              <a:buFont typeface="Wingdings" panose="05000000000000000000" pitchFamily="2" charset="2"/>
              <a:buChar char="Ø"/>
              <a:tabLst/>
              <a:defRPr/>
            </a:pPr>
            <a:r>
              <a:rPr kumimoji="0" lang="zh-CN" altLang="en-US"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依序执行微程序即可生成控制信号序列</a:t>
            </a:r>
            <a:endParaRPr kumimoji="0" lang="en-US" altLang="zh-CN"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1143000" marR="0" lvl="2" indent="-228600" algn="l"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Char char="u"/>
              <a:tabLst/>
              <a:defRPr/>
            </a:pPr>
            <a:r>
              <a:rPr kumimoji="0" lang="zh-CN" altLang="en-US"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指令取指执行 </a:t>
            </a:r>
            <a:r>
              <a:rPr kumimoji="0" lang="en-US" altLang="zh-CN"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zh-CN" altLang="en-US"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 微程序执行 </a:t>
            </a:r>
            <a:r>
              <a:rPr kumimoji="0" lang="en-US" altLang="zh-CN"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zh-CN" altLang="en-US"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 微指令执行 </a:t>
            </a:r>
            <a:r>
              <a:rPr kumimoji="0" lang="en-US" altLang="zh-CN"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0" lang="zh-CN" altLang="en-US" sz="22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 生成控制信号</a:t>
            </a:r>
          </a:p>
          <a:p>
            <a:pPr marL="342900" marR="0" lvl="0" indent="-342900" algn="l" defTabSz="914400" rtl="0" eaLnBrk="1" fontAlgn="auto" latinLnBrk="0" hangingPunct="1">
              <a:lnSpc>
                <a:spcPct val="150000"/>
              </a:lnSpc>
              <a:spcBef>
                <a:spcPts val="1000"/>
              </a:spcBef>
              <a:spcAft>
                <a:spcPts val="0"/>
              </a:spcAft>
              <a:buClr>
                <a:sysClr val="windowText" lastClr="000000"/>
              </a:buClr>
              <a:buSzTx/>
              <a:buFont typeface="Wingdings" panose="05000000000000000000" pitchFamily="2" charset="2"/>
              <a:buChar char="n"/>
              <a:tabLst/>
              <a:defRPr/>
            </a:pPr>
            <a:r>
              <a:rPr kumimoji="0" lang="zh-CN" altLang="en-US" sz="2600" b="1"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存储技术</a:t>
            </a:r>
            <a:r>
              <a:rPr kumimoji="0" lang="zh-CN" altLang="en-US" sz="26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和</a:t>
            </a:r>
            <a:r>
              <a:rPr kumimoji="0" lang="zh-CN" altLang="en-US" sz="2600" b="1"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程序设计</a:t>
            </a:r>
            <a:r>
              <a:rPr kumimoji="0" lang="zh-CN" altLang="en-US" sz="26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相结合，回避复杂时序逻辑设计</a:t>
            </a:r>
            <a:endPar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899466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6.4.2</a:t>
            </a:r>
            <a:r>
              <a:rPr lang="zh-CN" altLang="en-US" b="1" dirty="0"/>
              <a:t>微程序控制器</a:t>
            </a:r>
          </a:p>
        </p:txBody>
      </p:sp>
      <p:pic>
        <p:nvPicPr>
          <p:cNvPr id="3" name="图片 2" descr="屏幕剪辑">
            <a:extLst>
              <a:ext uri="{FF2B5EF4-FFF2-40B4-BE49-F238E27FC236}">
                <a16:creationId xmlns:a16="http://schemas.microsoft.com/office/drawing/2014/main" id="{D60F0936-364B-4491-9F87-664624632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204864"/>
            <a:ext cx="6287378" cy="4048690"/>
          </a:xfrm>
          <a:prstGeom prst="rect">
            <a:avLst/>
          </a:prstGeom>
        </p:spPr>
      </p:pic>
      <p:sp>
        <p:nvSpPr>
          <p:cNvPr id="2" name="矩形 1">
            <a:extLst>
              <a:ext uri="{FF2B5EF4-FFF2-40B4-BE49-F238E27FC236}">
                <a16:creationId xmlns:a16="http://schemas.microsoft.com/office/drawing/2014/main" id="{B1344037-37AA-474F-A8EE-8FA21F9A8EA0}"/>
              </a:ext>
            </a:extLst>
          </p:cNvPr>
          <p:cNvSpPr/>
          <p:nvPr/>
        </p:nvSpPr>
        <p:spPr>
          <a:xfrm>
            <a:off x="179512" y="908720"/>
            <a:ext cx="4134465"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800" b="0" i="0" u="none" strike="noStrike" kern="0" cap="none" spc="0" normalizeH="0" baseline="0" noProof="0" dirty="0">
                <a:ln>
                  <a:noFill/>
                </a:ln>
                <a:solidFill>
                  <a:srgbClr val="000000"/>
                </a:solidFill>
                <a:effectLst/>
                <a:uLnTx/>
                <a:uFillTx/>
                <a:latin typeface="Times New Roman"/>
                <a:ea typeface="宋体"/>
              </a:rPr>
              <a:t>机器指令和微指令的关系</a:t>
            </a:r>
            <a:endParaRPr kumimoji="0" lang="zh-CN" alt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10616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6.4.2</a:t>
            </a:r>
            <a:r>
              <a:rPr lang="zh-CN" altLang="en-US" b="1" dirty="0"/>
              <a:t>微程序控制器</a:t>
            </a:r>
          </a:p>
        </p:txBody>
      </p:sp>
      <p:sp>
        <p:nvSpPr>
          <p:cNvPr id="5" name="TextBox 24">
            <a:extLst>
              <a:ext uri="{FF2B5EF4-FFF2-40B4-BE49-F238E27FC236}">
                <a16:creationId xmlns:a16="http://schemas.microsoft.com/office/drawing/2014/main" id="{36E4E312-2E07-4B13-82B8-ADF2FA219C93}"/>
              </a:ext>
            </a:extLst>
          </p:cNvPr>
          <p:cNvSpPr txBox="1"/>
          <p:nvPr/>
        </p:nvSpPr>
        <p:spPr>
          <a:xfrm>
            <a:off x="180390" y="4196860"/>
            <a:ext cx="8496066" cy="1975541"/>
          </a:xfrm>
          <a:prstGeom prst="rect">
            <a:avLst/>
          </a:prstGeom>
          <a:noFill/>
          <a:ln>
            <a:noFill/>
          </a:ln>
        </p:spPr>
        <p:txBody>
          <a:bodyPr wrap="square" rtlCol="0">
            <a:spAutoFit/>
          </a:bodyPr>
          <a:lstStyle/>
          <a:p>
            <a:pPr marL="325103" indent="-325103" fontAlgn="auto">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一条微指令对应一个时钟周期</a:t>
            </a:r>
            <a:endParaRPr lang="en-US" altLang="zh-CN" sz="227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fontAlgn="auto">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微指令操作控制字段的信号在当前时钟周期内有效，为</a:t>
            </a:r>
            <a:r>
              <a:rPr lang="en-US" altLang="zh-CN" sz="227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a:t>
            </a:r>
            <a:r>
              <a:rPr lang="zh-CN" altLang="en-US" sz="227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有效</a:t>
            </a:r>
            <a:endParaRPr lang="en-US" altLang="zh-CN" sz="227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fontAlgn="auto">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指令需要多少时钟周期就包括多少微指令</a:t>
            </a:r>
          </a:p>
        </p:txBody>
      </p:sp>
      <p:grpSp>
        <p:nvGrpSpPr>
          <p:cNvPr id="6" name="组合 5">
            <a:extLst>
              <a:ext uri="{FF2B5EF4-FFF2-40B4-BE49-F238E27FC236}">
                <a16:creationId xmlns:a16="http://schemas.microsoft.com/office/drawing/2014/main" id="{17DECF65-08B3-4A4A-BDDB-FF3BB25116DE}"/>
              </a:ext>
            </a:extLst>
          </p:cNvPr>
          <p:cNvGrpSpPr/>
          <p:nvPr/>
        </p:nvGrpSpPr>
        <p:grpSpPr>
          <a:xfrm>
            <a:off x="129462" y="3368511"/>
            <a:ext cx="6737316" cy="776290"/>
            <a:chOff x="1885396" y="5992186"/>
            <a:chExt cx="7105763" cy="818744"/>
          </a:xfrm>
        </p:grpSpPr>
        <p:cxnSp>
          <p:nvCxnSpPr>
            <p:cNvPr id="7" name="直接连接符 6">
              <a:extLst>
                <a:ext uri="{FF2B5EF4-FFF2-40B4-BE49-F238E27FC236}">
                  <a16:creationId xmlns:a16="http://schemas.microsoft.com/office/drawing/2014/main" id="{7E159F8F-2459-4E23-B3FA-E35A79457F36}"/>
                </a:ext>
              </a:extLst>
            </p:cNvPr>
            <p:cNvCxnSpPr/>
            <p:nvPr/>
          </p:nvCxnSpPr>
          <p:spPr>
            <a:xfrm>
              <a:off x="8973943" y="6005127"/>
              <a:ext cx="0" cy="748751"/>
            </a:xfrm>
            <a:prstGeom prst="line">
              <a:avLst/>
            </a:prstGeom>
            <a:noFill/>
            <a:ln w="28575" cap="flat" cmpd="sng" algn="ctr">
              <a:solidFill>
                <a:srgbClr val="5B9BD5"/>
              </a:solidFill>
              <a:prstDash val="solid"/>
              <a:miter lim="800000"/>
            </a:ln>
            <a:effectLst/>
          </p:spPr>
        </p:cxnSp>
        <p:cxnSp>
          <p:nvCxnSpPr>
            <p:cNvPr id="8" name="直接连接符 7">
              <a:extLst>
                <a:ext uri="{FF2B5EF4-FFF2-40B4-BE49-F238E27FC236}">
                  <a16:creationId xmlns:a16="http://schemas.microsoft.com/office/drawing/2014/main" id="{75CC02E0-A523-4821-B985-E683E9377100}"/>
                </a:ext>
              </a:extLst>
            </p:cNvPr>
            <p:cNvCxnSpPr/>
            <p:nvPr/>
          </p:nvCxnSpPr>
          <p:spPr>
            <a:xfrm>
              <a:off x="1885396" y="5992186"/>
              <a:ext cx="0" cy="748751"/>
            </a:xfrm>
            <a:prstGeom prst="line">
              <a:avLst/>
            </a:prstGeom>
            <a:noFill/>
            <a:ln w="28575" cap="flat" cmpd="sng" algn="ctr">
              <a:solidFill>
                <a:srgbClr val="5B9BD5"/>
              </a:solidFill>
              <a:prstDash val="solid"/>
              <a:miter lim="800000"/>
            </a:ln>
            <a:effectLst/>
          </p:spPr>
        </p:cxnSp>
        <p:grpSp>
          <p:nvGrpSpPr>
            <p:cNvPr id="9" name="组合 8">
              <a:extLst>
                <a:ext uri="{FF2B5EF4-FFF2-40B4-BE49-F238E27FC236}">
                  <a16:creationId xmlns:a16="http://schemas.microsoft.com/office/drawing/2014/main" id="{68F192A6-0E11-4D13-B8F9-C86C7892B3E2}"/>
                </a:ext>
              </a:extLst>
            </p:cNvPr>
            <p:cNvGrpSpPr/>
            <p:nvPr/>
          </p:nvGrpSpPr>
          <p:grpSpPr>
            <a:xfrm>
              <a:off x="1892871" y="6452905"/>
              <a:ext cx="7098288" cy="358025"/>
              <a:chOff x="1892871" y="6452905"/>
              <a:chExt cx="7098288" cy="358025"/>
            </a:xfrm>
          </p:grpSpPr>
          <p:cxnSp>
            <p:nvCxnSpPr>
              <p:cNvPr id="10" name="直接箭头连接符 9">
                <a:extLst>
                  <a:ext uri="{FF2B5EF4-FFF2-40B4-BE49-F238E27FC236}">
                    <a16:creationId xmlns:a16="http://schemas.microsoft.com/office/drawing/2014/main" id="{28DC05CA-CB9A-4DE1-80EB-6597E59A9573}"/>
                  </a:ext>
                </a:extLst>
              </p:cNvPr>
              <p:cNvCxnSpPr/>
              <p:nvPr/>
            </p:nvCxnSpPr>
            <p:spPr>
              <a:xfrm>
                <a:off x="1892871" y="6452905"/>
                <a:ext cx="7098288" cy="0"/>
              </a:xfrm>
              <a:prstGeom prst="straightConnector1">
                <a:avLst/>
              </a:prstGeom>
              <a:noFill/>
              <a:ln w="28575" cap="flat" cmpd="sng" algn="ctr">
                <a:solidFill>
                  <a:srgbClr val="5B9BD5"/>
                </a:solidFill>
                <a:prstDash val="solid"/>
                <a:miter lim="800000"/>
                <a:headEnd type="triangle" w="med" len="lg"/>
                <a:tailEnd type="triangle" w="med" len="lg"/>
              </a:ln>
              <a:effectLst/>
            </p:spPr>
          </p:cxnSp>
          <p:sp>
            <p:nvSpPr>
              <p:cNvPr id="11" name="文本框 10">
                <a:extLst>
                  <a:ext uri="{FF2B5EF4-FFF2-40B4-BE49-F238E27FC236}">
                    <a16:creationId xmlns:a16="http://schemas.microsoft.com/office/drawing/2014/main" id="{85C7884E-9E9D-4CCF-B31F-127843314426}"/>
                  </a:ext>
                </a:extLst>
              </p:cNvPr>
              <p:cNvSpPr txBox="1"/>
              <p:nvPr/>
            </p:nvSpPr>
            <p:spPr>
              <a:xfrm>
                <a:off x="4767571" y="6486321"/>
                <a:ext cx="1330893" cy="3246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0070C0"/>
                    </a:solidFill>
                    <a:effectLst/>
                    <a:uLnTx/>
                    <a:uFillTx/>
                    <a:latin typeface="Segoe UI" panose="020B0502040204020203" pitchFamily="34" charset="0"/>
                    <a:ea typeface="Segoe UI Black" panose="020B0A02040204020203" pitchFamily="34" charset="0"/>
                    <a:cs typeface="Segoe UI" panose="020B0502040204020203" pitchFamily="34" charset="0"/>
                  </a:rPr>
                  <a:t>操作控制字段</a:t>
                </a:r>
                <a:endParaRPr kumimoji="0" lang="zh-CN" altLang="en-US" sz="1400" b="1" i="0" u="none" strike="noStrike" kern="0" cap="none" spc="0" normalizeH="0" baseline="-25000" noProof="0">
                  <a:ln>
                    <a:noFill/>
                  </a:ln>
                  <a:solidFill>
                    <a:srgbClr val="0070C0"/>
                  </a:solidFill>
                  <a:effectLst/>
                  <a:uLnTx/>
                  <a:uFillTx/>
                  <a:latin typeface="Segoe UI" panose="020B0502040204020203" pitchFamily="34" charset="0"/>
                  <a:ea typeface="微软雅黑"/>
                  <a:cs typeface="Segoe UI" panose="020B0502040204020203" pitchFamily="34" charset="0"/>
                </a:endParaRPr>
              </a:p>
            </p:txBody>
          </p:sp>
        </p:grpSp>
      </p:grpSp>
      <p:grpSp>
        <p:nvGrpSpPr>
          <p:cNvPr id="12" name="组合 11">
            <a:extLst>
              <a:ext uri="{FF2B5EF4-FFF2-40B4-BE49-F238E27FC236}">
                <a16:creationId xmlns:a16="http://schemas.microsoft.com/office/drawing/2014/main" id="{21C39D1F-4F84-45DD-878B-443FCAB9CF13}"/>
              </a:ext>
            </a:extLst>
          </p:cNvPr>
          <p:cNvGrpSpPr/>
          <p:nvPr/>
        </p:nvGrpSpPr>
        <p:grpSpPr>
          <a:xfrm>
            <a:off x="6852604" y="3368512"/>
            <a:ext cx="2125066" cy="764885"/>
            <a:chOff x="8976188" y="5992185"/>
            <a:chExt cx="2241276" cy="806715"/>
          </a:xfrm>
        </p:grpSpPr>
        <p:cxnSp>
          <p:nvCxnSpPr>
            <p:cNvPr id="13" name="直接连接符 12">
              <a:extLst>
                <a:ext uri="{FF2B5EF4-FFF2-40B4-BE49-F238E27FC236}">
                  <a16:creationId xmlns:a16="http://schemas.microsoft.com/office/drawing/2014/main" id="{AAAF687F-3A94-4A0C-A2D8-44E27C4AF00E}"/>
                </a:ext>
              </a:extLst>
            </p:cNvPr>
            <p:cNvCxnSpPr/>
            <p:nvPr/>
          </p:nvCxnSpPr>
          <p:spPr>
            <a:xfrm>
              <a:off x="11217464" y="5992185"/>
              <a:ext cx="0" cy="748751"/>
            </a:xfrm>
            <a:prstGeom prst="line">
              <a:avLst/>
            </a:prstGeom>
            <a:noFill/>
            <a:ln w="28575" cap="flat" cmpd="sng" algn="ctr">
              <a:solidFill>
                <a:srgbClr val="5B9BD5"/>
              </a:solidFill>
              <a:prstDash val="solid"/>
              <a:miter lim="800000"/>
            </a:ln>
            <a:effectLst/>
          </p:spPr>
        </p:cxnSp>
        <p:cxnSp>
          <p:nvCxnSpPr>
            <p:cNvPr id="14" name="直接箭头连接符 13">
              <a:extLst>
                <a:ext uri="{FF2B5EF4-FFF2-40B4-BE49-F238E27FC236}">
                  <a16:creationId xmlns:a16="http://schemas.microsoft.com/office/drawing/2014/main" id="{F560A922-0F6C-4DB9-B381-08DBF3C54AF0}"/>
                </a:ext>
              </a:extLst>
            </p:cNvPr>
            <p:cNvCxnSpPr/>
            <p:nvPr/>
          </p:nvCxnSpPr>
          <p:spPr>
            <a:xfrm>
              <a:off x="8976188" y="6452905"/>
              <a:ext cx="2240655" cy="0"/>
            </a:xfrm>
            <a:prstGeom prst="straightConnector1">
              <a:avLst/>
            </a:prstGeom>
            <a:noFill/>
            <a:ln w="28575" cap="flat" cmpd="sng" algn="ctr">
              <a:solidFill>
                <a:srgbClr val="C00000"/>
              </a:solidFill>
              <a:prstDash val="solid"/>
              <a:miter lim="800000"/>
              <a:headEnd type="triangle" w="med" len="lg"/>
              <a:tailEnd type="triangle" w="med" len="lg"/>
            </a:ln>
            <a:effectLst/>
          </p:spPr>
        </p:cxnSp>
        <p:sp>
          <p:nvSpPr>
            <p:cNvPr id="15" name="文本框 14">
              <a:extLst>
                <a:ext uri="{FF2B5EF4-FFF2-40B4-BE49-F238E27FC236}">
                  <a16:creationId xmlns:a16="http://schemas.microsoft.com/office/drawing/2014/main" id="{289AB9D8-CAE8-43F1-BA17-61208B117B2A}"/>
                </a:ext>
              </a:extLst>
            </p:cNvPr>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C00000"/>
                  </a:solidFill>
                  <a:effectLst/>
                  <a:uLnTx/>
                  <a:uFillTx/>
                  <a:latin typeface="Segoe UI" panose="020B0502040204020203" pitchFamily="34" charset="0"/>
                  <a:cs typeface="Segoe UI" panose="020B0502040204020203" pitchFamily="34" charset="0"/>
                </a:rPr>
                <a:t>顺序控制字段</a:t>
              </a:r>
            </a:p>
          </p:txBody>
        </p:sp>
      </p:grpSp>
      <p:grpSp>
        <p:nvGrpSpPr>
          <p:cNvPr id="16" name="组合 15">
            <a:extLst>
              <a:ext uri="{FF2B5EF4-FFF2-40B4-BE49-F238E27FC236}">
                <a16:creationId xmlns:a16="http://schemas.microsoft.com/office/drawing/2014/main" id="{BD074A7F-5FB0-4B14-9375-93B9715820C0}"/>
              </a:ext>
            </a:extLst>
          </p:cNvPr>
          <p:cNvGrpSpPr/>
          <p:nvPr/>
        </p:nvGrpSpPr>
        <p:grpSpPr>
          <a:xfrm>
            <a:off x="0" y="1844824"/>
            <a:ext cx="8991274" cy="1823043"/>
            <a:chOff x="1593519" y="3943658"/>
            <a:chExt cx="8991274" cy="1823043"/>
          </a:xfrm>
        </p:grpSpPr>
        <p:grpSp>
          <p:nvGrpSpPr>
            <p:cNvPr id="17" name="组合 16">
              <a:extLst>
                <a:ext uri="{FF2B5EF4-FFF2-40B4-BE49-F238E27FC236}">
                  <a16:creationId xmlns:a16="http://schemas.microsoft.com/office/drawing/2014/main" id="{F558C7F7-F2DB-4944-9203-DDFE20FD8855}"/>
                </a:ext>
              </a:extLst>
            </p:cNvPr>
            <p:cNvGrpSpPr/>
            <p:nvPr/>
          </p:nvGrpSpPr>
          <p:grpSpPr>
            <a:xfrm>
              <a:off x="1722981" y="4957156"/>
              <a:ext cx="8861812" cy="809545"/>
              <a:chOff x="1885396" y="5530038"/>
              <a:chExt cx="9346443" cy="853817"/>
            </a:xfrm>
          </p:grpSpPr>
          <p:sp>
            <p:nvSpPr>
              <p:cNvPr id="78" name="矩形 77">
                <a:extLst>
                  <a:ext uri="{FF2B5EF4-FFF2-40B4-BE49-F238E27FC236}">
                    <a16:creationId xmlns:a16="http://schemas.microsoft.com/office/drawing/2014/main" id="{8D674917-EBD0-4289-B4D4-213391464E3B}"/>
                  </a:ext>
                </a:extLst>
              </p:cNvPr>
              <p:cNvSpPr/>
              <p:nvPr/>
            </p:nvSpPr>
            <p:spPr bwMode="auto">
              <a:xfrm>
                <a:off x="1885396" y="5530038"/>
                <a:ext cx="322215" cy="462148"/>
              </a:xfrm>
              <a:prstGeom prst="rect">
                <a:avLst/>
              </a:prstGeom>
              <a:solidFill>
                <a:srgbClr val="00B050"/>
              </a:solidFill>
              <a:ln w="19050">
                <a:solidFill>
                  <a:sysClr val="windowText" lastClr="000000"/>
                </a:solid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white"/>
                    </a:solidFill>
                    <a:effectLst/>
                    <a:uLnTx/>
                    <a:uFillTx/>
                    <a:latin typeface="Segoe UI" panose="020B0502040204020203" pitchFamily="34" charset="0"/>
                    <a:ea typeface="微软雅黑"/>
                    <a:cs typeface="Segoe UI" panose="020B0502040204020203" pitchFamily="34" charset="0"/>
                  </a:rPr>
                  <a:t>1</a:t>
                </a:r>
                <a:endParaRPr kumimoji="0" lang="zh-CN" altLang="en-US" sz="1327" b="1" i="0" u="none" strike="noStrike" kern="0" cap="none" spc="0" normalizeH="0" baseline="0" noProof="0">
                  <a:ln>
                    <a:noFill/>
                  </a:ln>
                  <a:solidFill>
                    <a:prstClr val="white"/>
                  </a:solidFill>
                  <a:effectLst/>
                  <a:uLnTx/>
                  <a:uFillTx/>
                  <a:latin typeface="Segoe UI" panose="020B0502040204020203" pitchFamily="34" charset="0"/>
                  <a:ea typeface="微软雅黑"/>
                  <a:cs typeface="Segoe UI" panose="020B0502040204020203" pitchFamily="34" charset="0"/>
                </a:endParaRPr>
              </a:p>
            </p:txBody>
          </p:sp>
          <p:sp>
            <p:nvSpPr>
              <p:cNvPr id="79" name="矩形 78">
                <a:extLst>
                  <a:ext uri="{FF2B5EF4-FFF2-40B4-BE49-F238E27FC236}">
                    <a16:creationId xmlns:a16="http://schemas.microsoft.com/office/drawing/2014/main" id="{786C5E59-9A73-4589-8723-48108AF60411}"/>
                  </a:ext>
                </a:extLst>
              </p:cNvPr>
              <p:cNvSpPr/>
              <p:nvPr/>
            </p:nvSpPr>
            <p:spPr bwMode="auto">
              <a:xfrm>
                <a:off x="2207925"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80" name="矩形 79">
                <a:extLst>
                  <a:ext uri="{FF2B5EF4-FFF2-40B4-BE49-F238E27FC236}">
                    <a16:creationId xmlns:a16="http://schemas.microsoft.com/office/drawing/2014/main" id="{1A43A114-346B-483A-9C5B-B08A33126638}"/>
                  </a:ext>
                </a:extLst>
              </p:cNvPr>
              <p:cNvSpPr/>
              <p:nvPr/>
            </p:nvSpPr>
            <p:spPr bwMode="auto">
              <a:xfrm>
                <a:off x="2530454"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81" name="矩形 80">
                <a:extLst>
                  <a:ext uri="{FF2B5EF4-FFF2-40B4-BE49-F238E27FC236}">
                    <a16:creationId xmlns:a16="http://schemas.microsoft.com/office/drawing/2014/main" id="{D7C6AB86-A9AE-4AD2-A938-24B8A25DC086}"/>
                  </a:ext>
                </a:extLst>
              </p:cNvPr>
              <p:cNvSpPr/>
              <p:nvPr/>
            </p:nvSpPr>
            <p:spPr bwMode="auto">
              <a:xfrm>
                <a:off x="2852983"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82" name="矩形 81">
                <a:extLst>
                  <a:ext uri="{FF2B5EF4-FFF2-40B4-BE49-F238E27FC236}">
                    <a16:creationId xmlns:a16="http://schemas.microsoft.com/office/drawing/2014/main" id="{304EE897-9650-41E6-AD2A-5E24B3A8A7FE}"/>
                  </a:ext>
                </a:extLst>
              </p:cNvPr>
              <p:cNvSpPr/>
              <p:nvPr/>
            </p:nvSpPr>
            <p:spPr bwMode="auto">
              <a:xfrm>
                <a:off x="3175512"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83" name="矩形 82">
                <a:extLst>
                  <a:ext uri="{FF2B5EF4-FFF2-40B4-BE49-F238E27FC236}">
                    <a16:creationId xmlns:a16="http://schemas.microsoft.com/office/drawing/2014/main" id="{A6A10949-FE4D-4958-A4D1-4CFCD86D0EEF}"/>
                  </a:ext>
                </a:extLst>
              </p:cNvPr>
              <p:cNvSpPr/>
              <p:nvPr/>
            </p:nvSpPr>
            <p:spPr bwMode="auto">
              <a:xfrm>
                <a:off x="3498041"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84" name="矩形 83">
                <a:extLst>
                  <a:ext uri="{FF2B5EF4-FFF2-40B4-BE49-F238E27FC236}">
                    <a16:creationId xmlns:a16="http://schemas.microsoft.com/office/drawing/2014/main" id="{3C6F57E1-0EBD-449A-891C-DBBA730E4B26}"/>
                  </a:ext>
                </a:extLst>
              </p:cNvPr>
              <p:cNvSpPr/>
              <p:nvPr/>
            </p:nvSpPr>
            <p:spPr bwMode="auto">
              <a:xfrm>
                <a:off x="3820570"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85" name="矩形 84">
                <a:extLst>
                  <a:ext uri="{FF2B5EF4-FFF2-40B4-BE49-F238E27FC236}">
                    <a16:creationId xmlns:a16="http://schemas.microsoft.com/office/drawing/2014/main" id="{25391112-9D1B-4BC7-8CE3-A7661B1AE2EE}"/>
                  </a:ext>
                </a:extLst>
              </p:cNvPr>
              <p:cNvSpPr/>
              <p:nvPr/>
            </p:nvSpPr>
            <p:spPr bwMode="auto">
              <a:xfrm>
                <a:off x="4143099"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86" name="矩形 85">
                <a:extLst>
                  <a:ext uri="{FF2B5EF4-FFF2-40B4-BE49-F238E27FC236}">
                    <a16:creationId xmlns:a16="http://schemas.microsoft.com/office/drawing/2014/main" id="{72533EE4-A830-4945-AADE-2A1B04C14887}"/>
                  </a:ext>
                </a:extLst>
              </p:cNvPr>
              <p:cNvSpPr/>
              <p:nvPr/>
            </p:nvSpPr>
            <p:spPr bwMode="auto">
              <a:xfrm>
                <a:off x="4461745" y="5530038"/>
                <a:ext cx="322215" cy="462148"/>
              </a:xfrm>
              <a:prstGeom prst="rect">
                <a:avLst/>
              </a:prstGeom>
              <a:solidFill>
                <a:srgbClr val="00B050"/>
              </a:solidFill>
              <a:ln w="19050">
                <a:solidFill>
                  <a:sysClr val="windowText" lastClr="000000"/>
                </a:solid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white"/>
                    </a:solidFill>
                    <a:effectLst/>
                    <a:uLnTx/>
                    <a:uFillTx/>
                    <a:latin typeface="Segoe UI" panose="020B0502040204020203" pitchFamily="34" charset="0"/>
                    <a:ea typeface="微软雅黑"/>
                    <a:cs typeface="Segoe UI" panose="020B0502040204020203" pitchFamily="34" charset="0"/>
                  </a:rPr>
                  <a:t>1</a:t>
                </a:r>
                <a:endParaRPr kumimoji="0" lang="zh-CN" altLang="en-US" sz="1327" b="1" i="0" u="none" strike="noStrike" kern="0" cap="none" spc="0" normalizeH="0" baseline="0" noProof="0">
                  <a:ln>
                    <a:noFill/>
                  </a:ln>
                  <a:solidFill>
                    <a:prstClr val="white"/>
                  </a:solidFill>
                  <a:effectLst/>
                  <a:uLnTx/>
                  <a:uFillTx/>
                  <a:latin typeface="Segoe UI" panose="020B0502040204020203" pitchFamily="34" charset="0"/>
                  <a:ea typeface="微软雅黑"/>
                  <a:cs typeface="Segoe UI" panose="020B0502040204020203" pitchFamily="34" charset="0"/>
                </a:endParaRPr>
              </a:p>
            </p:txBody>
          </p:sp>
          <p:sp>
            <p:nvSpPr>
              <p:cNvPr id="87" name="矩形 86">
                <a:extLst>
                  <a:ext uri="{FF2B5EF4-FFF2-40B4-BE49-F238E27FC236}">
                    <a16:creationId xmlns:a16="http://schemas.microsoft.com/office/drawing/2014/main" id="{2BDF0E5D-10CA-4735-B2A3-7BEED2ED85D1}"/>
                  </a:ext>
                </a:extLst>
              </p:cNvPr>
              <p:cNvSpPr/>
              <p:nvPr/>
            </p:nvSpPr>
            <p:spPr bwMode="auto">
              <a:xfrm>
                <a:off x="4784274"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88" name="矩形 87">
                <a:extLst>
                  <a:ext uri="{FF2B5EF4-FFF2-40B4-BE49-F238E27FC236}">
                    <a16:creationId xmlns:a16="http://schemas.microsoft.com/office/drawing/2014/main" id="{7FDD0669-68B2-4D27-A420-26FA0B0B2A56}"/>
                  </a:ext>
                </a:extLst>
              </p:cNvPr>
              <p:cNvSpPr/>
              <p:nvPr/>
            </p:nvSpPr>
            <p:spPr bwMode="auto">
              <a:xfrm>
                <a:off x="5106803"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89" name="矩形 88">
                <a:extLst>
                  <a:ext uri="{FF2B5EF4-FFF2-40B4-BE49-F238E27FC236}">
                    <a16:creationId xmlns:a16="http://schemas.microsoft.com/office/drawing/2014/main" id="{316D0729-5777-4B9C-BBD9-81CCEDEBD904}"/>
                  </a:ext>
                </a:extLst>
              </p:cNvPr>
              <p:cNvSpPr/>
              <p:nvPr/>
            </p:nvSpPr>
            <p:spPr bwMode="auto">
              <a:xfrm>
                <a:off x="5429332" y="5530038"/>
                <a:ext cx="322215" cy="462148"/>
              </a:xfrm>
              <a:prstGeom prst="rect">
                <a:avLst/>
              </a:prstGeom>
              <a:solidFill>
                <a:srgbClr val="00B050"/>
              </a:solidFill>
              <a:ln w="19050">
                <a:solidFill>
                  <a:sysClr val="windowText" lastClr="000000"/>
                </a:solid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white"/>
                    </a:solidFill>
                    <a:effectLst/>
                    <a:uLnTx/>
                    <a:uFillTx/>
                    <a:latin typeface="Segoe UI" panose="020B0502040204020203" pitchFamily="34" charset="0"/>
                    <a:ea typeface="微软雅黑"/>
                    <a:cs typeface="Segoe UI" panose="020B0502040204020203" pitchFamily="34" charset="0"/>
                  </a:rPr>
                  <a:t>1</a:t>
                </a:r>
                <a:endParaRPr kumimoji="0" lang="zh-CN" altLang="en-US" sz="1327" b="1" i="0" u="none" strike="noStrike" kern="0" cap="none" spc="0" normalizeH="0" baseline="0" noProof="0">
                  <a:ln>
                    <a:noFill/>
                  </a:ln>
                  <a:solidFill>
                    <a:prstClr val="white"/>
                  </a:solidFill>
                  <a:effectLst/>
                  <a:uLnTx/>
                  <a:uFillTx/>
                  <a:latin typeface="Segoe UI" panose="020B0502040204020203" pitchFamily="34" charset="0"/>
                  <a:ea typeface="微软雅黑"/>
                  <a:cs typeface="Segoe UI" panose="020B0502040204020203" pitchFamily="34" charset="0"/>
                </a:endParaRPr>
              </a:p>
            </p:txBody>
          </p:sp>
          <p:sp>
            <p:nvSpPr>
              <p:cNvPr id="90" name="矩形 89">
                <a:extLst>
                  <a:ext uri="{FF2B5EF4-FFF2-40B4-BE49-F238E27FC236}">
                    <a16:creationId xmlns:a16="http://schemas.microsoft.com/office/drawing/2014/main" id="{314C3848-FBDF-4921-B24F-EB0C1F6A1995}"/>
                  </a:ext>
                </a:extLst>
              </p:cNvPr>
              <p:cNvSpPr/>
              <p:nvPr/>
            </p:nvSpPr>
            <p:spPr bwMode="auto">
              <a:xfrm>
                <a:off x="5751861"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91" name="矩形 90">
                <a:extLst>
                  <a:ext uri="{FF2B5EF4-FFF2-40B4-BE49-F238E27FC236}">
                    <a16:creationId xmlns:a16="http://schemas.microsoft.com/office/drawing/2014/main" id="{FEDACEB8-E364-4229-BEBC-CCE124A6F3EC}"/>
                  </a:ext>
                </a:extLst>
              </p:cNvPr>
              <p:cNvSpPr/>
              <p:nvPr/>
            </p:nvSpPr>
            <p:spPr bwMode="auto">
              <a:xfrm>
                <a:off x="6074390"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92" name="矩形 91">
                <a:extLst>
                  <a:ext uri="{FF2B5EF4-FFF2-40B4-BE49-F238E27FC236}">
                    <a16:creationId xmlns:a16="http://schemas.microsoft.com/office/drawing/2014/main" id="{472B2842-DB73-45EF-BBB0-C631ED4FF31D}"/>
                  </a:ext>
                </a:extLst>
              </p:cNvPr>
              <p:cNvSpPr/>
              <p:nvPr/>
            </p:nvSpPr>
            <p:spPr bwMode="auto">
              <a:xfrm>
                <a:off x="6396919"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93" name="矩形 92">
                <a:extLst>
                  <a:ext uri="{FF2B5EF4-FFF2-40B4-BE49-F238E27FC236}">
                    <a16:creationId xmlns:a16="http://schemas.microsoft.com/office/drawing/2014/main" id="{DA8FB261-6CC5-4A28-8998-EAD845C7BD43}"/>
                  </a:ext>
                </a:extLst>
              </p:cNvPr>
              <p:cNvSpPr/>
              <p:nvPr/>
            </p:nvSpPr>
            <p:spPr bwMode="auto">
              <a:xfrm>
                <a:off x="6719448"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94" name="矩形 93">
                <a:extLst>
                  <a:ext uri="{FF2B5EF4-FFF2-40B4-BE49-F238E27FC236}">
                    <a16:creationId xmlns:a16="http://schemas.microsoft.com/office/drawing/2014/main" id="{32EA3FC9-26AC-4DD6-8473-98E66D73E93B}"/>
                  </a:ext>
                </a:extLst>
              </p:cNvPr>
              <p:cNvSpPr/>
              <p:nvPr/>
            </p:nvSpPr>
            <p:spPr bwMode="auto">
              <a:xfrm>
                <a:off x="7041977"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95" name="矩形 94">
                <a:extLst>
                  <a:ext uri="{FF2B5EF4-FFF2-40B4-BE49-F238E27FC236}">
                    <a16:creationId xmlns:a16="http://schemas.microsoft.com/office/drawing/2014/main" id="{86B213DD-B02C-444C-8882-D8A6C934F2DD}"/>
                  </a:ext>
                </a:extLst>
              </p:cNvPr>
              <p:cNvSpPr/>
              <p:nvPr/>
            </p:nvSpPr>
            <p:spPr bwMode="auto">
              <a:xfrm>
                <a:off x="7364506"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96" name="矩形 95">
                <a:extLst>
                  <a:ext uri="{FF2B5EF4-FFF2-40B4-BE49-F238E27FC236}">
                    <a16:creationId xmlns:a16="http://schemas.microsoft.com/office/drawing/2014/main" id="{8E180BE2-6D30-4F4D-A473-39668DBA8DE5}"/>
                  </a:ext>
                </a:extLst>
              </p:cNvPr>
              <p:cNvSpPr/>
              <p:nvPr/>
            </p:nvSpPr>
            <p:spPr bwMode="auto">
              <a:xfrm>
                <a:off x="7686721"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97" name="矩形 96">
                <a:extLst>
                  <a:ext uri="{FF2B5EF4-FFF2-40B4-BE49-F238E27FC236}">
                    <a16:creationId xmlns:a16="http://schemas.microsoft.com/office/drawing/2014/main" id="{5D5210B3-D479-41EB-994C-050E1A1E9F23}"/>
                  </a:ext>
                </a:extLst>
              </p:cNvPr>
              <p:cNvSpPr/>
              <p:nvPr/>
            </p:nvSpPr>
            <p:spPr bwMode="auto">
              <a:xfrm>
                <a:off x="8008936"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98" name="矩形 97">
                <a:extLst>
                  <a:ext uri="{FF2B5EF4-FFF2-40B4-BE49-F238E27FC236}">
                    <a16:creationId xmlns:a16="http://schemas.microsoft.com/office/drawing/2014/main" id="{7F727EC7-342F-43EC-AA77-208E83DD34B1}"/>
                  </a:ext>
                </a:extLst>
              </p:cNvPr>
              <p:cNvSpPr/>
              <p:nvPr/>
            </p:nvSpPr>
            <p:spPr bwMode="auto">
              <a:xfrm>
                <a:off x="8331465"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99" name="矩形 98">
                <a:extLst>
                  <a:ext uri="{FF2B5EF4-FFF2-40B4-BE49-F238E27FC236}">
                    <a16:creationId xmlns:a16="http://schemas.microsoft.com/office/drawing/2014/main" id="{6B452AE1-639E-4193-BAB6-3306F42AE5C5}"/>
                  </a:ext>
                </a:extLst>
              </p:cNvPr>
              <p:cNvSpPr/>
              <p:nvPr/>
            </p:nvSpPr>
            <p:spPr bwMode="auto">
              <a:xfrm>
                <a:off x="8653994" y="5530038"/>
                <a:ext cx="322215" cy="462148"/>
              </a:xfrm>
              <a:prstGeom prst="rect">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00" name="矩形 99">
                <a:extLst>
                  <a:ext uri="{FF2B5EF4-FFF2-40B4-BE49-F238E27FC236}">
                    <a16:creationId xmlns:a16="http://schemas.microsoft.com/office/drawing/2014/main" id="{230B21D9-A9B2-48B4-B24A-6EEC2075C0C2}"/>
                  </a:ext>
                </a:extLst>
              </p:cNvPr>
              <p:cNvSpPr/>
              <p:nvPr/>
            </p:nvSpPr>
            <p:spPr bwMode="auto">
              <a:xfrm>
                <a:off x="8976523" y="5530038"/>
                <a:ext cx="322215" cy="462148"/>
              </a:xfrm>
              <a:prstGeom prst="rect">
                <a:avLst/>
              </a:prstGeom>
              <a:solidFill>
                <a:srgbClr val="79F5F9"/>
              </a:solidFill>
              <a:ln w="19050">
                <a:solidFill>
                  <a:sysClr val="windowText" lastClr="000000"/>
                </a:solid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01" name="矩形 100">
                <a:extLst>
                  <a:ext uri="{FF2B5EF4-FFF2-40B4-BE49-F238E27FC236}">
                    <a16:creationId xmlns:a16="http://schemas.microsoft.com/office/drawing/2014/main" id="{E259E0A1-A0BB-49A1-9DD5-D77CA401E058}"/>
                  </a:ext>
                </a:extLst>
              </p:cNvPr>
              <p:cNvSpPr/>
              <p:nvPr/>
            </p:nvSpPr>
            <p:spPr bwMode="auto">
              <a:xfrm>
                <a:off x="9299052" y="5530038"/>
                <a:ext cx="322215" cy="462148"/>
              </a:xfrm>
              <a:prstGeom prst="rect">
                <a:avLst/>
              </a:prstGeom>
              <a:solidFill>
                <a:srgbClr val="79F5F9"/>
              </a:solidFill>
              <a:ln w="19050">
                <a:solidFill>
                  <a:sysClr val="windowText" lastClr="000000"/>
                </a:solid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02" name="矩形 101">
                <a:extLst>
                  <a:ext uri="{FF2B5EF4-FFF2-40B4-BE49-F238E27FC236}">
                    <a16:creationId xmlns:a16="http://schemas.microsoft.com/office/drawing/2014/main" id="{B5ED316B-7318-4576-A24B-93DC659BAF9E}"/>
                  </a:ext>
                </a:extLst>
              </p:cNvPr>
              <p:cNvSpPr/>
              <p:nvPr/>
            </p:nvSpPr>
            <p:spPr bwMode="auto">
              <a:xfrm>
                <a:off x="9935578" y="5530038"/>
                <a:ext cx="322215" cy="462148"/>
              </a:xfrm>
              <a:prstGeom prst="rect">
                <a:avLst/>
              </a:prstGeom>
              <a:solidFill>
                <a:srgbClr val="FFC000"/>
              </a:solidFill>
              <a:ln w="19050">
                <a:solidFill>
                  <a:sysClr val="windowText" lastClr="000000"/>
                </a:solid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03" name="矩形 102">
                <a:extLst>
                  <a:ext uri="{FF2B5EF4-FFF2-40B4-BE49-F238E27FC236}">
                    <a16:creationId xmlns:a16="http://schemas.microsoft.com/office/drawing/2014/main" id="{3DCD79AA-58A4-4E0B-8177-36B5F1D90CE3}"/>
                  </a:ext>
                </a:extLst>
              </p:cNvPr>
              <p:cNvSpPr/>
              <p:nvPr/>
            </p:nvSpPr>
            <p:spPr bwMode="auto">
              <a:xfrm>
                <a:off x="10260674" y="5530038"/>
                <a:ext cx="322215" cy="462148"/>
              </a:xfrm>
              <a:prstGeom prst="rect">
                <a:avLst/>
              </a:prstGeom>
              <a:solidFill>
                <a:srgbClr val="FFC000"/>
              </a:solidFill>
              <a:ln w="19050">
                <a:solidFill>
                  <a:sysClr val="windowText" lastClr="000000"/>
                </a:solid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04" name="矩形 103">
                <a:extLst>
                  <a:ext uri="{FF2B5EF4-FFF2-40B4-BE49-F238E27FC236}">
                    <a16:creationId xmlns:a16="http://schemas.microsoft.com/office/drawing/2014/main" id="{1C117593-91D5-4CB6-9425-074EF8AE6D8F}"/>
                  </a:ext>
                </a:extLst>
              </p:cNvPr>
              <p:cNvSpPr/>
              <p:nvPr/>
            </p:nvSpPr>
            <p:spPr bwMode="auto">
              <a:xfrm>
                <a:off x="10576192" y="5530038"/>
                <a:ext cx="322215" cy="462148"/>
              </a:xfrm>
              <a:prstGeom prst="rect">
                <a:avLst/>
              </a:prstGeom>
              <a:solidFill>
                <a:srgbClr val="FFC000"/>
              </a:solidFill>
              <a:ln w="19050">
                <a:solidFill>
                  <a:sysClr val="windowText" lastClr="000000"/>
                </a:solid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05" name="矩形 104">
                <a:extLst>
                  <a:ext uri="{FF2B5EF4-FFF2-40B4-BE49-F238E27FC236}">
                    <a16:creationId xmlns:a16="http://schemas.microsoft.com/office/drawing/2014/main" id="{169F7499-4D80-4461-BC8C-A66ECB7681D5}"/>
                  </a:ext>
                </a:extLst>
              </p:cNvPr>
              <p:cNvSpPr/>
              <p:nvPr/>
            </p:nvSpPr>
            <p:spPr bwMode="auto">
              <a:xfrm>
                <a:off x="10898731" y="5530038"/>
                <a:ext cx="322215" cy="462148"/>
              </a:xfrm>
              <a:prstGeom prst="rect">
                <a:avLst/>
              </a:prstGeom>
              <a:solidFill>
                <a:srgbClr val="FFC000"/>
              </a:solidFill>
              <a:ln w="19050">
                <a:solidFill>
                  <a:sysClr val="windowText" lastClr="000000"/>
                </a:solid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grpSp>
            <p:nvGrpSpPr>
              <p:cNvPr id="106" name="组合 105">
                <a:extLst>
                  <a:ext uri="{FF2B5EF4-FFF2-40B4-BE49-F238E27FC236}">
                    <a16:creationId xmlns:a16="http://schemas.microsoft.com/office/drawing/2014/main" id="{9A75B339-94F2-49F4-86B5-8AD764A55D01}"/>
                  </a:ext>
                </a:extLst>
              </p:cNvPr>
              <p:cNvGrpSpPr/>
              <p:nvPr/>
            </p:nvGrpSpPr>
            <p:grpSpPr>
              <a:xfrm>
                <a:off x="1892871" y="5914604"/>
                <a:ext cx="9338968" cy="469251"/>
                <a:chOff x="2346480" y="4271888"/>
                <a:chExt cx="9338968" cy="469251"/>
              </a:xfrm>
              <a:noFill/>
            </p:grpSpPr>
            <p:sp>
              <p:nvSpPr>
                <p:cNvPr id="107" name="矩形 106">
                  <a:extLst>
                    <a:ext uri="{FF2B5EF4-FFF2-40B4-BE49-F238E27FC236}">
                      <a16:creationId xmlns:a16="http://schemas.microsoft.com/office/drawing/2014/main" id="{9C4C4D73-C632-4502-BAA8-EA375F34DB17}"/>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1</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08" name="矩形 107">
                  <a:extLst>
                    <a:ext uri="{FF2B5EF4-FFF2-40B4-BE49-F238E27FC236}">
                      <a16:creationId xmlns:a16="http://schemas.microsoft.com/office/drawing/2014/main" id="{264F5F19-0F1E-4A6C-AAE8-FCBB0255052F}"/>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2</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09" name="矩形 108">
                  <a:extLst>
                    <a:ext uri="{FF2B5EF4-FFF2-40B4-BE49-F238E27FC236}">
                      <a16:creationId xmlns:a16="http://schemas.microsoft.com/office/drawing/2014/main" id="{A121F9D3-1A99-4031-970D-28EAF0271A73}"/>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3</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10" name="矩形 109">
                  <a:extLst>
                    <a:ext uri="{FF2B5EF4-FFF2-40B4-BE49-F238E27FC236}">
                      <a16:creationId xmlns:a16="http://schemas.microsoft.com/office/drawing/2014/main" id="{1B64F947-3297-4350-A3CE-83AFDEC15515}"/>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4</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11" name="矩形 110">
                  <a:extLst>
                    <a:ext uri="{FF2B5EF4-FFF2-40B4-BE49-F238E27FC236}">
                      <a16:creationId xmlns:a16="http://schemas.microsoft.com/office/drawing/2014/main" id="{23E2CCFB-3831-4A0E-8696-F3BF68DAC166}"/>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5</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12" name="矩形 111">
                  <a:extLst>
                    <a:ext uri="{FF2B5EF4-FFF2-40B4-BE49-F238E27FC236}">
                      <a16:creationId xmlns:a16="http://schemas.microsoft.com/office/drawing/2014/main" id="{2E7755DE-7699-4ABF-AE3C-0DA51C293228}"/>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6</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13" name="矩形 112">
                  <a:extLst>
                    <a:ext uri="{FF2B5EF4-FFF2-40B4-BE49-F238E27FC236}">
                      <a16:creationId xmlns:a16="http://schemas.microsoft.com/office/drawing/2014/main" id="{32B8586F-37E9-4F63-A71B-44B136C4F869}"/>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7</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14" name="矩形 113">
                  <a:extLst>
                    <a:ext uri="{FF2B5EF4-FFF2-40B4-BE49-F238E27FC236}">
                      <a16:creationId xmlns:a16="http://schemas.microsoft.com/office/drawing/2014/main" id="{FB548828-6708-4166-9E60-55EE74346CA5}"/>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8</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15" name="矩形 114">
                  <a:extLst>
                    <a:ext uri="{FF2B5EF4-FFF2-40B4-BE49-F238E27FC236}">
                      <a16:creationId xmlns:a16="http://schemas.microsoft.com/office/drawing/2014/main" id="{DF17C34C-5D5C-4C14-8420-516FC68E6AE8}"/>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9</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16" name="矩形 115">
                  <a:extLst>
                    <a:ext uri="{FF2B5EF4-FFF2-40B4-BE49-F238E27FC236}">
                      <a16:creationId xmlns:a16="http://schemas.microsoft.com/office/drawing/2014/main" id="{D1FCFA8D-499A-4482-93B5-870B8053BA79}"/>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10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17" name="矩形 116">
                  <a:extLst>
                    <a:ext uri="{FF2B5EF4-FFF2-40B4-BE49-F238E27FC236}">
                      <a16:creationId xmlns:a16="http://schemas.microsoft.com/office/drawing/2014/main" id="{5651E238-E1B7-4D0D-B964-F48CA9A5BD84}"/>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11</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18" name="矩形 117">
                  <a:extLst>
                    <a:ext uri="{FF2B5EF4-FFF2-40B4-BE49-F238E27FC236}">
                      <a16:creationId xmlns:a16="http://schemas.microsoft.com/office/drawing/2014/main" id="{177916BF-BB42-4144-B439-1C3C55D58239}"/>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12</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19" name="矩形 118">
                  <a:extLst>
                    <a:ext uri="{FF2B5EF4-FFF2-40B4-BE49-F238E27FC236}">
                      <a16:creationId xmlns:a16="http://schemas.microsoft.com/office/drawing/2014/main" id="{CC03A6B6-076F-48DB-8AD1-E1E645424BE2}"/>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13</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20" name="矩形 119">
                  <a:extLst>
                    <a:ext uri="{FF2B5EF4-FFF2-40B4-BE49-F238E27FC236}">
                      <a16:creationId xmlns:a16="http://schemas.microsoft.com/office/drawing/2014/main" id="{D8A69D74-17FE-4610-A872-FAB707C89407}"/>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14</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21" name="矩形 120">
                  <a:extLst>
                    <a:ext uri="{FF2B5EF4-FFF2-40B4-BE49-F238E27FC236}">
                      <a16:creationId xmlns:a16="http://schemas.microsoft.com/office/drawing/2014/main" id="{E1E25201-2560-42A3-A6FC-11B8A783266F}"/>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15</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22" name="矩形 121">
                  <a:extLst>
                    <a:ext uri="{FF2B5EF4-FFF2-40B4-BE49-F238E27FC236}">
                      <a16:creationId xmlns:a16="http://schemas.microsoft.com/office/drawing/2014/main" id="{1620F6C9-0787-4067-9CB7-B610C8CDD478}"/>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16</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23" name="矩形 122">
                  <a:extLst>
                    <a:ext uri="{FF2B5EF4-FFF2-40B4-BE49-F238E27FC236}">
                      <a16:creationId xmlns:a16="http://schemas.microsoft.com/office/drawing/2014/main" id="{A7212EB3-C7C8-4CF7-9B1F-F65E296E5F0D}"/>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17</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24" name="矩形 123">
                  <a:extLst>
                    <a:ext uri="{FF2B5EF4-FFF2-40B4-BE49-F238E27FC236}">
                      <a16:creationId xmlns:a16="http://schemas.microsoft.com/office/drawing/2014/main" id="{8096D406-731E-40B3-904B-22283F3360B9}"/>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18</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25" name="矩形 124">
                  <a:extLst>
                    <a:ext uri="{FF2B5EF4-FFF2-40B4-BE49-F238E27FC236}">
                      <a16:creationId xmlns:a16="http://schemas.microsoft.com/office/drawing/2014/main" id="{B5BB6971-08A6-4FAA-84AA-4AA22D4A6838}"/>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19</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26" name="矩形 125">
                  <a:extLst>
                    <a:ext uri="{FF2B5EF4-FFF2-40B4-BE49-F238E27FC236}">
                      <a16:creationId xmlns:a16="http://schemas.microsoft.com/office/drawing/2014/main" id="{DE288936-67CD-41E5-89A8-75A05F4A70E6}"/>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20</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27" name="矩形 126">
                  <a:extLst>
                    <a:ext uri="{FF2B5EF4-FFF2-40B4-BE49-F238E27FC236}">
                      <a16:creationId xmlns:a16="http://schemas.microsoft.com/office/drawing/2014/main" id="{8B278ADE-69EA-4032-B8EC-CABEDBCDB08B}"/>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21</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28" name="矩形 127">
                  <a:extLst>
                    <a:ext uri="{FF2B5EF4-FFF2-40B4-BE49-F238E27FC236}">
                      <a16:creationId xmlns:a16="http://schemas.microsoft.com/office/drawing/2014/main" id="{CAB36679-E887-4156-B4CC-A285C2B8602C}"/>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22</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29" name="矩形 128">
                  <a:extLst>
                    <a:ext uri="{FF2B5EF4-FFF2-40B4-BE49-F238E27FC236}">
                      <a16:creationId xmlns:a16="http://schemas.microsoft.com/office/drawing/2014/main" id="{B84FE49B-9C7D-42F1-AF4D-3DC8C9CF9421}"/>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23</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30" name="矩形 129">
                  <a:extLst>
                    <a:ext uri="{FF2B5EF4-FFF2-40B4-BE49-F238E27FC236}">
                      <a16:creationId xmlns:a16="http://schemas.microsoft.com/office/drawing/2014/main" id="{670B155A-BAFE-4A0F-A581-13C5C4D10060}"/>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24</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31" name="矩形 130">
                  <a:extLst>
                    <a:ext uri="{FF2B5EF4-FFF2-40B4-BE49-F238E27FC236}">
                      <a16:creationId xmlns:a16="http://schemas.microsoft.com/office/drawing/2014/main" id="{EA57BB4B-D726-4535-A286-7325B43BEB38}"/>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25</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32" name="矩形 131">
                  <a:extLst>
                    <a:ext uri="{FF2B5EF4-FFF2-40B4-BE49-F238E27FC236}">
                      <a16:creationId xmlns:a16="http://schemas.microsoft.com/office/drawing/2014/main" id="{B1CD9ED8-A643-427B-A43E-5184A7EEA9EF}"/>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26</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33" name="矩形 132">
                  <a:extLst>
                    <a:ext uri="{FF2B5EF4-FFF2-40B4-BE49-F238E27FC236}">
                      <a16:creationId xmlns:a16="http://schemas.microsoft.com/office/drawing/2014/main" id="{D079D3D9-26B1-4582-9069-FFA8CCA68911}"/>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27</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34" name="矩形 133">
                  <a:extLst>
                    <a:ext uri="{FF2B5EF4-FFF2-40B4-BE49-F238E27FC236}">
                      <a16:creationId xmlns:a16="http://schemas.microsoft.com/office/drawing/2014/main" id="{7763CABA-6248-4682-B46C-5293333414B6}"/>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28</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135" name="矩形 134">
                  <a:extLst>
                    <a:ext uri="{FF2B5EF4-FFF2-40B4-BE49-F238E27FC236}">
                      <a16:creationId xmlns:a16="http://schemas.microsoft.com/office/drawing/2014/main" id="{065BDBB7-7C11-45F2-B6F8-BCFEB3E018C9}"/>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rPr>
                    <a:t>29</a:t>
                  </a: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grpSp>
        </p:grpSp>
        <p:grpSp>
          <p:nvGrpSpPr>
            <p:cNvPr id="18" name="组合 17">
              <a:extLst>
                <a:ext uri="{FF2B5EF4-FFF2-40B4-BE49-F238E27FC236}">
                  <a16:creationId xmlns:a16="http://schemas.microsoft.com/office/drawing/2014/main" id="{2BC4FCFA-623A-4354-9889-D6571977CAD7}"/>
                </a:ext>
              </a:extLst>
            </p:cNvPr>
            <p:cNvGrpSpPr/>
            <p:nvPr/>
          </p:nvGrpSpPr>
          <p:grpSpPr>
            <a:xfrm>
              <a:off x="1593519" y="3943658"/>
              <a:ext cx="8980947" cy="1446299"/>
              <a:chOff x="1593519" y="3943658"/>
              <a:chExt cx="8980947" cy="1446299"/>
            </a:xfrm>
          </p:grpSpPr>
          <p:cxnSp>
            <p:nvCxnSpPr>
              <p:cNvPr id="19" name="直接箭头连接符 18">
                <a:extLst>
                  <a:ext uri="{FF2B5EF4-FFF2-40B4-BE49-F238E27FC236}">
                    <a16:creationId xmlns:a16="http://schemas.microsoft.com/office/drawing/2014/main" id="{AA1EDD16-F3ED-47C0-8D89-B105740103D4}"/>
                  </a:ext>
                </a:extLst>
              </p:cNvPr>
              <p:cNvCxnSpPr/>
              <p:nvPr/>
            </p:nvCxnSpPr>
            <p:spPr>
              <a:xfrm flipV="1">
                <a:off x="2187989" y="4204052"/>
                <a:ext cx="0" cy="753106"/>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20" name="直接箭头连接符 19">
                <a:extLst>
                  <a:ext uri="{FF2B5EF4-FFF2-40B4-BE49-F238E27FC236}">
                    <a16:creationId xmlns:a16="http://schemas.microsoft.com/office/drawing/2014/main" id="{0BF8CA54-1DFB-49BA-8874-03104FF0FF1E}"/>
                  </a:ext>
                </a:extLst>
              </p:cNvPr>
              <p:cNvCxnSpPr/>
              <p:nvPr/>
            </p:nvCxnSpPr>
            <p:spPr>
              <a:xfrm flipV="1">
                <a:off x="2784610" y="4204052"/>
                <a:ext cx="0" cy="753106"/>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21" name="直接箭头连接符 20">
                <a:extLst>
                  <a:ext uri="{FF2B5EF4-FFF2-40B4-BE49-F238E27FC236}">
                    <a16:creationId xmlns:a16="http://schemas.microsoft.com/office/drawing/2014/main" id="{A8881264-0AA8-450B-86DE-B0E7DA15CBFD}"/>
                  </a:ext>
                </a:extLst>
              </p:cNvPr>
              <p:cNvCxnSpPr/>
              <p:nvPr/>
            </p:nvCxnSpPr>
            <p:spPr>
              <a:xfrm flipV="1">
                <a:off x="3413205" y="4204052"/>
                <a:ext cx="0" cy="753106"/>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22" name="直接箭头连接符 21">
                <a:extLst>
                  <a:ext uri="{FF2B5EF4-FFF2-40B4-BE49-F238E27FC236}">
                    <a16:creationId xmlns:a16="http://schemas.microsoft.com/office/drawing/2014/main" id="{077B1865-469D-495F-A09C-FCAC45729DDA}"/>
                  </a:ext>
                </a:extLst>
              </p:cNvPr>
              <p:cNvCxnSpPr/>
              <p:nvPr/>
            </p:nvCxnSpPr>
            <p:spPr>
              <a:xfrm flipV="1">
                <a:off x="4009826" y="4204052"/>
                <a:ext cx="0" cy="753106"/>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23" name="直接箭头连接符 22">
                <a:extLst>
                  <a:ext uri="{FF2B5EF4-FFF2-40B4-BE49-F238E27FC236}">
                    <a16:creationId xmlns:a16="http://schemas.microsoft.com/office/drawing/2014/main" id="{7F7E8195-A679-457F-8291-B4AD1C591E49}"/>
                  </a:ext>
                </a:extLst>
              </p:cNvPr>
              <p:cNvCxnSpPr/>
              <p:nvPr/>
            </p:nvCxnSpPr>
            <p:spPr>
              <a:xfrm flipV="1">
                <a:off x="4638421" y="4204052"/>
                <a:ext cx="0" cy="753106"/>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24" name="直接箭头连接符 23">
                <a:extLst>
                  <a:ext uri="{FF2B5EF4-FFF2-40B4-BE49-F238E27FC236}">
                    <a16:creationId xmlns:a16="http://schemas.microsoft.com/office/drawing/2014/main" id="{70ED411A-2889-469F-AD39-EEE4C383B40D}"/>
                  </a:ext>
                </a:extLst>
              </p:cNvPr>
              <p:cNvCxnSpPr/>
              <p:nvPr/>
            </p:nvCxnSpPr>
            <p:spPr>
              <a:xfrm flipV="1">
                <a:off x="5235042" y="4204052"/>
                <a:ext cx="0" cy="753106"/>
              </a:xfrm>
              <a:prstGeom prst="straightConnector1">
                <a:avLst/>
              </a:prstGeom>
              <a:noFill/>
              <a:ln w="28575" cap="flat" cmpd="sng" algn="ctr">
                <a:solidFill>
                  <a:srgbClr val="00B050"/>
                </a:solidFill>
                <a:prstDash val="solid"/>
                <a:miter lim="800000"/>
                <a:tailEnd type="stealth" w="med" len="lg"/>
              </a:ln>
              <a:effectLst/>
            </p:spPr>
          </p:cxnSp>
          <p:cxnSp>
            <p:nvCxnSpPr>
              <p:cNvPr id="25" name="直接箭头连接符 24">
                <a:extLst>
                  <a:ext uri="{FF2B5EF4-FFF2-40B4-BE49-F238E27FC236}">
                    <a16:creationId xmlns:a16="http://schemas.microsoft.com/office/drawing/2014/main" id="{9B108188-40D6-406A-A6CE-484BCBDFBAC3}"/>
                  </a:ext>
                </a:extLst>
              </p:cNvPr>
              <p:cNvCxnSpPr/>
              <p:nvPr/>
            </p:nvCxnSpPr>
            <p:spPr>
              <a:xfrm flipV="1">
                <a:off x="5863637" y="4204052"/>
                <a:ext cx="0" cy="753106"/>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26" name="直接箭头连接符 25">
                <a:extLst>
                  <a:ext uri="{FF2B5EF4-FFF2-40B4-BE49-F238E27FC236}">
                    <a16:creationId xmlns:a16="http://schemas.microsoft.com/office/drawing/2014/main" id="{8149ED4F-5D76-4A2F-B95F-89AF10283627}"/>
                  </a:ext>
                </a:extLst>
              </p:cNvPr>
              <p:cNvCxnSpPr/>
              <p:nvPr/>
            </p:nvCxnSpPr>
            <p:spPr>
              <a:xfrm flipV="1">
                <a:off x="6460258" y="4204052"/>
                <a:ext cx="0" cy="753106"/>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27" name="直接箭头连接符 26">
                <a:extLst>
                  <a:ext uri="{FF2B5EF4-FFF2-40B4-BE49-F238E27FC236}">
                    <a16:creationId xmlns:a16="http://schemas.microsoft.com/office/drawing/2014/main" id="{029C2D60-BE01-478E-B7E1-777724C3B96E}"/>
                  </a:ext>
                </a:extLst>
              </p:cNvPr>
              <p:cNvCxnSpPr/>
              <p:nvPr/>
            </p:nvCxnSpPr>
            <p:spPr>
              <a:xfrm flipV="1">
                <a:off x="7088853" y="4204052"/>
                <a:ext cx="0" cy="753106"/>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28" name="直接箭头连接符 27">
                <a:extLst>
                  <a:ext uri="{FF2B5EF4-FFF2-40B4-BE49-F238E27FC236}">
                    <a16:creationId xmlns:a16="http://schemas.microsoft.com/office/drawing/2014/main" id="{B9DBE63E-D100-4E3B-9065-C748BFBFF552}"/>
                  </a:ext>
                </a:extLst>
              </p:cNvPr>
              <p:cNvCxnSpPr/>
              <p:nvPr/>
            </p:nvCxnSpPr>
            <p:spPr>
              <a:xfrm flipV="1">
                <a:off x="7685474" y="4204052"/>
                <a:ext cx="0" cy="753106"/>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29" name="直接箭头连接符 28">
                <a:extLst>
                  <a:ext uri="{FF2B5EF4-FFF2-40B4-BE49-F238E27FC236}">
                    <a16:creationId xmlns:a16="http://schemas.microsoft.com/office/drawing/2014/main" id="{3647F4FE-98EF-405F-AF4B-D140ACE29CB2}"/>
                  </a:ext>
                </a:extLst>
              </p:cNvPr>
              <p:cNvCxnSpPr/>
              <p:nvPr/>
            </p:nvCxnSpPr>
            <p:spPr>
              <a:xfrm flipV="1">
                <a:off x="8295596" y="4204052"/>
                <a:ext cx="0" cy="753106"/>
              </a:xfrm>
              <a:prstGeom prst="straightConnector1">
                <a:avLst/>
              </a:prstGeom>
              <a:noFill/>
              <a:ln w="19050" cap="flat" cmpd="sng" algn="ctr">
                <a:solidFill>
                  <a:srgbClr val="E7E6E6">
                    <a:lumMod val="50000"/>
                  </a:srgbClr>
                </a:solidFill>
                <a:prstDash val="solid"/>
                <a:miter lim="800000"/>
                <a:tailEnd type="stealth" w="med" len="lg"/>
              </a:ln>
              <a:effectLst/>
            </p:spPr>
          </p:cxnSp>
          <p:grpSp>
            <p:nvGrpSpPr>
              <p:cNvPr id="30" name="组合 29">
                <a:extLst>
                  <a:ext uri="{FF2B5EF4-FFF2-40B4-BE49-F238E27FC236}">
                    <a16:creationId xmlns:a16="http://schemas.microsoft.com/office/drawing/2014/main" id="{DCA7BBF5-E9B0-45A0-8C7F-8BAF2A74EDFA}"/>
                  </a:ext>
                </a:extLst>
              </p:cNvPr>
              <p:cNvGrpSpPr/>
              <p:nvPr/>
            </p:nvGrpSpPr>
            <p:grpSpPr>
              <a:xfrm>
                <a:off x="1593519" y="3943658"/>
                <a:ext cx="6987258" cy="656951"/>
                <a:chOff x="1593519" y="3943658"/>
                <a:chExt cx="6987258" cy="656951"/>
              </a:xfrm>
            </p:grpSpPr>
            <p:sp>
              <p:nvSpPr>
                <p:cNvPr id="56" name="文本框 55">
                  <a:extLst>
                    <a:ext uri="{FF2B5EF4-FFF2-40B4-BE49-F238E27FC236}">
                      <a16:creationId xmlns:a16="http://schemas.microsoft.com/office/drawing/2014/main" id="{51F074B5-1234-4547-8E1F-6347C0656767}"/>
                    </a:ext>
                  </a:extLst>
                </p:cNvPr>
                <p:cNvSpPr txBox="1"/>
                <p:nvPr/>
              </p:nvSpPr>
              <p:spPr>
                <a:xfrm>
                  <a:off x="1593519" y="4303335"/>
                  <a:ext cx="591829"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00B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r>
                    <a:rPr kumimoji="0" lang="en-US" altLang="zh-CN" sz="1327" b="1" i="1" u="none" strike="noStrike" kern="0" cap="none" spc="0" normalizeH="0" baseline="-25000" noProof="0" err="1">
                      <a:ln>
                        <a:noFill/>
                      </a:ln>
                      <a:solidFill>
                        <a:srgbClr val="00B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out</a:t>
                  </a:r>
                  <a:endParaRPr kumimoji="0" lang="zh-CN" altLang="en-US" sz="1327" b="1" i="1" u="none" strike="noStrike" kern="0" cap="none" spc="0" normalizeH="0" baseline="-25000" noProof="0">
                    <a:ln>
                      <a:noFill/>
                    </a:ln>
                    <a:solidFill>
                      <a:srgbClr val="00B050"/>
                    </a:solidFill>
                    <a:effectLst/>
                    <a:uLnTx/>
                    <a:uFillTx/>
                    <a:latin typeface="Segoe UI Black" panose="020B0A02040204020203" pitchFamily="34" charset="0"/>
                    <a:ea typeface="微软雅黑"/>
                    <a:cs typeface="Segoe UI Black" panose="020B0A02040204020203" pitchFamily="34" charset="0"/>
                  </a:endParaRPr>
                </a:p>
              </p:txBody>
            </p:sp>
            <p:sp>
              <p:nvSpPr>
                <p:cNvPr id="57" name="文本框 56">
                  <a:extLst>
                    <a:ext uri="{FF2B5EF4-FFF2-40B4-BE49-F238E27FC236}">
                      <a16:creationId xmlns:a16="http://schemas.microsoft.com/office/drawing/2014/main" id="{043C0063-26BB-42A5-AE67-54BEA2061570}"/>
                    </a:ext>
                  </a:extLst>
                </p:cNvPr>
                <p:cNvSpPr txBox="1"/>
                <p:nvPr/>
              </p:nvSpPr>
              <p:spPr>
                <a:xfrm>
                  <a:off x="1942788" y="3943658"/>
                  <a:ext cx="588623"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DR</a:t>
                  </a:r>
                  <a:r>
                    <a:rPr kumimoji="0" lang="en-US" altLang="zh-CN" sz="1327" b="1" i="1" u="none" strike="noStrike" kern="0" cap="none" spc="0" normalizeH="0" baseline="-2500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out</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58" name="文本框 57">
                  <a:extLst>
                    <a:ext uri="{FF2B5EF4-FFF2-40B4-BE49-F238E27FC236}">
                      <a16:creationId xmlns:a16="http://schemas.microsoft.com/office/drawing/2014/main" id="{C1626F6D-85B0-436B-BCFE-F43A20D7FBF4}"/>
                    </a:ext>
                  </a:extLst>
                </p:cNvPr>
                <p:cNvSpPr txBox="1"/>
                <p:nvPr/>
              </p:nvSpPr>
              <p:spPr>
                <a:xfrm>
                  <a:off x="2520922" y="3943658"/>
                  <a:ext cx="465192"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R</a:t>
                  </a:r>
                  <a:r>
                    <a:rPr kumimoji="0" lang="en-US" altLang="zh-CN"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out</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59" name="文本框 58">
                  <a:extLst>
                    <a:ext uri="{FF2B5EF4-FFF2-40B4-BE49-F238E27FC236}">
                      <a16:creationId xmlns:a16="http://schemas.microsoft.com/office/drawing/2014/main" id="{269A9B21-26A3-4EDE-BE45-A3FF0DDB0BB4}"/>
                    </a:ext>
                  </a:extLst>
                </p:cNvPr>
                <p:cNvSpPr txBox="1"/>
                <p:nvPr/>
              </p:nvSpPr>
              <p:spPr>
                <a:xfrm>
                  <a:off x="3060677" y="3943658"/>
                  <a:ext cx="740908" cy="43268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IR(A)</a:t>
                  </a:r>
                  <a:r>
                    <a:rPr kumimoji="0" lang="en-US" altLang="zh-CN"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out</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60" name="文本框 59">
                  <a:extLst>
                    <a:ext uri="{FF2B5EF4-FFF2-40B4-BE49-F238E27FC236}">
                      <a16:creationId xmlns:a16="http://schemas.microsoft.com/office/drawing/2014/main" id="{E443F801-2790-495B-AE2A-315F7CBAE951}"/>
                    </a:ext>
                  </a:extLst>
                </p:cNvPr>
                <p:cNvSpPr txBox="1"/>
                <p:nvPr/>
              </p:nvSpPr>
              <p:spPr>
                <a:xfrm>
                  <a:off x="3770593" y="3943658"/>
                  <a:ext cx="510076"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PC</a:t>
                  </a:r>
                  <a:r>
                    <a:rPr kumimoji="0" lang="en-US" altLang="zh-CN" sz="1327" b="1" i="1" u="none" strike="noStrike" kern="0" cap="none" spc="0" normalizeH="0" baseline="-2500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in</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61" name="文本框 60">
                  <a:extLst>
                    <a:ext uri="{FF2B5EF4-FFF2-40B4-BE49-F238E27FC236}">
                      <a16:creationId xmlns:a16="http://schemas.microsoft.com/office/drawing/2014/main" id="{3AB6741A-9EBB-4BF1-AD80-B375505F12CC}"/>
                    </a:ext>
                  </a:extLst>
                </p:cNvPr>
                <p:cNvSpPr txBox="1"/>
                <p:nvPr/>
              </p:nvSpPr>
              <p:spPr>
                <a:xfrm>
                  <a:off x="4362285" y="3943658"/>
                  <a:ext cx="639919"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DRE</a:t>
                  </a:r>
                  <a:r>
                    <a:rPr kumimoji="0" lang="en-US" altLang="zh-CN" sz="1327" b="1" i="1" u="none" strike="noStrike" kern="0" cap="none" spc="0" normalizeH="0" baseline="-2500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in</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62" name="文本框 61">
                  <a:extLst>
                    <a:ext uri="{FF2B5EF4-FFF2-40B4-BE49-F238E27FC236}">
                      <a16:creationId xmlns:a16="http://schemas.microsoft.com/office/drawing/2014/main" id="{42B02408-4A87-41C5-9125-38183185EA33}"/>
                    </a:ext>
                  </a:extLst>
                </p:cNvPr>
                <p:cNvSpPr txBox="1"/>
                <p:nvPr/>
              </p:nvSpPr>
              <p:spPr>
                <a:xfrm>
                  <a:off x="5038794" y="3943658"/>
                  <a:ext cx="410690"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a:ln>
                        <a:noFill/>
                      </a:ln>
                      <a:solidFill>
                        <a:srgbClr val="00B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r>
                    <a:rPr kumimoji="0" lang="en-US" altLang="zh-CN" sz="1327" b="1" i="1" u="none" strike="noStrike" kern="0" cap="none" spc="0" normalizeH="0" baseline="-25000" noProof="0">
                      <a:ln>
                        <a:noFill/>
                      </a:ln>
                      <a:solidFill>
                        <a:srgbClr val="00B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in</a:t>
                  </a:r>
                  <a:endParaRPr kumimoji="0" lang="zh-CN" altLang="en-US" sz="1327" b="1" i="1" u="none" strike="noStrike" kern="0" cap="none" spc="0" normalizeH="0" baseline="-25000" noProof="0">
                    <a:ln>
                      <a:noFill/>
                    </a:ln>
                    <a:solidFill>
                      <a:srgbClr val="00B050"/>
                    </a:solidFill>
                    <a:effectLst/>
                    <a:uLnTx/>
                    <a:uFillTx/>
                    <a:latin typeface="Segoe UI Black" panose="020B0A02040204020203" pitchFamily="34" charset="0"/>
                    <a:ea typeface="微软雅黑"/>
                    <a:cs typeface="Segoe UI Black" panose="020B0A02040204020203" pitchFamily="34" charset="0"/>
                  </a:endParaRPr>
                </a:p>
              </p:txBody>
            </p:sp>
            <p:sp>
              <p:nvSpPr>
                <p:cNvPr id="63" name="文本框 62">
                  <a:extLst>
                    <a:ext uri="{FF2B5EF4-FFF2-40B4-BE49-F238E27FC236}">
                      <a16:creationId xmlns:a16="http://schemas.microsoft.com/office/drawing/2014/main" id="{786D49BE-9289-4293-9236-3A80719FCE3B}"/>
                    </a:ext>
                  </a:extLst>
                </p:cNvPr>
                <p:cNvSpPr txBox="1"/>
                <p:nvPr/>
              </p:nvSpPr>
              <p:spPr>
                <a:xfrm>
                  <a:off x="5623154" y="3943658"/>
                  <a:ext cx="465192"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IR</a:t>
                  </a:r>
                  <a:r>
                    <a:rPr kumimoji="0" lang="en-US" altLang="zh-CN" sz="1327" b="1" i="1" u="none" strike="noStrike" kern="0" cap="none" spc="0" normalizeH="0" baseline="-2500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in</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64" name="文本框 63">
                  <a:extLst>
                    <a:ext uri="{FF2B5EF4-FFF2-40B4-BE49-F238E27FC236}">
                      <a16:creationId xmlns:a16="http://schemas.microsoft.com/office/drawing/2014/main" id="{B14CC5E6-3F23-4839-AF4D-8390158C7A45}"/>
                    </a:ext>
                  </a:extLst>
                </p:cNvPr>
                <p:cNvSpPr txBox="1"/>
                <p:nvPr/>
              </p:nvSpPr>
              <p:spPr>
                <a:xfrm>
                  <a:off x="6189452" y="3943658"/>
                  <a:ext cx="570990"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Rs</a:t>
                  </a:r>
                  <a:r>
                    <a:rPr kumimoji="0" lang="en-US" altLang="zh-CN" sz="1327" b="1" i="1" u="none" strike="noStrike" kern="0" cap="none" spc="0" normalizeH="0" baseline="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a:t>
                  </a:r>
                  <a:r>
                    <a:rPr kumimoji="0" lang="en-US" altLang="zh-CN" sz="1327"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Rt</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65" name="文本框 64">
                  <a:extLst>
                    <a:ext uri="{FF2B5EF4-FFF2-40B4-BE49-F238E27FC236}">
                      <a16:creationId xmlns:a16="http://schemas.microsoft.com/office/drawing/2014/main" id="{172EA852-FC2D-4AF3-9EE9-6CD5161EA8B0}"/>
                    </a:ext>
                  </a:extLst>
                </p:cNvPr>
                <p:cNvSpPr txBox="1"/>
                <p:nvPr/>
              </p:nvSpPr>
              <p:spPr>
                <a:xfrm>
                  <a:off x="2233969" y="4303335"/>
                  <a:ext cx="455574"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Z</a:t>
                  </a:r>
                  <a:r>
                    <a:rPr kumimoji="0" lang="en-US" altLang="zh-CN" sz="1327" b="1" i="1" u="none" strike="noStrike" kern="0" cap="none" spc="0" normalizeH="0" baseline="-2500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out</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66" name="文本框 65">
                  <a:extLst>
                    <a:ext uri="{FF2B5EF4-FFF2-40B4-BE49-F238E27FC236}">
                      <a16:creationId xmlns:a16="http://schemas.microsoft.com/office/drawing/2014/main" id="{01E42DCE-FAF8-441B-9BB8-779B6268F90E}"/>
                    </a:ext>
                  </a:extLst>
                </p:cNvPr>
                <p:cNvSpPr txBox="1"/>
                <p:nvPr/>
              </p:nvSpPr>
              <p:spPr>
                <a:xfrm>
                  <a:off x="2733403" y="4303335"/>
                  <a:ext cx="712054"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IR(I)</a:t>
                  </a:r>
                  <a:r>
                    <a:rPr kumimoji="0" lang="en-US" altLang="zh-CN"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out</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67" name="文本框 66">
                  <a:extLst>
                    <a:ext uri="{FF2B5EF4-FFF2-40B4-BE49-F238E27FC236}">
                      <a16:creationId xmlns:a16="http://schemas.microsoft.com/office/drawing/2014/main" id="{B99530A8-20FB-4702-AA06-AC8EFB685353}"/>
                    </a:ext>
                  </a:extLst>
                </p:cNvPr>
                <p:cNvSpPr txBox="1"/>
                <p:nvPr/>
              </p:nvSpPr>
              <p:spPr>
                <a:xfrm>
                  <a:off x="3372505" y="4303605"/>
                  <a:ext cx="702436" cy="29700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30"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DRE</a:t>
                  </a:r>
                  <a:r>
                    <a:rPr kumimoji="0" lang="en-US" altLang="zh-CN" sz="1330" b="1" i="1" u="none" strike="noStrike" kern="0" cap="none" spc="0" normalizeH="0" baseline="-2500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out</a:t>
                  </a:r>
                  <a:endParaRPr kumimoji="0" lang="zh-CN" altLang="en-US" sz="1330"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68" name="文本框 67">
                  <a:extLst>
                    <a:ext uri="{FF2B5EF4-FFF2-40B4-BE49-F238E27FC236}">
                      <a16:creationId xmlns:a16="http://schemas.microsoft.com/office/drawing/2014/main" id="{E959C7D9-EE5D-4EE2-9BAA-701A140C74ED}"/>
                    </a:ext>
                  </a:extLst>
                </p:cNvPr>
                <p:cNvSpPr txBox="1"/>
                <p:nvPr/>
              </p:nvSpPr>
              <p:spPr>
                <a:xfrm>
                  <a:off x="4096598" y="4303335"/>
                  <a:ext cx="534121"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00B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AR</a:t>
                  </a:r>
                  <a:r>
                    <a:rPr kumimoji="0" lang="en-US" altLang="zh-CN" sz="1327" b="1" i="1" u="none" strike="noStrike" kern="0" cap="none" spc="0" normalizeH="0" baseline="-25000" noProof="0" err="1">
                      <a:ln>
                        <a:noFill/>
                      </a:ln>
                      <a:solidFill>
                        <a:srgbClr val="00B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in</a:t>
                  </a:r>
                  <a:endParaRPr kumimoji="0" lang="zh-CN" altLang="en-US" sz="1327" b="1" i="1" u="none" strike="noStrike" kern="0" cap="none" spc="0" normalizeH="0" baseline="-25000" noProof="0">
                    <a:ln>
                      <a:noFill/>
                    </a:ln>
                    <a:solidFill>
                      <a:srgbClr val="00B050"/>
                    </a:solidFill>
                    <a:effectLst/>
                    <a:uLnTx/>
                    <a:uFillTx/>
                    <a:latin typeface="Segoe UI Black" panose="020B0A02040204020203" pitchFamily="34" charset="0"/>
                    <a:ea typeface="微软雅黑"/>
                    <a:cs typeface="Segoe UI Black" panose="020B0A02040204020203" pitchFamily="34" charset="0"/>
                  </a:endParaRPr>
                </a:p>
              </p:txBody>
            </p:sp>
            <p:sp>
              <p:nvSpPr>
                <p:cNvPr id="69" name="文本框 68">
                  <a:extLst>
                    <a:ext uri="{FF2B5EF4-FFF2-40B4-BE49-F238E27FC236}">
                      <a16:creationId xmlns:a16="http://schemas.microsoft.com/office/drawing/2014/main" id="{6E313182-F0F2-4A37-94EF-DE0915003989}"/>
                    </a:ext>
                  </a:extLst>
                </p:cNvPr>
                <p:cNvSpPr txBox="1"/>
                <p:nvPr/>
              </p:nvSpPr>
              <p:spPr>
                <a:xfrm>
                  <a:off x="4664018" y="4303335"/>
                  <a:ext cx="562975"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DRin</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70" name="文本框 69">
                  <a:extLst>
                    <a:ext uri="{FF2B5EF4-FFF2-40B4-BE49-F238E27FC236}">
                      <a16:creationId xmlns:a16="http://schemas.microsoft.com/office/drawing/2014/main" id="{48B9A715-C5FD-4983-AA7C-24B47FB2C0E2}"/>
                    </a:ext>
                  </a:extLst>
                </p:cNvPr>
                <p:cNvSpPr txBox="1"/>
                <p:nvPr/>
              </p:nvSpPr>
              <p:spPr>
                <a:xfrm>
                  <a:off x="5355339" y="4303335"/>
                  <a:ext cx="405880"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R</a:t>
                  </a:r>
                  <a:r>
                    <a:rPr kumimoji="0" lang="en-US" altLang="zh-CN" sz="1327" b="1" i="1" u="none" strike="noStrike" kern="0" cap="none" spc="0" normalizeH="0" baseline="-2500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in</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71" name="文本框 70">
                  <a:extLst>
                    <a:ext uri="{FF2B5EF4-FFF2-40B4-BE49-F238E27FC236}">
                      <a16:creationId xmlns:a16="http://schemas.microsoft.com/office/drawing/2014/main" id="{0950525D-3BF1-4760-8954-953551D4D833}"/>
                    </a:ext>
                  </a:extLst>
                </p:cNvPr>
                <p:cNvSpPr txBox="1"/>
                <p:nvPr/>
              </p:nvSpPr>
              <p:spPr>
                <a:xfrm>
                  <a:off x="5839076" y="4303335"/>
                  <a:ext cx="644857"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PSW</a:t>
                  </a:r>
                  <a:r>
                    <a:rPr kumimoji="0" lang="en-US" altLang="zh-CN" sz="1327" b="1" i="1" u="none" strike="noStrike" kern="0" cap="none" spc="0" normalizeH="0" baseline="-2500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in</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72" name="文本框 71">
                  <a:extLst>
                    <a:ext uri="{FF2B5EF4-FFF2-40B4-BE49-F238E27FC236}">
                      <a16:creationId xmlns:a16="http://schemas.microsoft.com/office/drawing/2014/main" id="{BE9A31C4-7A5F-4386-B097-F42E235EB2C2}"/>
                    </a:ext>
                  </a:extLst>
                </p:cNvPr>
                <p:cNvSpPr txBox="1"/>
                <p:nvPr/>
              </p:nvSpPr>
              <p:spPr>
                <a:xfrm>
                  <a:off x="6787970" y="3943658"/>
                  <a:ext cx="545342"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ADD</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73" name="文本框 72">
                  <a:extLst>
                    <a:ext uri="{FF2B5EF4-FFF2-40B4-BE49-F238E27FC236}">
                      <a16:creationId xmlns:a16="http://schemas.microsoft.com/office/drawing/2014/main" id="{3EEF94E5-67FF-4892-BF42-6C71D5D5C956}"/>
                    </a:ext>
                  </a:extLst>
                </p:cNvPr>
                <p:cNvSpPr txBox="1"/>
                <p:nvPr/>
              </p:nvSpPr>
              <p:spPr>
                <a:xfrm>
                  <a:off x="7727094" y="4303335"/>
                  <a:ext cx="562975"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Read</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74" name="文本框 73">
                  <a:extLst>
                    <a:ext uri="{FF2B5EF4-FFF2-40B4-BE49-F238E27FC236}">
                      <a16:creationId xmlns:a16="http://schemas.microsoft.com/office/drawing/2014/main" id="{9F6A528F-87C6-48B1-BA94-FA782F05C4E5}"/>
                    </a:ext>
                  </a:extLst>
                </p:cNvPr>
                <p:cNvSpPr txBox="1"/>
                <p:nvPr/>
              </p:nvSpPr>
              <p:spPr>
                <a:xfrm>
                  <a:off x="7436404" y="3943658"/>
                  <a:ext cx="526106"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SUB</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75" name="文本框 74">
                  <a:extLst>
                    <a:ext uri="{FF2B5EF4-FFF2-40B4-BE49-F238E27FC236}">
                      <a16:creationId xmlns:a16="http://schemas.microsoft.com/office/drawing/2014/main" id="{3F9CEC29-224C-4FE9-AEC6-F600D0ADF253}"/>
                    </a:ext>
                  </a:extLst>
                </p:cNvPr>
                <p:cNvSpPr txBox="1"/>
                <p:nvPr/>
              </p:nvSpPr>
              <p:spPr>
                <a:xfrm>
                  <a:off x="7181299" y="4303335"/>
                  <a:ext cx="365806"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+4</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76" name="文本框 75">
                  <a:extLst>
                    <a:ext uri="{FF2B5EF4-FFF2-40B4-BE49-F238E27FC236}">
                      <a16:creationId xmlns:a16="http://schemas.microsoft.com/office/drawing/2014/main" id="{4D22E618-758C-491A-8CD1-B62A89B2FA38}"/>
                    </a:ext>
                  </a:extLst>
                </p:cNvPr>
                <p:cNvSpPr txBox="1"/>
                <p:nvPr/>
              </p:nvSpPr>
              <p:spPr>
                <a:xfrm>
                  <a:off x="8024022" y="3943658"/>
                  <a:ext cx="556755"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Write</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77" name="文本框 76">
                  <a:extLst>
                    <a:ext uri="{FF2B5EF4-FFF2-40B4-BE49-F238E27FC236}">
                      <a16:creationId xmlns:a16="http://schemas.microsoft.com/office/drawing/2014/main" id="{CAFA4B1B-97CA-461C-9493-6A6C5E17C5A5}"/>
                    </a:ext>
                  </a:extLst>
                </p:cNvPr>
                <p:cNvSpPr txBox="1"/>
                <p:nvPr/>
              </p:nvSpPr>
              <p:spPr>
                <a:xfrm>
                  <a:off x="6419014" y="4303335"/>
                  <a:ext cx="713657" cy="296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1" u="none" strike="noStrike" kern="0" cap="none" spc="0" normalizeH="0" baseline="0" noProof="0" err="1">
                      <a:ln>
                        <a:noFill/>
                      </a:ln>
                      <a:solidFill>
                        <a:srgbClr val="E7E6E6">
                          <a:lumMod val="25000"/>
                        </a:srgbClr>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RegDst</a:t>
                  </a:r>
                  <a:endParaRPr kumimoji="0" lang="zh-CN" altLang="en-US" sz="1327" b="1" i="1" u="none" strike="noStrike" kern="0" cap="none" spc="0" normalizeH="0" baseline="-25000" noProof="0">
                    <a:ln>
                      <a:noFill/>
                    </a:ln>
                    <a:solidFill>
                      <a:srgbClr val="E7E6E6">
                        <a:lumMod val="25000"/>
                      </a:srgbClr>
                    </a:solidFill>
                    <a:effectLst/>
                    <a:uLnTx/>
                    <a:uFillTx/>
                    <a:latin typeface="Times New Roman" panose="02020603050405020304" pitchFamily="18" charset="0"/>
                    <a:ea typeface="微软雅黑"/>
                    <a:cs typeface="Times New Roman" panose="02020603050405020304" pitchFamily="18" charset="0"/>
                  </a:endParaRPr>
                </a:p>
              </p:txBody>
            </p:sp>
          </p:grpSp>
          <p:cxnSp>
            <p:nvCxnSpPr>
              <p:cNvPr id="31" name="直接箭头连接符 30">
                <a:extLst>
                  <a:ext uri="{FF2B5EF4-FFF2-40B4-BE49-F238E27FC236}">
                    <a16:creationId xmlns:a16="http://schemas.microsoft.com/office/drawing/2014/main" id="{4972B4D6-20F1-4427-A470-2FC97467546A}"/>
                  </a:ext>
                </a:extLst>
              </p:cNvPr>
              <p:cNvCxnSpPr/>
              <p:nvPr/>
            </p:nvCxnSpPr>
            <p:spPr>
              <a:xfrm flipV="1">
                <a:off x="1887550" y="4569348"/>
                <a:ext cx="0" cy="374102"/>
              </a:xfrm>
              <a:prstGeom prst="straightConnector1">
                <a:avLst/>
              </a:prstGeom>
              <a:noFill/>
              <a:ln w="28575" cap="flat" cmpd="sng" algn="ctr">
                <a:solidFill>
                  <a:srgbClr val="00B050"/>
                </a:solidFill>
                <a:prstDash val="solid"/>
                <a:miter lim="800000"/>
                <a:tailEnd type="stealth" w="med" len="lg"/>
              </a:ln>
              <a:effectLst/>
            </p:spPr>
          </p:cxnSp>
          <p:cxnSp>
            <p:nvCxnSpPr>
              <p:cNvPr id="32" name="直接箭头连接符 31">
                <a:extLst>
                  <a:ext uri="{FF2B5EF4-FFF2-40B4-BE49-F238E27FC236}">
                    <a16:creationId xmlns:a16="http://schemas.microsoft.com/office/drawing/2014/main" id="{19EEEAEC-4140-4222-9DA8-C1E13698655F}"/>
                  </a:ext>
                </a:extLst>
              </p:cNvPr>
              <p:cNvCxnSpPr/>
              <p:nvPr/>
            </p:nvCxnSpPr>
            <p:spPr>
              <a:xfrm flipV="1">
                <a:off x="2484171" y="4569348"/>
                <a:ext cx="0" cy="374102"/>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33" name="直接箭头连接符 32">
                <a:extLst>
                  <a:ext uri="{FF2B5EF4-FFF2-40B4-BE49-F238E27FC236}">
                    <a16:creationId xmlns:a16="http://schemas.microsoft.com/office/drawing/2014/main" id="{F8E9743E-CDDF-44DE-93BD-7E60168A0E35}"/>
                  </a:ext>
                </a:extLst>
              </p:cNvPr>
              <p:cNvCxnSpPr/>
              <p:nvPr/>
            </p:nvCxnSpPr>
            <p:spPr>
              <a:xfrm flipV="1">
                <a:off x="3112766" y="4569348"/>
                <a:ext cx="0" cy="374102"/>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34" name="直接箭头连接符 33">
                <a:extLst>
                  <a:ext uri="{FF2B5EF4-FFF2-40B4-BE49-F238E27FC236}">
                    <a16:creationId xmlns:a16="http://schemas.microsoft.com/office/drawing/2014/main" id="{D568E14A-57B1-401F-B3EB-6447CA5EDFB5}"/>
                  </a:ext>
                </a:extLst>
              </p:cNvPr>
              <p:cNvCxnSpPr/>
              <p:nvPr/>
            </p:nvCxnSpPr>
            <p:spPr>
              <a:xfrm flipV="1">
                <a:off x="3709387" y="4569348"/>
                <a:ext cx="0" cy="374102"/>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35" name="直接箭头连接符 34">
                <a:extLst>
                  <a:ext uri="{FF2B5EF4-FFF2-40B4-BE49-F238E27FC236}">
                    <a16:creationId xmlns:a16="http://schemas.microsoft.com/office/drawing/2014/main" id="{A057734A-5872-4D40-8ADD-5683B04FE3DC}"/>
                  </a:ext>
                </a:extLst>
              </p:cNvPr>
              <p:cNvCxnSpPr/>
              <p:nvPr/>
            </p:nvCxnSpPr>
            <p:spPr>
              <a:xfrm flipV="1">
                <a:off x="4337982" y="4569348"/>
                <a:ext cx="0" cy="374102"/>
              </a:xfrm>
              <a:prstGeom prst="straightConnector1">
                <a:avLst/>
              </a:prstGeom>
              <a:noFill/>
              <a:ln w="28575" cap="flat" cmpd="sng" algn="ctr">
                <a:solidFill>
                  <a:srgbClr val="00B050"/>
                </a:solidFill>
                <a:prstDash val="solid"/>
                <a:miter lim="800000"/>
                <a:tailEnd type="stealth" w="med" len="lg"/>
              </a:ln>
              <a:effectLst/>
            </p:spPr>
          </p:cxnSp>
          <p:cxnSp>
            <p:nvCxnSpPr>
              <p:cNvPr id="36" name="直接箭头连接符 35">
                <a:extLst>
                  <a:ext uri="{FF2B5EF4-FFF2-40B4-BE49-F238E27FC236}">
                    <a16:creationId xmlns:a16="http://schemas.microsoft.com/office/drawing/2014/main" id="{6B35B6BA-51A2-4230-93C8-2965E20DE718}"/>
                  </a:ext>
                </a:extLst>
              </p:cNvPr>
              <p:cNvCxnSpPr/>
              <p:nvPr/>
            </p:nvCxnSpPr>
            <p:spPr>
              <a:xfrm flipV="1">
                <a:off x="4934603" y="4569348"/>
                <a:ext cx="0" cy="374102"/>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37" name="直接箭头连接符 36">
                <a:extLst>
                  <a:ext uri="{FF2B5EF4-FFF2-40B4-BE49-F238E27FC236}">
                    <a16:creationId xmlns:a16="http://schemas.microsoft.com/office/drawing/2014/main" id="{B2416474-DC27-4989-9945-F5432D764E57}"/>
                  </a:ext>
                </a:extLst>
              </p:cNvPr>
              <p:cNvCxnSpPr/>
              <p:nvPr/>
            </p:nvCxnSpPr>
            <p:spPr>
              <a:xfrm flipV="1">
                <a:off x="5563198" y="4569348"/>
                <a:ext cx="0" cy="374102"/>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38" name="直接箭头连接符 37">
                <a:extLst>
                  <a:ext uri="{FF2B5EF4-FFF2-40B4-BE49-F238E27FC236}">
                    <a16:creationId xmlns:a16="http://schemas.microsoft.com/office/drawing/2014/main" id="{10E3463B-3934-437E-BA99-6FDB7CD8E1A2}"/>
                  </a:ext>
                </a:extLst>
              </p:cNvPr>
              <p:cNvCxnSpPr/>
              <p:nvPr/>
            </p:nvCxnSpPr>
            <p:spPr>
              <a:xfrm flipV="1">
                <a:off x="6159819" y="4569348"/>
                <a:ext cx="0" cy="374102"/>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39" name="直接箭头连接符 38">
                <a:extLst>
                  <a:ext uri="{FF2B5EF4-FFF2-40B4-BE49-F238E27FC236}">
                    <a16:creationId xmlns:a16="http://schemas.microsoft.com/office/drawing/2014/main" id="{9ADF8012-8230-41C6-9B66-4C71CE0D3A67}"/>
                  </a:ext>
                </a:extLst>
              </p:cNvPr>
              <p:cNvCxnSpPr/>
              <p:nvPr/>
            </p:nvCxnSpPr>
            <p:spPr>
              <a:xfrm flipV="1">
                <a:off x="6788414" y="4569348"/>
                <a:ext cx="0" cy="374102"/>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40" name="直接箭头连接符 39">
                <a:extLst>
                  <a:ext uri="{FF2B5EF4-FFF2-40B4-BE49-F238E27FC236}">
                    <a16:creationId xmlns:a16="http://schemas.microsoft.com/office/drawing/2014/main" id="{107AE4F4-8179-47CA-8E5A-B30BF4B25683}"/>
                  </a:ext>
                </a:extLst>
              </p:cNvPr>
              <p:cNvCxnSpPr/>
              <p:nvPr/>
            </p:nvCxnSpPr>
            <p:spPr>
              <a:xfrm flipV="1">
                <a:off x="7385035" y="4569348"/>
                <a:ext cx="0" cy="374102"/>
              </a:xfrm>
              <a:prstGeom prst="straightConnector1">
                <a:avLst/>
              </a:prstGeom>
              <a:noFill/>
              <a:ln w="19050" cap="flat" cmpd="sng" algn="ctr">
                <a:solidFill>
                  <a:srgbClr val="E7E6E6">
                    <a:lumMod val="50000"/>
                  </a:srgbClr>
                </a:solidFill>
                <a:prstDash val="solid"/>
                <a:miter lim="800000"/>
                <a:tailEnd type="stealth" w="med" len="lg"/>
              </a:ln>
              <a:effectLst/>
            </p:spPr>
          </p:cxnSp>
          <p:cxnSp>
            <p:nvCxnSpPr>
              <p:cNvPr id="41" name="直接箭头连接符 40">
                <a:extLst>
                  <a:ext uri="{FF2B5EF4-FFF2-40B4-BE49-F238E27FC236}">
                    <a16:creationId xmlns:a16="http://schemas.microsoft.com/office/drawing/2014/main" id="{5B79FBFE-A677-4ACE-B14B-F0CDC9A3BFA5}"/>
                  </a:ext>
                </a:extLst>
              </p:cNvPr>
              <p:cNvCxnSpPr/>
              <p:nvPr/>
            </p:nvCxnSpPr>
            <p:spPr>
              <a:xfrm flipV="1">
                <a:off x="7995158" y="4569348"/>
                <a:ext cx="0" cy="374102"/>
              </a:xfrm>
              <a:prstGeom prst="straightConnector1">
                <a:avLst/>
              </a:prstGeom>
              <a:noFill/>
              <a:ln w="19050" cap="flat" cmpd="sng" algn="ctr">
                <a:solidFill>
                  <a:srgbClr val="E7E6E6">
                    <a:lumMod val="50000"/>
                  </a:srgbClr>
                </a:solidFill>
                <a:prstDash val="solid"/>
                <a:miter lim="800000"/>
                <a:tailEnd type="stealth" w="med" len="lg"/>
              </a:ln>
              <a:effectLst/>
            </p:spPr>
          </p:cxnSp>
          <p:grpSp>
            <p:nvGrpSpPr>
              <p:cNvPr id="42" name="组合 41">
                <a:extLst>
                  <a:ext uri="{FF2B5EF4-FFF2-40B4-BE49-F238E27FC236}">
                    <a16:creationId xmlns:a16="http://schemas.microsoft.com/office/drawing/2014/main" id="{5AE4964E-61BB-4D4E-8DA8-13680C052146}"/>
                  </a:ext>
                </a:extLst>
              </p:cNvPr>
              <p:cNvGrpSpPr/>
              <p:nvPr/>
            </p:nvGrpSpPr>
            <p:grpSpPr>
              <a:xfrm>
                <a:off x="8401785" y="3943659"/>
                <a:ext cx="774540" cy="1025994"/>
                <a:chOff x="8929458" y="4461114"/>
                <a:chExt cx="816898" cy="1082103"/>
              </a:xfrm>
            </p:grpSpPr>
            <p:cxnSp>
              <p:nvCxnSpPr>
                <p:cNvPr id="52" name="直接箭头连接符 51">
                  <a:extLst>
                    <a:ext uri="{FF2B5EF4-FFF2-40B4-BE49-F238E27FC236}">
                      <a16:creationId xmlns:a16="http://schemas.microsoft.com/office/drawing/2014/main" id="{E2526B9D-15DB-4D97-9AC1-F537D6039464}"/>
                    </a:ext>
                  </a:extLst>
                </p:cNvPr>
                <p:cNvCxnSpPr/>
                <p:nvPr/>
              </p:nvCxnSpPr>
              <p:spPr>
                <a:xfrm flipV="1">
                  <a:off x="9461374" y="4748924"/>
                  <a:ext cx="0" cy="794293"/>
                </a:xfrm>
                <a:prstGeom prst="straightConnector1">
                  <a:avLst/>
                </a:prstGeom>
                <a:noFill/>
                <a:ln w="19050" cap="flat" cmpd="sng" algn="ctr">
                  <a:solidFill>
                    <a:sysClr val="windowText" lastClr="000000"/>
                  </a:solidFill>
                  <a:prstDash val="solid"/>
                  <a:miter lim="800000"/>
                  <a:tailEnd type="stealth" w="med" len="lg"/>
                </a:ln>
                <a:effectLst/>
              </p:spPr>
            </p:cxnSp>
            <p:cxnSp>
              <p:nvCxnSpPr>
                <p:cNvPr id="53" name="直接箭头连接符 52">
                  <a:extLst>
                    <a:ext uri="{FF2B5EF4-FFF2-40B4-BE49-F238E27FC236}">
                      <a16:creationId xmlns:a16="http://schemas.microsoft.com/office/drawing/2014/main" id="{FB80F54A-2B1A-43CD-8CFA-1CC60CBC9507}"/>
                    </a:ext>
                  </a:extLst>
                </p:cNvPr>
                <p:cNvCxnSpPr/>
                <p:nvPr/>
              </p:nvCxnSpPr>
              <p:spPr>
                <a:xfrm flipV="1">
                  <a:off x="9141056" y="5146069"/>
                  <a:ext cx="0" cy="394561"/>
                </a:xfrm>
                <a:prstGeom prst="straightConnector1">
                  <a:avLst/>
                </a:prstGeom>
                <a:noFill/>
                <a:ln w="19050" cap="flat" cmpd="sng" algn="ctr">
                  <a:solidFill>
                    <a:sysClr val="windowText" lastClr="000000"/>
                  </a:solidFill>
                  <a:prstDash val="solid"/>
                  <a:miter lim="800000"/>
                  <a:tailEnd type="stealth" w="med" len="lg"/>
                </a:ln>
                <a:effectLst/>
              </p:spPr>
            </p:cxnSp>
            <p:sp>
              <p:nvSpPr>
                <p:cNvPr id="54" name="文本框 53">
                  <a:extLst>
                    <a:ext uri="{FF2B5EF4-FFF2-40B4-BE49-F238E27FC236}">
                      <a16:creationId xmlns:a16="http://schemas.microsoft.com/office/drawing/2014/main" id="{7B6425AF-47C8-4B15-8E66-97D87F5A76D9}"/>
                    </a:ext>
                  </a:extLst>
                </p:cNvPr>
                <p:cNvSpPr txBox="1"/>
                <p:nvPr/>
              </p:nvSpPr>
              <p:spPr>
                <a:xfrm>
                  <a:off x="8929458" y="4840461"/>
                  <a:ext cx="419624" cy="31277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Segoe UI Black" panose="020B0A02040204020203" pitchFamily="34" charset="0"/>
                      <a:cs typeface="Segoe UI" panose="020B0502040204020203" pitchFamily="34" charset="0"/>
                    </a:rPr>
                    <a:t>P</a:t>
                  </a:r>
                  <a:r>
                    <a:rPr kumimoji="0" lang="en-US" altLang="zh-CN" sz="1327" b="1" i="0" u="none" strike="noStrike" kern="0" cap="none" spc="0" normalizeH="0" baseline="-25000" noProof="0">
                      <a:ln>
                        <a:noFill/>
                      </a:ln>
                      <a:solidFill>
                        <a:prstClr val="black">
                          <a:lumMod val="85000"/>
                          <a:lumOff val="15000"/>
                        </a:prstClr>
                      </a:solidFill>
                      <a:effectLst/>
                      <a:uLnTx/>
                      <a:uFillTx/>
                      <a:latin typeface="Segoe UI" panose="020B0502040204020203" pitchFamily="34" charset="0"/>
                      <a:ea typeface="Segoe UI Black" panose="020B0A02040204020203" pitchFamily="34" charset="0"/>
                      <a:cs typeface="Segoe UI" panose="020B0502040204020203" pitchFamily="34" charset="0"/>
                    </a:rPr>
                    <a:t>IR</a:t>
                  </a:r>
                  <a:endParaRPr kumimoji="0" lang="zh-CN" altLang="en-US" sz="1327" b="1" i="0" u="none" strike="noStrike" kern="0" cap="none" spc="0" normalizeH="0" baseline="-25000" noProof="0">
                    <a:ln>
                      <a:noFill/>
                    </a:ln>
                    <a:solidFill>
                      <a:prstClr val="black">
                        <a:lumMod val="85000"/>
                        <a:lumOff val="15000"/>
                      </a:prstClr>
                    </a:solidFill>
                    <a:effectLst/>
                    <a:uLnTx/>
                    <a:uFillTx/>
                    <a:latin typeface="Segoe UI" panose="020B0502040204020203" pitchFamily="34" charset="0"/>
                    <a:ea typeface="微软雅黑"/>
                    <a:cs typeface="Segoe UI" panose="020B0502040204020203" pitchFamily="34" charset="0"/>
                  </a:endParaRPr>
                </a:p>
              </p:txBody>
            </p:sp>
            <p:sp>
              <p:nvSpPr>
                <p:cNvPr id="55" name="文本框 54">
                  <a:extLst>
                    <a:ext uri="{FF2B5EF4-FFF2-40B4-BE49-F238E27FC236}">
                      <a16:creationId xmlns:a16="http://schemas.microsoft.com/office/drawing/2014/main" id="{4F330A32-6DBA-464B-AF6E-592942F24D91}"/>
                    </a:ext>
                  </a:extLst>
                </p:cNvPr>
                <p:cNvSpPr txBox="1"/>
                <p:nvPr/>
              </p:nvSpPr>
              <p:spPr>
                <a:xfrm>
                  <a:off x="9137648" y="4461114"/>
                  <a:ext cx="608708" cy="31277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27" b="1" i="0" u="none" strike="noStrike" kern="0" cap="none" spc="0" normalizeH="0" baseline="0" noProof="0" err="1">
                      <a:ln>
                        <a:noFill/>
                      </a:ln>
                      <a:solidFill>
                        <a:prstClr val="black">
                          <a:lumMod val="85000"/>
                          <a:lumOff val="15000"/>
                        </a:prstClr>
                      </a:solidFill>
                      <a:effectLst/>
                      <a:uLnTx/>
                      <a:uFillTx/>
                      <a:latin typeface="Segoe UI" panose="020B0502040204020203" pitchFamily="34" charset="0"/>
                      <a:ea typeface="Segoe UI Black" panose="020B0A02040204020203" pitchFamily="34" charset="0"/>
                      <a:cs typeface="Segoe UI" panose="020B0502040204020203" pitchFamily="34" charset="0"/>
                    </a:rPr>
                    <a:t>P</a:t>
                  </a:r>
                  <a:r>
                    <a:rPr kumimoji="0" lang="en-US" altLang="zh-CN" sz="1327" b="1" i="0" u="none" strike="noStrike" kern="0" cap="none" spc="0" normalizeH="0" baseline="-25000" noProof="0" err="1">
                      <a:ln>
                        <a:noFill/>
                      </a:ln>
                      <a:solidFill>
                        <a:prstClr val="black">
                          <a:lumMod val="85000"/>
                          <a:lumOff val="15000"/>
                        </a:prstClr>
                      </a:solidFill>
                      <a:effectLst/>
                      <a:uLnTx/>
                      <a:uFillTx/>
                      <a:latin typeface="Segoe UI" panose="020B0502040204020203" pitchFamily="34" charset="0"/>
                      <a:ea typeface="Segoe UI Black" panose="020B0A02040204020203" pitchFamily="34" charset="0"/>
                      <a:cs typeface="Segoe UI" panose="020B0502040204020203" pitchFamily="34" charset="0"/>
                    </a:rPr>
                    <a:t>equal</a:t>
                  </a:r>
                  <a:endParaRPr kumimoji="0" lang="zh-CN" altLang="en-US" sz="1327" b="1" i="0" u="none" strike="noStrike" kern="0" cap="none" spc="0" normalizeH="0" baseline="-25000" noProof="0">
                    <a:ln>
                      <a:noFill/>
                    </a:ln>
                    <a:solidFill>
                      <a:prstClr val="black">
                        <a:lumMod val="85000"/>
                        <a:lumOff val="15000"/>
                      </a:prstClr>
                    </a:solidFill>
                    <a:effectLst/>
                    <a:uLnTx/>
                    <a:uFillTx/>
                    <a:latin typeface="Segoe UI" panose="020B0502040204020203" pitchFamily="34" charset="0"/>
                    <a:ea typeface="微软雅黑"/>
                    <a:cs typeface="Segoe UI" panose="020B0502040204020203" pitchFamily="34" charset="0"/>
                  </a:endParaRPr>
                </a:p>
              </p:txBody>
            </p:sp>
          </p:grpSp>
          <p:grpSp>
            <p:nvGrpSpPr>
              <p:cNvPr id="43" name="组合 42">
                <a:extLst>
                  <a:ext uri="{FF2B5EF4-FFF2-40B4-BE49-F238E27FC236}">
                    <a16:creationId xmlns:a16="http://schemas.microsoft.com/office/drawing/2014/main" id="{93670209-D583-4689-9CE5-0A1F90C5FB89}"/>
                  </a:ext>
                </a:extLst>
              </p:cNvPr>
              <p:cNvGrpSpPr/>
              <p:nvPr/>
            </p:nvGrpSpPr>
            <p:grpSpPr>
              <a:xfrm>
                <a:off x="9204020" y="4210243"/>
                <a:ext cx="1211159" cy="756956"/>
                <a:chOff x="9778247" y="4742277"/>
                <a:chExt cx="1277395" cy="798352"/>
              </a:xfrm>
            </p:grpSpPr>
            <p:cxnSp>
              <p:nvCxnSpPr>
                <p:cNvPr id="46" name="直接箭头连接符 45">
                  <a:extLst>
                    <a:ext uri="{FF2B5EF4-FFF2-40B4-BE49-F238E27FC236}">
                      <a16:creationId xmlns:a16="http://schemas.microsoft.com/office/drawing/2014/main" id="{AE49A67B-9872-4816-A071-BED3E453D0FA}"/>
                    </a:ext>
                  </a:extLst>
                </p:cNvPr>
                <p:cNvCxnSpPr/>
                <p:nvPr/>
              </p:nvCxnSpPr>
              <p:spPr>
                <a:xfrm flipV="1">
                  <a:off x="9778247" y="5132893"/>
                  <a:ext cx="0" cy="394562"/>
                </a:xfrm>
                <a:prstGeom prst="straightConnector1">
                  <a:avLst/>
                </a:prstGeom>
                <a:noFill/>
                <a:ln w="19050" cap="flat" cmpd="sng" algn="ctr">
                  <a:solidFill>
                    <a:srgbClr val="ED7D31">
                      <a:lumMod val="75000"/>
                    </a:srgbClr>
                  </a:solidFill>
                  <a:prstDash val="solid"/>
                  <a:miter lim="800000"/>
                  <a:tailEnd type="stealth" w="med" len="lg"/>
                </a:ln>
                <a:effectLst/>
              </p:spPr>
            </p:cxnSp>
            <p:cxnSp>
              <p:nvCxnSpPr>
                <p:cNvPr id="47" name="直接箭头连接符 46">
                  <a:extLst>
                    <a:ext uri="{FF2B5EF4-FFF2-40B4-BE49-F238E27FC236}">
                      <a16:creationId xmlns:a16="http://schemas.microsoft.com/office/drawing/2014/main" id="{934DA7C8-6969-43DE-9F4C-C53443229711}"/>
                    </a:ext>
                  </a:extLst>
                </p:cNvPr>
                <p:cNvCxnSpPr/>
                <p:nvPr/>
              </p:nvCxnSpPr>
              <p:spPr>
                <a:xfrm flipV="1">
                  <a:off x="10105611" y="5132893"/>
                  <a:ext cx="0" cy="394561"/>
                </a:xfrm>
                <a:prstGeom prst="straightConnector1">
                  <a:avLst/>
                </a:prstGeom>
                <a:noFill/>
                <a:ln w="19050" cap="flat" cmpd="sng" algn="ctr">
                  <a:solidFill>
                    <a:srgbClr val="ED7D31">
                      <a:lumMod val="75000"/>
                    </a:srgbClr>
                  </a:solidFill>
                  <a:prstDash val="solid"/>
                  <a:miter lim="800000"/>
                  <a:tailEnd type="stealth" w="med" len="lg"/>
                </a:ln>
                <a:effectLst/>
              </p:spPr>
            </p:cxnSp>
            <p:cxnSp>
              <p:nvCxnSpPr>
                <p:cNvPr id="48" name="直接箭头连接符 47">
                  <a:extLst>
                    <a:ext uri="{FF2B5EF4-FFF2-40B4-BE49-F238E27FC236}">
                      <a16:creationId xmlns:a16="http://schemas.microsoft.com/office/drawing/2014/main" id="{CF2CA585-9C20-4DC5-B187-5F93A7660EF0}"/>
                    </a:ext>
                  </a:extLst>
                </p:cNvPr>
                <p:cNvCxnSpPr/>
                <p:nvPr/>
              </p:nvCxnSpPr>
              <p:spPr>
                <a:xfrm flipV="1">
                  <a:off x="10432975" y="5132893"/>
                  <a:ext cx="0" cy="394561"/>
                </a:xfrm>
                <a:prstGeom prst="straightConnector1">
                  <a:avLst/>
                </a:prstGeom>
                <a:noFill/>
                <a:ln w="19050" cap="flat" cmpd="sng" algn="ctr">
                  <a:solidFill>
                    <a:srgbClr val="ED7D31">
                      <a:lumMod val="75000"/>
                    </a:srgbClr>
                  </a:solidFill>
                  <a:prstDash val="solid"/>
                  <a:miter lim="800000"/>
                  <a:tailEnd type="stealth" w="med" len="lg"/>
                </a:ln>
                <a:effectLst/>
              </p:spPr>
            </p:cxnSp>
            <p:cxnSp>
              <p:nvCxnSpPr>
                <p:cNvPr id="49" name="直接箭头连接符 48">
                  <a:extLst>
                    <a:ext uri="{FF2B5EF4-FFF2-40B4-BE49-F238E27FC236}">
                      <a16:creationId xmlns:a16="http://schemas.microsoft.com/office/drawing/2014/main" id="{AB0FBC05-571C-4235-88C5-A29EDE1E22E0}"/>
                    </a:ext>
                  </a:extLst>
                </p:cNvPr>
                <p:cNvCxnSpPr/>
                <p:nvPr/>
              </p:nvCxnSpPr>
              <p:spPr>
                <a:xfrm flipV="1">
                  <a:off x="10760339" y="5132893"/>
                  <a:ext cx="0" cy="394561"/>
                </a:xfrm>
                <a:prstGeom prst="straightConnector1">
                  <a:avLst/>
                </a:prstGeom>
                <a:noFill/>
                <a:ln w="19050" cap="flat" cmpd="sng" algn="ctr">
                  <a:solidFill>
                    <a:srgbClr val="ED7D31">
                      <a:lumMod val="75000"/>
                    </a:srgbClr>
                  </a:solidFill>
                  <a:prstDash val="solid"/>
                  <a:miter lim="800000"/>
                  <a:tailEnd type="stealth" w="med" len="lg"/>
                </a:ln>
                <a:effectLst/>
              </p:spPr>
            </p:cxnSp>
            <p:sp>
              <p:nvSpPr>
                <p:cNvPr id="50" name="文本框 49">
                  <a:extLst>
                    <a:ext uri="{FF2B5EF4-FFF2-40B4-BE49-F238E27FC236}">
                      <a16:creationId xmlns:a16="http://schemas.microsoft.com/office/drawing/2014/main" id="{48A93EFE-8BF0-42A1-A12D-475DE0476E61}"/>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707" b="1" i="0" u="none" strike="noStrike" kern="0" cap="none" spc="0" normalizeH="0" baseline="0" noProof="0">
                      <a:ln>
                        <a:noFill/>
                      </a:ln>
                      <a:solidFill>
                        <a:srgbClr val="ED7D31">
                          <a:lumMod val="75000"/>
                        </a:srgbClr>
                      </a:solidFill>
                      <a:effectLst/>
                      <a:uLnTx/>
                      <a:uFillTx/>
                      <a:latin typeface="Segoe UI" panose="020B0502040204020203" pitchFamily="34" charset="0"/>
                      <a:cs typeface="Segoe UI" panose="020B0502040204020203" pitchFamily="34" charset="0"/>
                    </a:rPr>
                    <a:t>下址字段</a:t>
                  </a:r>
                </a:p>
              </p:txBody>
            </p:sp>
            <p:cxnSp>
              <p:nvCxnSpPr>
                <p:cNvPr id="51" name="直接箭头连接符 50">
                  <a:extLst>
                    <a:ext uri="{FF2B5EF4-FFF2-40B4-BE49-F238E27FC236}">
                      <a16:creationId xmlns:a16="http://schemas.microsoft.com/office/drawing/2014/main" id="{34DEABBE-725C-47E1-B715-FB2BA58F9C99}"/>
                    </a:ext>
                  </a:extLst>
                </p:cNvPr>
                <p:cNvCxnSpPr/>
                <p:nvPr/>
              </p:nvCxnSpPr>
              <p:spPr>
                <a:xfrm flipV="1">
                  <a:off x="11055642" y="5146068"/>
                  <a:ext cx="0" cy="394561"/>
                </a:xfrm>
                <a:prstGeom prst="straightConnector1">
                  <a:avLst/>
                </a:prstGeom>
                <a:noFill/>
                <a:ln w="19050" cap="flat" cmpd="sng" algn="ctr">
                  <a:solidFill>
                    <a:srgbClr val="ED7D31">
                      <a:lumMod val="75000"/>
                    </a:srgbClr>
                  </a:solidFill>
                  <a:prstDash val="solid"/>
                  <a:miter lim="800000"/>
                  <a:tailEnd type="stealth" w="med" len="lg"/>
                </a:ln>
                <a:effectLst/>
              </p:spPr>
            </p:cxnSp>
          </p:grpSp>
          <p:sp>
            <p:nvSpPr>
              <p:cNvPr id="44" name="矩形 43">
                <a:extLst>
                  <a:ext uri="{FF2B5EF4-FFF2-40B4-BE49-F238E27FC236}">
                    <a16:creationId xmlns:a16="http://schemas.microsoft.com/office/drawing/2014/main" id="{7E048A65-C9E0-41B2-9CC4-B298ACBC5D82}"/>
                  </a:ext>
                </a:extLst>
              </p:cNvPr>
              <p:cNvSpPr/>
              <p:nvPr/>
            </p:nvSpPr>
            <p:spPr bwMode="auto">
              <a:xfrm>
                <a:off x="9054643" y="4951772"/>
                <a:ext cx="305508" cy="438185"/>
              </a:xfrm>
              <a:prstGeom prst="rect">
                <a:avLst/>
              </a:prstGeom>
              <a:solidFill>
                <a:srgbClr val="FFC000"/>
              </a:solidFill>
              <a:ln w="19050">
                <a:solidFill>
                  <a:sysClr val="windowText" lastClr="000000"/>
                </a:solidFill>
                <a:round/>
                <a:headEnd/>
                <a:tailEnd type="triangle" w="med" len="med"/>
              </a:ln>
              <a:extLst/>
            </p:spPr>
            <p:txBody>
              <a:bodyPr vert="horz" wrap="square" lIns="0" tIns="43349" rIns="0" bIns="43349"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27" b="1" i="0" u="none" strike="noStrike" kern="0" cap="none" spc="0" normalizeH="0" baseline="0" noProof="0">
                  <a:ln>
                    <a:noFill/>
                  </a:ln>
                  <a:solidFill>
                    <a:prstClr val="black"/>
                  </a:solidFill>
                  <a:effectLst/>
                  <a:uLnTx/>
                  <a:uFillTx/>
                  <a:latin typeface="Segoe UI" panose="020B0502040204020203" pitchFamily="34" charset="0"/>
                  <a:ea typeface="微软雅黑"/>
                  <a:cs typeface="Segoe UI" panose="020B0502040204020203" pitchFamily="34" charset="0"/>
                </a:endParaRPr>
              </a:p>
            </p:txBody>
          </p:sp>
          <p:sp>
            <p:nvSpPr>
              <p:cNvPr id="45" name="矩形 44">
                <a:extLst>
                  <a:ext uri="{FF2B5EF4-FFF2-40B4-BE49-F238E27FC236}">
                    <a16:creationId xmlns:a16="http://schemas.microsoft.com/office/drawing/2014/main" id="{D252D4BF-8CEC-4FE1-AD6B-31DA9FB292B7}"/>
                  </a:ext>
                </a:extLst>
              </p:cNvPr>
              <p:cNvSpPr/>
              <p:nvPr/>
            </p:nvSpPr>
            <p:spPr>
              <a:xfrm>
                <a:off x="1714723" y="4954500"/>
                <a:ext cx="8859743" cy="434106"/>
              </a:xfrm>
              <a:prstGeom prst="rect">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Segoe UI" panose="020B0502040204020203" pitchFamily="34" charset="0"/>
                  <a:ea typeface="微软雅黑"/>
                  <a:cs typeface="Segoe UI" panose="020B0502040204020203" pitchFamily="34" charset="0"/>
                </a:endParaRPr>
              </a:p>
            </p:txBody>
          </p:sp>
        </p:grpSp>
      </p:grpSp>
      <p:sp>
        <p:nvSpPr>
          <p:cNvPr id="136" name="标题 1">
            <a:extLst>
              <a:ext uri="{FF2B5EF4-FFF2-40B4-BE49-F238E27FC236}">
                <a16:creationId xmlns:a16="http://schemas.microsoft.com/office/drawing/2014/main" id="{38B5A23C-6FF3-4703-83B5-6D855B1FE7EE}"/>
              </a:ext>
            </a:extLst>
          </p:cNvPr>
          <p:cNvSpPr txBox="1">
            <a:spLocks/>
          </p:cNvSpPr>
          <p:nvPr/>
        </p:nvSpPr>
        <p:spPr bwMode="auto">
          <a:xfrm>
            <a:off x="107504" y="764704"/>
            <a:ext cx="4608512" cy="61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r>
              <a:rPr lang="zh-CN" altLang="en-US" kern="0">
                <a:solidFill>
                  <a:schemeClr val="tx1"/>
                </a:solidFill>
              </a:rPr>
              <a:t>微指令格式</a:t>
            </a:r>
            <a:endParaRPr lang="zh-CN" altLang="en-US" kern="0" dirty="0">
              <a:solidFill>
                <a:schemeClr val="tx1"/>
              </a:solidFill>
            </a:endParaRPr>
          </a:p>
        </p:txBody>
      </p:sp>
    </p:spTree>
    <p:extLst>
      <p:ext uri="{BB962C8B-B14F-4D97-AF65-F5344CB8AC3E}">
        <p14:creationId xmlns:p14="http://schemas.microsoft.com/office/powerpoint/2010/main" val="85254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6.4.2</a:t>
            </a:r>
            <a:r>
              <a:rPr lang="zh-CN" altLang="en-US" b="1" dirty="0"/>
              <a:t>微程序控制器</a:t>
            </a:r>
          </a:p>
        </p:txBody>
      </p:sp>
      <p:pic>
        <p:nvPicPr>
          <p:cNvPr id="3" name="图片 2" descr="屏幕剪辑">
            <a:extLst>
              <a:ext uri="{FF2B5EF4-FFF2-40B4-BE49-F238E27FC236}">
                <a16:creationId xmlns:a16="http://schemas.microsoft.com/office/drawing/2014/main" id="{E8B69197-59C6-4B6D-BE55-65DA115DB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556792"/>
            <a:ext cx="6449326" cy="4553586"/>
          </a:xfrm>
          <a:prstGeom prst="rect">
            <a:avLst/>
          </a:prstGeom>
        </p:spPr>
      </p:pic>
      <p:sp>
        <p:nvSpPr>
          <p:cNvPr id="2" name="矩形 1">
            <a:extLst>
              <a:ext uri="{FF2B5EF4-FFF2-40B4-BE49-F238E27FC236}">
                <a16:creationId xmlns:a16="http://schemas.microsoft.com/office/drawing/2014/main" id="{99004B69-F49F-4FE2-8CF3-989AE3B19F4B}"/>
              </a:ext>
            </a:extLst>
          </p:cNvPr>
          <p:cNvSpPr/>
          <p:nvPr/>
        </p:nvSpPr>
        <p:spPr>
          <a:xfrm>
            <a:off x="323528" y="764704"/>
            <a:ext cx="6768752"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800" b="0" i="0" u="none" strike="noStrike" kern="0" cap="none" spc="0" normalizeH="0" baseline="0" noProof="0" dirty="0">
                <a:ln>
                  <a:noFill/>
                </a:ln>
                <a:solidFill>
                  <a:srgbClr val="000000"/>
                </a:solidFill>
                <a:effectLst/>
                <a:uLnTx/>
                <a:uFillTx/>
                <a:latin typeface="Times New Roman"/>
                <a:ea typeface="宋体"/>
              </a:rPr>
              <a:t>微程序控制器常见的内部结构</a:t>
            </a:r>
            <a:endParaRPr kumimoji="0" lang="zh-CN" alt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18559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843802" y="1821438"/>
            <a:ext cx="3728198" cy="2311722"/>
            <a:chOff x="1125070" y="1285584"/>
            <a:chExt cx="4970930" cy="3082296"/>
          </a:xfrm>
        </p:grpSpPr>
        <p:sp>
          <p:nvSpPr>
            <p:cNvPr id="101" name="矩形 100"/>
            <p:cNvSpPr/>
            <p:nvPr/>
          </p:nvSpPr>
          <p:spPr>
            <a:xfrm>
              <a:off x="1125070" y="1285584"/>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微软雅黑"/>
                <a:ea typeface="微软雅黑"/>
              </a:endParaRPr>
            </a:p>
          </p:txBody>
        </p:sp>
        <p:sp>
          <p:nvSpPr>
            <p:cNvPr id="102" name="Line 17"/>
            <p:cNvSpPr>
              <a:spLocks noChangeShapeType="1"/>
            </p:cNvSpPr>
            <p:nvPr/>
          </p:nvSpPr>
          <p:spPr bwMode="auto">
            <a:xfrm>
              <a:off x="3245155" y="2221012"/>
              <a:ext cx="1851479"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defTabSz="685800"/>
              <a:endParaRPr lang="zh-CN" altLang="en-US" sz="1280" i="1">
                <a:solidFill>
                  <a:srgbClr val="000000"/>
                </a:solidFill>
                <a:ea typeface="华文细黑" pitchFamily="2" charset="-122"/>
              </a:endParaRPr>
            </a:p>
          </p:txBody>
        </p:sp>
        <p:sp>
          <p:nvSpPr>
            <p:cNvPr id="103" name="矩形 102"/>
            <p:cNvSpPr/>
            <p:nvPr/>
          </p:nvSpPr>
          <p:spPr>
            <a:xfrm>
              <a:off x="1490913" y="172795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defTabSz="685800" fontAlgn="auto">
                <a:lnSpc>
                  <a:spcPct val="150000"/>
                </a:lnSpc>
                <a:spcBef>
                  <a:spcPts val="0"/>
                </a:spcBef>
                <a:spcAft>
                  <a:spcPts val="0"/>
                </a:spcAft>
              </a:pPr>
              <a:r>
                <a:rPr lang="zh-CN" altLang="en-US" sz="1280"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280" b="1" kern="0">
                <a:solidFill>
                  <a:prstClr val="black"/>
                </a:solidFill>
                <a:latin typeface="微软雅黑" panose="020B0503020204020204" pitchFamily="34" charset="-122"/>
                <a:ea typeface="微软雅黑" panose="020B0503020204020204" pitchFamily="34" charset="-122"/>
              </a:endParaRPr>
            </a:p>
          </p:txBody>
        </p:sp>
        <p:sp>
          <p:nvSpPr>
            <p:cNvPr id="104" name="矩形 103"/>
            <p:cNvSpPr/>
            <p:nvPr/>
          </p:nvSpPr>
          <p:spPr>
            <a:xfrm>
              <a:off x="3669736" y="2249460"/>
              <a:ext cx="1585536" cy="338555"/>
            </a:xfrm>
            <a:prstGeom prst="rect">
              <a:avLst/>
            </a:prstGeom>
          </p:spPr>
          <p:txBody>
            <a:bodyPr wrap="square">
              <a:spAutoFit/>
            </a:bodyPr>
            <a:lstStyle/>
            <a:p>
              <a:pPr algn="ctr" defTabSz="685800" fontAlgn="auto">
                <a:spcBef>
                  <a:spcPts val="0"/>
                </a:spcBef>
                <a:spcAft>
                  <a:spcPts val="0"/>
                </a:spcAft>
              </a:pPr>
              <a:r>
                <a:rPr lang="en-US" altLang="zh-CN" sz="105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05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5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05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矩形 104"/>
            <p:cNvSpPr/>
            <p:nvPr/>
          </p:nvSpPr>
          <p:spPr>
            <a:xfrm>
              <a:off x="1271033" y="1353101"/>
              <a:ext cx="2242742" cy="400109"/>
            </a:xfrm>
            <a:prstGeom prst="rect">
              <a:avLst/>
            </a:prstGeom>
          </p:spPr>
          <p:txBody>
            <a:bodyPr wrap="square">
              <a:spAutoFit/>
            </a:bodyPr>
            <a:lstStyle/>
            <a:p>
              <a:pPr algn="ctr" defTabSz="685800" fontAlgn="auto">
                <a:spcBef>
                  <a:spcPts val="0"/>
                </a:spcBef>
                <a:spcAft>
                  <a:spcPts val="0"/>
                </a:spcAft>
              </a:pPr>
              <a:r>
                <a:rPr lang="zh-CN" altLang="en-US" sz="1350" b="1" kern="0">
                  <a:solidFill>
                    <a:srgbClr val="0066FF"/>
                  </a:solidFill>
                  <a:latin typeface="微软雅黑" panose="020B0503020204020204" pitchFamily="34" charset="-122"/>
                  <a:ea typeface="微软雅黑" panose="020B0503020204020204" pitchFamily="34" charset="-122"/>
                </a:rPr>
                <a:t>地址转移逻辑</a:t>
              </a:r>
              <a:endParaRPr lang="en-US" altLang="zh-CN" sz="1350" b="1" kern="0">
                <a:solidFill>
                  <a:srgbClr val="0066FF"/>
                </a:solidFill>
                <a:latin typeface="微软雅黑" panose="020B0503020204020204" pitchFamily="34" charset="-122"/>
                <a:ea typeface="微软雅黑" panose="020B0503020204020204" pitchFamily="34" charset="-122"/>
              </a:endParaRPr>
            </a:p>
          </p:txBody>
        </p:sp>
        <p:sp>
          <p:nvSpPr>
            <p:cNvPr id="106" name="矩形 105"/>
            <p:cNvSpPr/>
            <p:nvPr/>
          </p:nvSpPr>
          <p:spPr>
            <a:xfrm>
              <a:off x="3659182" y="2848201"/>
              <a:ext cx="1585536" cy="338555"/>
            </a:xfrm>
            <a:prstGeom prst="rect">
              <a:avLst/>
            </a:prstGeom>
          </p:spPr>
          <p:txBody>
            <a:bodyPr wrap="square">
              <a:spAutoFit/>
            </a:bodyPr>
            <a:lstStyle/>
            <a:p>
              <a:pPr algn="ctr" defTabSz="685800" fontAlgn="auto">
                <a:spcBef>
                  <a:spcPts val="0"/>
                </a:spcBef>
                <a:spcAft>
                  <a:spcPts val="0"/>
                </a:spcAft>
              </a:pPr>
              <a:r>
                <a:rPr lang="en-US" altLang="zh-CN" sz="105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050" baseline="-250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05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05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矩形 106"/>
            <p:cNvSpPr/>
            <p:nvPr/>
          </p:nvSpPr>
          <p:spPr>
            <a:xfrm>
              <a:off x="3773404" y="1614375"/>
              <a:ext cx="1585536" cy="338555"/>
            </a:xfrm>
            <a:prstGeom prst="rect">
              <a:avLst/>
            </a:prstGeom>
          </p:spPr>
          <p:txBody>
            <a:bodyPr wrap="square">
              <a:spAutoFit/>
            </a:bodyPr>
            <a:lstStyle/>
            <a:p>
              <a:pPr algn="ctr" defTabSz="685800" fontAlgn="auto">
                <a:spcBef>
                  <a:spcPts val="0"/>
                </a:spcBef>
                <a:spcAft>
                  <a:spcPts val="0"/>
                </a:spcAft>
              </a:pPr>
              <a:r>
                <a:rPr lang="zh-CN" altLang="en-US"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05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Line 17"/>
            <p:cNvSpPr>
              <a:spLocks noChangeShapeType="1"/>
            </p:cNvSpPr>
            <p:nvPr/>
          </p:nvSpPr>
          <p:spPr bwMode="auto">
            <a:xfrm>
              <a:off x="4009962" y="2532323"/>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defTabSz="685800"/>
              <a:endParaRPr lang="zh-CN" altLang="en-US" sz="1280" i="1">
                <a:solidFill>
                  <a:srgbClr val="000000"/>
                </a:solidFill>
                <a:ea typeface="华文细黑" pitchFamily="2" charset="-122"/>
              </a:endParaRPr>
            </a:p>
          </p:txBody>
        </p:sp>
        <p:sp>
          <p:nvSpPr>
            <p:cNvPr id="109" name="Line 17"/>
            <p:cNvSpPr>
              <a:spLocks noChangeShapeType="1"/>
            </p:cNvSpPr>
            <p:nvPr/>
          </p:nvSpPr>
          <p:spPr bwMode="auto">
            <a:xfrm>
              <a:off x="4009962" y="3154946"/>
              <a:ext cx="1086672"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defTabSz="685800"/>
              <a:endParaRPr lang="zh-CN" altLang="en-US" sz="1280" i="1">
                <a:solidFill>
                  <a:srgbClr val="000000"/>
                </a:solidFill>
                <a:ea typeface="华文细黑" pitchFamily="2" charset="-122"/>
              </a:endParaRPr>
            </a:p>
          </p:txBody>
        </p:sp>
        <p:sp>
          <p:nvSpPr>
            <p:cNvPr id="110" name="Line 17"/>
            <p:cNvSpPr>
              <a:spLocks noChangeShapeType="1"/>
            </p:cNvSpPr>
            <p:nvPr/>
          </p:nvSpPr>
          <p:spPr bwMode="auto">
            <a:xfrm>
              <a:off x="4009962" y="1909701"/>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defTabSz="685800"/>
              <a:endParaRPr lang="zh-CN" altLang="en-US" sz="1280" i="1">
                <a:solidFill>
                  <a:srgbClr val="000000"/>
                </a:solidFill>
                <a:ea typeface="华文细黑" pitchFamily="2" charset="-122"/>
              </a:endParaRPr>
            </a:p>
          </p:txBody>
        </p:sp>
        <p:sp>
          <p:nvSpPr>
            <p:cNvPr id="111" name="流程图: 手动操作 110">
              <a:extLst>
                <a:ext uri="{FF2B5EF4-FFF2-40B4-BE49-F238E27FC236}">
                  <a16:creationId xmlns:a16="http://schemas.microsoft.com/office/drawing/2014/main" id="{B325768E-8C61-4392-9A0B-74D25C1E9F12}"/>
                </a:ext>
              </a:extLst>
            </p:cNvPr>
            <p:cNvSpPr/>
            <p:nvPr/>
          </p:nvSpPr>
          <p:spPr>
            <a:xfrm rot="16200000">
              <a:off x="4627806" y="2164273"/>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defTabSz="685800" fontAlgn="auto">
                <a:spcBef>
                  <a:spcPts val="0"/>
                </a:spcBef>
                <a:spcAft>
                  <a:spcPts val="0"/>
                </a:spcAft>
              </a:pPr>
              <a:endParaRPr lang="zh-CN" altLang="en-US" sz="1280" b="1" kern="0">
                <a:solidFill>
                  <a:prstClr val="black"/>
                </a:solidFill>
                <a:latin typeface="微软雅黑" panose="020B0503020204020204" pitchFamily="34" charset="-122"/>
                <a:ea typeface="微软雅黑" panose="020B0503020204020204" pitchFamily="34" charset="-122"/>
              </a:endParaRPr>
            </a:p>
          </p:txBody>
        </p:sp>
        <p:cxnSp>
          <p:nvCxnSpPr>
            <p:cNvPr id="112" name="肘形连接符 111"/>
            <p:cNvCxnSpPr/>
            <p:nvPr/>
          </p:nvCxnSpPr>
          <p:spPr>
            <a:xfrm flipV="1">
              <a:off x="3179379" y="3172300"/>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13" name="文本框 112"/>
            <p:cNvSpPr txBox="1"/>
            <p:nvPr/>
          </p:nvSpPr>
          <p:spPr>
            <a:xfrm>
              <a:off x="5051188" y="1719835"/>
              <a:ext cx="380875" cy="400109"/>
            </a:xfrm>
            <a:prstGeom prst="rect">
              <a:avLst/>
            </a:prstGeom>
            <a:noFill/>
          </p:spPr>
          <p:txBody>
            <a:bodyPr wrap="none" rtlCol="0">
              <a:spAutoFit/>
            </a:bodyPr>
            <a:lstStyle/>
            <a:p>
              <a:pPr defTabSz="685800" fontAlgn="auto">
                <a:spcBef>
                  <a:spcPts val="0"/>
                </a:spcBef>
                <a:spcAft>
                  <a:spcPts val="0"/>
                </a:spcAft>
              </a:pPr>
              <a:r>
                <a:rPr lang="en-US" altLang="zh-CN" sz="1350">
                  <a:solidFill>
                    <a:prstClr val="black"/>
                  </a:solidFill>
                  <a:latin typeface="微软雅黑" panose="020B0503020204020204" pitchFamily="34" charset="-122"/>
                  <a:ea typeface="微软雅黑" panose="020B0503020204020204" pitchFamily="34" charset="-122"/>
                </a:rPr>
                <a:t>0</a:t>
              </a: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5051188" y="2036639"/>
              <a:ext cx="380875" cy="400109"/>
            </a:xfrm>
            <a:prstGeom prst="rect">
              <a:avLst/>
            </a:prstGeom>
            <a:noFill/>
          </p:spPr>
          <p:txBody>
            <a:bodyPr wrap="none" rtlCol="0">
              <a:spAutoFit/>
            </a:bodyPr>
            <a:lstStyle/>
            <a:p>
              <a:pPr defTabSz="685800" fontAlgn="auto">
                <a:spcBef>
                  <a:spcPts val="0"/>
                </a:spcBef>
                <a:spcAft>
                  <a:spcPts val="0"/>
                </a:spcAft>
              </a:pPr>
              <a:r>
                <a:rPr lang="en-US" altLang="zh-CN" sz="1350">
                  <a:solidFill>
                    <a:prstClr val="black"/>
                  </a:solidFill>
                  <a:latin typeface="微软雅黑" panose="020B0503020204020204" pitchFamily="34" charset="-122"/>
                  <a:ea typeface="微软雅黑" panose="020B0503020204020204" pitchFamily="34" charset="-122"/>
                </a:rPr>
                <a:t>1</a:t>
              </a: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5051188" y="2349079"/>
              <a:ext cx="380875" cy="400109"/>
            </a:xfrm>
            <a:prstGeom prst="rect">
              <a:avLst/>
            </a:prstGeom>
            <a:noFill/>
          </p:spPr>
          <p:txBody>
            <a:bodyPr wrap="none" rtlCol="0">
              <a:spAutoFit/>
            </a:bodyPr>
            <a:lstStyle/>
            <a:p>
              <a:pPr defTabSz="685800" fontAlgn="auto">
                <a:spcBef>
                  <a:spcPts val="0"/>
                </a:spcBef>
                <a:spcAft>
                  <a:spcPts val="0"/>
                </a:spcAft>
              </a:pPr>
              <a:r>
                <a:rPr lang="en-US" altLang="zh-CN" sz="1350">
                  <a:solidFill>
                    <a:prstClr val="black"/>
                  </a:solidFill>
                  <a:latin typeface="微软雅黑" panose="020B0503020204020204" pitchFamily="34" charset="-122"/>
                  <a:ea typeface="微软雅黑" panose="020B0503020204020204" pitchFamily="34" charset="-122"/>
                </a:rPr>
                <a:t>2</a:t>
              </a: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rot="5400000">
              <a:off x="5045167" y="2322407"/>
              <a:ext cx="825440" cy="400109"/>
            </a:xfrm>
            <a:prstGeom prst="rect">
              <a:avLst/>
            </a:prstGeom>
            <a:noFill/>
          </p:spPr>
          <p:txBody>
            <a:bodyPr wrap="none" rtlCol="0">
              <a:spAutoFit/>
            </a:bodyPr>
            <a:lstStyle/>
            <a:p>
              <a:pPr defTabSz="685800" fontAlgn="auto">
                <a:spcBef>
                  <a:spcPts val="0"/>
                </a:spcBef>
                <a:spcAft>
                  <a:spcPts val="0"/>
                </a:spcAft>
              </a:pPr>
              <a:r>
                <a:rPr lang="en-US" altLang="zh-CN" sz="1350" b="1">
                  <a:solidFill>
                    <a:prstClr val="black"/>
                  </a:solidFill>
                  <a:latin typeface="微软雅黑" panose="020B0503020204020204" pitchFamily="34" charset="-122"/>
                  <a:ea typeface="微软雅黑" panose="020B0503020204020204" pitchFamily="34" charset="-122"/>
                </a:rPr>
                <a:t>MUX</a:t>
              </a: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117" name="矩形 116"/>
            <p:cNvSpPr/>
            <p:nvPr/>
          </p:nvSpPr>
          <p:spPr>
            <a:xfrm>
              <a:off x="1474745" y="3107718"/>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defTabSz="685800" fontAlgn="auto">
                <a:lnSpc>
                  <a:spcPct val="150000"/>
                </a:lnSpc>
                <a:spcBef>
                  <a:spcPts val="0"/>
                </a:spcBef>
                <a:spcAft>
                  <a:spcPts val="0"/>
                </a:spcAft>
              </a:pPr>
              <a:r>
                <a:rPr lang="zh-CN" altLang="en-US" sz="1280" b="1" kern="0">
                  <a:solidFill>
                    <a:prstClr val="black"/>
                  </a:solidFill>
                  <a:latin typeface="微软雅黑" panose="020B0503020204020204" pitchFamily="34" charset="-122"/>
                  <a:ea typeface="微软雅黑" panose="020B0503020204020204" pitchFamily="34" charset="-122"/>
                </a:rPr>
                <a:t>条件判别测试</a:t>
              </a:r>
              <a:endParaRPr lang="en-US" altLang="zh-CN" sz="1280" b="1" kern="0">
                <a:solidFill>
                  <a:prstClr val="black"/>
                </a:solidFill>
                <a:latin typeface="微软雅黑" panose="020B0503020204020204" pitchFamily="34" charset="-122"/>
                <a:ea typeface="微软雅黑" panose="020B0503020204020204" pitchFamily="34" charset="-122"/>
              </a:endParaRPr>
            </a:p>
            <a:p>
              <a:pPr algn="ctr" defTabSz="685800" fontAlgn="auto">
                <a:lnSpc>
                  <a:spcPct val="150000"/>
                </a:lnSpc>
                <a:spcBef>
                  <a:spcPts val="0"/>
                </a:spcBef>
                <a:spcAft>
                  <a:spcPts val="0"/>
                </a:spcAft>
              </a:pPr>
              <a:r>
                <a:rPr lang="zh-CN" altLang="en-US" sz="1280" b="1" kern="0">
                  <a:solidFill>
                    <a:prstClr val="black"/>
                  </a:solidFill>
                  <a:latin typeface="微软雅黑" panose="020B0503020204020204" pitchFamily="34" charset="-122"/>
                  <a:ea typeface="微软雅黑" panose="020B0503020204020204" pitchFamily="34" charset="-122"/>
                </a:rPr>
                <a:t>组合逻辑</a:t>
              </a:r>
              <a:endParaRPr lang="en-US" altLang="zh-CN" sz="1280" b="1" kern="0">
                <a:solidFill>
                  <a:prstClr val="black"/>
                </a:solidFill>
                <a:latin typeface="微软雅黑" panose="020B0503020204020204" pitchFamily="34" charset="-122"/>
                <a:ea typeface="微软雅黑" panose="020B0503020204020204" pitchFamily="34" charset="-122"/>
              </a:endParaRPr>
            </a:p>
          </p:txBody>
        </p:sp>
        <p:sp>
          <p:nvSpPr>
            <p:cNvPr id="118" name="矩形 117"/>
            <p:cNvSpPr/>
            <p:nvPr/>
          </p:nvSpPr>
          <p:spPr>
            <a:xfrm>
              <a:off x="3540647" y="3866939"/>
              <a:ext cx="1825522" cy="356595"/>
            </a:xfrm>
            <a:prstGeom prst="rect">
              <a:avLst/>
            </a:prstGeom>
          </p:spPr>
          <p:txBody>
            <a:bodyPr wrap="square">
              <a:spAutoFit/>
            </a:bodyPr>
            <a:lstStyle/>
            <a:p>
              <a:pPr algn="ctr" defTabSz="685800" fontAlgn="auto">
                <a:spcBef>
                  <a:spcPts val="0"/>
                </a:spcBef>
                <a:spcAft>
                  <a:spcPts val="0"/>
                </a:spcAft>
              </a:pPr>
              <a:r>
                <a:rPr lang="zh-CN" altLang="en-US"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138"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138"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138"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矩形 118"/>
            <p:cNvSpPr/>
            <p:nvPr/>
          </p:nvSpPr>
          <p:spPr>
            <a:xfrm>
              <a:off x="3458188" y="1929695"/>
              <a:ext cx="2033677" cy="338555"/>
            </a:xfrm>
            <a:prstGeom prst="rect">
              <a:avLst/>
            </a:prstGeom>
          </p:spPr>
          <p:txBody>
            <a:bodyPr wrap="square">
              <a:spAutoFit/>
            </a:bodyPr>
            <a:lstStyle/>
            <a:p>
              <a:pPr algn="ctr" defTabSz="685800" fontAlgn="auto">
                <a:spcBef>
                  <a:spcPts val="0"/>
                </a:spcBef>
                <a:spcAft>
                  <a:spcPts val="0"/>
                </a:spcAft>
              </a:pPr>
              <a:r>
                <a:rPr lang="en-US" altLang="zh-CN" sz="105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05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05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05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矩形 119"/>
            <p:cNvSpPr/>
            <p:nvPr/>
          </p:nvSpPr>
          <p:spPr>
            <a:xfrm>
              <a:off x="4090943" y="2484731"/>
              <a:ext cx="787083" cy="356595"/>
            </a:xfrm>
            <a:prstGeom prst="rect">
              <a:avLst/>
            </a:prstGeom>
          </p:spPr>
          <p:txBody>
            <a:bodyPr wrap="square">
              <a:spAutoFit/>
            </a:bodyPr>
            <a:lstStyle/>
            <a:p>
              <a:pPr algn="ctr" defTabSz="685800" fontAlgn="auto">
                <a:spcBef>
                  <a:spcPts val="0"/>
                </a:spcBef>
                <a:spcAft>
                  <a:spcPts val="0"/>
                </a:spcAft>
              </a:pPr>
              <a:r>
                <a:rPr lang="en-US" altLang="zh-CN"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38"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Line 17"/>
            <p:cNvSpPr>
              <a:spLocks noChangeShapeType="1"/>
            </p:cNvSpPr>
            <p:nvPr/>
          </p:nvSpPr>
          <p:spPr bwMode="auto">
            <a:xfrm>
              <a:off x="4009962" y="2843634"/>
              <a:ext cx="1079186"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defTabSz="685800"/>
              <a:endParaRPr lang="zh-CN" altLang="en-US" sz="1280" i="1">
                <a:solidFill>
                  <a:srgbClr val="000000"/>
                </a:solidFill>
                <a:ea typeface="华文细黑" pitchFamily="2" charset="-122"/>
              </a:endParaRPr>
            </a:p>
          </p:txBody>
        </p:sp>
      </p:grpSp>
      <p:sp>
        <p:nvSpPr>
          <p:cNvPr id="2" name="标题 1"/>
          <p:cNvSpPr>
            <a:spLocks noGrp="1"/>
          </p:cNvSpPr>
          <p:nvPr>
            <p:ph type="title"/>
          </p:nvPr>
        </p:nvSpPr>
        <p:spPr>
          <a:xfrm>
            <a:off x="251520" y="908720"/>
            <a:ext cx="7886700" cy="617641"/>
          </a:xfrm>
        </p:spPr>
        <p:txBody>
          <a:bodyPr/>
          <a:lstStyle/>
          <a:p>
            <a:r>
              <a:rPr lang="zh-CN" altLang="en-US" dirty="0"/>
              <a:t>微程序控制器组成原理框图</a:t>
            </a:r>
            <a:r>
              <a:rPr lang="en-US" altLang="zh-CN" dirty="0"/>
              <a:t>(</a:t>
            </a:r>
            <a:r>
              <a:rPr lang="zh-CN" altLang="en-US" dirty="0"/>
              <a:t>下址字段法</a:t>
            </a:r>
            <a:r>
              <a:rPr lang="en-US" altLang="zh-CN" dirty="0"/>
              <a:t>)</a:t>
            </a:r>
            <a:endParaRPr lang="zh-CN" altLang="en-US" dirty="0"/>
          </a:p>
        </p:txBody>
      </p:sp>
      <p:sp>
        <p:nvSpPr>
          <p:cNvPr id="8" name="矩形 7"/>
          <p:cNvSpPr/>
          <p:nvPr/>
        </p:nvSpPr>
        <p:spPr>
          <a:xfrm>
            <a:off x="6953403" y="2201411"/>
            <a:ext cx="1032332" cy="1044327"/>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defTabSz="685800" fontAlgn="auto">
              <a:spcBef>
                <a:spcPts val="0"/>
              </a:spcBef>
              <a:spcAft>
                <a:spcPts val="0"/>
              </a:spcAft>
            </a:pPr>
            <a:r>
              <a:rPr lang="zh-CN" altLang="en-US" sz="1280" b="1" kern="0">
                <a:solidFill>
                  <a:prstClr val="white"/>
                </a:solidFill>
                <a:latin typeface="微软雅黑" panose="020B0503020204020204" pitchFamily="34" charset="-122"/>
                <a:ea typeface="微软雅黑" panose="020B0503020204020204" pitchFamily="34" charset="-122"/>
              </a:rPr>
              <a:t>控制</a:t>
            </a:r>
            <a:endParaRPr lang="en-US" altLang="zh-CN" sz="1280" b="1" kern="0">
              <a:solidFill>
                <a:prstClr val="white"/>
              </a:solidFill>
              <a:latin typeface="微软雅黑" panose="020B0503020204020204" pitchFamily="34" charset="-122"/>
              <a:ea typeface="微软雅黑" panose="020B0503020204020204" pitchFamily="34" charset="-122"/>
            </a:endParaRPr>
          </a:p>
          <a:p>
            <a:pPr algn="ctr" defTabSz="685800" fontAlgn="auto">
              <a:spcBef>
                <a:spcPts val="0"/>
              </a:spcBef>
              <a:spcAft>
                <a:spcPts val="0"/>
              </a:spcAft>
            </a:pPr>
            <a:r>
              <a:rPr lang="zh-CN" altLang="en-US" sz="1280" b="1" kern="0">
                <a:solidFill>
                  <a:prstClr val="white"/>
                </a:solidFill>
                <a:latin typeface="微软雅黑" panose="020B0503020204020204" pitchFamily="34" charset="-122"/>
                <a:ea typeface="微软雅黑" panose="020B0503020204020204" pitchFamily="34" charset="-122"/>
              </a:rPr>
              <a:t>存储器</a:t>
            </a:r>
            <a:endParaRPr lang="en-US" altLang="zh-CN" sz="1280" b="1" kern="0">
              <a:solidFill>
                <a:prstClr val="white"/>
              </a:solidFill>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8736344" y="2713361"/>
            <a:ext cx="0" cy="204037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0" name="直接箭头连接符 9"/>
          <p:cNvCxnSpPr/>
          <p:nvPr/>
        </p:nvCxnSpPr>
        <p:spPr>
          <a:xfrm>
            <a:off x="6153358" y="2724051"/>
            <a:ext cx="800045"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1" name="组合 10"/>
          <p:cNvGrpSpPr/>
          <p:nvPr/>
        </p:nvGrpSpPr>
        <p:grpSpPr>
          <a:xfrm>
            <a:off x="5214482" y="2148228"/>
            <a:ext cx="1241121" cy="1079051"/>
            <a:chOff x="6792102" y="1861049"/>
            <a:chExt cx="1654828" cy="1438734"/>
          </a:xfrm>
        </p:grpSpPr>
        <p:cxnSp>
          <p:nvCxnSpPr>
            <p:cNvPr id="12" name="直接连接符 11"/>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pPr>
              <a:r>
                <a:rPr lang="zh-CN" altLang="zh-CN" sz="1422"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422"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4" name="矩形 13"/>
            <p:cNvSpPr/>
            <p:nvPr/>
          </p:nvSpPr>
          <p:spPr>
            <a:xfrm>
              <a:off x="6792102" y="2943188"/>
              <a:ext cx="1654828" cy="356595"/>
            </a:xfrm>
            <a:prstGeom prst="rect">
              <a:avLst/>
            </a:prstGeom>
          </p:spPr>
          <p:txBody>
            <a:bodyPr wrap="square">
              <a:spAutoFit/>
            </a:bodyPr>
            <a:lstStyle/>
            <a:p>
              <a:pPr algn="ctr" defTabSz="685800" fontAlgn="auto">
                <a:spcBef>
                  <a:spcPts val="0"/>
                </a:spcBef>
                <a:spcAft>
                  <a:spcPts val="0"/>
                </a:spcAft>
              </a:pPr>
              <a:r>
                <a:rPr lang="zh-CN" altLang="en-US"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138"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6936273" y="1861049"/>
              <a:ext cx="1365880" cy="356595"/>
            </a:xfrm>
            <a:prstGeom prst="rect">
              <a:avLst/>
            </a:prstGeom>
          </p:spPr>
          <p:txBody>
            <a:bodyPr wrap="square">
              <a:spAutoFit/>
            </a:bodyPr>
            <a:lstStyle/>
            <a:p>
              <a:pPr algn="ctr" defTabSz="685800" fontAlgn="auto">
                <a:spcBef>
                  <a:spcPts val="0"/>
                </a:spcBef>
                <a:spcAft>
                  <a:spcPts val="0"/>
                </a:spcAft>
              </a:pPr>
              <a:r>
                <a:rPr lang="zh-CN" altLang="en-US" sz="1138"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138"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6" name="组合 15"/>
          <p:cNvGrpSpPr/>
          <p:nvPr/>
        </p:nvGrpSpPr>
        <p:grpSpPr>
          <a:xfrm>
            <a:off x="6557973" y="4468276"/>
            <a:ext cx="2178371" cy="530915"/>
            <a:chOff x="9070923" y="4122994"/>
            <a:chExt cx="2927098" cy="707887"/>
          </a:xfrm>
        </p:grpSpPr>
        <p:cxnSp>
          <p:nvCxnSpPr>
            <p:cNvPr id="17" name="直接箭头连接符 16"/>
            <p:cNvCxnSpPr/>
            <p:nvPr/>
          </p:nvCxnSpPr>
          <p:spPr>
            <a:xfrm flipH="1">
              <a:off x="9070923" y="4507074"/>
              <a:ext cx="2927098"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8" name="矩形 17"/>
            <p:cNvSpPr/>
            <p:nvPr/>
          </p:nvSpPr>
          <p:spPr>
            <a:xfrm>
              <a:off x="9868901" y="4122994"/>
              <a:ext cx="1210995" cy="707887"/>
            </a:xfrm>
            <a:prstGeom prst="rect">
              <a:avLst/>
            </a:prstGeom>
            <a:noFill/>
            <a:ln w="57150" cap="flat" cmpd="sng" algn="ctr">
              <a:noFill/>
              <a:prstDash val="solid"/>
              <a:miter lim="800000"/>
              <a:headEnd type="none"/>
              <a:tailEnd type="stealth" w="med" len="med"/>
            </a:ln>
            <a:effectLst/>
          </p:spPr>
          <p:txBody>
            <a:bodyPr wrap="square">
              <a:spAutoFit/>
            </a:bodyPr>
            <a:lstStyle/>
            <a:p>
              <a:pPr algn="ctr" defTabSz="685800" fontAlgn="auto">
                <a:spcBef>
                  <a:spcPts val="0"/>
                </a:spcBef>
                <a:spcAft>
                  <a:spcPts val="0"/>
                </a:spcAft>
              </a:pPr>
              <a:r>
                <a:rPr lang="zh-CN" altLang="en-US" sz="142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42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 name="直接箭头连接符 18"/>
          <p:cNvCxnSpPr/>
          <p:nvPr/>
        </p:nvCxnSpPr>
        <p:spPr>
          <a:xfrm>
            <a:off x="8024462" y="2713361"/>
            <a:ext cx="704955"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20" name="矩形 19"/>
          <p:cNvSpPr/>
          <p:nvPr/>
        </p:nvSpPr>
        <p:spPr>
          <a:xfrm>
            <a:off x="7821689" y="2476092"/>
            <a:ext cx="1024410" cy="267446"/>
          </a:xfrm>
          <a:prstGeom prst="rect">
            <a:avLst/>
          </a:prstGeom>
        </p:spPr>
        <p:txBody>
          <a:bodyPr wrap="square">
            <a:spAutoFit/>
          </a:bodyPr>
          <a:lstStyle/>
          <a:p>
            <a:pPr algn="ctr" defTabSz="685800" fontAlgn="auto">
              <a:spcBef>
                <a:spcPts val="0"/>
              </a:spcBef>
              <a:spcAft>
                <a:spcPts val="0"/>
              </a:spcAft>
            </a:pPr>
            <a:r>
              <a:rPr lang="zh-CN" altLang="en-US"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138"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p:cNvSpPr/>
          <p:nvPr/>
        </p:nvSpPr>
        <p:spPr>
          <a:xfrm>
            <a:off x="1088203" y="4493992"/>
            <a:ext cx="1369142" cy="267446"/>
          </a:xfrm>
          <a:prstGeom prst="rect">
            <a:avLst/>
          </a:prstGeom>
        </p:spPr>
        <p:txBody>
          <a:bodyPr wrap="square">
            <a:spAutoFit/>
          </a:bodyPr>
          <a:lstStyle/>
          <a:p>
            <a:pPr algn="ctr" defTabSz="685800" fontAlgn="auto">
              <a:spcBef>
                <a:spcPts val="0"/>
              </a:spcBef>
              <a:spcAft>
                <a:spcPts val="0"/>
              </a:spcAft>
            </a:pPr>
            <a:r>
              <a:rPr lang="zh-CN" altLang="en-US"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138"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138"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138"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17"/>
          <p:cNvSpPr>
            <a:spLocks noChangeShapeType="1"/>
          </p:cNvSpPr>
          <p:nvPr/>
        </p:nvSpPr>
        <p:spPr bwMode="auto">
          <a:xfrm>
            <a:off x="4325510" y="2743265"/>
            <a:ext cx="1215506"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defTabSz="685800"/>
            <a:endParaRPr lang="zh-CN" altLang="en-US" sz="1280" i="1">
              <a:solidFill>
                <a:srgbClr val="000000"/>
              </a:solidFill>
              <a:ea typeface="华文细黑" pitchFamily="2" charset="-122"/>
            </a:endParaRPr>
          </a:p>
        </p:txBody>
      </p:sp>
      <p:grpSp>
        <p:nvGrpSpPr>
          <p:cNvPr id="29" name="组合 28"/>
          <p:cNvGrpSpPr/>
          <p:nvPr/>
        </p:nvGrpSpPr>
        <p:grpSpPr>
          <a:xfrm>
            <a:off x="2842551" y="4555078"/>
            <a:ext cx="3715424" cy="1097480"/>
            <a:chOff x="4501360" y="4268012"/>
            <a:chExt cx="4953899" cy="1463306"/>
          </a:xfrm>
        </p:grpSpPr>
        <p:sp>
          <p:nvSpPr>
            <p:cNvPr id="30" name="矩形 29"/>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685708" fontAlgn="auto">
                <a:spcBef>
                  <a:spcPts val="0"/>
                </a:spcBef>
                <a:spcAft>
                  <a:spcPts val="0"/>
                </a:spcAft>
                <a:defRPr/>
              </a:pPr>
              <a:r>
                <a:rPr lang="zh-CN" altLang="en-US" sz="1138" b="1" kern="0">
                  <a:solidFill>
                    <a:prstClr val="black"/>
                  </a:solidFill>
                  <a:latin typeface="微软雅黑" panose="020B0503020204020204" pitchFamily="34" charset="-122"/>
                  <a:ea typeface="微软雅黑" panose="020B0503020204020204" pitchFamily="34" charset="-122"/>
                </a:rPr>
                <a:t>判别字段</a:t>
              </a:r>
              <a:endParaRPr lang="en-US" altLang="zh-CN" sz="1138" b="1" kern="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685708" fontAlgn="auto">
                <a:spcBef>
                  <a:spcPts val="0"/>
                </a:spcBef>
                <a:spcAft>
                  <a:spcPts val="0"/>
                </a:spcAft>
                <a:defRPr/>
              </a:pPr>
              <a:r>
                <a:rPr lang="zh-CN" altLang="en-US" sz="1138" b="1" kern="0">
                  <a:solidFill>
                    <a:prstClr val="black"/>
                  </a:solidFill>
                  <a:latin typeface="微软雅黑" panose="020B0503020204020204" pitchFamily="34" charset="-122"/>
                  <a:ea typeface="微软雅黑" panose="020B0503020204020204" pitchFamily="34" charset="-122"/>
                </a:rPr>
                <a:t>微操作控制字段</a:t>
              </a:r>
              <a:endParaRPr lang="en-US" altLang="zh-CN" sz="1138" b="1" kern="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685708" fontAlgn="auto">
                <a:spcBef>
                  <a:spcPts val="0"/>
                </a:spcBef>
                <a:spcAft>
                  <a:spcPts val="0"/>
                </a:spcAft>
                <a:defRPr/>
              </a:pPr>
              <a:r>
                <a:rPr lang="zh-CN" altLang="en-US" sz="1138" b="1" kern="0">
                  <a:solidFill>
                    <a:prstClr val="black"/>
                  </a:solidFill>
                  <a:latin typeface="微软雅黑" panose="020B0503020204020204" pitchFamily="34" charset="-122"/>
                  <a:ea typeface="微软雅黑" panose="020B0503020204020204" pitchFamily="34" charset="-122"/>
                </a:rPr>
                <a:t>下址字段</a:t>
              </a:r>
              <a:endParaRPr lang="en-US" altLang="zh-CN" sz="1138" b="1" kern="0">
                <a:solidFill>
                  <a:prstClr val="black"/>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083318" y="4815440"/>
              <a:ext cx="1218095" cy="440763"/>
              <a:chOff x="5310190" y="4777775"/>
              <a:chExt cx="994439" cy="480046"/>
            </a:xfrm>
          </p:grpSpPr>
          <p:cxnSp>
            <p:nvCxnSpPr>
              <p:cNvPr id="43" name="直接箭头连接符 4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4" name="直接箭头连接符 43"/>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5" name="直接箭头连接符 44"/>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6" name="直接箭头连接符 4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7" name="直接箭头连接符 46"/>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8" name="直接箭头连接符 47"/>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9" name="直接箭头连接符 4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34" name="矩形 33"/>
            <p:cNvSpPr/>
            <p:nvPr/>
          </p:nvSpPr>
          <p:spPr>
            <a:xfrm>
              <a:off x="7048106" y="5316418"/>
              <a:ext cx="2108233" cy="414900"/>
            </a:xfrm>
            <a:prstGeom prst="rect">
              <a:avLst/>
            </a:prstGeom>
          </p:spPr>
          <p:txBody>
            <a:bodyPr wrap="square">
              <a:spAutoFit/>
            </a:bodyPr>
            <a:lstStyle/>
            <a:p>
              <a:pPr algn="ctr" defTabSz="685800" fontAlgn="auto">
                <a:spcBef>
                  <a:spcPts val="0"/>
                </a:spcBef>
                <a:spcAft>
                  <a:spcPts val="0"/>
                </a:spcAft>
              </a:pPr>
              <a:r>
                <a:rPr lang="zh-CN" altLang="en-US" sz="1422"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422"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nvSpPr>
          <p:spPr bwMode="auto">
            <a:xfrm>
              <a:off x="4501360" y="4268012"/>
              <a:ext cx="4953898"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65024" tIns="32512" rIns="65024" bIns="32512" numCol="1" rtlCol="0" anchor="t" anchorCtr="0" compatLnSpc="1">
              <a:prstTxWarp prst="textNoShape">
                <a:avLst/>
              </a:prstTxWarp>
            </a:bodyPr>
            <a:lstStyle/>
            <a:p>
              <a:pPr algn="ctr" defTabSz="685800" fontAlgn="auto">
                <a:spcBef>
                  <a:spcPts val="0"/>
                </a:spcBef>
                <a:spcAft>
                  <a:spcPts val="0"/>
                </a:spcAft>
              </a:pPr>
              <a:endParaRPr lang="zh-CN" altLang="en-US" sz="2844">
                <a:solidFill>
                  <a:srgbClr val="E7E6E6">
                    <a:lumMod val="75000"/>
                  </a:srgbClr>
                </a:solidFill>
                <a:latin typeface="微软雅黑"/>
                <a:ea typeface="微软雅黑"/>
              </a:endParaRPr>
            </a:p>
          </p:txBody>
        </p:sp>
        <p:grpSp>
          <p:nvGrpSpPr>
            <p:cNvPr id="36" name="组合 35"/>
            <p:cNvGrpSpPr/>
            <p:nvPr/>
          </p:nvGrpSpPr>
          <p:grpSpPr>
            <a:xfrm>
              <a:off x="6865224" y="4815440"/>
              <a:ext cx="1015079" cy="440763"/>
              <a:chOff x="5475930" y="4777775"/>
              <a:chExt cx="828699" cy="480046"/>
            </a:xfrm>
          </p:grpSpPr>
          <p:cxnSp>
            <p:nvCxnSpPr>
              <p:cNvPr id="37" name="直接箭头连接符 36"/>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8" name="直接箭头连接符 37"/>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9" name="直接箭头连接符 38"/>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0" name="直接箭头连接符 39"/>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1" name="直接箭头连接符 40"/>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2" name="直接箭头连接符 41"/>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50" name="直接箭头连接符 49"/>
          <p:cNvCxnSpPr/>
          <p:nvPr/>
        </p:nvCxnSpPr>
        <p:spPr>
          <a:xfrm flipV="1">
            <a:off x="3242288" y="4146262"/>
            <a:ext cx="0" cy="400082"/>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53" name="直接箭头连接符 52"/>
          <p:cNvCxnSpPr/>
          <p:nvPr/>
        </p:nvCxnSpPr>
        <p:spPr>
          <a:xfrm>
            <a:off x="391386" y="2517677"/>
            <a:ext cx="721817"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54" name="矩形 53"/>
          <p:cNvSpPr/>
          <p:nvPr/>
        </p:nvSpPr>
        <p:spPr>
          <a:xfrm>
            <a:off x="265793" y="2085744"/>
            <a:ext cx="676140" cy="442557"/>
          </a:xfrm>
          <a:prstGeom prst="rect">
            <a:avLst/>
          </a:prstGeom>
        </p:spPr>
        <p:txBody>
          <a:bodyPr wrap="square">
            <a:spAutoFit/>
          </a:bodyPr>
          <a:lstStyle/>
          <a:p>
            <a:pPr algn="ctr" defTabSz="685800" fontAlgn="auto">
              <a:spcBef>
                <a:spcPts val="0"/>
              </a:spcBef>
              <a:spcAft>
                <a:spcPts val="0"/>
              </a:spcAft>
            </a:pPr>
            <a:r>
              <a:rPr lang="en-US" altLang="zh-CN"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p>
          <a:p>
            <a:pPr algn="ctr" defTabSz="685800" fontAlgn="auto">
              <a:spcBef>
                <a:spcPts val="0"/>
              </a:spcBef>
              <a:spcAft>
                <a:spcPts val="0"/>
              </a:spcAft>
            </a:pPr>
            <a:r>
              <a:rPr lang="zh-CN" altLang="en-US"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6" name="组合 65"/>
          <p:cNvGrpSpPr/>
          <p:nvPr/>
        </p:nvGrpSpPr>
        <p:grpSpPr>
          <a:xfrm flipV="1">
            <a:off x="5767883" y="2544862"/>
            <a:ext cx="155033" cy="86835"/>
            <a:chOff x="4892345" y="3902908"/>
            <a:chExt cx="206711" cy="115780"/>
          </a:xfrm>
        </p:grpSpPr>
        <p:cxnSp>
          <p:nvCxnSpPr>
            <p:cNvPr id="67" name="直接连接符 6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73" name="矩形 72"/>
          <p:cNvSpPr/>
          <p:nvPr/>
        </p:nvSpPr>
        <p:spPr>
          <a:xfrm>
            <a:off x="4547659" y="2512699"/>
            <a:ext cx="1024410" cy="267446"/>
          </a:xfrm>
          <a:prstGeom prst="rect">
            <a:avLst/>
          </a:prstGeom>
        </p:spPr>
        <p:txBody>
          <a:bodyPr wrap="square">
            <a:spAutoFit/>
          </a:bodyPr>
          <a:lstStyle/>
          <a:p>
            <a:pPr algn="ctr" defTabSz="685800" fontAlgn="auto">
              <a:spcBef>
                <a:spcPts val="0"/>
              </a:spcBef>
              <a:spcAft>
                <a:spcPts val="0"/>
              </a:spcAft>
            </a:pPr>
            <a:r>
              <a:rPr lang="zh-CN" altLang="en-US" sz="1138"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138"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TextBox 24"/>
          <p:cNvSpPr txBox="1"/>
          <p:nvPr/>
        </p:nvSpPr>
        <p:spPr>
          <a:xfrm>
            <a:off x="488441" y="5193895"/>
            <a:ext cx="3890851" cy="439223"/>
          </a:xfrm>
          <a:prstGeom prst="rect">
            <a:avLst/>
          </a:prstGeom>
          <a:noFill/>
          <a:ln>
            <a:noFill/>
          </a:ln>
        </p:spPr>
        <p:txBody>
          <a:bodyPr wrap="square" rtlCol="0">
            <a:spAutoFit/>
          </a:bodyPr>
          <a:lstStyle/>
          <a:p>
            <a:pPr marL="243827" indent="-243827" defTabSz="685800" fontAlgn="auto">
              <a:lnSpc>
                <a:spcPct val="150000"/>
              </a:lnSpc>
              <a:spcBef>
                <a:spcPts val="427"/>
              </a:spcBef>
              <a:spcAft>
                <a:spcPts val="427"/>
              </a:spcAft>
              <a:buClr>
                <a:srgbClr val="FFC000"/>
              </a:buClr>
              <a:buFont typeface="Wingdings" panose="05000000000000000000" pitchFamily="2" charset="2"/>
              <a:buChar char="n"/>
            </a:pPr>
            <a:r>
              <a:rPr lang="zh-CN" altLang="en-US" sz="1706"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每个判别测试位对应一个分支地址</a:t>
            </a:r>
            <a:endParaRPr lang="en-US" altLang="zh-CN" sz="1706"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5" name="肘形连接符 64"/>
          <p:cNvCxnSpPr/>
          <p:nvPr/>
        </p:nvCxnSpPr>
        <p:spPr>
          <a:xfrm rot="10800000">
            <a:off x="2498501" y="3749390"/>
            <a:ext cx="1568812" cy="805690"/>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22" name="组合 21"/>
          <p:cNvGrpSpPr/>
          <p:nvPr/>
        </p:nvGrpSpPr>
        <p:grpSpPr>
          <a:xfrm>
            <a:off x="1382002" y="3950377"/>
            <a:ext cx="814388" cy="484814"/>
            <a:chOff x="1646720" y="4179279"/>
            <a:chExt cx="1085850" cy="398994"/>
          </a:xfrm>
        </p:grpSpPr>
        <p:cxnSp>
          <p:nvCxnSpPr>
            <p:cNvPr id="23" name="直接箭头连接符 22"/>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4" name="直接箭头连接符 23"/>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5" name="直接箭头连接符 24"/>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6" name="直接箭头连接符 25"/>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75" name="Rectangle 2">
            <a:extLst>
              <a:ext uri="{FF2B5EF4-FFF2-40B4-BE49-F238E27FC236}">
                <a16:creationId xmlns:a16="http://schemas.microsoft.com/office/drawing/2014/main" id="{DF66C39F-DA96-42D0-9422-5CFAD5D922A2}"/>
              </a:ext>
            </a:extLst>
          </p:cNvPr>
          <p:cNvSpPr txBox="1">
            <a:spLocks noChangeArrowheads="1"/>
          </p:cNvSpPr>
          <p:nvPr/>
        </p:nvSpPr>
        <p:spPr bwMode="auto">
          <a:xfrm>
            <a:off x="0" y="0"/>
            <a:ext cx="781236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a:ln>
                  <a:noFill/>
                </a:ln>
                <a:solidFill>
                  <a:srgbClr val="FF0000"/>
                </a:solidFill>
                <a:effectLst/>
                <a:uLnTx/>
                <a:uFillTx/>
                <a:latin typeface="Arial"/>
                <a:ea typeface="宋体"/>
                <a:cs typeface="+mj-cs"/>
              </a:rPr>
              <a:t>6.4.2</a:t>
            </a:r>
            <a:r>
              <a:rPr kumimoji="0" lang="zh-CN" altLang="en-US" sz="3600" b="1" i="0" u="none" strike="noStrike" kern="0" cap="none" spc="0" normalizeH="0" baseline="0" noProof="0">
                <a:ln>
                  <a:noFill/>
                </a:ln>
                <a:solidFill>
                  <a:srgbClr val="FF0000"/>
                </a:solidFill>
                <a:effectLst/>
                <a:uLnTx/>
                <a:uFillTx/>
                <a:latin typeface="Arial"/>
                <a:ea typeface="宋体"/>
                <a:cs typeface="+mj-cs"/>
              </a:rPr>
              <a:t>微程序控制器</a:t>
            </a:r>
            <a:endParaRPr kumimoji="0" lang="zh-CN" altLang="en-US" sz="3600" b="1" i="0" u="none" strike="noStrike" kern="0" cap="none" spc="0" normalizeH="0" baseline="0" noProof="0" dirty="0">
              <a:ln>
                <a:noFill/>
              </a:ln>
              <a:solidFill>
                <a:srgbClr val="FF0000"/>
              </a:solidFill>
              <a:effectLst/>
              <a:uLnTx/>
              <a:uFillTx/>
              <a:latin typeface="Arial"/>
              <a:ea typeface="宋体"/>
              <a:cs typeface="+mj-cs"/>
            </a:endParaRPr>
          </a:p>
        </p:txBody>
      </p:sp>
    </p:spTree>
    <p:custDataLst>
      <p:tags r:id="rId1"/>
    </p:custDataLst>
    <p:extLst>
      <p:ext uri="{BB962C8B-B14F-4D97-AF65-F5344CB8AC3E}">
        <p14:creationId xmlns:p14="http://schemas.microsoft.com/office/powerpoint/2010/main" val="2214809553"/>
      </p:ext>
    </p:extLst>
  </p:cSld>
  <p:clrMapOvr>
    <a:masterClrMapping/>
  </p:clrMapOvr>
  <mc:AlternateContent xmlns:mc="http://schemas.openxmlformats.org/markup-compatibility/2006" xmlns:p15="http://schemas.microsoft.com/office/powerpoint/2012/main">
    <mc:Choice Requires="p15">
      <p:transition spd="slow" advTm="220400">
        <p15:prstTrans prst="pageCurlDouble"/>
      </p:transition>
    </mc:Choice>
    <mc:Fallback xmlns="">
      <p:transition spd="slow" advTm="2204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wipe(left)">
                                      <p:cBhvr>
                                        <p:cTn id="7"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9379" x="7232650" y="3213100"/>
          <p14:tracePt t="9490" x="7302500" y="3213100"/>
          <p14:tracePt t="9523" x="7531100" y="3238500"/>
          <p14:tracePt t="9554" x="7740650" y="3263900"/>
          <p14:tracePt t="9577" x="7829550" y="3270250"/>
          <p14:tracePt t="9611" x="7867650" y="3270250"/>
          <p14:tracePt t="9644" x="7899400" y="3270250"/>
          <p14:tracePt t="9645" x="7918450" y="3270250"/>
          <p14:tracePt t="9661" x="7950200" y="3263900"/>
          <p14:tracePt t="9694" x="8178800" y="3225800"/>
          <p14:tracePt t="9727" x="8343900" y="3181350"/>
          <p14:tracePt t="9761" x="8407400" y="3168650"/>
          <p14:tracePt t="9794" x="8451850" y="3149600"/>
          <p14:tracePt t="9828" x="8502650" y="3117850"/>
          <p14:tracePt t="9831" x="8515350" y="3111500"/>
          <p14:tracePt t="9864" x="8540750" y="3098800"/>
          <p14:tracePt t="9894" x="8566150" y="3073400"/>
          <p14:tracePt t="9928" x="8597900" y="3041650"/>
          <p14:tracePt t="9928" x="8616950" y="3035300"/>
          <p14:tracePt t="9961" x="8648700" y="3003550"/>
          <p14:tracePt t="9994" x="8680450" y="2952750"/>
          <p14:tracePt t="10028" x="8712200" y="2844800"/>
          <p14:tracePt t="10061" x="8724900" y="2755900"/>
          <p14:tracePt t="10102" x="8731250" y="2616200"/>
          <p14:tracePt t="10130" x="8724900" y="2540000"/>
          <p14:tracePt t="10166" x="8686800" y="2432050"/>
          <p14:tracePt t="10195" x="8636000" y="2305050"/>
          <p14:tracePt t="10196" x="8629650" y="2286000"/>
          <p14:tracePt t="10228" x="8604250" y="2216150"/>
          <p14:tracePt t="10261" x="8572500" y="2139950"/>
          <p14:tracePt t="10263" x="8566150" y="2127250"/>
          <p14:tracePt t="10295" x="8534400" y="2057400"/>
          <p14:tracePt t="10328" x="8502650" y="1981200"/>
          <p14:tracePt t="10366" x="8439150" y="1860550"/>
          <p14:tracePt t="10399" x="8382000" y="1790700"/>
          <p14:tracePt t="10428" x="8362950" y="1758950"/>
          <p14:tracePt t="10462" x="8343900" y="1746250"/>
          <p14:tracePt t="10463" x="8343900" y="1739900"/>
          <p14:tracePt t="10495" x="8312150" y="1733550"/>
          <p14:tracePt t="10528" x="8191500" y="1708150"/>
          <p14:tracePt t="10562" x="8070850" y="1689100"/>
          <p14:tracePt t="10598" x="8001000" y="1689100"/>
          <p14:tracePt t="10628" x="7931150" y="1689100"/>
          <p14:tracePt t="10662" x="7816850" y="1727200"/>
          <p14:tracePt t="10695" x="7683500" y="1765300"/>
          <p14:tracePt t="10698" x="7664450" y="1771650"/>
          <p14:tracePt t="10729" x="7581900" y="1803400"/>
          <p14:tracePt t="10762" x="7505700" y="1835150"/>
          <p14:tracePt t="10795" x="7429500" y="1879600"/>
          <p14:tracePt t="10829" x="7353300" y="1949450"/>
          <p14:tracePt t="10862" x="7302500" y="2006600"/>
          <p14:tracePt t="10896" x="7245350" y="2082800"/>
          <p14:tracePt t="10929" x="7175500" y="2178050"/>
          <p14:tracePt t="10963" x="7124700" y="2292350"/>
          <p14:tracePt t="10996" x="7105650" y="2381250"/>
          <p14:tracePt t="10998" x="7099300" y="2400300"/>
          <p14:tracePt t="11029" x="7092950" y="2476500"/>
          <p14:tracePt t="11062" x="7092950" y="2571750"/>
          <p14:tracePt t="11096" x="7105650" y="2679700"/>
          <p14:tracePt t="11129" x="7131050" y="2768600"/>
          <p14:tracePt t="11146" x="7143750" y="2800350"/>
          <p14:tracePt t="11180" x="7200900" y="2895600"/>
          <p14:tracePt t="11181" x="7213600" y="2914650"/>
          <p14:tracePt t="11213" x="7308850" y="3009900"/>
          <p14:tracePt t="11246" x="7359650" y="3041650"/>
          <p14:tracePt t="11279" x="7391400" y="3048000"/>
          <p14:tracePt t="11313" x="7473950" y="3067050"/>
          <p14:tracePt t="11353" x="7715250" y="3117850"/>
          <p14:tracePt t="11380" x="7804150" y="3136900"/>
          <p14:tracePt t="11415" x="7981950" y="3155950"/>
          <p14:tracePt t="11447" x="8032750" y="3168650"/>
          <p14:tracePt t="11479" x="8121650" y="3168650"/>
          <p14:tracePt t="11513" x="8274050" y="3124200"/>
          <p14:tracePt t="11546" x="8362950" y="3079750"/>
          <p14:tracePt t="11580" x="8413750" y="3054350"/>
          <p14:tracePt t="11613" x="8445500" y="3009900"/>
          <p14:tracePt t="11616" x="8458200" y="2997200"/>
          <p14:tracePt t="11649" x="8502650" y="2882900"/>
          <p14:tracePt t="11680" x="8528050" y="2774950"/>
          <p14:tracePt t="11682" x="8528050" y="2736850"/>
          <p14:tracePt t="11713" x="8528050" y="2616200"/>
          <p14:tracePt t="11746" x="8528050" y="2476500"/>
          <p14:tracePt t="11780" x="8515350" y="2298700"/>
          <p14:tracePt t="11813" x="8477250" y="2133600"/>
          <p14:tracePt t="11847" x="8432800" y="2038350"/>
          <p14:tracePt t="11849" x="8426450" y="2019300"/>
          <p14:tracePt t="11881" x="8369300" y="1936750"/>
          <p14:tracePt t="11913" x="8331200" y="1898650"/>
          <p14:tracePt t="11947" x="8261350" y="1822450"/>
          <p14:tracePt t="11948" x="8242300" y="1816100"/>
          <p14:tracePt t="11980" x="8191500" y="1778000"/>
          <p14:tracePt t="12013" x="8115300" y="1746250"/>
          <p14:tracePt t="12015" x="8102600" y="1739900"/>
          <p14:tracePt t="12047" x="8058150" y="1727200"/>
          <p14:tracePt t="12085" x="8007350" y="1714500"/>
          <p14:tracePt t="12087" x="7975600" y="1708150"/>
          <p14:tracePt t="12119" x="7893050" y="1695450"/>
          <p14:tracePt t="12147" x="7861300" y="1689100"/>
          <p14:tracePt t="12180" x="7816850" y="1682750"/>
          <p14:tracePt t="12190" x="7810500" y="1682750"/>
          <p14:tracePt t="12214" x="7791450" y="1682750"/>
          <p14:tracePt t="12247" x="7740650" y="1682750"/>
          <p14:tracePt t="12255" x="7727950" y="1682750"/>
          <p14:tracePt t="12281" x="7620000" y="1733550"/>
          <p14:tracePt t="12315" x="7543800" y="1771650"/>
          <p14:tracePt t="12347" x="7512050" y="1790700"/>
          <p14:tracePt t="12381" x="7493000" y="1816100"/>
          <p14:tracePt t="12414" x="7461250" y="1879600"/>
          <p14:tracePt t="12447" x="7423150" y="1949450"/>
          <p14:tracePt t="12449" x="7416800" y="1968500"/>
          <p14:tracePt t="12481" x="7397750" y="2006600"/>
          <p14:tracePt t="12514" x="7378700" y="2038350"/>
          <p14:tracePt t="12547" x="7366000" y="2076450"/>
          <p14:tracePt t="12581" x="7340600" y="2146300"/>
          <p14:tracePt t="12614" x="7327900" y="2178050"/>
          <p14:tracePt t="12648" x="7321550" y="2203450"/>
          <p14:tracePt t="12681" x="7315200" y="2241550"/>
          <p14:tracePt t="12683" x="7315200" y="2254250"/>
          <p14:tracePt t="12715" x="7302500" y="2298700"/>
          <p14:tracePt t="12748" x="7302500" y="2311400"/>
          <p14:tracePt t="12835" x="7308850" y="2343150"/>
          <p14:tracePt t="12835" x="0" y="0"/>
        </p14:tracePtLst>
        <p14:tracePtLst>
          <p14:tracePt t="13213" x="10210800" y="1708150"/>
          <p14:tracePt t="13217" x="10204450" y="1701800"/>
          <p14:tracePt t="13256" x="10191750" y="1695450"/>
          <p14:tracePt t="13290" x="10102850" y="1689100"/>
          <p14:tracePt t="13321" x="9944100" y="1714500"/>
          <p14:tracePt t="13332" x="9867900" y="1733550"/>
          <p14:tracePt t="13365" x="9639300" y="1828800"/>
          <p14:tracePt t="13398" x="9436100" y="1924050"/>
          <p14:tracePt t="13432" x="9302750" y="2006600"/>
          <p14:tracePt t="13465" x="9220200" y="2120900"/>
          <p14:tracePt t="13499" x="9201150" y="2247900"/>
          <p14:tracePt t="13501" x="9194800" y="2305050"/>
          <p14:tracePt t="13532" x="9182100" y="2457450"/>
          <p14:tracePt t="13565" x="9194800" y="2641600"/>
          <p14:tracePt t="13566" x="9201150" y="2667000"/>
          <p14:tracePt t="13582" x="9239250" y="2794000"/>
          <p14:tracePt t="13616" x="9315450" y="2990850"/>
          <p14:tracePt t="13649" x="9372600" y="3098800"/>
          <p14:tracePt t="13665" x="9417050" y="3175000"/>
          <p14:tracePt t="13674" x="9429750" y="3187700"/>
          <p14:tracePt t="13699" x="9499600" y="3257550"/>
          <p14:tracePt t="13732" x="9639300" y="3333750"/>
          <p14:tracePt t="13735" x="9671050" y="3346450"/>
          <p14:tracePt t="13766" x="9906000" y="3397250"/>
          <p14:tracePt t="13771" x="9950450" y="3397250"/>
          <p14:tracePt t="13799" x="10242550" y="3397250"/>
          <p14:tracePt t="13833" x="10414000" y="3378200"/>
          <p14:tracePt t="13866" x="10534650" y="3359150"/>
          <p14:tracePt t="13899" x="10610850" y="3302000"/>
          <p14:tracePt t="13933" x="10744200" y="3181350"/>
          <p14:tracePt t="13966" x="10877550" y="2971800"/>
          <p14:tracePt t="13969" x="10909300" y="2914650"/>
          <p14:tracePt t="13977" x="10934700" y="2870200"/>
          <p14:tracePt t="13999" x="10960100" y="2800350"/>
          <p14:tracePt t="14001" x="10966450" y="2768600"/>
          <p14:tracePt t="14033" x="10972800" y="2660650"/>
          <p14:tracePt t="14066" x="10928350" y="2432050"/>
          <p14:tracePt t="14100" x="10795000" y="2120900"/>
          <p14:tracePt t="14133" x="10699750" y="1924050"/>
          <p14:tracePt t="14166" x="10636250" y="1822450"/>
          <p14:tracePt t="14169" x="10617200" y="1797050"/>
          <p14:tracePt t="14179" x="10604500" y="1784350"/>
          <p14:tracePt t="14200" x="10591800" y="1765300"/>
          <p14:tracePt t="14209" x="10566400" y="1746250"/>
          <p14:tracePt t="14233" x="10528300" y="1720850"/>
          <p14:tracePt t="14243" x="10464800" y="1682750"/>
          <p14:tracePt t="14267" x="10363200" y="1651000"/>
          <p14:tracePt t="14300" x="10185400" y="1606550"/>
          <p14:tracePt t="14333" x="9988550" y="1562100"/>
          <p14:tracePt t="14350" x="9963150" y="1562100"/>
          <p14:tracePt t="14461" x="9950450" y="1568450"/>
          <p14:tracePt t="14461" x="0" y="0"/>
        </p14:tracePtLst>
        <p14:tracePtLst>
          <p14:tracePt t="18459" x="8318500" y="2667000"/>
          <p14:tracePt t="18526" x="8362950" y="2667000"/>
          <p14:tracePt t="18551" x="8547100" y="2647950"/>
          <p14:tracePt t="18571" x="8743950" y="2641600"/>
          <p14:tracePt t="18605" x="9150350" y="2641600"/>
          <p14:tracePt t="18638" x="9258300" y="2635250"/>
          <p14:tracePt t="18672" x="9283700" y="2628900"/>
          <p14:tracePt t="18705" x="9302750" y="2622550"/>
          <p14:tracePt t="18739" x="9321800" y="2622550"/>
          <p14:tracePt t="18789" x="9347200" y="2622550"/>
          <p14:tracePt t="18821" x="9525000" y="2628900"/>
          <p14:tracePt t="18854" x="9613900" y="2635250"/>
          <p14:tracePt t="18894" x="9594850" y="2635250"/>
          <p14:tracePt t="18925" x="9588500" y="2628900"/>
          <p14:tracePt t="18959" x="9582150" y="2622550"/>
          <p14:tracePt t="18988" x="9575800" y="2616200"/>
          <p14:tracePt t="19083" x="9569450" y="2616200"/>
          <p14:tracePt t="19117" x="9461500" y="2616200"/>
          <p14:tracePt t="19148" x="9366250" y="2616200"/>
          <p14:tracePt t="19149" x="9296400" y="2616200"/>
          <p14:tracePt t="19182" x="9010650" y="2616200"/>
          <p14:tracePt t="19212" x="8839200" y="2622550"/>
          <p14:tracePt t="19213" x="8813800" y="2628900"/>
          <p14:tracePt t="19222" x="8801100" y="2628900"/>
          <p14:tracePt t="19286" x="8782050" y="2635250"/>
          <p14:tracePt t="19288" x="8769350" y="2641600"/>
          <p14:tracePt t="19321" x="8699500" y="2654300"/>
          <p14:tracePt t="19352" x="8686800" y="2654300"/>
          <p14:tracePt t="19460" x="8775700" y="2654300"/>
          <p14:tracePt t="19481" x="8947150" y="2654300"/>
          <p14:tracePt t="19506" x="9156700" y="2654300"/>
          <p14:tracePt t="19523" x="9239250" y="2647950"/>
          <p14:tracePt t="19539" x="9309100" y="2641600"/>
          <p14:tracePt t="19556" x="9353550" y="2641600"/>
          <p14:tracePt t="19573" x="9410700" y="2641600"/>
          <p14:tracePt t="19582" x="9423400" y="2641600"/>
          <p14:tracePt t="19616" x="9442450" y="2647950"/>
          <p14:tracePt t="19696" x="9404350" y="2654300"/>
          <p14:tracePt t="19697" x="9353550" y="2654300"/>
          <p14:tracePt t="19708" x="9315450" y="2654300"/>
          <p14:tracePt t="19740" x="8997950" y="2654300"/>
          <p14:tracePt t="19773" x="8674100" y="2654300"/>
          <p14:tracePt t="19790" x="8547100" y="2654300"/>
          <p14:tracePt t="19806" x="8451850" y="2654300"/>
          <p14:tracePt t="19816" x="8439150" y="2654300"/>
          <p14:tracePt t="19851" x="8420100" y="2654300"/>
          <p14:tracePt t="19962" x="8439150" y="2654300"/>
          <p14:tracePt t="19963" x="8458200" y="2654300"/>
          <p14:tracePt t="19975" x="8477250" y="2654300"/>
          <p14:tracePt t="20007" x="8597900" y="2654300"/>
          <p14:tracePt t="20041" x="8731250" y="2654300"/>
          <p14:tracePt t="20073" x="8743950" y="2654300"/>
          <p14:tracePt t="20148" x="0" y="0"/>
        </p14:tracePtLst>
        <p14:tracePtLst>
          <p14:tracePt t="20678" x="11353800" y="2025650"/>
          <p14:tracePt t="20682" x="11341100" y="2025650"/>
          <p14:tracePt t="20710" x="11303000" y="2019300"/>
          <p14:tracePt t="20741" x="11195050" y="2006600"/>
          <p14:tracePt t="20774" x="11004550" y="2038350"/>
          <p14:tracePt t="20808" x="10877550" y="2114550"/>
          <p14:tracePt t="20810" x="10864850" y="2127250"/>
          <p14:tracePt t="20841" x="10795000" y="2254250"/>
          <p14:tracePt t="20874" x="10750550" y="2374900"/>
          <p14:tracePt t="20915" x="10750550" y="2470150"/>
          <p14:tracePt t="20942" x="10795000" y="2546350"/>
          <p14:tracePt t="20974" x="10896600" y="2628900"/>
          <p14:tracePt t="21008" x="11061700" y="2679700"/>
          <p14:tracePt t="21041" x="11296650" y="2698750"/>
          <p14:tracePt t="21043" x="11322050" y="2698750"/>
          <p14:tracePt t="21075" x="11525250" y="2609850"/>
          <p14:tracePt t="21108" x="11569700" y="2540000"/>
          <p14:tracePt t="21142" x="11576050" y="2419350"/>
          <p14:tracePt t="21175" x="11557000" y="2279650"/>
          <p14:tracePt t="21208" x="11512550" y="2203450"/>
          <p14:tracePt t="21241" x="11499850" y="2184400"/>
          <p14:tracePt t="21302" x="11493500" y="2184400"/>
          <p14:tracePt t="21334" x="11442700" y="2184400"/>
          <p14:tracePt t="21369" x="11372850" y="2184400"/>
          <p14:tracePt t="21401" x="11334750" y="2197100"/>
          <p14:tracePt t="21402" x="0" y="0"/>
        </p14:tracePtLst>
        <p14:tracePtLst>
          <p14:tracePt t="21905" x="10756900" y="4813300"/>
          <p14:tracePt t="21927" x="10693400" y="4756150"/>
          <p14:tracePt t="21959" x="10585450" y="4699000"/>
          <p14:tracePt t="21992" x="10458450" y="4673600"/>
          <p14:tracePt t="22026" x="10337800" y="4667250"/>
          <p14:tracePt t="22059" x="10198100" y="4667250"/>
          <p14:tracePt t="22061" x="10128250" y="4667250"/>
          <p14:tracePt t="22069" x="10102850" y="4667250"/>
          <p14:tracePt t="22093" x="10026650" y="4667250"/>
          <p14:tracePt t="22126" x="9906000" y="4673600"/>
          <p14:tracePt t="22127" x="9867900" y="4686300"/>
          <p14:tracePt t="22162" x="9804400" y="4711700"/>
          <p14:tracePt t="22193" x="9728200" y="4762500"/>
          <p14:tracePt t="22226" x="9696450" y="4800600"/>
          <p14:tracePt t="22259" x="9645650" y="4864100"/>
          <p14:tracePt t="22293" x="9601200" y="4914900"/>
          <p14:tracePt t="22326" x="9588500" y="4933950"/>
          <p14:tracePt t="22327" x="9588500" y="4946650"/>
          <p14:tracePt t="22359" x="9588500" y="4991100"/>
          <p14:tracePt t="22393" x="9601200" y="5105400"/>
          <p14:tracePt t="22432" x="9652000" y="5194300"/>
          <p14:tracePt t="22433" x="9677400" y="5232400"/>
          <p14:tracePt t="22460" x="9715500" y="5276850"/>
          <p14:tracePt t="22493" x="9740900" y="5302250"/>
          <p14:tracePt t="22526" x="9829800" y="5365750"/>
          <p14:tracePt t="22560" x="10013950" y="5429250"/>
          <p14:tracePt t="22562" x="10033000" y="5429250"/>
          <p14:tracePt t="22593" x="10204450" y="5473700"/>
          <p14:tracePt t="22634" x="10312400" y="5480050"/>
          <p14:tracePt t="22666" x="10401300" y="5461000"/>
          <p14:tracePt t="22667" x="10420350" y="5454650"/>
          <p14:tracePt t="22693" x="10534650" y="5397500"/>
          <p14:tracePt t="22727" x="10680700" y="5340350"/>
          <p14:tracePt t="22760" x="10756900" y="5295900"/>
          <p14:tracePt t="22793" x="10782300" y="5257800"/>
          <p14:tracePt t="22795" x="10782300" y="5232400"/>
          <p14:tracePt t="22803" x="10782300" y="5226050"/>
          <p14:tracePt t="22827" x="10788650" y="5156200"/>
          <p14:tracePt t="22860" x="10788650" y="5067300"/>
          <p14:tracePt t="22894" x="10775950" y="4978400"/>
          <p14:tracePt t="22927" x="10756900" y="4940300"/>
          <p14:tracePt t="22960" x="10725150" y="4908550"/>
          <p14:tracePt t="22994" x="10604500" y="4819650"/>
          <p14:tracePt t="23027" x="10445750" y="4756150"/>
          <p14:tracePt t="23029" x="10407650" y="4749800"/>
          <p14:tracePt t="23060" x="10255250" y="4737100"/>
          <p14:tracePt t="23061" x="10210800" y="4737100"/>
          <p14:tracePt t="23070" x="10172700" y="4737100"/>
          <p14:tracePt t="23094" x="10013950" y="4737100"/>
          <p14:tracePt t="23102" x="9963150" y="4743450"/>
          <p14:tracePt t="23128" x="9918700" y="4756150"/>
          <p14:tracePt t="23176" x="9893300" y="4775200"/>
          <p14:tracePt t="23210" x="9836150" y="4819650"/>
          <p14:tracePt t="23230" x="9779000" y="4838700"/>
          <p14:tracePt t="23230" x="0" y="0"/>
        </p14:tracePtLst>
        <p14:tracePtLst>
          <p14:tracePt t="23687" x="7594600" y="4781550"/>
          <p14:tracePt t="23691" x="7562850" y="4775200"/>
          <p14:tracePt t="23711" x="7512050" y="4762500"/>
          <p14:tracePt t="23745" x="7334250" y="4743450"/>
          <p14:tracePt t="23746" x="7270750" y="4743450"/>
          <p14:tracePt t="23778" x="7080250" y="4743450"/>
          <p14:tracePt t="23811" x="6858000" y="4749800"/>
          <p14:tracePt t="23845" x="6654800" y="4768850"/>
          <p14:tracePt t="23880" x="6572250" y="4800600"/>
          <p14:tracePt t="23912" x="6362700" y="4883150"/>
          <p14:tracePt t="23945" x="6311900" y="4908550"/>
          <p14:tracePt t="23978" x="6286500" y="4933950"/>
          <p14:tracePt t="24012" x="6254750" y="4991100"/>
          <p14:tracePt t="24045" x="6229350" y="5060950"/>
          <p14:tracePt t="24078" x="6172200" y="5156200"/>
          <p14:tracePt t="24114" x="6134100" y="5213350"/>
          <p14:tracePt t="24116" x="6127750" y="5245100"/>
          <p14:tracePt t="24145" x="6140450" y="5384800"/>
          <p14:tracePt t="24178" x="6184900" y="5480050"/>
          <p14:tracePt t="24212" x="6235700" y="5562600"/>
          <p14:tracePt t="24245" x="6350000" y="5689600"/>
          <p14:tracePt t="24279" x="6477000" y="5778500"/>
          <p14:tracePt t="24312" x="6578600" y="5810250"/>
          <p14:tracePt t="24315" x="6616700" y="5816600"/>
          <p14:tracePt t="24345" x="6756400" y="5829300"/>
          <p14:tracePt t="24379" x="6934200" y="5829300"/>
          <p14:tracePt t="24380" x="6965950" y="5829300"/>
          <p14:tracePt t="24412" x="7353300" y="5829300"/>
          <p14:tracePt t="24445" x="7886700" y="5848350"/>
          <p14:tracePt t="24479" x="8197850" y="5854700"/>
          <p14:tracePt t="24512" x="8362950" y="5835650"/>
          <p14:tracePt t="24546" x="8477250" y="5797550"/>
          <p14:tracePt t="24547" x="8509000" y="5784850"/>
          <p14:tracePt t="24579" x="8661400" y="5740400"/>
          <p14:tracePt t="24613" x="8724900" y="5689600"/>
          <p14:tracePt t="24646" x="8763000" y="5626100"/>
          <p14:tracePt t="24679" x="8807450" y="5524500"/>
          <p14:tracePt t="24712" x="8845550" y="5441950"/>
          <p14:tracePt t="24746" x="8877300" y="5346700"/>
          <p14:tracePt t="24779" x="8883650" y="5207000"/>
          <p14:tracePt t="24813" x="8845550" y="5060950"/>
          <p14:tracePt t="24815" x="8820150" y="5010150"/>
          <p14:tracePt t="24846" x="8782050" y="4914900"/>
          <p14:tracePt t="24879" x="8648700" y="4673600"/>
          <p14:tracePt t="24913" x="8604250" y="4629150"/>
          <p14:tracePt t="24929" x="8578850" y="4616450"/>
          <p14:tracePt t="24963" x="8477250" y="4578350"/>
          <p14:tracePt t="24996" x="8274050" y="4508500"/>
          <p14:tracePt t="25030" x="7937500" y="4438650"/>
          <p14:tracePt t="25032" x="7823200" y="4419600"/>
          <p14:tracePt t="25066" x="7600950" y="4413250"/>
          <p14:tracePt t="25102" x="7499350" y="4432300"/>
          <p14:tracePt t="25130" x="7378700" y="4457700"/>
          <p14:tracePt t="25163" x="7169150" y="4508500"/>
          <p14:tracePt t="25196" x="6940550" y="4622800"/>
          <p14:tracePt t="25230" x="6731000" y="4724400"/>
          <p14:tracePt t="25263" x="6559550" y="4794250"/>
          <p14:tracePt t="25265" x="6534150" y="4806950"/>
          <p14:tracePt t="25275" x="6477000" y="4832350"/>
          <p14:tracePt t="25302" x="6388100" y="4883150"/>
          <p14:tracePt t="25330" x="6254750" y="4984750"/>
          <p14:tracePt t="25369" x="6096000" y="5086350"/>
          <p14:tracePt t="25370" x="6038850" y="5124450"/>
          <p14:tracePt t="25397" x="5994400" y="5162550"/>
          <p14:tracePt t="25430" x="5962650" y="5264150"/>
          <p14:tracePt t="25463" x="5937250" y="5403850"/>
          <p14:tracePt t="25497" x="5930900" y="5568950"/>
          <p14:tracePt t="25530" x="5930900" y="5708650"/>
          <p14:tracePt t="25564" x="5988050" y="5873750"/>
          <p14:tracePt t="25597" x="6038850" y="6026150"/>
          <p14:tracePt t="25633" x="6108700" y="6165850"/>
          <p14:tracePt t="25664" x="6191250" y="6235700"/>
          <p14:tracePt t="25697" x="6261100" y="6292850"/>
          <p14:tracePt t="25730" x="6324600" y="6337300"/>
          <p14:tracePt t="25764" x="6432550" y="6381750"/>
          <p14:tracePt t="25797" x="6559550" y="6413500"/>
          <p14:tracePt t="25830" x="6711950" y="6432550"/>
          <p14:tracePt t="25849" x="6800850" y="6445250"/>
          <p14:tracePt t="25850" x="6858000" y="6445250"/>
          <p14:tracePt t="25886" x="6997700" y="6445250"/>
          <p14:tracePt t="25914" x="7181850" y="6445250"/>
          <p14:tracePt t="25947" x="7391400" y="6419850"/>
          <p14:tracePt t="25981" x="7550150" y="6407150"/>
          <p14:tracePt t="26014" x="7658100" y="6375400"/>
          <p14:tracePt t="26047" x="7937500" y="6280150"/>
          <p14:tracePt t="26049" x="7956550" y="6280150"/>
          <p14:tracePt t="26085" x="8108950" y="6261100"/>
          <p14:tracePt t="26114" x="8140700" y="6248400"/>
          <p14:tracePt t="26148" x="8280400" y="6127750"/>
          <p14:tracePt t="26182" x="8451850" y="5988050"/>
          <p14:tracePt t="26214" x="8515350" y="5937250"/>
          <p14:tracePt t="26248" x="8534400" y="5905500"/>
          <p14:tracePt t="26281" x="8578850" y="5822950"/>
          <p14:tracePt t="26315" x="8642350" y="5689600"/>
          <p14:tracePt t="26318" x="8655050" y="5657850"/>
          <p14:tracePt t="26348" x="8680450" y="5581650"/>
          <p14:tracePt t="26382" x="8693150" y="5480050"/>
          <p14:tracePt t="26417" x="8699500" y="5314950"/>
          <p14:tracePt t="26448" x="8655050" y="5124450"/>
          <p14:tracePt t="26481" x="8566150" y="4946650"/>
          <p14:tracePt t="26515" x="8534400" y="4908550"/>
          <p14:tracePt t="26548" x="8496300" y="4876800"/>
          <p14:tracePt t="26550" x="8483600" y="4870450"/>
          <p14:tracePt t="26584" x="8375650" y="4832350"/>
          <p14:tracePt t="26618" x="8191500" y="4781550"/>
          <p14:tracePt t="26650" x="7994650" y="4730750"/>
          <p14:tracePt t="26681" x="7829550" y="4686300"/>
          <p14:tracePt t="26715" x="7708900" y="4641850"/>
          <p14:tracePt t="26748" x="7569200" y="4597400"/>
          <p14:tracePt t="26782" x="7359650" y="4552950"/>
          <p14:tracePt t="26783" x="7264400" y="4540250"/>
          <p14:tracePt t="26818" x="7067550" y="4527550"/>
          <p14:tracePt t="26853" x="6946900" y="4527550"/>
          <p14:tracePt t="26882" x="6781800" y="4578350"/>
          <p14:tracePt t="26915" x="6661150" y="4641850"/>
          <p14:tracePt t="26949" x="6546850" y="4743450"/>
          <p14:tracePt t="26982" x="6432550" y="4832350"/>
          <p14:tracePt t="27015" x="6324600" y="4921250"/>
          <p14:tracePt t="27019" x="6318250" y="4933950"/>
          <p14:tracePt t="27049" x="6273800" y="4978400"/>
          <p14:tracePt t="27086" x="6191250" y="5105400"/>
          <p14:tracePt t="27116" x="6121400" y="5219700"/>
          <p14:tracePt t="27150" x="6076950" y="5321300"/>
          <p14:tracePt t="27182" x="6051550" y="5435600"/>
          <p14:tracePt t="27216" x="6045200" y="5568950"/>
          <p14:tracePt t="27217" x="6045200" y="5594350"/>
          <p14:tracePt t="27249" x="6083300" y="5740400"/>
          <p14:tracePt t="27282" x="6127750" y="5848350"/>
          <p14:tracePt t="27285" x="6146800" y="5892800"/>
          <p14:tracePt t="27316" x="6229350" y="6019800"/>
          <p14:tracePt t="27351" x="6330950" y="6140450"/>
          <p14:tracePt t="27382" x="6432550" y="6242050"/>
          <p14:tracePt t="27416" x="6521450" y="6305550"/>
          <p14:tracePt t="27449" x="6610350" y="6369050"/>
          <p14:tracePt t="27452" x="6629400" y="6369050"/>
          <p14:tracePt t="27482" x="6692900" y="6394450"/>
          <p14:tracePt t="27516" x="6832600" y="6419850"/>
          <p14:tracePt t="27520" x="6870700" y="6432550"/>
          <p14:tracePt t="27550" x="7099300" y="6464300"/>
          <p14:tracePt t="27583" x="7467600" y="6515100"/>
          <p14:tracePt t="27616" x="7696200" y="6540500"/>
          <p14:tracePt t="27651" x="7791450" y="6540500"/>
          <p14:tracePt t="27683" x="7804150" y="6527800"/>
          <p14:tracePt t="27716" x="7912100" y="6502400"/>
          <p14:tracePt t="27719" x="7962900" y="6496050"/>
          <p14:tracePt t="27750" x="8166100" y="6483350"/>
          <p14:tracePt t="27783" x="8229600" y="6483350"/>
          <p14:tracePt t="27784" x="8242300" y="6483350"/>
          <p14:tracePt t="27833" x="8242300" y="6464300"/>
          <p14:tracePt t="27864" x="8261350" y="6432550"/>
          <p14:tracePt t="27900" x="8261350" y="6426200"/>
          <p14:tracePt t="27927" x="8261350" y="6419850"/>
          <p14:tracePt t="27950" x="8274050" y="6400800"/>
          <p14:tracePt t="27984" x="8280400" y="6388100"/>
          <p14:tracePt t="28016" x="8293100" y="6356350"/>
          <p14:tracePt t="28050" x="8324850" y="6299200"/>
          <p14:tracePt t="28083" x="8343900" y="6254750"/>
          <p14:tracePt t="28117" x="8350250" y="6248400"/>
          <p14:tracePt t="28258" x="0" y="0"/>
        </p14:tracePtLst>
        <p14:tracePtLst>
          <p14:tracePt t="31558" x="5511800" y="4813300"/>
          <p14:tracePt t="31588" x="5486400" y="4806950"/>
          <p14:tracePt t="31621" x="5422900" y="4794250"/>
          <p14:tracePt t="31622" x="5403850" y="4794250"/>
          <p14:tracePt t="31654" x="5257800" y="4762500"/>
          <p14:tracePt t="31688" x="5118100" y="4743450"/>
          <p14:tracePt t="31696" x="5080000" y="4737100"/>
          <p14:tracePt t="31723" x="4940300" y="4730750"/>
          <p14:tracePt t="31757" x="4845050" y="4724400"/>
          <p14:tracePt t="31791" x="4775200" y="4724400"/>
          <p14:tracePt t="31793" x="4756150" y="4724400"/>
          <p14:tracePt t="31821" x="4667250" y="4724400"/>
          <p14:tracePt t="31855" x="4457700" y="4724400"/>
          <p14:tracePt t="31857" x="4375150" y="4724400"/>
          <p14:tracePt t="31898" x="4114800" y="4724400"/>
          <p14:tracePt t="31933" x="3994150" y="4724400"/>
          <p14:tracePt t="31959" x="3987800" y="4724400"/>
          <p14:tracePt t="31993" x="3956050" y="4737100"/>
          <p14:tracePt t="32022" x="3854450" y="4775200"/>
          <p14:tracePt t="32055" x="3695700" y="4813300"/>
          <p14:tracePt t="32088" x="3600450" y="4838700"/>
          <p14:tracePt t="32122" x="3568700" y="4857750"/>
          <p14:tracePt t="32155" x="3543300" y="4908550"/>
          <p14:tracePt t="32188" x="3524250" y="4972050"/>
          <p14:tracePt t="32191" x="3517900" y="4997450"/>
          <p14:tracePt t="32226" x="3517900" y="5118100"/>
          <p14:tracePt t="32260" x="3517900" y="5226050"/>
          <p14:tracePt t="32262" x="3524250" y="5245100"/>
          <p14:tracePt t="32291" x="3536950" y="5295900"/>
          <p14:tracePt t="32322" x="3562350" y="5353050"/>
          <p14:tracePt t="32355" x="3606800" y="5403850"/>
          <p14:tracePt t="32388" x="3657600" y="5448300"/>
          <p14:tracePt t="32422" x="3721100" y="5486400"/>
          <p14:tracePt t="32424" x="3727450" y="5486400"/>
          <p14:tracePt t="32459" x="3854450" y="5549900"/>
          <p14:tracePt t="32493" x="4044950" y="5619750"/>
          <p14:tracePt t="32526" x="4216400" y="5645150"/>
          <p14:tracePt t="32555" x="4451350" y="5645150"/>
          <p14:tracePt t="32589" x="4679950" y="5657850"/>
          <p14:tracePt t="32622" x="4972050" y="5676900"/>
          <p14:tracePt t="32656" x="5219700" y="5683250"/>
          <p14:tracePt t="32689" x="5467350" y="5683250"/>
          <p14:tracePt t="32690" x="5511800" y="5683250"/>
          <p14:tracePt t="32723" x="5708650" y="5676900"/>
          <p14:tracePt t="32756" x="5861050" y="5651500"/>
          <p14:tracePt t="32792" x="5962650" y="5613400"/>
          <p14:tracePt t="32822" x="6007100" y="5575300"/>
          <p14:tracePt t="32856" x="6045200" y="5511800"/>
          <p14:tracePt t="32858" x="6051550" y="5505450"/>
          <p14:tracePt t="32889" x="6070600" y="5473700"/>
          <p14:tracePt t="32922" x="6108700" y="5410200"/>
          <p14:tracePt t="32925" x="6115050" y="5391150"/>
          <p14:tracePt t="32958" x="6115050" y="5327650"/>
          <p14:tracePt t="32990" x="6102350" y="5264150"/>
          <p14:tracePt t="33023" x="6070600" y="5194300"/>
          <p14:tracePt t="33056" x="6026150" y="5118100"/>
          <p14:tracePt t="33089" x="5962650" y="5054600"/>
          <p14:tracePt t="33123" x="5905500" y="5016500"/>
          <p14:tracePt t="33156" x="5822950" y="4978400"/>
          <p14:tracePt t="33158" x="5791200" y="4965700"/>
          <p14:tracePt t="33190" x="5664200" y="4927600"/>
          <p14:tracePt t="33223" x="5486400" y="4889500"/>
          <p14:tracePt t="33256" x="5346700" y="4857750"/>
          <p14:tracePt t="33290" x="5181600" y="4826000"/>
          <p14:tracePt t="33323" x="5067300" y="4800600"/>
          <p14:tracePt t="33356" x="4997450" y="4794250"/>
          <p14:tracePt t="33390" x="4845050" y="4794250"/>
          <p14:tracePt t="33423" x="4768850" y="4794250"/>
          <p14:tracePt t="33432" x="4565650" y="4794250"/>
          <p14:tracePt t="33457" x="4432300" y="4794250"/>
          <p14:tracePt t="33490" x="4286250" y="4794250"/>
          <p14:tracePt t="33492" x="4260850" y="4794250"/>
          <p14:tracePt t="33525" x="4133850" y="4806950"/>
          <p14:tracePt t="33557" x="3987800" y="4838700"/>
          <p14:tracePt t="33590" x="3867150" y="4876800"/>
          <p14:tracePt t="33623" x="3784600" y="4921250"/>
          <p14:tracePt t="33657" x="3727450" y="4965700"/>
          <p14:tracePt t="33691" x="3695700" y="5003800"/>
          <p14:tracePt t="33692" x="3695700" y="5016500"/>
          <p14:tracePt t="33724" x="3683000" y="5035550"/>
          <p14:tracePt t="33726" x="3683000" y="5048250"/>
          <p14:tracePt t="33757" x="3676650" y="5099050"/>
          <p14:tracePt t="33759" x="3676650" y="5118100"/>
          <p14:tracePt t="33774" x="3676650" y="5162550"/>
          <p14:tracePt t="33808" x="3676650" y="5226050"/>
          <p14:tracePt t="33840" x="3695700" y="5295900"/>
          <p14:tracePt t="33874" x="3740150" y="5365750"/>
          <p14:tracePt t="33907" x="3790950" y="5422900"/>
          <p14:tracePt t="33944" x="3867150" y="5467350"/>
          <p14:tracePt t="33980" x="3962400" y="5499100"/>
          <p14:tracePt t="33982" x="3994150" y="5505450"/>
          <p14:tracePt t="34011" x="4089400" y="5511800"/>
          <p14:tracePt t="34041" x="4235450" y="5524500"/>
          <p14:tracePt t="34074" x="4432300" y="5549900"/>
          <p14:tracePt t="34108" x="4572000" y="5549900"/>
          <p14:tracePt t="34118" x="4629150" y="5556250"/>
          <p14:tracePt t="34141" x="4730750" y="5568950"/>
          <p14:tracePt t="34148" x="4749800" y="5575300"/>
          <p14:tracePt t="34174" x="4914900" y="5581650"/>
          <p14:tracePt t="34176" x="4946650" y="5581650"/>
          <p14:tracePt t="34211" x="5080000" y="5581650"/>
          <p14:tracePt t="34241" x="5149850" y="5581650"/>
          <p14:tracePt t="34275" x="5219700" y="5588000"/>
          <p14:tracePt t="34308" x="5359400" y="5588000"/>
          <p14:tracePt t="34341" x="5530850" y="5575300"/>
          <p14:tracePt t="34374" x="5645150" y="5556250"/>
          <p14:tracePt t="34408" x="5721350" y="5530850"/>
          <p14:tracePt t="34410" x="5740400" y="5524500"/>
          <p14:tracePt t="34442" x="5822950" y="5492750"/>
          <p14:tracePt t="34475" x="5867400" y="5467350"/>
          <p14:tracePt t="34508" x="5905500" y="5429250"/>
          <p14:tracePt t="34541" x="5943600" y="5372100"/>
          <p14:tracePt t="34574" x="5969000" y="5321300"/>
          <p14:tracePt t="34608" x="5969000" y="5283200"/>
          <p14:tracePt t="34612" x="5969000" y="5276850"/>
          <p14:tracePt t="34641" x="5975350" y="5238750"/>
          <p14:tracePt t="34675" x="5975350" y="5187950"/>
          <p14:tracePt t="34677" x="5975350" y="5175250"/>
          <p14:tracePt t="34708" x="5969000" y="5130800"/>
          <p14:tracePt t="34742" x="5962650" y="5092700"/>
          <p14:tracePt t="34775" x="5956300" y="5054600"/>
          <p14:tracePt t="34808" x="5937250" y="5022850"/>
          <p14:tracePt t="34842" x="5924550" y="4984750"/>
          <p14:tracePt t="34844" x="5918200" y="4978400"/>
          <p14:tracePt t="34853" x="5911850" y="4972050"/>
          <p14:tracePt t="34875" x="5892800" y="4959350"/>
          <p14:tracePt t="34884" x="5880100" y="4946650"/>
          <p14:tracePt t="34908" x="5822950" y="4921250"/>
          <p14:tracePt t="34911" x="5810250" y="4914900"/>
          <p14:tracePt t="34942" x="5734050" y="4902200"/>
          <p14:tracePt t="34959" x="5708650" y="4895850"/>
          <p14:tracePt t="34992" x="5664200" y="4889500"/>
          <p14:tracePt t="35026" x="5619750" y="4883150"/>
          <p14:tracePt t="35058" x="5562600" y="4876800"/>
          <p14:tracePt t="35092" x="5473700" y="4857750"/>
          <p14:tracePt t="35125" x="5422900" y="4851400"/>
          <p14:tracePt t="35127" x="5410200" y="4851400"/>
          <p14:tracePt t="35163" x="5353050" y="4845050"/>
          <p14:tracePt t="35192" x="5289550" y="4838700"/>
          <p14:tracePt t="35225" x="5175250" y="4832350"/>
          <p14:tracePt t="35260" x="5022850" y="4819650"/>
          <p14:tracePt t="35292" x="4959350" y="4819650"/>
          <p14:tracePt t="35325" x="4889500" y="4819650"/>
          <p14:tracePt t="35359" x="4806950" y="4819650"/>
          <p14:tracePt t="35360" x="4787900" y="4819650"/>
          <p14:tracePt t="35392" x="4730750" y="4819650"/>
          <p14:tracePt t="35395" x="4711700" y="4819650"/>
          <p14:tracePt t="35428" x="4597400" y="4819650"/>
          <p14:tracePt t="35462" x="4495800" y="4826000"/>
          <p14:tracePt t="35494" x="4413250" y="4851400"/>
          <p14:tracePt t="35526" x="4330700" y="4876800"/>
          <p14:tracePt t="35559" x="4273550" y="4902200"/>
          <p14:tracePt t="35592" x="4222750" y="4927600"/>
          <p14:tracePt t="35594" x="4210050" y="4933950"/>
          <p14:tracePt t="35626" x="4159250" y="4965700"/>
          <p14:tracePt t="35659" x="4108450" y="5003800"/>
          <p14:tracePt t="35693" x="4044950" y="5041900"/>
          <p14:tracePt t="35729" x="3994150" y="5080000"/>
          <p14:tracePt t="35759" x="3962400" y="5111750"/>
          <p14:tracePt t="35793" x="3943350" y="5149850"/>
          <p14:tracePt t="35801" x="3937000" y="5162550"/>
          <p14:tracePt t="35826" x="3930650" y="5207000"/>
          <p14:tracePt t="35860" x="3924300" y="5238750"/>
          <p14:tracePt t="35893" x="3924300" y="5264150"/>
          <p14:tracePt t="35926" x="3962400" y="5334000"/>
          <p14:tracePt t="35928" x="3975100" y="5359400"/>
          <p14:tracePt t="35960" x="4019550" y="5403850"/>
          <p14:tracePt t="35993" x="4038600" y="5429250"/>
          <p14:tracePt t="36026" x="4127500" y="5473700"/>
          <p14:tracePt t="36060" x="4349750" y="5518150"/>
          <p14:tracePt t="36093" x="4610100" y="5543550"/>
          <p14:tracePt t="36127" x="4819650" y="5543550"/>
          <p14:tracePt t="36166" x="4876800" y="5537200"/>
          <p14:tracePt t="36176" x="4883150" y="5537200"/>
          <p14:tracePt t="36193" x="4889500" y="5537200"/>
          <p14:tracePt t="36323" x="0" y="0"/>
        </p14:tracePtLst>
        <p14:tracePtLst>
          <p14:tracePt t="37505" x="2470150" y="3295650"/>
          <p14:tracePt t="37604" x="2590800" y="3295650"/>
          <p14:tracePt t="37631" x="2781300" y="3295650"/>
          <p14:tracePt t="37663" x="3092450" y="3295650"/>
          <p14:tracePt t="37695" x="3289300" y="3302000"/>
          <p14:tracePt t="37728" x="3473450" y="3327400"/>
          <p14:tracePt t="37762" x="3683000" y="3346450"/>
          <p14:tracePt t="37795" x="3917950" y="3359150"/>
          <p14:tracePt t="37829" x="4229100" y="3365500"/>
          <p14:tracePt t="37830" x="4324350" y="3365500"/>
          <p14:tracePt t="37865" x="4565650" y="3314700"/>
          <p14:tracePt t="37901" x="4737100" y="3238500"/>
          <p14:tracePt t="37902" x="4756150" y="3232150"/>
          <p14:tracePt t="37929" x="4851400" y="3181350"/>
          <p14:tracePt t="37962" x="4991100" y="3136900"/>
          <p14:tracePt t="37995" x="5105400" y="3086100"/>
          <p14:tracePt t="38029" x="5137150" y="3060700"/>
          <p14:tracePt t="38062" x="5194300" y="2978150"/>
          <p14:tracePt t="38064" x="5219700" y="2940050"/>
          <p14:tracePt t="38105" x="5270500" y="2857500"/>
          <p14:tracePt t="38132" x="5276850" y="2832100"/>
          <p14:tracePt t="38165" x="5276850" y="2800350"/>
          <p14:tracePt t="38179" x="5270500" y="2781300"/>
          <p14:tracePt t="38196" x="5264150" y="2768600"/>
          <p14:tracePt t="38229" x="5213350" y="2705100"/>
          <p14:tracePt t="38262" x="5149850" y="2660650"/>
          <p14:tracePt t="38296" x="5080000" y="2622550"/>
          <p14:tracePt t="38329" x="4972050" y="2590800"/>
          <p14:tracePt t="38330" x="4946650" y="2584450"/>
          <p14:tracePt t="38368" x="4756150" y="2559050"/>
          <p14:tracePt t="38403" x="4476750" y="2533650"/>
          <p14:tracePt t="38429" x="4362450" y="2527300"/>
          <p14:tracePt t="38463" x="4267200" y="2514600"/>
          <p14:tracePt t="38496" x="4191000" y="2508250"/>
          <p14:tracePt t="38498" x="4152900" y="2501900"/>
          <p14:tracePt t="38507" x="4127500" y="2501900"/>
          <p14:tracePt t="38529" x="4051300" y="2489200"/>
          <p14:tracePt t="38530" x="3975100" y="2482850"/>
          <p14:tracePt t="38563" x="3822700" y="2470150"/>
          <p14:tracePt t="38565" x="3740150" y="2470150"/>
          <p14:tracePt t="38601" x="3575050" y="2457450"/>
          <p14:tracePt t="38630" x="3416300" y="2451100"/>
          <p14:tracePt t="38664" x="3308350" y="2444750"/>
          <p14:tracePt t="38696" x="3155950" y="2444750"/>
          <p14:tracePt t="38730" x="2959100" y="2451100"/>
          <p14:tracePt t="38763" x="2787650" y="2470150"/>
          <p14:tracePt t="38765" x="2768600" y="2470150"/>
          <p14:tracePt t="38796" x="2749550" y="2476500"/>
          <p14:tracePt t="38830" x="2711450" y="2501900"/>
          <p14:tracePt t="38863" x="2654300" y="2540000"/>
          <p14:tracePt t="38897" x="2501900" y="2609850"/>
          <p14:tracePt t="38930" x="2336800" y="2679700"/>
          <p14:tracePt t="38963" x="2260600" y="2724150"/>
          <p14:tracePt t="38997" x="2260600" y="2749550"/>
          <p14:tracePt t="38999" x="2260600" y="2762250"/>
          <p14:tracePt t="39030" x="2260600" y="2794000"/>
          <p14:tracePt t="39063" x="2266950" y="2844800"/>
          <p14:tracePt t="39065" x="2266950" y="2863850"/>
          <p14:tracePt t="39097" x="2349500" y="2984500"/>
          <p14:tracePt t="39130" x="2470150" y="3092450"/>
          <p14:tracePt t="39164" x="2584450" y="3149600"/>
          <p14:tracePt t="39199" x="2724150" y="3175000"/>
          <p14:tracePt t="39201" x="2762250" y="3175000"/>
          <p14:tracePt t="39230" x="2952750" y="3187700"/>
          <p14:tracePt t="39232" x="3028950" y="3194050"/>
          <p14:tracePt t="39264" x="3359150" y="3213100"/>
          <p14:tracePt t="39264" x="3441700" y="3219450"/>
          <p14:tracePt t="39297" x="3657600" y="3238500"/>
          <p14:tracePt t="39330" x="3733800" y="3257550"/>
          <p14:tracePt t="39364" x="3829050" y="3257550"/>
          <p14:tracePt t="39397" x="3968750" y="3257550"/>
          <p14:tracePt t="39431" x="4044950" y="3257550"/>
          <p14:tracePt t="39599" x="0" y="0"/>
        </p14:tracePtLst>
        <p14:tracePtLst>
          <p14:tracePt t="44703" x="5283200" y="4800600"/>
          <p14:tracePt t="44762" x="5257800" y="4794250"/>
          <p14:tracePt t="44790" x="5168900" y="4787900"/>
          <p14:tracePt t="44791" x="5130800" y="4787900"/>
          <p14:tracePt t="44824" x="4972050" y="4813300"/>
          <p14:tracePt t="44865" x="4813300" y="4870450"/>
          <p14:tracePt t="44901" x="4762500" y="4914900"/>
          <p14:tracePt t="44934" x="4730750" y="4972050"/>
          <p14:tracePt t="44961" x="4718050" y="5048250"/>
          <p14:tracePt t="44996" x="4718050" y="5137150"/>
          <p14:tracePt t="45021" x="4743450" y="5213350"/>
          <p14:tracePt t="45054" x="4826000" y="5353050"/>
          <p14:tracePt t="45087" x="4946650" y="5480050"/>
          <p14:tracePt t="45089" x="4997450" y="5524500"/>
          <p14:tracePt t="45121" x="5105400" y="5594350"/>
          <p14:tracePt t="45132" x="5200650" y="5626100"/>
          <p14:tracePt t="45166" x="5403850" y="5638800"/>
          <p14:tracePt t="45197" x="5632450" y="5638800"/>
          <p14:tracePt t="45231" x="5784850" y="5600700"/>
          <p14:tracePt t="45260" x="5899150" y="5486400"/>
          <p14:tracePt t="45292" x="5937250" y="5422900"/>
          <p14:tracePt t="45324" x="5981700" y="5340350"/>
          <p14:tracePt t="45354" x="6019800" y="5245100"/>
          <p14:tracePt t="45388" x="6026150" y="5156200"/>
          <p14:tracePt t="45421" x="6026150" y="5067300"/>
          <p14:tracePt t="45455" x="5988050" y="5016500"/>
          <p14:tracePt t="45458" x="5969000" y="4997450"/>
          <p14:tracePt t="45493" x="5873750" y="4933950"/>
          <p14:tracePt t="45521" x="5765800" y="4902200"/>
          <p14:tracePt t="45556" x="5702300" y="4902200"/>
          <p14:tracePt t="45566" x="5683250" y="4902200"/>
          <p14:tracePt t="45567" x="0" y="0"/>
        </p14:tracePtLst>
        <p14:tracePtLst>
          <p14:tracePt t="45902" x="4483100" y="4819650"/>
          <p14:tracePt t="45906" x="4457700" y="4813300"/>
          <p14:tracePt t="45916" x="4394200" y="4806950"/>
          <p14:tracePt t="45948" x="4318000" y="4806950"/>
          <p14:tracePt t="45976" x="4279900" y="4806950"/>
          <p14:tracePt t="46013" x="4184650" y="4832350"/>
          <p14:tracePt t="46040" x="4121150" y="4857750"/>
          <p14:tracePt t="46055" x="4057650" y="4889500"/>
          <p14:tracePt t="46072" x="4000500" y="4933950"/>
          <p14:tracePt t="46089" x="3937000" y="4972050"/>
          <p14:tracePt t="46105" x="3879850" y="5029200"/>
          <p14:tracePt t="46117" x="3841750" y="5073650"/>
          <p14:tracePt t="46151" x="3822700" y="5143500"/>
          <p14:tracePt t="46178" x="3810000" y="5187950"/>
          <p14:tracePt t="46214" x="3835400" y="5295900"/>
          <p14:tracePt t="46241" x="3854450" y="5353050"/>
          <p14:tracePt t="46276" x="3879850" y="5384800"/>
          <p14:tracePt t="46306" x="3917950" y="5422900"/>
          <p14:tracePt t="46340" x="4133850" y="5588000"/>
          <p14:tracePt t="46372" x="4337050" y="5651500"/>
          <p14:tracePt t="46406" x="4610100" y="5645150"/>
          <p14:tracePt t="46439" x="4819650" y="5600700"/>
          <p14:tracePt t="46477" x="5016500" y="5543550"/>
          <p14:tracePt t="46511" x="5048250" y="5454650"/>
          <p14:tracePt t="46539" x="5054600" y="5353050"/>
          <p14:tracePt t="46556" x="5060950" y="5295900"/>
          <p14:tracePt t="46557" x="5060950" y="5264150"/>
          <p14:tracePt t="46591" x="5041900" y="5194300"/>
          <p14:tracePt t="46623" x="5003800" y="5143500"/>
          <p14:tracePt t="46656" x="4870450" y="5048250"/>
          <p14:tracePt t="46689" x="4775200" y="5010150"/>
          <p14:tracePt t="46693" x="4756150" y="5010150"/>
          <p14:tracePt t="46723" x="4705350" y="5003800"/>
          <p14:tracePt t="46757" x="4540250" y="5003800"/>
          <p14:tracePt t="46757" x="0" y="0"/>
        </p14:tracePtLst>
        <p14:tracePtLst>
          <p14:tracePt t="48742" x="3092450" y="4800600"/>
          <p14:tracePt t="48791" x="3048000" y="4781550"/>
          <p14:tracePt t="48823" x="2921000" y="4743450"/>
          <p14:tracePt t="48852" x="2730500" y="4724400"/>
          <p14:tracePt t="48887" x="2565400" y="4718050"/>
          <p14:tracePt t="48889" x="2527300" y="4718050"/>
          <p14:tracePt t="48916" x="2432050" y="4718050"/>
          <p14:tracePt t="48949" x="2298700" y="4730750"/>
          <p14:tracePt t="48975" x="2216150" y="4743450"/>
          <p14:tracePt t="49009" x="2101850" y="4768850"/>
          <p14:tracePt t="49026" x="2051050" y="4781550"/>
          <p14:tracePt t="49042" x="2025650" y="4794250"/>
          <p14:tracePt t="49054" x="1987550" y="4800600"/>
          <p14:tracePt t="49089" x="1917700" y="4851400"/>
          <p14:tracePt t="49116" x="1879600" y="4927600"/>
          <p14:tracePt t="49152" x="1866900" y="4991100"/>
          <p14:tracePt t="49181" x="1847850" y="5054600"/>
          <p14:tracePt t="49210" x="1835150" y="5080000"/>
          <p14:tracePt t="49245" x="1860550" y="5156200"/>
          <p14:tracePt t="49276" x="1981200" y="5276850"/>
          <p14:tracePt t="49309" x="2184400" y="5353050"/>
          <p14:tracePt t="49343" x="2489200" y="5391150"/>
          <p14:tracePt t="49376" x="2705100" y="5378450"/>
          <p14:tracePt t="49410" x="2889250" y="5340350"/>
          <p14:tracePt t="49412" x="2933700" y="5327650"/>
          <p14:tracePt t="49448" x="3028950" y="5264150"/>
          <p14:tracePt t="49476" x="3067050" y="5200650"/>
          <p14:tracePt t="49510" x="3092450" y="5105400"/>
          <p14:tracePt t="49543" x="3098800" y="5054600"/>
          <p14:tracePt t="49577" x="3079750" y="5016500"/>
          <p14:tracePt t="49610" x="2984500" y="4965700"/>
          <p14:tracePt t="49643" x="2800350" y="4921250"/>
          <p14:tracePt t="49678" x="2686050" y="4902200"/>
          <p14:tracePt t="49759" x="0" y="0"/>
        </p14:tracePtLst>
        <p14:tracePtLst>
          <p14:tracePt t="50542" x="393700" y="2419350"/>
          <p14:tracePt t="50575" x="431800" y="2419350"/>
          <p14:tracePt t="50603" x="533400" y="2419350"/>
          <p14:tracePt t="50632" x="749300" y="2425700"/>
          <p14:tracePt t="50666" x="958850" y="2425700"/>
          <p14:tracePt t="50695" x="1079500" y="2413000"/>
          <p14:tracePt t="50729" x="1123950" y="2381250"/>
          <p14:tracePt t="50761" x="1200150" y="2298700"/>
          <p14:tracePt t="50794" x="1257300" y="2222500"/>
          <p14:tracePt t="50828" x="1327150" y="2114550"/>
          <p14:tracePt t="50861" x="1358900" y="2044700"/>
          <p14:tracePt t="50863" x="1365250" y="2019300"/>
          <p14:tracePt t="50899" x="1390650" y="1905000"/>
          <p14:tracePt t="50928" x="1390650" y="1841500"/>
          <p14:tracePt t="50961" x="1365250" y="1784350"/>
          <p14:tracePt t="50995" x="1346200" y="1739900"/>
          <p14:tracePt t="51028" x="1320800" y="1714500"/>
          <p14:tracePt t="51061" x="1289050" y="1695450"/>
          <p14:tracePt t="51072" x="1276350" y="1689100"/>
          <p14:tracePt t="51106" x="1225550" y="1676400"/>
          <p14:tracePt t="51134" x="1187450" y="1670050"/>
          <p14:tracePt t="51163" x="1028700" y="1670050"/>
          <p14:tracePt t="51195" x="895350" y="1670050"/>
          <p14:tracePt t="51228" x="812800" y="1670050"/>
          <p14:tracePt t="51262" x="755650" y="1676400"/>
          <p14:tracePt t="51295" x="666750" y="1720850"/>
          <p14:tracePt t="51329" x="539750" y="1847850"/>
          <p14:tracePt t="51362" x="476250" y="1917700"/>
          <p14:tracePt t="51396" x="469900" y="1936750"/>
          <p14:tracePt t="51432" x="469900" y="1974850"/>
          <p14:tracePt t="51466" x="508000" y="2108200"/>
          <p14:tracePt t="51467" x="539750" y="2152650"/>
          <p14:tracePt t="51495" x="622300" y="2292350"/>
          <p14:tracePt t="51529" x="755650" y="2425700"/>
          <p14:tracePt t="51562" x="850900" y="2482850"/>
          <p14:tracePt t="51563" x="876300" y="2495550"/>
          <p14:tracePt t="51595" x="1066800" y="2527300"/>
          <p14:tracePt t="51631" x="1301750" y="2527300"/>
          <p14:tracePt t="51666" x="1492250" y="2451100"/>
          <p14:tracePt t="51700" x="1530350" y="2387600"/>
          <p14:tracePt t="51702" x="1530350" y="2381250"/>
          <p14:tracePt t="51729" x="1530350" y="2355850"/>
          <p14:tracePt t="51762" x="1530350" y="2279650"/>
          <p14:tracePt t="51796" x="1504950" y="2171700"/>
          <p14:tracePt t="51798" x="1479550" y="2120900"/>
          <p14:tracePt t="51829" x="1422400" y="2006600"/>
          <p14:tracePt t="51865" x="1384300" y="1949450"/>
          <p14:tracePt t="51896" x="1346200" y="1898650"/>
          <p14:tracePt t="51931" x="1263650" y="1835150"/>
          <p14:tracePt t="51966" x="1162050" y="1771650"/>
          <p14:tracePt t="51996" x="1098550" y="1758950"/>
          <p14:tracePt t="52029" x="1041400" y="1746250"/>
          <p14:tracePt t="52063" x="965200" y="1746250"/>
          <p14:tracePt t="52096" x="927100" y="1739900"/>
          <p14:tracePt t="52133" x="895350" y="1739900"/>
          <p14:tracePt t="52163" x="844550" y="1739900"/>
          <p14:tracePt t="52196" x="793750" y="1752600"/>
          <p14:tracePt t="52231" x="711200" y="1784350"/>
          <p14:tracePt t="52263" x="615950" y="1841500"/>
          <p14:tracePt t="52296" x="558800" y="1866900"/>
          <p14:tracePt t="52330" x="539750" y="1892300"/>
          <p14:tracePt t="52363" x="514350" y="1930400"/>
          <p14:tracePt t="52397" x="476250" y="2025650"/>
          <p14:tracePt t="52430" x="457200" y="2101850"/>
          <p14:tracePt t="52463" x="457200" y="2171700"/>
          <p14:tracePt t="52497" x="463550" y="2209800"/>
          <p14:tracePt t="52530" x="508000" y="2235200"/>
          <p14:tracePt t="52563" x="609600" y="2273300"/>
          <p14:tracePt t="52597" x="717550" y="2317750"/>
          <p14:tracePt t="52630" x="762000" y="2343150"/>
          <p14:tracePt t="52633" x="774700" y="2349500"/>
          <p14:tracePt t="52663" x="793750" y="2349500"/>
          <p14:tracePt t="52697" x="838200" y="2362200"/>
          <p14:tracePt t="52730" x="901700" y="2368550"/>
          <p14:tracePt t="52764" x="1022350" y="2381250"/>
          <p14:tracePt t="52797" x="1111250" y="2381250"/>
          <p14:tracePt t="52830" x="1244600" y="2368550"/>
          <p14:tracePt t="52864" x="1282700" y="2355850"/>
          <p14:tracePt t="52976" x="0" y="0"/>
        </p14:tracePtLst>
        <p14:tracePtLst>
          <p14:tracePt t="54573" x="6388100" y="2609850"/>
          <p14:tracePt t="54715" x="6426200" y="2609850"/>
          <p14:tracePt t="54742" x="6464300" y="2609850"/>
          <p14:tracePt t="54776" x="6521450" y="2609850"/>
          <p14:tracePt t="54799" x="6591300" y="2609850"/>
          <p14:tracePt t="54834" x="6750050" y="2609850"/>
          <p14:tracePt t="54867" x="6978650" y="2609850"/>
          <p14:tracePt t="54868" x="7010400" y="2609850"/>
          <p14:tracePt t="54900" x="7067550" y="2609850"/>
          <p14:tracePt t="54951" x="7067550" y="2597150"/>
          <p14:tracePt t="54977" x="7080250" y="2546350"/>
          <p14:tracePt t="55000" x="7092950" y="2476500"/>
          <p14:tracePt t="55033" x="7105650" y="2438400"/>
          <p14:tracePt t="55035" x="7105650" y="2432050"/>
          <p14:tracePt t="55067" x="7118350" y="2419350"/>
          <p14:tracePt t="55100" x="7118350" y="2400300"/>
          <p14:tracePt t="55101" x="7118350" y="2393950"/>
          <p14:tracePt t="55133" x="7124700" y="2362200"/>
          <p14:tracePt t="55150" x="7124700" y="2336800"/>
          <p14:tracePt t="55183" x="7118350" y="2292350"/>
          <p14:tracePt t="55217" x="7099300" y="2241550"/>
          <p14:tracePt t="55250" x="7073900" y="2203450"/>
          <p14:tracePt t="55283" x="7035800" y="2159000"/>
          <p14:tracePt t="55285" x="7023100" y="2152650"/>
          <p14:tracePt t="55321" x="6997700" y="2133600"/>
          <p14:tracePt t="55352" x="6985000" y="2127250"/>
          <p14:tracePt t="55383" x="6959600" y="2114550"/>
          <p14:tracePt t="55419" x="6838950" y="2089150"/>
          <p14:tracePt t="55450" x="6724650" y="2070100"/>
          <p14:tracePt t="55484" x="6642100" y="2063750"/>
          <p14:tracePt t="55517" x="6572250" y="2063750"/>
          <p14:tracePt t="55550" x="6508750" y="2070100"/>
          <p14:tracePt t="55586" x="6445250" y="2108200"/>
          <p14:tracePt t="55622" x="6362700" y="2152650"/>
          <p14:tracePt t="55650" x="6318250" y="2171700"/>
          <p14:tracePt t="55684" x="6305550" y="2190750"/>
          <p14:tracePt t="55717" x="6292850" y="2222500"/>
          <p14:tracePt t="55751" x="6273800" y="2286000"/>
          <p14:tracePt t="55784" x="6254750" y="2343150"/>
          <p14:tracePt t="55786" x="6248400" y="2362200"/>
          <p14:tracePt t="55820" x="6242050" y="2387600"/>
          <p14:tracePt t="55851" x="6242050" y="2413000"/>
          <p14:tracePt t="55885" x="6242050" y="2482850"/>
          <p14:tracePt t="55917" x="6261100" y="2559050"/>
          <p14:tracePt t="55951" x="6273800" y="2584450"/>
          <p14:tracePt t="55984" x="6299200" y="2622550"/>
          <p14:tracePt t="56018" x="6343650" y="2673350"/>
          <p14:tracePt t="56021" x="6375400" y="2692400"/>
          <p14:tracePt t="56051" x="6438900" y="2743200"/>
          <p14:tracePt t="56085" x="6496050" y="2774950"/>
          <p14:tracePt t="56101" x="6553200" y="2800350"/>
          <p14:tracePt t="56135" x="6686550" y="2832100"/>
          <p14:tracePt t="56168" x="6756400" y="2838450"/>
          <p14:tracePt t="56201" x="6819900" y="2838450"/>
          <p14:tracePt t="56234" x="6896100" y="2832100"/>
          <p14:tracePt t="56268" x="7035800" y="2781300"/>
          <p14:tracePt t="56303" x="7143750" y="2736850"/>
          <p14:tracePt t="56339" x="7194550" y="2698750"/>
          <p14:tracePt t="56341" x="7207250" y="2686050"/>
          <p14:tracePt t="56349" x="7213600" y="2679700"/>
          <p14:tracePt t="56369" x="7219950" y="2654300"/>
          <p14:tracePt t="56403" x="7245350" y="2597150"/>
          <p14:tracePt t="56405" x="7245350" y="2584450"/>
          <p14:tracePt t="56414" x="7251700" y="2559050"/>
          <p14:tracePt t="56449" x="7258050" y="2476500"/>
          <p14:tracePt t="56477" x="7258050" y="2438400"/>
          <p14:tracePt t="56508" x="7258050" y="2400300"/>
          <p14:tracePt t="56542" x="7251700" y="2368550"/>
          <p14:tracePt t="56575" x="7232650" y="2336800"/>
          <p14:tracePt t="56602" x="7207250" y="2305050"/>
          <p14:tracePt t="56635" x="7137400" y="2241550"/>
          <p14:tracePt t="56668" x="7073900" y="2197100"/>
          <p14:tracePt t="56702" x="7035800" y="2178050"/>
          <p14:tracePt t="56735" x="7016750" y="2165350"/>
          <p14:tracePt t="56768" x="6940550" y="2139950"/>
          <p14:tracePt t="56770" x="6915150" y="2133600"/>
          <p14:tracePt t="56807" x="6838950" y="2114550"/>
          <p14:tracePt t="56841" x="6750050" y="2095500"/>
          <p14:tracePt t="56869" x="6648450" y="2095500"/>
          <p14:tracePt t="56902" x="6515100" y="2095500"/>
          <p14:tracePt t="56935" x="6369050" y="2127250"/>
          <p14:tracePt t="56938" x="6343650" y="2133600"/>
          <p14:tracePt t="56969" x="6261100" y="2159000"/>
          <p14:tracePt t="57002" x="6203950" y="2184400"/>
          <p14:tracePt t="57043" x="6172200" y="2209800"/>
          <p14:tracePt t="57044" x="6172200" y="2222500"/>
          <p14:tracePt t="57070" x="6159500" y="2260600"/>
          <p14:tracePt t="57106" x="6153150" y="2343150"/>
          <p14:tracePt t="57108" x="6153150" y="2349500"/>
          <p14:tracePt t="57136" x="6153150" y="2400300"/>
          <p14:tracePt t="57169" x="6165850" y="2438400"/>
          <p14:tracePt t="57202" x="6203950" y="2501900"/>
          <p14:tracePt t="57203" x="6210300" y="2514600"/>
          <p14:tracePt t="57236" x="6254750" y="2559050"/>
          <p14:tracePt t="57269" x="6286500" y="2584450"/>
          <p14:tracePt t="57303" x="6362700" y="2622550"/>
          <p14:tracePt t="57339" x="6438900" y="2641600"/>
          <p14:tracePt t="57369" x="6483350" y="2654300"/>
          <p14:tracePt t="57403" x="6534150" y="2654300"/>
          <p14:tracePt t="57436" x="6623050" y="2647950"/>
          <p14:tracePt t="57438" x="6654800" y="2635250"/>
          <p14:tracePt t="57469" x="6743700" y="2616200"/>
          <p14:tracePt t="57503" x="6870700" y="2584450"/>
          <p14:tracePt t="57536" x="6883400" y="2578100"/>
          <p14:tracePt t="57697" x="0" y="0"/>
        </p14:tracePtLst>
        <p14:tracePtLst>
          <p14:tracePt t="62260" x="7734300" y="1911350"/>
          <p14:tracePt t="62265" x="7689850" y="1898650"/>
          <p14:tracePt t="62292" x="7575550" y="1873250"/>
          <p14:tracePt t="62325" x="7454900" y="1847850"/>
          <p14:tracePt t="62327" x="7442200" y="1847850"/>
          <p14:tracePt t="62359" x="7397750" y="1847850"/>
          <p14:tracePt t="62360" x="7378700" y="1841500"/>
          <p14:tracePt t="62392" x="7213600" y="1841500"/>
          <p14:tracePt t="62425" x="6972300" y="1841500"/>
          <p14:tracePt t="62460" x="6692900" y="1841500"/>
          <p14:tracePt t="62492" x="6546850" y="1847850"/>
          <p14:tracePt t="62526" x="6489700" y="1860550"/>
          <p14:tracePt t="62560" x="6445250" y="1885950"/>
          <p14:tracePt t="62592" x="6375400" y="1943100"/>
          <p14:tracePt t="62595" x="6343650" y="1968500"/>
          <p14:tracePt t="62626" x="6273800" y="2025650"/>
          <p14:tracePt t="62659" x="6229350" y="2095500"/>
          <p14:tracePt t="62693" x="6216650" y="2152650"/>
          <p14:tracePt t="62726" x="6216650" y="2254250"/>
          <p14:tracePt t="62759" x="6229350" y="2343150"/>
          <p14:tracePt t="62793" x="6242050" y="2406650"/>
          <p14:tracePt t="62826" x="6248400" y="2451100"/>
          <p14:tracePt t="62828" x="6254750" y="2476500"/>
          <p14:tracePt t="62860" x="6267450" y="2527300"/>
          <p14:tracePt t="62893" x="6299200" y="2597150"/>
          <p14:tracePt t="62896" x="6318250" y="2616200"/>
          <p14:tracePt t="62926" x="6362700" y="2686050"/>
          <p14:tracePt t="62959" x="6426200" y="2749550"/>
          <p14:tracePt t="62993" x="6515100" y="2813050"/>
          <p14:tracePt t="63026" x="6629400" y="2851150"/>
          <p14:tracePt t="63060" x="6788150" y="2870200"/>
          <p14:tracePt t="63061" x="6819900" y="2870200"/>
          <p14:tracePt t="63093" x="6985000" y="2889250"/>
          <p14:tracePt t="63094" x="7010400" y="2895600"/>
          <p14:tracePt t="63126" x="7143750" y="2921000"/>
          <p14:tracePt t="63160" x="7251700" y="2940050"/>
          <p14:tracePt t="63193" x="7385050" y="2946400"/>
          <p14:tracePt t="63227" x="7543800" y="2946400"/>
          <p14:tracePt t="63260" x="7702550" y="2927350"/>
          <p14:tracePt t="63263" x="7721600" y="2927350"/>
          <p14:tracePt t="63271" x="7740650" y="2927350"/>
          <p14:tracePt t="63306" x="7823200" y="2927350"/>
          <p14:tracePt t="63341" x="7880350" y="2927350"/>
          <p14:tracePt t="63369" x="8013700" y="2889250"/>
          <p14:tracePt t="63404" x="8102600" y="2819400"/>
          <p14:tracePt t="63430" x="8140700" y="2749550"/>
          <p14:tracePt t="63431" x="8159750" y="2711450"/>
          <p14:tracePt t="63460" x="8178800" y="2660650"/>
          <p14:tracePt t="63493" x="8216900" y="2552700"/>
          <p14:tracePt t="63510" x="8223250" y="2527300"/>
          <p14:tracePt t="63544" x="8223250" y="2444750"/>
          <p14:tracePt t="63577" x="8185150" y="2324100"/>
          <p14:tracePt t="63610" x="8140700" y="2260600"/>
          <p14:tracePt t="63612" x="8121650" y="2235200"/>
          <p14:tracePt t="63651" x="8007350" y="2139950"/>
          <p14:tracePt t="63679" x="7874000" y="2063750"/>
          <p14:tracePt t="63711" x="7778750" y="2025650"/>
          <p14:tracePt t="63744" x="7670800" y="2000250"/>
          <p14:tracePt t="63777" x="7435850" y="1962150"/>
          <p14:tracePt t="63810" x="7156450" y="1943100"/>
          <p14:tracePt t="63844" x="7010400" y="1936750"/>
          <p14:tracePt t="63877" x="6934200" y="1936750"/>
          <p14:tracePt t="63880" x="6927850" y="1936750"/>
          <p14:tracePt t="63911" x="6864350" y="1943100"/>
          <p14:tracePt t="63913" x="6813550" y="1962150"/>
          <p14:tracePt t="63946" x="6654800" y="2032000"/>
          <p14:tracePt t="63977" x="6496050" y="2139950"/>
          <p14:tracePt t="64011" x="6407150" y="2222500"/>
          <p14:tracePt t="64044" x="6362700" y="2292350"/>
          <p14:tracePt t="64078" x="6343650" y="2362200"/>
          <p14:tracePt t="64080" x="6343650" y="2406650"/>
          <p14:tracePt t="64088" x="6343650" y="2425700"/>
          <p14:tracePt t="64111" x="6343650" y="2457450"/>
          <p14:tracePt t="64144" x="6362700" y="2578100"/>
          <p14:tracePt t="64178" x="6381750" y="2635250"/>
          <p14:tracePt t="64211" x="6419850" y="2711450"/>
          <p14:tracePt t="64244" x="6445250" y="2749550"/>
          <p14:tracePt t="64246" x="6457950" y="2762250"/>
          <p14:tracePt t="64278" x="6515100" y="2832100"/>
          <p14:tracePt t="64311" x="6616700" y="2921000"/>
          <p14:tracePt t="64344" x="6724650" y="2997200"/>
          <p14:tracePt t="64378" x="6845300" y="3041650"/>
          <p14:tracePt t="64411" x="6940550" y="3060700"/>
          <p14:tracePt t="64419" x="7010400" y="3067050"/>
          <p14:tracePt t="64445" x="7118350" y="3086100"/>
          <p14:tracePt t="64462" x="7181850" y="3092450"/>
          <p14:tracePt t="64496" x="7353300" y="3111500"/>
          <p14:tracePt t="64528" x="7435850" y="3130550"/>
          <p14:tracePt t="64561" x="7524750" y="3143250"/>
          <p14:tracePt t="64595" x="7670800" y="3149600"/>
          <p14:tracePt t="64628" x="7778750" y="3149600"/>
          <p14:tracePt t="64662" x="7823200" y="3149600"/>
          <p14:tracePt t="64695" x="7880350" y="3124200"/>
          <p14:tracePt t="64697" x="7912100" y="3105150"/>
          <p14:tracePt t="64728" x="7969250" y="3073400"/>
          <p14:tracePt t="64730" x="7988300" y="3054350"/>
          <p14:tracePt t="64764" x="8051800" y="3009900"/>
          <p14:tracePt t="64795" x="8070850" y="2952750"/>
          <p14:tracePt t="64829" x="8102600" y="2825750"/>
          <p14:tracePt t="64862" x="8128000" y="2647950"/>
          <p14:tracePt t="64898" x="8134350" y="2559050"/>
          <p14:tracePt t="64935" x="8121650" y="2508250"/>
          <p14:tracePt t="64962" x="8089900" y="2432050"/>
          <p14:tracePt t="64997" x="8051800" y="2349500"/>
          <p14:tracePt t="65029" x="8001000" y="2286000"/>
          <p14:tracePt t="65062" x="7962900" y="2241550"/>
          <p14:tracePt t="65095" x="7905750" y="2197100"/>
          <p14:tracePt t="65129" x="7848600" y="2152650"/>
          <p14:tracePt t="65163" x="7778750" y="2127250"/>
          <p14:tracePt t="65164" x="7772400" y="2120900"/>
          <p14:tracePt t="65196" x="7677150" y="2089150"/>
          <p14:tracePt t="65229" x="7600950" y="2076450"/>
          <p14:tracePt t="65262" x="7493000" y="2057400"/>
          <p14:tracePt t="65296" x="7334250" y="2038350"/>
          <p14:tracePt t="65329" x="7150100" y="2032000"/>
          <p14:tracePt t="65362" x="7054850" y="2025650"/>
          <p14:tracePt t="65398" x="6991350" y="2025650"/>
          <p14:tracePt t="65429" x="6946900" y="2032000"/>
          <p14:tracePt t="65463" x="6896100" y="2051050"/>
          <p14:tracePt t="65496" x="6610350" y="2133600"/>
          <p14:tracePt t="65529" x="6496050" y="2178050"/>
          <p14:tracePt t="65563" x="6438900" y="2203450"/>
          <p14:tracePt t="65596" x="6426200" y="2228850"/>
          <p14:tracePt t="65629" x="6400800" y="2273300"/>
          <p14:tracePt t="65632" x="6400800" y="2279650"/>
          <p14:tracePt t="65663" x="6381750" y="2336800"/>
          <p14:tracePt t="65667" x="6375400" y="2349500"/>
          <p14:tracePt t="65699" x="6369050" y="2457450"/>
          <p14:tracePt t="65729" x="6362700" y="2584450"/>
          <p14:tracePt t="65763" x="6362700" y="2673350"/>
          <p14:tracePt t="65796" x="6407150" y="2781300"/>
          <p14:tracePt t="65830" x="6489700" y="2908300"/>
          <p14:tracePt t="65832" x="6502400" y="2921000"/>
          <p14:tracePt t="65863" x="6572250" y="2978150"/>
          <p14:tracePt t="65897" x="6705600" y="3028950"/>
          <p14:tracePt t="65899" x="6769100" y="3041650"/>
          <p14:tracePt t="65930" x="6991350" y="3048000"/>
          <p14:tracePt t="65963" x="7213600" y="3028950"/>
          <p14:tracePt t="65997" x="7327900" y="3003550"/>
          <p14:tracePt t="66030" x="7429500" y="2946400"/>
          <p14:tracePt t="66063" x="7467600" y="2901950"/>
          <p14:tracePt t="66097" x="7480300" y="2870200"/>
          <p14:tracePt t="66163" x="0" y="0"/>
        </p14:tracePtLst>
        <p14:tracePtLst>
          <p14:tracePt t="67757" x="8064500" y="1562100"/>
          <p14:tracePt t="67761" x="8045450" y="1549400"/>
          <p14:tracePt t="67788" x="7994650" y="1511300"/>
          <p14:tracePt t="67821" x="7962900" y="1485900"/>
          <p14:tracePt t="67855" x="7918450" y="1485900"/>
          <p14:tracePt t="67888" x="7721600" y="1549400"/>
          <p14:tracePt t="67929" x="7461250" y="1644650"/>
          <p14:tracePt t="67963" x="7194550" y="1771650"/>
          <p14:tracePt t="67997" x="7181850" y="1860550"/>
          <p14:tracePt t="68023" x="7188200" y="1987550"/>
          <p14:tracePt t="68024" x="7200900" y="2032000"/>
          <p14:tracePt t="68049" x="7232650" y="2133600"/>
          <p14:tracePt t="68082" x="7251700" y="2209800"/>
          <p14:tracePt t="68118" x="7308850" y="2311400"/>
          <p14:tracePt t="68120" x="7334250" y="2349500"/>
          <p14:tracePt t="68153" x="7416800" y="2438400"/>
          <p14:tracePt t="68183" x="7467600" y="2470150"/>
          <p14:tracePt t="68216" x="7581900" y="2476500"/>
          <p14:tracePt t="68249" x="7905750" y="2470150"/>
          <p14:tracePt t="68250" x="7981950" y="2463800"/>
          <p14:tracePt t="68283" x="8204200" y="2432050"/>
          <p14:tracePt t="68316" x="8255000" y="2413000"/>
          <p14:tracePt t="68350" x="8261350" y="2362200"/>
          <p14:tracePt t="68385" x="8286750" y="2222500"/>
          <p14:tracePt t="68387" x="8286750" y="2190750"/>
          <p14:tracePt t="68416" x="8286750" y="2025650"/>
          <p14:tracePt t="68418" x="8274050" y="1955800"/>
          <p14:tracePt t="68453" x="8185150" y="1784350"/>
          <p14:tracePt t="68483" x="8121650" y="1682750"/>
          <p14:tracePt t="68484" x="8102600" y="1663700"/>
          <p14:tracePt t="68516" x="8064500" y="1600200"/>
          <p14:tracePt t="68554" x="8007350" y="1536700"/>
          <p14:tracePt t="68583" x="7962900" y="1504950"/>
          <p14:tracePt t="68585" x="7962900" y="1498600"/>
          <p14:tracePt t="68617" x="7924800" y="1479550"/>
          <p14:tracePt t="68650" x="7874000" y="1473200"/>
          <p14:tracePt t="68683" x="7797800" y="1473200"/>
          <p14:tracePt t="68716" x="7651750" y="1511300"/>
          <p14:tracePt t="68750" x="7531100" y="1568450"/>
          <p14:tracePt t="68783" x="7435850" y="1638300"/>
          <p14:tracePt t="68817" x="7385050" y="1714500"/>
          <p14:tracePt t="68819" x="7366000" y="1758950"/>
          <p14:tracePt t="68850" x="7346950" y="1847850"/>
          <p14:tracePt t="68883" x="7334250" y="1974850"/>
          <p14:tracePt t="68917" x="7340600" y="2114550"/>
          <p14:tracePt t="68950" x="7378700" y="2184400"/>
          <p14:tracePt t="68984" x="7429500" y="2241550"/>
          <p14:tracePt t="69017" x="7531100" y="2324100"/>
          <p14:tracePt t="69050" x="7683500" y="2413000"/>
          <p14:tracePt t="69052" x="7715250" y="2425700"/>
          <p14:tracePt t="69084" x="7816850" y="2463800"/>
          <p14:tracePt t="69117" x="7886700" y="2476500"/>
          <p14:tracePt t="69150" x="7994650" y="2470150"/>
          <p14:tracePt t="69184" x="8166100" y="2387600"/>
          <p14:tracePt t="69217" x="8324850" y="2260600"/>
          <p14:tracePt t="69250" x="8413750" y="2139950"/>
          <p14:tracePt t="69252" x="8420100" y="2120900"/>
          <p14:tracePt t="69284" x="8426450" y="2063750"/>
          <p14:tracePt t="69318" x="8420100" y="1936750"/>
          <p14:tracePt t="69351" x="8375650" y="1854200"/>
          <p14:tracePt t="69385" x="8324850" y="1790700"/>
          <p14:tracePt t="69418" x="8293100" y="1752600"/>
          <p14:tracePt t="69451" x="8261350" y="1727200"/>
          <p14:tracePt t="69484" x="8159750" y="1663700"/>
          <p14:tracePt t="69517" x="8058150" y="1644650"/>
          <p14:tracePt t="69551" x="7969250" y="1644650"/>
          <p14:tracePt t="69585" x="7886700" y="1644650"/>
          <p14:tracePt t="69618" x="7842250" y="1644650"/>
          <p14:tracePt t="69653" x="7778750" y="1657350"/>
          <p14:tracePt t="69654" x="7759700" y="1663700"/>
          <p14:tracePt t="69663" x="7727950" y="1676400"/>
          <p14:tracePt t="69684" x="7696200" y="1695450"/>
          <p14:tracePt t="69718" x="7588250" y="1752600"/>
          <p14:tracePt t="69751" x="7543800" y="1778000"/>
          <p14:tracePt t="69762" x="7537450" y="1797050"/>
          <p14:tracePt t="69791" x="7512050" y="1828800"/>
          <p14:tracePt t="69819" x="7493000" y="1873250"/>
          <p14:tracePt t="69820" x="7486650" y="1898650"/>
          <p14:tracePt t="69851" x="7480300" y="1949450"/>
          <p14:tracePt t="69853" x="7480300" y="1968500"/>
          <p14:tracePt t="69885" x="7480300" y="2025650"/>
          <p14:tracePt t="69886" x="7480300" y="2038350"/>
          <p14:tracePt t="69902" x="7486650" y="2057400"/>
          <p14:tracePt t="69903" x="7486650" y="2070100"/>
          <p14:tracePt t="69935" x="7518400" y="2152650"/>
          <p14:tracePt t="69968" x="7550150" y="2216150"/>
          <p14:tracePt t="70001" x="7569200" y="2235200"/>
          <p14:tracePt t="70035" x="7588250" y="2260600"/>
          <p14:tracePt t="70069" x="7626350" y="2279650"/>
          <p14:tracePt t="70070" x="7639050" y="2279650"/>
          <p14:tracePt t="70103" x="7702550" y="2286000"/>
          <p14:tracePt t="70138" x="7727950" y="2286000"/>
          <p14:tracePt t="70168" x="7753350" y="2266950"/>
          <p14:tracePt t="70202" x="7766050" y="2260600"/>
          <p14:tracePt t="70328" x="0" y="0"/>
        </p14:tracePtLst>
        <p14:tracePtLst>
          <p14:tracePt t="79746" x="7969250" y="2774950"/>
          <p14:tracePt t="79778" x="7994650" y="2774950"/>
          <p14:tracePt t="79810" x="8235950" y="2724150"/>
          <p14:tracePt t="79837" x="8636000" y="2679700"/>
          <p14:tracePt t="79871" x="9061450" y="2705100"/>
          <p14:tracePt t="79905" x="9296400" y="2762250"/>
          <p14:tracePt t="79913" x="9366250" y="2787650"/>
          <p14:tracePt t="79947" x="9855200" y="2984500"/>
          <p14:tracePt t="79982" x="10039350" y="3105150"/>
          <p14:tracePt t="80013" x="10179050" y="3238500"/>
          <p14:tracePt t="80039" x="10261600" y="3327400"/>
          <p14:tracePt t="80064" x="10337800" y="3454400"/>
          <p14:tracePt t="80097" x="10414000" y="3657600"/>
          <p14:tracePt t="80099" x="10420350" y="3683000"/>
          <p14:tracePt t="80131" x="10420350" y="3905250"/>
          <p14:tracePt t="80164" x="10350500" y="4140200"/>
          <p14:tracePt t="80197" x="10255250" y="4343400"/>
          <p14:tracePt t="80231" x="10128250" y="4457700"/>
          <p14:tracePt t="80247" x="10045700" y="4502150"/>
          <p14:tracePt t="80264" x="9963150" y="4540250"/>
          <p14:tracePt t="80273" x="9937750" y="4552950"/>
          <p14:tracePt t="80297" x="9759950" y="4616450"/>
          <p14:tracePt t="80306" x="9652000" y="4629150"/>
          <p14:tracePt t="80307" x="9588500" y="4641850"/>
          <p14:tracePt t="80341" x="9302750" y="4679950"/>
          <p14:tracePt t="80367" x="9074150" y="4686300"/>
          <p14:tracePt t="80397" x="8820150" y="4692650"/>
          <p14:tracePt t="80431" x="8553450" y="4711700"/>
          <p14:tracePt t="80464" x="8312150" y="4711700"/>
          <p14:tracePt t="80481" x="8178800" y="4692650"/>
          <p14:tracePt t="80498" x="8045450" y="4667250"/>
          <p14:tracePt t="80508" x="7899400" y="4622800"/>
          <p14:tracePt t="80531" x="7740650" y="4572000"/>
          <p14:tracePt t="80542" x="7600950" y="4527550"/>
          <p14:tracePt t="80571" x="7429500" y="4470400"/>
          <p14:tracePt t="80607" x="7175500" y="4349750"/>
          <p14:tracePt t="80635" x="7016750" y="4241800"/>
          <p14:tracePt t="80665" x="6864350" y="4083050"/>
          <p14:tracePt t="80698" x="6788150" y="3898900"/>
          <p14:tracePt t="80715" x="6781800" y="3784600"/>
          <p14:tracePt t="80731" x="6775450" y="3708400"/>
          <p14:tracePt t="80748" x="6775450" y="3562350"/>
          <p14:tracePt t="80757" x="6775450" y="3530600"/>
          <p14:tracePt t="80781" x="6800850" y="3371850"/>
          <p14:tracePt t="80815" x="6940550" y="3155950"/>
          <p14:tracePt t="80848" x="7086600" y="3054350"/>
          <p14:tracePt t="80850" x="7124700" y="3035300"/>
          <p14:tracePt t="80881" x="7429500" y="2933700"/>
          <p14:tracePt t="80915" x="7956550" y="2800350"/>
          <p14:tracePt t="80948" x="8356600" y="2749550"/>
          <p14:tracePt t="80982" x="8801100" y="2762250"/>
          <p14:tracePt t="81015" x="9455150" y="2794000"/>
          <p14:tracePt t="81017" x="9702800" y="2819400"/>
          <p14:tracePt t="81049" x="10445750" y="2908300"/>
          <p14:tracePt t="81082" x="10693400" y="3003550"/>
          <p14:tracePt t="81115" x="10877550" y="3149600"/>
          <p14:tracePt t="81148" x="11087100" y="3346450"/>
          <p14:tracePt t="81182" x="11214100" y="3524250"/>
          <p14:tracePt t="81215" x="11245850" y="3638550"/>
          <p14:tracePt t="81249" x="11220450" y="3784600"/>
          <p14:tracePt t="81252" x="11201400" y="3841750"/>
          <p14:tracePt t="81282" x="11144250" y="4006850"/>
          <p14:tracePt t="81284" x="11125200" y="4076700"/>
          <p14:tracePt t="81315" x="11036300" y="4235450"/>
          <p14:tracePt t="81349" x="10909300" y="4349750"/>
          <p14:tracePt t="81382" x="10693400" y="4489450"/>
          <p14:tracePt t="81416" x="10426700" y="4591050"/>
          <p14:tracePt t="81449" x="10267950" y="4635500"/>
          <p14:tracePt t="81466" x="9944100" y="4718050"/>
          <p14:tracePt t="81499" x="9671050" y="4768850"/>
          <p14:tracePt t="81532" x="9264650" y="4806950"/>
          <p14:tracePt t="81566" x="8680450" y="4794250"/>
          <p14:tracePt t="81603" x="8242300" y="4743450"/>
          <p14:tracePt t="81638" x="8070850" y="4718050"/>
          <p14:tracePt t="81666" x="7874000" y="4699000"/>
          <p14:tracePt t="81699" x="7645400" y="4667250"/>
          <p14:tracePt t="81732" x="7410450" y="4603750"/>
          <p14:tracePt t="81766" x="7207250" y="4540250"/>
          <p14:tracePt t="81799" x="6972300" y="4419600"/>
          <p14:tracePt t="81833" x="6737350" y="4279900"/>
          <p14:tracePt t="81835" x="6711950" y="4254500"/>
          <p14:tracePt t="81869" x="6635750" y="4165600"/>
          <p14:tracePt t="81904" x="6572250" y="4044950"/>
          <p14:tracePt t="81933" x="6496050" y="3930650"/>
          <p14:tracePt t="81966" x="6451600" y="3803650"/>
          <p14:tracePt t="81999" x="6413500" y="3562350"/>
          <p14:tracePt t="82033" x="6413500" y="3333750"/>
          <p14:tracePt t="82035" x="6413500" y="3308350"/>
          <p14:tracePt t="82066" x="6451600" y="3124200"/>
          <p14:tracePt t="82100" x="6534150" y="2990850"/>
          <p14:tracePt t="82117" x="6591300" y="2933700"/>
          <p14:tracePt t="82150" x="6750050" y="2851150"/>
          <p14:tracePt t="82183" x="7137400" y="2755900"/>
          <p14:tracePt t="82200" x="7385050" y="2724150"/>
          <p14:tracePt t="82216" x="7537450" y="2711450"/>
          <p14:tracePt t="82227" x="7639050" y="2711450"/>
          <p14:tracePt t="82262" x="8045450" y="2711450"/>
          <p14:tracePt t="82295" x="8464550" y="2711450"/>
          <p14:tracePt t="82323" x="8883650" y="2711450"/>
          <p14:tracePt t="82325" x="9086850" y="2711450"/>
          <p14:tracePt t="82350" x="9334500" y="2711450"/>
          <p14:tracePt t="82355" x="9512300" y="2717800"/>
          <p14:tracePt t="82387" x="9937750" y="2774950"/>
          <p14:tracePt t="82420" x="10204450" y="2838450"/>
          <p14:tracePt t="82452" x="10509250" y="2921000"/>
          <p14:tracePt t="82483" x="10795000" y="2997200"/>
          <p14:tracePt t="82517" x="11004550" y="3073400"/>
          <p14:tracePt t="82519" x="11042650" y="3105150"/>
          <p14:tracePt t="82527" x="11061700" y="3117850"/>
          <p14:tracePt t="82550" x="11080750" y="3149600"/>
          <p14:tracePt t="82551" x="11093450" y="3175000"/>
          <p14:tracePt t="82586" x="11144250" y="3327400"/>
          <p14:tracePt t="82620" x="11214100" y="3562350"/>
          <p14:tracePt t="82650" x="11233150" y="3771900"/>
          <p14:tracePt t="82688" x="11214100" y="3968750"/>
          <p14:tracePt t="82689" x="11201400" y="4013200"/>
          <p14:tracePt t="82717" x="11137900" y="4121150"/>
          <p14:tracePt t="82750" x="10991850" y="4279900"/>
          <p14:tracePt t="82784" x="10763250" y="4445000"/>
          <p14:tracePt t="82785" x="10706100" y="4470400"/>
          <p14:tracePt t="82827" x="10375900" y="4591050"/>
          <p14:tracePt t="82853" x="10115550" y="4648200"/>
          <p14:tracePt t="82886" x="9766300" y="4711700"/>
          <p14:tracePt t="82920" x="9271000" y="4756150"/>
          <p14:tracePt t="82951" x="8705850" y="4775200"/>
          <p14:tracePt t="82984" x="8191500" y="4775200"/>
          <p14:tracePt t="83017" x="7689850" y="4762500"/>
          <p14:tracePt t="83019" x="7626350" y="4756150"/>
          <p14:tracePt t="83051" x="7321550" y="4737100"/>
          <p14:tracePt t="83086" x="7131050" y="4699000"/>
          <p14:tracePt t="83122" x="7118350" y="4699000"/>
          <p14:tracePt t="83291" x="0" y="0"/>
        </p14:tracePtLst>
        <p14:tracePtLst>
          <p14:tracePt t="90590" x="6051550" y="1949450"/>
          <p14:tracePt t="90621" x="5854700" y="1873250"/>
          <p14:tracePt t="90655" x="5568950" y="1752600"/>
          <p14:tracePt t="90681" x="5308600" y="1676400"/>
          <p14:tracePt t="90715" x="5048250" y="1606550"/>
          <p14:tracePt t="90750" x="4743450" y="1555750"/>
          <p14:tracePt t="90758" x="4692650" y="1549400"/>
          <p14:tracePt t="90792" x="4070350" y="1498600"/>
          <p14:tracePt t="90826" x="3473450" y="1485900"/>
          <p14:tracePt t="90852" x="3105150" y="1479550"/>
          <p14:tracePt t="90887" x="2419350" y="1517650"/>
          <p14:tracePt t="90889" x="2216150" y="1562100"/>
          <p14:tracePt t="90916" x="1898650" y="1657350"/>
          <p14:tracePt t="90951" x="1695450" y="1797050"/>
          <p14:tracePt t="90982" x="1657350" y="1866900"/>
          <p14:tracePt t="91014" x="1644650" y="2038350"/>
          <p14:tracePt t="91044" x="1619250" y="2393950"/>
          <p14:tracePt t="91061" x="1612900" y="2578100"/>
          <p14:tracePt t="91069" x="1606550" y="2673350"/>
          <p14:tracePt t="91094" x="1600200" y="2800350"/>
          <p14:tracePt t="91129" x="1676400" y="3048000"/>
          <p14:tracePt t="91131" x="1708150" y="3098800"/>
          <p14:tracePt t="91161" x="1892300" y="3289300"/>
          <p14:tracePt t="91170" x="2057400" y="3422650"/>
          <p14:tracePt t="91194" x="2298700" y="3587750"/>
          <p14:tracePt t="91228" x="2508250" y="3721100"/>
          <p14:tracePt t="91261" x="2692400" y="3822700"/>
          <p14:tracePt t="91295" x="2990850" y="3886200"/>
          <p14:tracePt t="91328" x="3695700" y="3911600"/>
          <p14:tracePt t="91361" x="4387850" y="3892550"/>
          <p14:tracePt t="91363" x="4552950" y="3873500"/>
          <p14:tracePt t="91394" x="4813300" y="3816350"/>
          <p14:tracePt t="91396" x="4883150" y="3797300"/>
          <p14:tracePt t="91428" x="5029200" y="3663950"/>
          <p14:tracePt t="91461" x="5181600" y="3448050"/>
          <p14:tracePt t="91495" x="5378450" y="3232150"/>
          <p14:tracePt t="91511" x="5467350" y="3149600"/>
          <p14:tracePt t="91545" x="5530850" y="3048000"/>
          <p14:tracePt t="91578" x="5543550" y="2933700"/>
          <p14:tracePt t="91611" x="5549900" y="2717800"/>
          <p14:tracePt t="91613" x="5549900" y="2660650"/>
          <p14:tracePt t="91622" x="5549900" y="2590800"/>
          <p14:tracePt t="91645" x="5537200" y="2470150"/>
          <p14:tracePt t="91646" x="5537200" y="2444750"/>
          <p14:tracePt t="91680" x="5467350" y="2286000"/>
          <p14:tracePt t="91718" x="5378450" y="2139950"/>
          <p14:tracePt t="91747" x="5314950" y="2063750"/>
          <p14:tracePt t="91778" x="5181600" y="1936750"/>
          <p14:tracePt t="91811" x="5022850" y="1797050"/>
          <p14:tracePt t="91845" x="4845050" y="1638300"/>
          <p14:tracePt t="91878" x="4667250" y="1530350"/>
          <p14:tracePt t="91912" x="4368800" y="1428750"/>
          <p14:tracePt t="91915" x="4330700" y="1416050"/>
          <p14:tracePt t="91945" x="4133850" y="1384300"/>
          <p14:tracePt t="91978" x="3937000" y="1371600"/>
          <p14:tracePt t="91980" x="3835400" y="1371600"/>
          <p14:tracePt t="92014" x="3543300" y="1409700"/>
          <p14:tracePt t="92045" x="3181350" y="1473200"/>
          <p14:tracePt t="92079" x="2882900" y="1517650"/>
          <p14:tracePt t="92112" x="2686050" y="1587500"/>
          <p14:tracePt t="92145" x="2514600" y="1720850"/>
          <p14:tracePt t="92182" x="2139950" y="2006600"/>
          <p14:tracePt t="92212" x="1962150" y="2152650"/>
          <p14:tracePt t="92246" x="1790700" y="2432050"/>
          <p14:tracePt t="92280" x="1778000" y="2660650"/>
          <p14:tracePt t="92312" x="1778000" y="3003550"/>
          <p14:tracePt t="92345" x="1790700" y="3270250"/>
          <p14:tracePt t="92379" x="1873250" y="3479800"/>
          <p14:tracePt t="92416" x="2076450" y="3676650"/>
          <p14:tracePt t="92446" x="2222500" y="3746500"/>
          <p14:tracePt t="92481" x="2838450" y="3765550"/>
          <p14:tracePt t="92514" x="3517900" y="3752850"/>
          <p14:tracePt t="92546" x="3848100" y="3765550"/>
          <p14:tracePt t="92579" x="3949700" y="3752850"/>
          <p14:tracePt t="92613" x="4121150" y="3663950"/>
          <p14:tracePt t="92646" x="4330700" y="3568700"/>
          <p14:tracePt t="92649" x="4368800" y="3549650"/>
          <p14:tracePt t="92679" x="4432300" y="3517900"/>
          <p14:tracePt t="92683" x="4445000" y="3505200"/>
          <p14:tracePt t="92713" x="4470400" y="3492500"/>
          <p14:tracePt t="92714" x="4476750" y="3479800"/>
          <p14:tracePt t="92746" x="4514850" y="3429000"/>
          <p14:tracePt t="92779" x="4552950" y="3384550"/>
          <p14:tracePt t="92813" x="4559300" y="3384550"/>
          <p14:tracePt t="92887" x="0" y="0"/>
        </p14:tracePtLst>
        <p14:tracePtLst>
          <p14:tracePt t="94165" x="7004050" y="2108200"/>
          <p14:tracePt t="94169" x="6991350" y="2101850"/>
          <p14:tracePt t="94181" x="6972300" y="2101850"/>
          <p14:tracePt t="94214" x="6934200" y="2089150"/>
          <p14:tracePt t="94216" x="6921500" y="2089150"/>
          <p14:tracePt t="94232" x="6896100" y="2082800"/>
          <p14:tracePt t="94265" x="6724650" y="2076450"/>
          <p14:tracePt t="94306" x="6350000" y="2089150"/>
          <p14:tracePt t="94342" x="6096000" y="2165350"/>
          <p14:tracePt t="94374" x="6045200" y="2203450"/>
          <p14:tracePt t="94415" x="6026150" y="2349500"/>
          <p14:tracePt t="94450" x="6026150" y="2444750"/>
          <p14:tracePt t="94484" x="6070600" y="2546350"/>
          <p14:tracePt t="94509" x="6096000" y="2578100"/>
          <p14:tracePt t="94532" x="6121400" y="2584450"/>
          <p14:tracePt t="94565" x="6292850" y="2609850"/>
          <p14:tracePt t="94598" x="6559550" y="2641600"/>
          <p14:tracePt t="94636" x="6769100" y="2641600"/>
          <p14:tracePt t="94666" x="6851650" y="2597150"/>
          <p14:tracePt t="94667" x="6883400" y="2578100"/>
          <p14:tracePt t="94698" x="6965950" y="2508250"/>
          <p14:tracePt t="94700" x="6997700" y="2489200"/>
          <p14:tracePt t="94732" x="7054850" y="2432050"/>
          <p14:tracePt t="94765" x="7061200" y="2406650"/>
          <p14:tracePt t="94799" x="7067550" y="2362200"/>
          <p14:tracePt t="94832" x="7061200" y="2317750"/>
          <p14:tracePt t="94865" x="7035800" y="2266950"/>
          <p14:tracePt t="94867" x="7029450" y="2266950"/>
          <p14:tracePt t="94899" x="7010400" y="2241550"/>
          <p14:tracePt t="94901" x="6991350" y="2228850"/>
          <p14:tracePt t="94932" x="6965950" y="2209800"/>
          <p14:tracePt t="94934" x="6959600" y="2209800"/>
          <p14:tracePt t="94965" x="6877050" y="2184400"/>
          <p14:tracePt t="95000" x="6699250" y="2165350"/>
          <p14:tracePt t="95032" x="6553200" y="2159000"/>
          <p14:tracePt t="95065" x="6527800" y="2159000"/>
          <p14:tracePt t="95150" x="0" y="0"/>
        </p14:tracePtLst>
        <p14:tracePtLst>
          <p14:tracePt t="96088" x="4902200" y="1593850"/>
          <p14:tracePt t="96120" x="4889500" y="1581150"/>
          <p14:tracePt t="96141" x="4870450" y="1581150"/>
          <p14:tracePt t="96167" x="4749800" y="1581150"/>
          <p14:tracePt t="96200" x="4603750" y="1600200"/>
          <p14:tracePt t="96217" x="4540250" y="1612900"/>
          <p14:tracePt t="96227" x="4495800" y="1625600"/>
          <p14:tracePt t="96250" x="4432300" y="1644650"/>
          <p14:tracePt t="96284" x="4337050" y="1676400"/>
          <p14:tracePt t="96286" x="4305300" y="1689100"/>
          <p14:tracePt t="96317" x="4260850" y="1727200"/>
          <p14:tracePt t="96326" x="4235450" y="1758950"/>
          <p14:tracePt t="96351" x="4165600" y="1854200"/>
          <p14:tracePt t="96354" x="4146550" y="1885950"/>
          <p14:tracePt t="96384" x="4102100" y="2012950"/>
          <p14:tracePt t="96422" x="4070350" y="2127250"/>
          <p14:tracePt t="96424" x="4070350" y="2171700"/>
          <p14:tracePt t="96451" x="4070350" y="2254250"/>
          <p14:tracePt t="96484" x="4089400" y="2476500"/>
          <p14:tracePt t="96517" x="4127500" y="2743200"/>
          <p14:tracePt t="96519" x="4140200" y="2781300"/>
          <p14:tracePt t="96551" x="4171950" y="2889250"/>
          <p14:tracePt t="96552" x="4197350" y="2940050"/>
          <p14:tracePt t="96584" x="4260850" y="3035300"/>
          <p14:tracePt t="96586" x="4292600" y="3086100"/>
          <p14:tracePt t="96617" x="4362450" y="3162300"/>
          <p14:tracePt t="96620" x="4387850" y="3181350"/>
          <p14:tracePt t="96651" x="4495800" y="3263900"/>
          <p14:tracePt t="96684" x="4660900" y="3352800"/>
          <p14:tracePt t="96701" x="4813300" y="3403600"/>
          <p14:tracePt t="96734" x="5175250" y="3454400"/>
          <p14:tracePt t="96768" x="5530850" y="3454400"/>
          <p14:tracePt t="96770" x="5562600" y="3454400"/>
          <p14:tracePt t="96801" x="5708650" y="3397250"/>
          <p14:tracePt t="96837" x="5829300" y="3251200"/>
          <p14:tracePt t="96874" x="6026150" y="2870200"/>
          <p14:tracePt t="96903" x="6083300" y="2686050"/>
          <p14:tracePt t="96934" x="6108700" y="2546350"/>
          <p14:tracePt t="96968" x="6108700" y="2438400"/>
          <p14:tracePt t="97002" x="6089650" y="2292350"/>
          <p14:tracePt t="97004" x="6083300" y="2273300"/>
          <p14:tracePt t="97035" x="6045200" y="2159000"/>
          <p14:tracePt t="97035" x="6045200" y="2139950"/>
          <p14:tracePt t="97068" x="5949950" y="1987550"/>
          <p14:tracePt t="97109" x="5803900" y="1847850"/>
          <p14:tracePt t="97135" x="5708650" y="1778000"/>
          <p14:tracePt t="97168" x="5619750" y="1733550"/>
          <p14:tracePt t="97202" x="5549900" y="1708150"/>
          <p14:tracePt t="97235" x="5473700" y="1689100"/>
          <p14:tracePt t="97268" x="5359400" y="1644650"/>
          <p14:tracePt t="97270" x="5334000" y="1638300"/>
          <p14:tracePt t="97302" x="5143500" y="1625600"/>
          <p14:tracePt t="97339" x="4953000" y="1619250"/>
          <p14:tracePt t="97374" x="4673600" y="1619250"/>
          <p14:tracePt t="97402" x="4578350" y="1619250"/>
          <p14:tracePt t="97436" x="4451350" y="1631950"/>
          <p14:tracePt t="97438" x="4425950" y="1638300"/>
          <p14:tracePt t="97469" x="4318000" y="1682750"/>
          <p14:tracePt t="97502" x="4165600" y="1752600"/>
          <p14:tracePt t="97504" x="4127500" y="1784350"/>
          <p14:tracePt t="97511" x="4089400" y="1809750"/>
          <p14:tracePt t="97535" x="4013200" y="1885950"/>
          <p14:tracePt t="97578" x="3930650" y="2025650"/>
          <p14:tracePt t="97604" x="3917950" y="2120900"/>
          <p14:tracePt t="97640" x="3930650" y="2362200"/>
          <p14:tracePt t="97669" x="3943350" y="2489200"/>
          <p14:tracePt t="97702" x="4006850" y="2698750"/>
          <p14:tracePt t="97704" x="4013200" y="2730500"/>
          <p14:tracePt t="97735" x="4070350" y="2901950"/>
          <p14:tracePt t="97769" x="4114800" y="3035300"/>
          <p14:tracePt t="97771" x="4127500" y="3054350"/>
          <p14:tracePt t="97802" x="4210050" y="3187700"/>
          <p14:tracePt t="97811" x="4241800" y="3238500"/>
          <p14:tracePt t="97836" x="4279900" y="3295650"/>
          <p14:tracePt t="97870" x="4356100" y="3384550"/>
          <p14:tracePt t="97902" x="4546600" y="3486150"/>
          <p14:tracePt t="97936" x="4819650" y="3536950"/>
          <p14:tracePt t="97938" x="4851400" y="3536950"/>
          <p14:tracePt t="97969" x="5080000" y="3549650"/>
          <p14:tracePt t="98003" x="5213350" y="3524250"/>
          <p14:tracePt t="98004" x="5238750" y="3517900"/>
          <p14:tracePt t="98036" x="5454650" y="3435350"/>
          <p14:tracePt t="98069" x="5613400" y="3365500"/>
          <p14:tracePt t="98103" x="5695950" y="3295650"/>
          <p14:tracePt t="98136" x="5778500" y="3194050"/>
          <p14:tracePt t="98169" x="5861050" y="3086100"/>
          <p14:tracePt t="98203" x="5924550" y="2971800"/>
          <p14:tracePt t="98204" x="5930900" y="2952750"/>
          <p14:tracePt t="98236" x="5956300" y="2806700"/>
          <p14:tracePt t="98269" x="5949950" y="2628900"/>
          <p14:tracePt t="98303" x="5911850" y="2533650"/>
          <p14:tracePt t="98336" x="5899150" y="2508250"/>
          <p14:tracePt t="98388" x="5892800" y="2508250"/>
          <p14:tracePt t="98422" x="0" y="0"/>
        </p14:tracePtLst>
        <p14:tracePtLst>
          <p14:tracePt t="99484" x="4000500" y="1981200"/>
          <p14:tracePt t="99572" x="4013200" y="1974850"/>
          <p14:tracePt t="99605" x="4038600" y="1974850"/>
          <p14:tracePt t="99641" x="4051300" y="1968500"/>
          <p14:tracePt t="99642" x="4057650" y="1968500"/>
          <p14:tracePt t="99719" x="4064000" y="1968500"/>
          <p14:tracePt t="99746" x="4076700" y="1968500"/>
          <p14:tracePt t="99748" x="4083050" y="1968500"/>
          <p14:tracePt t="99779" x="4102100" y="1968500"/>
          <p14:tracePt t="99813" x="4197350" y="1962150"/>
          <p14:tracePt t="99840" x="4273550" y="1962150"/>
          <p14:tracePt t="99874" x="4311650" y="1962150"/>
          <p14:tracePt t="99905" x="4349750" y="1962150"/>
          <p14:tracePt t="99938" x="4368800" y="1962150"/>
          <p14:tracePt t="99940" x="4375150" y="1962150"/>
          <p14:tracePt t="99972" x="4445000" y="1962150"/>
          <p14:tracePt t="100005" x="4597400" y="1962150"/>
          <p14:tracePt t="100039" x="4743450" y="1962150"/>
          <p14:tracePt t="100074" x="4832350" y="1955800"/>
          <p14:tracePt t="100108" x="4927600" y="1924050"/>
          <p14:tracePt t="100110" x="4940300" y="1917700"/>
          <p14:tracePt t="100138" x="5003800" y="1898650"/>
          <p14:tracePt t="100172" x="5048250" y="1885950"/>
          <p14:tracePt t="100174" x="5054600" y="1885950"/>
          <p14:tracePt t="100205" x="5073650" y="1866900"/>
          <p14:tracePt t="100239" x="5080000" y="1822450"/>
          <p14:tracePt t="100272" x="5080000" y="1758950"/>
          <p14:tracePt t="100309" x="5073650" y="1701800"/>
          <p14:tracePt t="100310" x="5073650" y="1695450"/>
          <p14:tracePt t="100340" x="5060950" y="1676400"/>
          <p14:tracePt t="100373" x="5010150" y="1631950"/>
          <p14:tracePt t="100405" x="4946650" y="1600200"/>
          <p14:tracePt t="100439" x="4813300" y="1581150"/>
          <p14:tracePt t="100440" x="4794250" y="1581150"/>
          <p14:tracePt t="100472" x="4597400" y="1568450"/>
          <p14:tracePt t="100506" x="4438650" y="1562100"/>
          <p14:tracePt t="100541" x="4356100" y="1555750"/>
          <p14:tracePt t="100576" x="4318000" y="1555750"/>
          <p14:tracePt t="100606" x="4241800" y="1555750"/>
          <p14:tracePt t="100640" x="4089400" y="1600200"/>
          <p14:tracePt t="100642" x="4051300" y="1619250"/>
          <p14:tracePt t="100672" x="3962400" y="1657350"/>
          <p14:tracePt t="100674" x="3937000" y="1676400"/>
          <p14:tracePt t="100683" x="3911600" y="1682750"/>
          <p14:tracePt t="100706" x="3898900" y="1695450"/>
          <p14:tracePt t="100739" x="3892550" y="1720850"/>
          <p14:tracePt t="100774" x="3911600" y="1797050"/>
          <p14:tracePt t="100778" x="3930650" y="1828800"/>
          <p14:tracePt t="100806" x="4000500" y="1885950"/>
          <p14:tracePt t="100839" x="4127500" y="1955800"/>
          <p14:tracePt t="100857" x="4191000" y="1968500"/>
          <p14:tracePt t="100859" x="4210050" y="1974850"/>
          <p14:tracePt t="100891" x="4286250" y="1987550"/>
          <p14:tracePt t="100892" x="4337050" y="2000250"/>
          <p14:tracePt t="100923" x="4508500" y="2012950"/>
          <p14:tracePt t="100925" x="4591050" y="2012950"/>
          <p14:tracePt t="100956" x="4845050" y="2012950"/>
          <p14:tracePt t="100990" x="4997450" y="2012950"/>
          <p14:tracePt t="101025" x="5029200" y="2000250"/>
          <p14:tracePt t="101060" x="5092700" y="1955800"/>
          <p14:tracePt t="101095" x="5130800" y="1924050"/>
          <p14:tracePt t="101123" x="5137150" y="1885950"/>
          <p14:tracePt t="101124" x="5137150" y="1866900"/>
          <p14:tracePt t="101140" x="5130800" y="1828800"/>
          <p14:tracePt t="101173" x="5118100" y="1790700"/>
          <p14:tracePt t="101175" x="5105400" y="1778000"/>
          <p14:tracePt t="101184" x="5105400" y="1771650"/>
          <p14:tracePt t="101206" x="5086350" y="1746250"/>
          <p14:tracePt t="101214" x="5080000" y="1746250"/>
          <p14:tracePt t="101240" x="5060950" y="1727200"/>
          <p14:tracePt t="101248" x="5041900" y="1727200"/>
          <p14:tracePt t="101274" x="4978400" y="1701800"/>
          <p14:tracePt t="101307" x="4908550" y="1682750"/>
          <p14:tracePt t="101436" x="0" y="0"/>
        </p14:tracePtLst>
        <p14:tracePtLst>
          <p14:tracePt t="102591" x="4889500" y="1974850"/>
          <p14:tracePt t="102746" x="4883150" y="1962150"/>
          <p14:tracePt t="102781" x="4851400" y="1949450"/>
          <p14:tracePt t="102808" x="4832350" y="1943100"/>
          <p14:tracePt t="102843" x="4800600" y="1936750"/>
          <p14:tracePt t="102875" x="4749800" y="1930400"/>
          <p14:tracePt t="102909" x="4705350" y="1917700"/>
          <p14:tracePt t="102919" x="4686300" y="1917700"/>
          <p14:tracePt t="102942" x="4679950" y="1917700"/>
          <p14:tracePt t="102982" x="4654550" y="1917700"/>
          <p14:tracePt t="103012" x="4629150" y="1911350"/>
          <p14:tracePt t="103044" x="4559300" y="1905000"/>
          <p14:tracePt t="103046" x="4546600" y="1905000"/>
          <p14:tracePt t="103079" x="4489450" y="1905000"/>
          <p14:tracePt t="103109" x="4451350" y="1905000"/>
          <p14:tracePt t="103142" x="4419600" y="1905000"/>
          <p14:tracePt t="103144" x="4413250" y="1905000"/>
          <p14:tracePt t="103176" x="4381500" y="1905000"/>
          <p14:tracePt t="103187" x="4362450" y="1905000"/>
          <p14:tracePt t="103214" x="4343400" y="1905000"/>
          <p14:tracePt t="103216" x="4330700" y="1905000"/>
          <p14:tracePt t="103252" x="4305300" y="1905000"/>
          <p14:tracePt t="103278" x="4279900" y="1905000"/>
          <p14:tracePt t="103313" x="4235450" y="1905000"/>
          <p14:tracePt t="103342" x="4203700" y="1911350"/>
          <p14:tracePt t="103376" x="4184650" y="1917700"/>
          <p14:tracePt t="103409" x="4165600" y="1917700"/>
          <p14:tracePt t="103410" x="4159250" y="1917700"/>
          <p14:tracePt t="103442" x="4146550" y="1924050"/>
          <p14:tracePt t="103486" x="4140200" y="1924050"/>
          <p14:tracePt t="103513" x="4140200" y="1930400"/>
          <p14:tracePt t="103545" x="4121150" y="1936750"/>
          <p14:tracePt t="103547" x="4114800" y="1936750"/>
          <p14:tracePt t="103576" x="4102100" y="1943100"/>
          <p14:tracePt t="103609" x="4070350" y="1962150"/>
          <p14:tracePt t="103611" x="4070350" y="1968500"/>
          <p14:tracePt t="103643" x="4051300" y="1974850"/>
          <p14:tracePt t="103688" x="4051300" y="1981200"/>
          <p14:tracePt t="103731" x="4044950" y="1987550"/>
          <p14:tracePt t="103766" x="4038600" y="2000250"/>
          <p14:tracePt t="103808" x="4032250" y="2006600"/>
          <p14:tracePt t="103842" x="4025900" y="2019300"/>
          <p14:tracePt t="104592" x="4025900" y="2025650"/>
          <p14:tracePt t="104625" x="4019550" y="2038350"/>
          <p14:tracePt t="104654" x="4019550" y="2044700"/>
          <p14:tracePt t="104888" x="4019550" y="2057400"/>
          <p14:tracePt t="104917" x="4019550" y="2070100"/>
          <p14:tracePt t="104953" x="4006850" y="2146300"/>
          <p14:tracePt t="104979" x="4000500" y="2184400"/>
          <p14:tracePt t="105011" x="3994150" y="2228850"/>
          <p14:tracePt t="105028" x="3994150" y="2241550"/>
          <p14:tracePt t="105061" x="3994150" y="2273300"/>
          <p14:tracePt t="105094" x="3987800" y="2298700"/>
          <p14:tracePt t="105096" x="3981450" y="2317750"/>
          <p14:tracePt t="105128" x="3981450" y="2343150"/>
          <p14:tracePt t="105161" x="3981450" y="2387600"/>
          <p14:tracePt t="105163" x="3981450" y="2406650"/>
          <p14:tracePt t="105195" x="3981450" y="2438400"/>
          <p14:tracePt t="105228" x="3981450" y="2540000"/>
          <p14:tracePt t="105261" x="4025900" y="2711450"/>
          <p14:tracePt t="105295" x="4070350" y="2832100"/>
          <p14:tracePt t="105328" x="4095750" y="2908300"/>
          <p14:tracePt t="105330" x="4121150" y="2952750"/>
          <p14:tracePt t="105362" x="4184650" y="3054350"/>
          <p14:tracePt t="105395" x="4222750" y="3098800"/>
          <p14:tracePt t="105428" x="4241800" y="3117850"/>
          <p14:tracePt t="105462" x="4248150" y="3130550"/>
          <p14:tracePt t="105495" x="4279900" y="3155950"/>
          <p14:tracePt t="105528" x="4330700" y="3187700"/>
          <p14:tracePt t="105563" x="4356100" y="3206750"/>
          <p14:tracePt t="105565" x="4362450" y="3206750"/>
          <p14:tracePt t="105595" x="4381500" y="3219450"/>
          <p14:tracePt t="105629" x="4387850" y="3219450"/>
          <p14:tracePt t="105662" x="4419600" y="3219450"/>
          <p14:tracePt t="105696" x="4483100" y="3225800"/>
          <p14:tracePt t="105729" x="4514850" y="3225800"/>
          <p14:tracePt t="105762" x="4521200" y="3225800"/>
          <p14:tracePt t="105796" x="4533900" y="3225800"/>
          <p14:tracePt t="105829" x="4546600" y="3225800"/>
          <p14:tracePt t="105862" x="4591050" y="3219450"/>
          <p14:tracePt t="105896" x="4622800" y="3213100"/>
          <p14:tracePt t="105929" x="4629150" y="3206750"/>
          <p14:tracePt t="106759" x="0" y="0"/>
        </p14:tracePtLst>
        <p14:tracePtLst>
          <p14:tracePt t="111076" x="1346200" y="6369050"/>
          <p14:tracePt t="111190" x="1365250" y="6369050"/>
          <p14:tracePt t="111214" x="1416050" y="6369050"/>
          <p14:tracePt t="111247" x="1581150" y="6369050"/>
          <p14:tracePt t="111269" x="1701800" y="6369050"/>
          <p14:tracePt t="111277" x="1720850" y="6369050"/>
          <p14:tracePt t="111302" x="1784350" y="6375400"/>
          <p14:tracePt t="111311" x="1809750" y="6375400"/>
          <p14:tracePt t="111336" x="1860550" y="6381750"/>
          <p14:tracePt t="111369" x="1949450" y="6388100"/>
          <p14:tracePt t="111402" x="2070100" y="6388100"/>
          <p14:tracePt t="111436" x="2190750" y="6394450"/>
          <p14:tracePt t="111469" x="2241550" y="6400800"/>
          <p14:tracePt t="111471" x="2247900" y="6400800"/>
          <p14:tracePt t="111503" x="2381250" y="6400800"/>
          <p14:tracePt t="111536" x="2584450" y="6400800"/>
          <p14:tracePt t="111538" x="2635250" y="6407150"/>
          <p14:tracePt t="111569" x="2724150" y="6419850"/>
          <p14:tracePt t="111603" x="2844800" y="6432550"/>
          <p14:tracePt t="111636" x="3003550" y="6432550"/>
          <p14:tracePt t="111669" x="3143250" y="6432550"/>
          <p14:tracePt t="111686" x="3206750" y="6432550"/>
          <p14:tracePt t="111719" x="3308350" y="6432550"/>
          <p14:tracePt t="111720" x="3333750" y="6432550"/>
          <p14:tracePt t="111753" x="3403600" y="6432550"/>
          <p14:tracePt t="111786" x="3613150" y="6432550"/>
          <p14:tracePt t="111820" x="3771900" y="6432550"/>
          <p14:tracePt t="111857" x="3829050" y="6432550"/>
          <p14:tracePt t="111891" x="3873500" y="6432550"/>
          <p14:tracePt t="111920" x="3943350" y="6432550"/>
          <p14:tracePt t="111922" x="3987800" y="6432550"/>
          <p14:tracePt t="111953" x="4051300" y="6432550"/>
          <p14:tracePt t="111986" x="4356100" y="6432550"/>
          <p14:tracePt t="112020" x="4495800" y="6432550"/>
          <p14:tracePt t="112053" x="4667250" y="6432550"/>
          <p14:tracePt t="112055" x="4699000" y="6426200"/>
          <p14:tracePt t="112087" x="4908550" y="6426200"/>
          <p14:tracePt t="112122" x="5124450" y="6419850"/>
          <p14:tracePt t="112156" x="5410200" y="6419850"/>
          <p14:tracePt t="112166" x="5480050" y="6413500"/>
          <p14:tracePt t="112187" x="5486400" y="6413500"/>
          <p14:tracePt t="112279" x="5511800" y="6407150"/>
          <p14:tracePt t="112281" x="5518150" y="6407150"/>
          <p14:tracePt t="112313" x="5543550" y="6407150"/>
          <p14:tracePt t="112512" x="5454650" y="6432550"/>
          <p14:tracePt t="112547" x="5149850" y="6457950"/>
          <p14:tracePt t="112574" x="4895850" y="6457950"/>
          <p14:tracePt t="112611" x="4565650" y="6464300"/>
          <p14:tracePt t="112639" x="4375150" y="6483350"/>
          <p14:tracePt t="112651" x="4229100" y="6502400"/>
          <p14:tracePt t="112670" x="4114800" y="6521450"/>
          <p14:tracePt t="112704" x="3911600" y="6527800"/>
          <p14:tracePt t="112737" x="3771900" y="6527800"/>
          <p14:tracePt t="112739" x="3733800" y="6527800"/>
          <p14:tracePt t="112771" x="3568700" y="6527800"/>
          <p14:tracePt t="112804" x="3327400" y="6527800"/>
          <p14:tracePt t="112840" x="3086100" y="6534150"/>
          <p14:tracePt t="112875" x="2851150" y="6534150"/>
          <p14:tracePt t="112876" x="2813050" y="6527800"/>
          <p14:tracePt t="112885" x="2755900" y="6527800"/>
          <p14:tracePt t="112905" x="2686050" y="6521450"/>
          <p14:tracePt t="112938" x="2622550" y="6521450"/>
          <p14:tracePt t="112971" x="2590800" y="6521450"/>
          <p14:tracePt t="112973" x="2584450" y="6521450"/>
          <p14:tracePt t="113004" x="2578100" y="6521450"/>
          <p14:tracePt t="113073" x="2559050" y="6521450"/>
          <p14:tracePt t="113107" x="2533650" y="6521450"/>
          <p14:tracePt t="113142" x="2527300" y="6521450"/>
          <p14:tracePt t="113307" x="0" y="0"/>
        </p14:tracePtLst>
        <p14:tracePtLst>
          <p14:tracePt t="114751" x="3975100" y="2101850"/>
          <p14:tracePt t="114829" x="3975100" y="2108200"/>
          <p14:tracePt t="114855" x="3975100" y="2146300"/>
          <p14:tracePt t="114890" x="3975100" y="2190750"/>
          <p14:tracePt t="114919" x="3975100" y="2228850"/>
          <p14:tracePt t="114948" x="3975100" y="2260600"/>
          <p14:tracePt t="114983" x="3975100" y="2305050"/>
          <p14:tracePt t="115017" x="3975100" y="2355850"/>
          <p14:tracePt t="115044" x="3975100" y="2406650"/>
          <p14:tracePt t="115073" x="3968750" y="2495550"/>
          <p14:tracePt t="115107" x="3968750" y="2552700"/>
          <p14:tracePt t="115140" x="3962400" y="2609850"/>
          <p14:tracePt t="115150" x="3962400" y="2616200"/>
          <p14:tracePt t="115182" x="3956050" y="2667000"/>
          <p14:tracePt t="115217" x="3956050" y="2755900"/>
          <p14:tracePt t="115245" x="3956050" y="2800350"/>
          <p14:tracePt t="115279" x="3956050" y="2895600"/>
          <p14:tracePt t="115290" x="3956050" y="2933700"/>
          <p14:tracePt t="115329" x="3956050" y="3016250"/>
          <p14:tracePt t="115361" x="3956050" y="3079750"/>
          <p14:tracePt t="115391" x="3956050" y="3098800"/>
          <p14:tracePt t="115424" x="3956050" y="3111500"/>
          <p14:tracePt t="115457" x="3956050" y="3149600"/>
          <p14:tracePt t="115491" x="3956050" y="3162300"/>
          <p14:tracePt t="115589" x="3956050" y="3130550"/>
          <p14:tracePt t="115623" x="3962400" y="3048000"/>
          <p14:tracePt t="115652" x="3968750" y="2940050"/>
          <p14:tracePt t="115653" x="3975100" y="2908300"/>
          <p14:tracePt t="115687" x="3994150" y="2749550"/>
          <p14:tracePt t="115715" x="4013200" y="2635250"/>
          <p14:tracePt t="115717" x="4019550" y="2597150"/>
          <p14:tracePt t="115750" x="4025900" y="2508250"/>
          <p14:tracePt t="115778" x="4025900" y="2438400"/>
          <p14:tracePt t="115781" x="4025900" y="2406650"/>
          <p14:tracePt t="115808" x="4025900" y="2349500"/>
          <p14:tracePt t="115841" x="4013200" y="2273300"/>
          <p14:tracePt t="115875" x="4013200" y="2235200"/>
          <p14:tracePt t="115876" x="4006850" y="2216150"/>
          <p14:tracePt t="115885" x="4006850" y="2209800"/>
          <p14:tracePt t="115908" x="4006850" y="2190750"/>
          <p14:tracePt t="115908" x="4006850" y="2178050"/>
          <p14:tracePt t="115941" x="4006850" y="2133600"/>
          <p14:tracePt t="115984" x="4006850" y="2057400"/>
          <p14:tracePt t="116011" x="4006850" y="2038350"/>
          <p14:tracePt t="116046" x="4006850" y="2025650"/>
          <p14:tracePt t="116048" x="4006850" y="2019300"/>
          <p14:tracePt t="116075" x="4006850" y="2006600"/>
          <p14:tracePt t="116109" x="4006850" y="2000250"/>
          <p14:tracePt t="116172" x="4006850" y="2012950"/>
          <p14:tracePt t="116204" x="3994150" y="2101850"/>
          <p14:tracePt t="116232" x="3987800" y="2190750"/>
          <p14:tracePt t="116233" x="3981450" y="2222500"/>
          <p14:tracePt t="116258" x="3975100" y="2330450"/>
          <p14:tracePt t="116292" x="3968750" y="2451100"/>
          <p14:tracePt t="116325" x="3968750" y="2540000"/>
          <p14:tracePt t="116342" x="3962400" y="2584450"/>
          <p14:tracePt t="116375" x="3962400" y="2647950"/>
          <p14:tracePt t="116377" x="3956050" y="2667000"/>
          <p14:tracePt t="116409" x="3949700" y="2749550"/>
          <p14:tracePt t="116442" x="3943350" y="2832100"/>
          <p14:tracePt t="116475" x="3943350" y="2908300"/>
          <p14:tracePt t="116484" x="3943350" y="2927350"/>
          <p14:tracePt t="116511" x="3943350" y="2952750"/>
          <p14:tracePt t="116545" x="3943350" y="2990850"/>
          <p14:tracePt t="116547" x="3943350" y="3009900"/>
          <p14:tracePt t="116575" x="3943350" y="3028950"/>
          <p14:tracePt t="116609" x="3943350" y="3048000"/>
          <p14:tracePt t="116642" x="3937000" y="3079750"/>
          <p14:tracePt t="116644" x="3937000" y="3086100"/>
          <p14:tracePt t="116675" x="3937000" y="3098800"/>
          <p14:tracePt t="116983" x="0" y="0"/>
        </p14:tracePtLst>
        <p14:tracePtLst>
          <p14:tracePt t="118845" x="3860800" y="2203450"/>
          <p14:tracePt t="118921" x="3892550" y="2203450"/>
          <p14:tracePt t="118950" x="3917950" y="2203450"/>
          <p14:tracePt t="118984" x="3943350" y="2197100"/>
          <p14:tracePt t="119014" x="3975100" y="2197100"/>
          <p14:tracePt t="119061" x="3994150" y="2197100"/>
          <p14:tracePt t="119094" x="4025900" y="2197100"/>
          <p14:tracePt t="119121" x="4051300" y="2197100"/>
          <p14:tracePt t="119157" x="4222750" y="2203450"/>
          <p14:tracePt t="119187" x="4368800" y="2203450"/>
          <p14:tracePt t="119197" x="4559300" y="2203450"/>
          <p14:tracePt t="119218" x="4616450" y="2203450"/>
          <p14:tracePt t="119246" x="4692650" y="2203450"/>
          <p14:tracePt t="119311" x="4749800" y="2203450"/>
          <p14:tracePt t="119342" x="4826000" y="2197100"/>
          <p14:tracePt t="119370" x="4908550" y="2184400"/>
          <p14:tracePt t="119404" x="4921250" y="2184400"/>
          <p14:tracePt t="119437" x="4927600" y="2178050"/>
          <p14:tracePt t="119470" x="4933950" y="2152650"/>
          <p14:tracePt t="119471" x="4933950" y="2146300"/>
          <p14:tracePt t="119514" x="4940300" y="2120900"/>
          <p14:tracePt t="119547" x="4946650" y="2082800"/>
          <p14:tracePt t="119579" x="4946650" y="2057400"/>
          <p14:tracePt t="119613" x="4946650" y="2044700"/>
          <p14:tracePt t="119646" x="4946650" y="2032000"/>
          <p14:tracePt t="119679" x="4933950" y="2012950"/>
          <p14:tracePt t="119681" x="4927600" y="2006600"/>
          <p14:tracePt t="119713" x="4889500" y="1987550"/>
          <p14:tracePt t="119746" x="4832350" y="1962150"/>
          <p14:tracePt t="119779" x="4775200" y="1949450"/>
          <p14:tracePt t="119813" x="4705350" y="1930400"/>
          <p14:tracePt t="119846" x="4603750" y="1924050"/>
          <p14:tracePt t="119879" x="4483100" y="1917700"/>
          <p14:tracePt t="119881" x="4464050" y="1917700"/>
          <p14:tracePt t="119913" x="4368800" y="1917700"/>
          <p14:tracePt t="119946" x="4235450" y="1911350"/>
          <p14:tracePt t="119980" x="4108450" y="1911350"/>
          <p14:tracePt t="120013" x="4070350" y="1911350"/>
          <p14:tracePt t="120046" x="4064000" y="1911350"/>
          <p14:tracePt t="120080" x="4051300" y="1924050"/>
          <p14:tracePt t="120113" x="4019550" y="1943100"/>
          <p14:tracePt t="120146" x="4000500" y="1962150"/>
          <p14:tracePt t="120180" x="3981450" y="1981200"/>
          <p14:tracePt t="120189" x="3975100" y="1987550"/>
          <p14:tracePt t="120213" x="3962400" y="2012950"/>
          <p14:tracePt t="120247" x="3949700" y="2032000"/>
          <p14:tracePt t="120280" x="3949700" y="2051050"/>
          <p14:tracePt t="120282" x="3943350" y="2063750"/>
          <p14:tracePt t="120313" x="3943350" y="2095500"/>
          <p14:tracePt t="120347" x="3943350" y="2133600"/>
          <p14:tracePt t="120380" x="3943350" y="2152650"/>
          <p14:tracePt t="120413" x="3949700" y="2171700"/>
          <p14:tracePt t="120447" x="3968750" y="2203450"/>
          <p14:tracePt t="120480" x="3987800" y="2216150"/>
          <p14:tracePt t="120484" x="3994150" y="2222500"/>
          <p14:tracePt t="120497" x="4006850" y="2228850"/>
          <p14:tracePt t="120530" x="4083050" y="2266950"/>
          <p14:tracePt t="120531" x="4095750" y="2273300"/>
          <p14:tracePt t="120564" x="4159250" y="2292350"/>
          <p14:tracePt t="120597" x="4222750" y="2311400"/>
          <p14:tracePt t="120630" x="4273550" y="2324100"/>
          <p14:tracePt t="120640" x="4286250" y="2324100"/>
          <p14:tracePt t="120667" x="4394200" y="2324100"/>
          <p14:tracePt t="120697" x="4508500" y="2324100"/>
          <p14:tracePt t="120699" x="4533900" y="2324100"/>
          <p14:tracePt t="120731" x="4654550" y="2324100"/>
          <p14:tracePt t="120764" x="4718050" y="2324100"/>
          <p14:tracePt t="120765" x="4737100" y="2324100"/>
          <p14:tracePt t="120797" x="4806950" y="2317750"/>
          <p14:tracePt t="120831" x="4883150" y="2305050"/>
          <p14:tracePt t="120864" x="4984750" y="2292350"/>
          <p14:tracePt t="120897" x="5035550" y="2286000"/>
          <p14:tracePt t="121063" x="0" y="0"/>
        </p14:tracePtLst>
        <p14:tracePtLst>
          <p14:tracePt t="128034" x="2705100" y="1670050"/>
          <p14:tracePt t="128038" x="2679700" y="1663700"/>
          <p14:tracePt t="128060" x="2616200" y="1638300"/>
          <p14:tracePt t="128089" x="2552700" y="1625600"/>
          <p14:tracePt t="128123" x="2495550" y="1606550"/>
          <p14:tracePt t="128156" x="2387600" y="1600200"/>
          <p14:tracePt t="128190" x="2254250" y="1600200"/>
          <p14:tracePt t="128223" x="2082800" y="1612900"/>
          <p14:tracePt t="128256" x="1962150" y="1638300"/>
          <p14:tracePt t="128292" x="1847850" y="1663700"/>
          <p14:tracePt t="128294" x="1828800" y="1670050"/>
          <p14:tracePt t="128323" x="1797050" y="1682750"/>
          <p14:tracePt t="128357" x="1771650" y="1701800"/>
          <p14:tracePt t="128359" x="1765300" y="1714500"/>
          <p14:tracePt t="128391" x="1708150" y="1765300"/>
          <p14:tracePt t="128423" x="1619250" y="1841500"/>
          <p14:tracePt t="128457" x="1568450" y="1879600"/>
          <p14:tracePt t="128490" x="1555750" y="1905000"/>
          <p14:tracePt t="128523" x="1543050" y="1930400"/>
          <p14:tracePt t="128560" x="1530350" y="1962150"/>
          <p14:tracePt t="128594" x="1530350" y="1974850"/>
          <p14:tracePt t="128627" x="1524000" y="1981200"/>
          <p14:tracePt t="128657" x="1524000" y="1987550"/>
          <p14:tracePt t="128690" x="1524000" y="1993900"/>
          <p14:tracePt t="128724" x="1524000" y="2000250"/>
          <p14:tracePt t="128784" x="1517650" y="2006600"/>
          <p14:tracePt t="128810" x="1517650" y="2012950"/>
          <p14:tracePt t="128840" x="1517650" y="2025650"/>
          <p14:tracePt t="128874" x="1517650" y="2038350"/>
          <p14:tracePt t="128920" x="1517650" y="2051050"/>
          <p14:tracePt t="128949" x="1517650" y="2063750"/>
          <p14:tracePt t="128980" x="1517650" y="2076450"/>
          <p14:tracePt t="129013" x="1517650" y="2089150"/>
          <p14:tracePt t="129046" x="1517650" y="2108200"/>
          <p14:tracePt t="129074" x="1517650" y="2114550"/>
          <p14:tracePt t="129107" x="1517650" y="2133600"/>
          <p14:tracePt t="129141" x="1517650" y="2152650"/>
          <p14:tracePt t="129185" x="1524000" y="2178050"/>
          <p14:tracePt t="129198" x="1524000" y="2190750"/>
          <p14:tracePt t="129224" x="1530350" y="2203450"/>
          <p14:tracePt t="129234" x="1530350" y="2209800"/>
          <p14:tracePt t="129258" x="1543050" y="2241550"/>
          <p14:tracePt t="129260" x="1549400" y="2260600"/>
          <p14:tracePt t="129291" x="1568450" y="2298700"/>
          <p14:tracePt t="129324" x="1587500" y="2336800"/>
          <p14:tracePt t="129358" x="1619250" y="2387600"/>
          <p14:tracePt t="129391" x="1644650" y="2425700"/>
          <p14:tracePt t="129424" x="1676400" y="2451100"/>
          <p14:tracePt t="129458" x="1708150" y="2476500"/>
          <p14:tracePt t="129492" x="1758950" y="2508250"/>
          <p14:tracePt t="129525" x="1828800" y="2546350"/>
          <p14:tracePt t="129558" x="1924050" y="2578100"/>
          <p14:tracePt t="129591" x="2019300" y="2590800"/>
          <p14:tracePt t="129625" x="2146300" y="2609850"/>
          <p14:tracePt t="129626" x="2184400" y="2609850"/>
          <p14:tracePt t="129658" x="2292350" y="2622550"/>
          <p14:tracePt t="129692" x="2457450" y="2641600"/>
          <p14:tracePt t="129725" x="2590800" y="2641600"/>
          <p14:tracePt t="129758" x="2692400" y="2635250"/>
          <p14:tracePt t="129792" x="2794000" y="2616200"/>
          <p14:tracePt t="129825" x="2863850" y="2603500"/>
          <p14:tracePt t="129858" x="2927350" y="2578100"/>
          <p14:tracePt t="129859" x="2940050" y="2571750"/>
          <p14:tracePt t="129876" x="2965450" y="2559050"/>
          <p14:tracePt t="129908" x="3028950" y="2533650"/>
          <p14:tracePt t="129942" x="3092450" y="2501900"/>
          <p14:tracePt t="129975" x="3124200" y="2482850"/>
          <p14:tracePt t="130009" x="3175000" y="2432050"/>
          <p14:tracePt t="130042" x="3206750" y="2400300"/>
          <p14:tracePt t="130079" x="3213100" y="2381250"/>
          <p14:tracePt t="130109" x="3219450" y="2381250"/>
          <p14:tracePt t="133376" x="3219450" y="2374900"/>
          <p14:tracePt t="133409" x="3225800" y="2362200"/>
          <p14:tracePt t="133438" x="3232150" y="2343150"/>
          <p14:tracePt t="133485" x="3232150" y="2336800"/>
          <p14:tracePt t="133518" x="3232150" y="2330450"/>
          <p14:tracePt t="133577" x="3238500" y="2324100"/>
          <p14:tracePt t="133668" x="3238500" y="2317750"/>
          <p14:tracePt t="133734" x="3238500" y="2311400"/>
          <p14:tracePt t="133767" x="3244850" y="2305050"/>
          <p14:tracePt t="133811" x="3244850" y="2298700"/>
          <p14:tracePt t="133843" x="3244850" y="2279650"/>
          <p14:tracePt t="133876" x="3244850" y="2260600"/>
          <p14:tracePt t="133904" x="3244850" y="2254250"/>
          <p14:tracePt t="133936" x="3244850" y="2235200"/>
          <p14:tracePt t="133973" x="3244850" y="2222500"/>
          <p14:tracePt t="134002" x="3244850" y="2203450"/>
          <p14:tracePt t="134042" x="3244850" y="2184400"/>
          <p14:tracePt t="134063" x="3244850" y="2178050"/>
          <p14:tracePt t="134097" x="3244850" y="2165350"/>
          <p14:tracePt t="134140" x="3244850" y="2152650"/>
          <p14:tracePt t="134172" x="3238500" y="2133600"/>
          <p14:tracePt t="134174" x="3238500" y="2127250"/>
          <p14:tracePt t="134206" x="3238500" y="2114550"/>
          <p14:tracePt t="134233" x="3232150" y="2095500"/>
          <p14:tracePt t="134266" x="3225800" y="2076450"/>
          <p14:tracePt t="134297" x="3219450" y="2063750"/>
          <p14:tracePt t="134341" x="3213100" y="2051050"/>
          <p14:tracePt t="134364" x="3206750" y="2032000"/>
          <p14:tracePt t="134397" x="3194050" y="2006600"/>
          <p14:tracePt t="134431" x="3181350" y="1981200"/>
          <p14:tracePt t="134432" x="3175000" y="1974850"/>
          <p14:tracePt t="134464" x="3162300" y="1949450"/>
          <p14:tracePt t="134466" x="3149600" y="1943100"/>
          <p14:tracePt t="134500" x="3117850" y="1911350"/>
          <p14:tracePt t="134533" x="3092450" y="1885950"/>
          <p14:tracePt t="134564" x="3073400" y="1873250"/>
          <p14:tracePt t="134597" x="3028950" y="1847850"/>
          <p14:tracePt t="134631" x="2978150" y="1828800"/>
          <p14:tracePt t="134642" x="2946400" y="1816100"/>
          <p14:tracePt t="134669" x="2901950" y="1809750"/>
          <p14:tracePt t="134698" x="2857500" y="1797050"/>
          <p14:tracePt t="134731" x="2781300" y="1778000"/>
          <p14:tracePt t="134768" x="2730500" y="1771650"/>
          <p14:tracePt t="134798" x="2673350" y="1758950"/>
          <p14:tracePt t="134831" x="2609850" y="1758950"/>
          <p14:tracePt t="134865" x="2514600" y="1746250"/>
          <p14:tracePt t="134898" x="2451100" y="1746250"/>
          <p14:tracePt t="134900" x="2432050" y="1746250"/>
          <p14:tracePt t="134931" x="2381250" y="1746250"/>
          <p14:tracePt t="134932" x="2362200" y="1746250"/>
          <p14:tracePt t="134965" x="2305050" y="1746250"/>
          <p14:tracePt t="134998" x="2228850" y="1746250"/>
          <p14:tracePt t="135032" x="2171700" y="1746250"/>
          <p14:tracePt t="135065" x="2114550" y="1746250"/>
          <p14:tracePt t="135098" x="2057400" y="1752600"/>
          <p14:tracePt t="135132" x="1955800" y="1778000"/>
          <p14:tracePt t="135134" x="1917700" y="1790700"/>
          <p14:tracePt t="135165" x="1822450" y="1828800"/>
          <p14:tracePt t="135167" x="1803400" y="1841500"/>
          <p14:tracePt t="135198" x="1739900" y="1866900"/>
          <p14:tracePt t="135232" x="1701800" y="1898650"/>
          <p14:tracePt t="135265" x="1676400" y="1924050"/>
          <p14:tracePt t="135299" x="1638300" y="1981200"/>
          <p14:tracePt t="135332" x="1612900" y="2032000"/>
          <p14:tracePt t="135365" x="1581150" y="2108200"/>
          <p14:tracePt t="135368" x="1574800" y="2127250"/>
          <p14:tracePt t="135398" x="1562100" y="2165350"/>
          <p14:tracePt t="135403" x="1562100" y="2178050"/>
          <p14:tracePt t="135432" x="1549400" y="2222500"/>
          <p14:tracePt t="135465" x="1549400" y="2266950"/>
          <p14:tracePt t="135499" x="1549400" y="2305050"/>
          <p14:tracePt t="135533" x="1562100" y="2336800"/>
          <p14:tracePt t="135565" x="1568450" y="2368550"/>
          <p14:tracePt t="135599" x="1593850" y="2406650"/>
          <p14:tracePt t="135632" x="1625600" y="2457450"/>
          <p14:tracePt t="135666" x="1663700" y="2501900"/>
          <p14:tracePt t="135699" x="1689100" y="2520950"/>
          <p14:tracePt t="135732" x="1727200" y="2546350"/>
          <p14:tracePt t="135766" x="1803400" y="2571750"/>
          <p14:tracePt t="135799" x="1892300" y="2597150"/>
          <p14:tracePt t="135832" x="2000250" y="2628900"/>
          <p14:tracePt t="135834" x="2019300" y="2628900"/>
          <p14:tracePt t="135866" x="2171700" y="2654300"/>
          <p14:tracePt t="135899" x="2286000" y="2667000"/>
          <p14:tracePt t="135901" x="2311400" y="2673350"/>
          <p14:tracePt t="135952" x="2578100" y="2673350"/>
          <p14:tracePt t="135981" x="2667000" y="2673350"/>
          <p14:tracePt t="136011" x="2787650" y="2673350"/>
          <p14:tracePt t="136045" x="2882900" y="2673350"/>
          <p14:tracePt t="136078" x="2997200" y="2654300"/>
          <p14:tracePt t="136089" x="3028950" y="2647950"/>
          <p14:tracePt t="136116" x="3086100" y="2590800"/>
          <p14:tracePt t="136124" x="3098800" y="2584450"/>
          <p14:tracePt t="136149" x="3136900" y="2527300"/>
          <p14:tracePt t="136189" x="3219450" y="2438400"/>
          <p14:tracePt t="136217" x="3244850" y="2400300"/>
          <p14:tracePt t="136218" x="3257550" y="2374900"/>
          <p14:tracePt t="136250" x="3263900" y="2292350"/>
          <p14:tracePt t="136283" x="3263900" y="2197100"/>
          <p14:tracePt t="136316" x="3219450" y="2051050"/>
          <p14:tracePt t="136350" x="3194050" y="1974850"/>
          <p14:tracePt t="136383" x="3168650" y="1924050"/>
          <p14:tracePt t="136416" x="3136900" y="1879600"/>
          <p14:tracePt t="136451" x="3079750" y="1816100"/>
          <p14:tracePt t="136484" x="3028950" y="1790700"/>
          <p14:tracePt t="136516" x="2933700" y="1752600"/>
          <p14:tracePt t="136550" x="2800350" y="1727200"/>
          <p14:tracePt t="136552" x="2762250" y="1720850"/>
          <p14:tracePt t="136583" x="2546350" y="1714500"/>
          <p14:tracePt t="136585" x="2489200" y="1714500"/>
          <p14:tracePt t="136617" x="2266950" y="1714500"/>
          <p14:tracePt t="136658" x="2044700" y="1727200"/>
          <p14:tracePt t="136684" x="1930400" y="1746250"/>
          <p14:tracePt t="136717" x="1816100" y="1778000"/>
          <p14:tracePt t="136750" x="1676400" y="1809750"/>
          <p14:tracePt t="136784" x="1593850" y="1835150"/>
          <p14:tracePt t="136817" x="1530350" y="1873250"/>
          <p14:tracePt t="136819" x="1517650" y="1879600"/>
          <p14:tracePt t="136850" x="1485900" y="1936750"/>
          <p14:tracePt t="136884" x="1473200" y="2025650"/>
          <p14:tracePt t="136917" x="1485900" y="2190750"/>
          <p14:tracePt t="136951" x="1524000" y="2298700"/>
          <p14:tracePt t="136984" x="1587500" y="2406650"/>
          <p14:tracePt t="136986" x="1600200" y="2419350"/>
          <p14:tracePt t="137020" x="1651000" y="2476500"/>
          <p14:tracePt t="137050" x="1682750" y="2501900"/>
          <p14:tracePt t="137052" x="1689100" y="2508250"/>
          <p14:tracePt t="137060" x="1708150" y="2520950"/>
          <p14:tracePt t="137084" x="1752600" y="2540000"/>
          <p14:tracePt t="137092" x="1765300" y="2546350"/>
          <p14:tracePt t="137117" x="1809750" y="2559050"/>
          <p14:tracePt t="137151" x="1860550" y="2578100"/>
          <p14:tracePt t="137184" x="1930400" y="2597150"/>
          <p14:tracePt t="137217" x="2051050" y="2603500"/>
          <p14:tracePt t="137221" x="2108200" y="2603500"/>
          <p14:tracePt t="137234" x="2171700" y="2603500"/>
          <p14:tracePt t="137268" x="2387600" y="2603500"/>
          <p14:tracePt t="137301" x="2495550" y="2603500"/>
          <p14:tracePt t="137345" x="2533650" y="2603500"/>
          <p14:tracePt t="137377" x="2578100" y="2603500"/>
          <p14:tracePt t="137379" x="2590800" y="2603500"/>
          <p14:tracePt t="137405" x="2622550" y="2597150"/>
          <p14:tracePt t="137612" x="0" y="0"/>
        </p14:tracePtLst>
        <p14:tracePtLst>
          <p14:tracePt t="140264" x="1708150" y="2571750"/>
          <p14:tracePt t="140342" x="1733550" y="2584450"/>
          <p14:tracePt t="140376" x="1917700" y="2603500"/>
          <p14:tracePt t="140420" x="2298700" y="2616200"/>
          <p14:tracePt t="140452" x="2520950" y="2616200"/>
          <p14:tracePt t="140486" x="2667000" y="2597150"/>
          <p14:tracePt t="140518" x="2800350" y="2559050"/>
          <p14:tracePt t="140544" x="2876550" y="2533650"/>
          <p14:tracePt t="140578" x="2959100" y="2489200"/>
          <p14:tracePt t="140611" x="3067050" y="2451100"/>
          <p14:tracePt t="140638" x="3136900" y="2419350"/>
          <p14:tracePt t="140672" x="3200400" y="2355850"/>
          <p14:tracePt t="140673" x="3206750" y="2343150"/>
          <p14:tracePt t="140705" x="3244850" y="2260600"/>
          <p14:tracePt t="140738" x="3276600" y="2159000"/>
          <p14:tracePt t="140772" x="3276600" y="2095500"/>
          <p14:tracePt t="140805" x="3238500" y="2032000"/>
          <p14:tracePt t="140838" x="3200400" y="1981200"/>
          <p14:tracePt t="140872" x="3143250" y="1930400"/>
          <p14:tracePt t="140905" x="3098800" y="1898650"/>
          <p14:tracePt t="140906" x="3079750" y="1885950"/>
          <p14:tracePt t="140922" x="3041650" y="1873250"/>
          <p14:tracePt t="140939" x="2997200" y="1854200"/>
          <p14:tracePt t="140949" x="2971800" y="1847850"/>
          <p14:tracePt t="140984" x="2832100" y="1822450"/>
          <p14:tracePt t="141012" x="2635250" y="1822450"/>
          <p14:tracePt t="141039" x="2540000" y="1822450"/>
          <p14:tracePt t="141049" x="2501900" y="1822450"/>
          <p14:tracePt t="141076" x="2374900" y="1822450"/>
          <p14:tracePt t="141105" x="2292350" y="1835150"/>
          <p14:tracePt t="141139" x="2165350" y="1860550"/>
          <p14:tracePt t="141140" x="2152650" y="1866900"/>
          <p14:tracePt t="141172" x="2000250" y="1917700"/>
          <p14:tracePt t="141189" x="1943100" y="1943100"/>
          <p14:tracePt t="141222" x="1873250" y="1968500"/>
          <p14:tracePt t="141256" x="1816100" y="1987550"/>
          <p14:tracePt t="141289" x="1784350" y="2006600"/>
          <p14:tracePt t="141326" x="1739900" y="2076450"/>
          <p14:tracePt t="141356" x="1727200" y="2120900"/>
          <p14:tracePt t="141390" x="1708150" y="2184400"/>
          <p14:tracePt t="141423" x="1708150" y="2260600"/>
          <p14:tracePt t="141456" x="1714500" y="2292350"/>
          <p14:tracePt t="141489" x="1752600" y="2400300"/>
          <p14:tracePt t="141491" x="1752600" y="2413000"/>
          <p14:tracePt t="141523" x="1784350" y="2451100"/>
          <p14:tracePt t="141556" x="1816100" y="2489200"/>
          <p14:tracePt t="141589" x="1854200" y="2527300"/>
          <p14:tracePt t="141623" x="1905000" y="2565400"/>
          <p14:tracePt t="141656" x="1993900" y="2584450"/>
          <p14:tracePt t="141689" x="2190750" y="2603500"/>
          <p14:tracePt t="141723" x="2368550" y="2616200"/>
          <p14:tracePt t="141724" x="2438400" y="2622550"/>
          <p14:tracePt t="141756" x="2565400" y="2635250"/>
          <p14:tracePt t="141790" x="2654300" y="2635250"/>
          <p14:tracePt t="141823" x="2698750" y="2616200"/>
          <p14:tracePt t="141856" x="2736850" y="2603500"/>
          <p14:tracePt t="141873" x="2768600" y="2584450"/>
          <p14:tracePt t="141906" x="2800350" y="2571750"/>
          <p14:tracePt t="141941" x="2844800" y="2546350"/>
          <p14:tracePt t="141942" x="2851150" y="2540000"/>
          <p14:tracePt t="141985" x="2908300" y="2470150"/>
          <p14:tracePt t="142018" x="2940050" y="2432050"/>
          <p14:tracePt t="142049" x="2940050" y="2425700"/>
          <p14:tracePt t="142083" x="2946400" y="2406650"/>
          <p14:tracePt t="142109" x="2952750" y="2381250"/>
          <p14:tracePt t="142143" x="2959100" y="2317750"/>
          <p14:tracePt t="142173" x="2959100" y="2286000"/>
          <p14:tracePt t="142207" x="2959100" y="2241550"/>
          <p14:tracePt t="142208" x="2959100" y="2228850"/>
          <p14:tracePt t="142240" x="2959100" y="2184400"/>
          <p14:tracePt t="142274" x="2940050" y="2120900"/>
          <p14:tracePt t="142308" x="2908300" y="2057400"/>
          <p14:tracePt t="142341" x="2876550" y="2019300"/>
          <p14:tracePt t="142376" x="2825750" y="1974850"/>
          <p14:tracePt t="142407" x="2774950" y="1949450"/>
          <p14:tracePt t="142440" x="2692400" y="1917700"/>
          <p14:tracePt t="142449" x="2679700" y="1911350"/>
          <p14:tracePt t="142474" x="2571750" y="1885950"/>
          <p14:tracePt t="142507" x="2438400" y="1854200"/>
          <p14:tracePt t="142541" x="2330450" y="1828800"/>
          <p14:tracePt t="142576" x="2279650" y="1816100"/>
          <p14:tracePt t="142612" x="2184400" y="1809750"/>
          <p14:tracePt t="142641" x="2070100" y="1809750"/>
          <p14:tracePt t="142642" x="2019300" y="1816100"/>
          <p14:tracePt t="142674" x="1847850" y="1841500"/>
          <p14:tracePt t="142708" x="1790700" y="1854200"/>
          <p14:tracePt t="142741" x="1778000" y="1860550"/>
          <p14:tracePt t="142774" x="1758950" y="1879600"/>
          <p14:tracePt t="142780" x="1752600" y="1885950"/>
          <p14:tracePt t="142808" x="1739900" y="1898650"/>
          <p14:tracePt t="142843" x="1727200" y="1917700"/>
          <p14:tracePt t="142844" x="1720850" y="1924050"/>
          <p14:tracePt t="142879" x="1708150" y="1949450"/>
          <p14:tracePt t="142908" x="1689100" y="2012950"/>
          <p14:tracePt t="142941" x="1676400" y="2120900"/>
          <p14:tracePt t="142974" x="1663700" y="2222500"/>
          <p14:tracePt t="142976" x="1657350" y="2235200"/>
          <p14:tracePt t="142985" x="1657350" y="2260600"/>
          <p14:tracePt t="143008" x="1657350" y="2292350"/>
          <p14:tracePt t="143016" x="1657350" y="2298700"/>
          <p14:tracePt t="143041" x="1657350" y="2324100"/>
          <p14:tracePt t="143075" x="1663700" y="2362200"/>
          <p14:tracePt t="143108" x="1676400" y="2393950"/>
          <p14:tracePt t="143110" x="1689100" y="2400300"/>
          <p14:tracePt t="143141" x="1695450" y="2419350"/>
          <p14:tracePt t="143142" x="1701800" y="2425700"/>
          <p14:tracePt t="143175" x="1733550" y="2457450"/>
          <p14:tracePt t="143208" x="1778000" y="2482850"/>
          <p14:tracePt t="143241" x="1828800" y="2508250"/>
          <p14:tracePt t="143275" x="1879600" y="2527300"/>
          <p14:tracePt t="143308" x="1955800" y="2552700"/>
          <p14:tracePt t="143342" x="2057400" y="2578100"/>
          <p14:tracePt t="143375" x="2165350" y="2584450"/>
          <p14:tracePt t="143378" x="2184400" y="2584450"/>
          <p14:tracePt t="143408" x="2330450" y="2584450"/>
          <p14:tracePt t="143442" x="2432050" y="2584450"/>
          <p14:tracePt t="143475" x="2514600" y="2584450"/>
          <p14:tracePt t="143508" x="2565400" y="2571750"/>
          <p14:tracePt t="143542" x="2609850" y="2546350"/>
          <p14:tracePt t="143575" x="2647950" y="2527300"/>
          <p14:tracePt t="143577" x="2660650" y="2527300"/>
          <p14:tracePt t="143609" x="2679700" y="2514600"/>
          <p14:tracePt t="143644" x="2698750" y="2508250"/>
          <p14:tracePt t="143675" x="2717800" y="2495550"/>
          <p14:tracePt t="143709" x="2730500" y="2495550"/>
          <p14:tracePt t="143766" x="2736850" y="2489200"/>
          <p14:tracePt t="144377" x="0" y="0"/>
        </p14:tracePtLst>
        <p14:tracePtLst>
          <p14:tracePt t="148263" x="3937000" y="2419350"/>
          <p14:tracePt t="148644" x="3937000" y="2425700"/>
          <p14:tracePt t="148670" x="3943350" y="2432050"/>
          <p14:tracePt t="148698" x="3943350" y="2438400"/>
          <p14:tracePt t="148746" x="3943350" y="2451100"/>
          <p14:tracePt t="148781" x="3949700" y="2470150"/>
          <p14:tracePt t="148783" x="3949700" y="2476500"/>
          <p14:tracePt t="148810" x="3949700" y="2495550"/>
          <p14:tracePt t="148844" x="3949700" y="2527300"/>
          <p14:tracePt t="148877" x="3949700" y="2546350"/>
          <p14:tracePt t="148910" x="3949700" y="2571750"/>
          <p14:tracePt t="148911" x="3949700" y="2578100"/>
          <p14:tracePt t="148937" x="3949700" y="2603500"/>
          <p14:tracePt t="148966" x="3949700" y="2641600"/>
          <p14:tracePt t="148999" x="3949700" y="2679700"/>
          <p14:tracePt t="149032" x="3949700" y="2705100"/>
          <p14:tracePt t="149034" x="3949700" y="2711450"/>
          <p14:tracePt t="149043" x="3949700" y="2724150"/>
          <p14:tracePt t="149078" x="3949700" y="2743200"/>
          <p14:tracePt t="149113" x="3949700" y="2794000"/>
          <p14:tracePt t="149142" x="3949700" y="2813050"/>
          <p14:tracePt t="149176" x="3949700" y="2838450"/>
          <p14:tracePt t="149177" x="3949700" y="2844800"/>
          <p14:tracePt t="149204" x="3949700" y="2851150"/>
          <p14:tracePt t="149236" x="3956050" y="2882900"/>
          <p14:tracePt t="149283" x="3956050" y="2927350"/>
          <p14:tracePt t="149310" x="3956050" y="2946400"/>
          <p14:tracePt t="149344" x="3956050" y="2971800"/>
          <p14:tracePt t="149377" x="3956050" y="3003550"/>
          <p14:tracePt t="149379" x="3956050" y="3009900"/>
          <p14:tracePt t="149405" x="3956050" y="3035300"/>
          <p14:tracePt t="149439" x="3956050" y="3041650"/>
          <p14:tracePt t="149472" x="3956050" y="3079750"/>
          <p14:tracePt t="149499" x="3956050" y="3098800"/>
          <p14:tracePt t="149534" x="3956050" y="3111500"/>
          <p14:tracePt t="149593" x="3956050" y="3117850"/>
          <p14:tracePt t="149733" x="3956050" y="3105150"/>
          <p14:tracePt t="149767" x="3956050" y="3067050"/>
          <p14:tracePt t="149800" x="3956050" y="3003550"/>
          <p14:tracePt t="149833" x="3962400" y="2978150"/>
          <p14:tracePt t="149867" x="3962400" y="2952750"/>
          <p14:tracePt t="149900" x="3962400" y="2914650"/>
          <p14:tracePt t="149935" x="3962400" y="2857500"/>
          <p14:tracePt t="149966" x="3956050" y="2806700"/>
          <p14:tracePt t="150003" x="3949700" y="2749550"/>
          <p14:tracePt t="150033" x="3949700" y="2711450"/>
          <p14:tracePt t="150035" x="3949700" y="2705100"/>
          <p14:tracePt t="150044" x="3943350" y="2673350"/>
          <p14:tracePt t="150066" x="3937000" y="2641600"/>
          <p14:tracePt t="150100" x="3930650" y="2597150"/>
          <p14:tracePt t="150101" x="3930650" y="2571750"/>
          <p14:tracePt t="150133" x="3930650" y="2514600"/>
          <p14:tracePt t="150167" x="3930650" y="2470150"/>
          <p14:tracePt t="150200" x="3930650" y="2425700"/>
          <p14:tracePt t="150202" x="3930650" y="2419350"/>
          <p14:tracePt t="150234" x="3930650" y="2413000"/>
          <p14:tracePt t="150298" x="3930650" y="2400300"/>
          <p14:tracePt t="150330" x="3930650" y="2393950"/>
          <p14:tracePt t="150439" x="3930650" y="2406650"/>
          <p14:tracePt t="150471" x="3930650" y="2463800"/>
          <p14:tracePt t="150500" x="3930650" y="2527300"/>
          <p14:tracePt t="150534" x="3937000" y="2584450"/>
          <p14:tracePt t="150567" x="3937000" y="2622550"/>
          <p14:tracePt t="150600" x="3937000" y="2660650"/>
          <p14:tracePt t="150634" x="3937000" y="2730500"/>
          <p14:tracePt t="150636" x="3937000" y="2749550"/>
          <p14:tracePt t="150667" x="3937000" y="2806700"/>
          <p14:tracePt t="150670" x="3937000" y="2825750"/>
          <p14:tracePt t="150701" x="3937000" y="2863850"/>
          <p14:tracePt t="150736" x="3937000" y="2908300"/>
          <p14:tracePt t="150769" x="3937000" y="2946400"/>
          <p14:tracePt t="150801" x="3937000" y="2971800"/>
          <p14:tracePt t="150834" x="3937000" y="2997200"/>
          <p14:tracePt t="150873" x="3937000" y="3022600"/>
          <p14:tracePt t="150901" x="3937000" y="3048000"/>
          <p14:tracePt t="150934" x="3937000" y="3092450"/>
          <p14:tracePt t="150968" x="3949700" y="3130550"/>
          <p14:tracePt t="151001" x="3949700" y="3136900"/>
          <p14:tracePt t="151218" x="3949700" y="3092450"/>
          <p14:tracePt t="151253" x="3943350" y="3009900"/>
          <p14:tracePt t="151280" x="3943350" y="2965450"/>
          <p14:tracePt t="151281" x="3943350" y="2952750"/>
          <p14:tracePt t="151314" x="3943350" y="2914650"/>
          <p14:tracePt t="151335" x="3943350" y="2882900"/>
          <p14:tracePt t="151342" x="3943350" y="2851150"/>
          <p14:tracePt t="151368" x="3943350" y="2768600"/>
          <p14:tracePt t="151369" x="3937000" y="2724150"/>
          <p14:tracePt t="151402" x="3930650" y="2654300"/>
          <p14:tracePt t="151435" x="3930650" y="2603500"/>
          <p14:tracePt t="151468" x="3930650" y="2571750"/>
          <p14:tracePt t="151502" x="3917950" y="2533650"/>
          <p14:tracePt t="151535" x="3911600" y="2482850"/>
          <p14:tracePt t="151568" x="3905250" y="2444750"/>
          <p14:tracePt t="151571" x="3898900" y="2438400"/>
          <p14:tracePt t="151580" x="3898900" y="2432050"/>
          <p14:tracePt t="151610" x="3892550" y="2413000"/>
          <p14:tracePt t="151612" x="3892550" y="2406650"/>
          <p14:tracePt t="151640" x="3892550" y="2387600"/>
          <p14:tracePt t="151724" x="3892550" y="2393950"/>
          <p14:tracePt t="151749" x="3892550" y="2413000"/>
          <p14:tracePt t="151782" x="3886200" y="2489200"/>
          <p14:tracePt t="151783" x="3886200" y="2520950"/>
          <p14:tracePt t="151816" x="3873500" y="2660650"/>
          <p14:tracePt t="151843" x="3860800" y="2743200"/>
          <p14:tracePt t="151877" x="3854450" y="2832100"/>
          <p14:tracePt t="151912" x="3848100" y="2863850"/>
          <p14:tracePt t="151938" x="3848100" y="2946400"/>
          <p14:tracePt t="151969" x="3848100" y="2984500"/>
          <p14:tracePt t="152017" x="3848100" y="3022600"/>
          <p14:tracePt t="152045" x="3848100" y="3054350"/>
          <p14:tracePt t="152080" x="3848100" y="3111500"/>
          <p14:tracePt t="152108" x="3848100" y="3162300"/>
          <p14:tracePt t="152144" x="3848100" y="3187700"/>
          <p14:tracePt t="152170" x="3848100" y="3219450"/>
          <p14:tracePt t="152202" x="3848100" y="3238500"/>
          <p14:tracePt t="152346" x="3848100" y="3232150"/>
          <p14:tracePt t="152379" x="3848100" y="3155950"/>
          <p14:tracePt t="152381" x="3848100" y="3136900"/>
          <p14:tracePt t="152389" x="3848100" y="3111500"/>
          <p14:tracePt t="152406" x="3848100" y="3067050"/>
          <p14:tracePt t="152440" x="3848100" y="3016250"/>
          <p14:tracePt t="152469" x="3854450" y="2940050"/>
          <p14:tracePt t="152503" x="3854450" y="2832100"/>
          <p14:tracePt t="152536" x="3860800" y="2711450"/>
          <p14:tracePt t="152570" x="3860800" y="2647950"/>
          <p14:tracePt t="152603" x="3860800" y="2603500"/>
          <p14:tracePt t="152605" x="3860800" y="2597150"/>
          <p14:tracePt t="152643" x="3860800" y="2559050"/>
          <p14:tracePt t="152672" x="3860800" y="2508250"/>
          <p14:tracePt t="152706" x="3860800" y="2457450"/>
          <p14:tracePt t="152707" x="3860800" y="2444750"/>
          <p14:tracePt t="152738" x="3860800" y="2425700"/>
          <p14:tracePt t="152770" x="3860800" y="2413000"/>
          <p14:tracePt t="152771" x="3860800" y="2406650"/>
          <p14:tracePt t="152909" x="3860800" y="2438400"/>
          <p14:tracePt t="152941" x="3867150" y="2540000"/>
          <p14:tracePt t="152970" x="3873500" y="2590800"/>
          <p14:tracePt t="153003" x="3873500" y="2660650"/>
          <p14:tracePt t="153005" x="3873500" y="2679700"/>
          <p14:tracePt t="153037" x="3873500" y="2736850"/>
          <p14:tracePt t="153070" x="3879850" y="2813050"/>
          <p14:tracePt t="153104" x="3879850" y="2876550"/>
          <p14:tracePt t="153143" x="3879850" y="2959100"/>
          <p14:tracePt t="153170" x="3879850" y="2997200"/>
          <p14:tracePt t="153204" x="3886200" y="3028950"/>
          <p14:tracePt t="153205" x="3886200" y="3035300"/>
          <p14:tracePt t="153237" x="3886200" y="3060700"/>
          <p14:tracePt t="153270" x="3886200" y="3092450"/>
          <p14:tracePt t="153304" x="3886200" y="3098800"/>
          <p14:tracePt t="153337" x="3886200" y="3111500"/>
          <p14:tracePt t="153388" x="3886200" y="3117850"/>
          <p14:tracePt t="153784" x="0" y="0"/>
        </p14:tracePtLst>
        <p14:tracePtLst>
          <p14:tracePt t="158919" x="2825750" y="4870450"/>
          <p14:tracePt t="158944" x="2825750" y="4857750"/>
          <p14:tracePt t="159004" x="2781300" y="4838700"/>
          <p14:tracePt t="159030" x="2724150" y="4826000"/>
          <p14:tracePt t="159064" x="2622550" y="4813300"/>
          <p14:tracePt t="159099" x="2495550" y="4813300"/>
          <p14:tracePt t="159128" x="2362200" y="4800600"/>
          <p14:tracePt t="159138" x="2343150" y="4800600"/>
          <p14:tracePt t="159173" x="2203450" y="4787900"/>
          <p14:tracePt t="159185" x="2190750" y="4787900"/>
          <p14:tracePt t="159206" x="2152650" y="4787900"/>
          <p14:tracePt t="159233" x="2108200" y="4794250"/>
          <p14:tracePt t="159267" x="2044700" y="4826000"/>
          <p14:tracePt t="159300" x="1962150" y="4851400"/>
          <p14:tracePt t="159301" x="1936750" y="4870450"/>
          <p14:tracePt t="159328" x="1911350" y="4883150"/>
          <p14:tracePt t="159361" x="1879600" y="4914900"/>
          <p14:tracePt t="159395" x="1841500" y="4978400"/>
          <p14:tracePt t="159428" x="1809750" y="5029200"/>
          <p14:tracePt t="159430" x="1803400" y="5048250"/>
          <p14:tracePt t="159469" x="1790700" y="5073650"/>
          <p14:tracePt t="159495" x="1790700" y="5086350"/>
          <p14:tracePt t="159528" x="1790700" y="5111750"/>
          <p14:tracePt t="159561" x="1803400" y="5143500"/>
          <p14:tracePt t="159595" x="1917700" y="5200650"/>
          <p14:tracePt t="159629" x="2089150" y="5251450"/>
          <p14:tracePt t="159631" x="2146300" y="5270500"/>
          <p14:tracePt t="159662" x="2254250" y="5295900"/>
          <p14:tracePt t="159664" x="2292350" y="5302250"/>
          <p14:tracePt t="159695" x="2413000" y="5302250"/>
          <p14:tracePt t="159728" x="2565400" y="5289550"/>
          <p14:tracePt t="159764" x="2711450" y="5283200"/>
          <p14:tracePt t="159799" x="2838450" y="5283200"/>
          <p14:tracePt t="159832" x="2971800" y="5264150"/>
          <p14:tracePt t="159833" x="3035300" y="5251450"/>
          <p14:tracePt t="159862" x="3136900" y="5226050"/>
          <p14:tracePt t="159895" x="3194050" y="5181600"/>
          <p14:tracePt t="159929" x="3206750" y="5080000"/>
          <p14:tracePt t="159962" x="3206750" y="5035550"/>
          <p14:tracePt t="159995" x="3175000" y="4991100"/>
          <p14:tracePt t="159997" x="3155950" y="4978400"/>
          <p14:tracePt t="160029" x="3028950" y="4902200"/>
          <p14:tracePt t="160062" x="2870200" y="4845050"/>
          <p14:tracePt t="160095" x="2673350" y="4800600"/>
          <p14:tracePt t="160129" x="2482850" y="4781550"/>
          <p14:tracePt t="160162" x="2374900" y="4775200"/>
          <p14:tracePt t="160196" x="2260600" y="4775200"/>
          <p14:tracePt t="160229" x="2127250" y="4775200"/>
          <p14:tracePt t="160264" x="1930400" y="4775200"/>
          <p14:tracePt t="160296" x="1746250" y="4775200"/>
          <p14:tracePt t="160329" x="1625600" y="4800600"/>
          <p14:tracePt t="160362" x="1574800" y="4857750"/>
          <p14:tracePt t="160396" x="1524000" y="4940300"/>
          <p14:tracePt t="160429" x="1498600" y="5035550"/>
          <p14:tracePt t="160463" x="1498600" y="5086350"/>
          <p14:tracePt t="160465" x="1498600" y="5092700"/>
          <p14:tracePt t="160496" x="1498600" y="5105400"/>
          <p14:tracePt t="160498" x="1504950" y="5111750"/>
          <p14:tracePt t="160529" x="1536700" y="5156200"/>
          <p14:tracePt t="160546" x="1581150" y="5187950"/>
          <p14:tracePt t="160579" x="1689100" y="5238750"/>
          <p14:tracePt t="160613" x="1847850" y="5270500"/>
          <p14:tracePt t="160646" x="1987550" y="5289550"/>
          <p14:tracePt t="160679" x="2070100" y="5308600"/>
          <p14:tracePt t="160689" x="2095500" y="5314950"/>
          <p14:tracePt t="160718" x="2247900" y="5321300"/>
          <p14:tracePt t="160753" x="2527300" y="5314950"/>
          <p14:tracePt t="160782" x="2749550" y="5308600"/>
          <p14:tracePt t="160816" x="2908300" y="5308600"/>
          <p14:tracePt t="160846" x="2965450" y="5295900"/>
          <p14:tracePt t="160880" x="3003550" y="5270500"/>
          <p14:tracePt t="160913" x="3048000" y="5226050"/>
          <p14:tracePt t="160947" x="3086100" y="5187950"/>
          <p14:tracePt t="160950" x="3086100" y="5181600"/>
          <p14:tracePt t="160986" x="3098800" y="5149850"/>
          <p14:tracePt t="161019" x="3105150" y="5086350"/>
          <p14:tracePt t="161047" x="3086100" y="5022850"/>
          <p14:tracePt t="161083" x="3041650" y="4953000"/>
          <p14:tracePt t="161113" x="3016250" y="4927600"/>
          <p14:tracePt t="161147" x="2997200" y="4921250"/>
          <p14:tracePt t="161155" x="2984500" y="4914900"/>
          <p14:tracePt t="161180" x="2908300" y="4895850"/>
          <p14:tracePt t="161188" x="2851150" y="4883150"/>
          <p14:tracePt t="161218" x="2724150" y="4857750"/>
          <p14:tracePt t="161220" x="2667000" y="4851400"/>
          <p14:tracePt t="161247" x="2489200" y="4819650"/>
          <p14:tracePt t="161280" x="2336800" y="4800600"/>
          <p14:tracePt t="161314" x="2254250" y="4794250"/>
          <p14:tracePt t="161315" x="2235200" y="4794250"/>
          <p14:tracePt t="161330" x="2216150" y="4794250"/>
          <p14:tracePt t="161331" x="2197100" y="4794250"/>
          <p14:tracePt t="161340" x="2184400" y="4794250"/>
          <p14:tracePt t="161376" x="2082800" y="4800600"/>
          <p14:tracePt t="161410" x="1936750" y="4826000"/>
          <p14:tracePt t="161437" x="1778000" y="4864100"/>
          <p14:tracePt t="161471" x="1752600" y="4889500"/>
          <p14:tracePt t="161498" x="1733550" y="4914900"/>
          <p14:tracePt t="161531" x="1720850" y="4965700"/>
          <p14:tracePt t="161564" x="1714500" y="5035550"/>
          <p14:tracePt t="161566" x="1714500" y="5060950"/>
          <p14:tracePt t="161597" x="1714500" y="5099050"/>
          <p14:tracePt t="161609" x="1714500" y="5118100"/>
          <p14:tracePt t="161643" x="1752600" y="5149850"/>
          <p14:tracePt t="161677" x="1905000" y="5187950"/>
          <p14:tracePt t="161678" x="1968500" y="5200650"/>
          <p14:tracePt t="161704" x="2139950" y="5226050"/>
          <p14:tracePt t="161733" x="2406650" y="5270500"/>
          <p14:tracePt t="161769" x="2552700" y="5283200"/>
          <p14:tracePt t="161797" x="2616200" y="5283200"/>
          <p14:tracePt t="161832" x="2755900" y="5264150"/>
          <p14:tracePt t="161864" x="2813050" y="5251450"/>
          <p14:tracePt t="161898" x="2863850" y="5219700"/>
          <p14:tracePt t="161931" x="2921000" y="5187950"/>
          <p14:tracePt t="161967" x="2952750" y="5156200"/>
          <p14:tracePt t="162000" x="2959100" y="5143500"/>
          <p14:tracePt t="162031" x="2965450" y="5130800"/>
          <p14:tracePt t="162065" x="2965450" y="5105400"/>
          <p14:tracePt t="162066" x="2965450" y="5086350"/>
          <p14:tracePt t="162107" x="2959100" y="5054600"/>
          <p14:tracePt t="162143" x="2946400" y="5029200"/>
          <p14:tracePt t="162170" x="2946400" y="5022850"/>
          <p14:tracePt t="162360" x="0" y="0"/>
        </p14:tracePtLst>
        <p14:tracePtLst>
          <p14:tracePt t="169438" x="3937000" y="2336800"/>
          <p14:tracePt t="169579" x="3937000" y="2355850"/>
          <p14:tracePt t="169613" x="3937000" y="2406650"/>
          <p14:tracePt t="169641" x="3937000" y="2444750"/>
          <p14:tracePt t="169643" x="3937000" y="2451100"/>
          <p14:tracePt t="169657" x="3937000" y="2457450"/>
          <p14:tracePt t="169691" x="3937000" y="2495550"/>
          <p14:tracePt t="169724" x="3937000" y="2552700"/>
          <p14:tracePt t="169757" x="3930650" y="2641600"/>
          <p14:tracePt t="169791" x="3917950" y="2717800"/>
          <p14:tracePt t="169824" x="3911600" y="2749550"/>
          <p14:tracePt t="169826" x="3911600" y="2762250"/>
          <p14:tracePt t="169857" x="3911600" y="2800350"/>
          <p14:tracePt t="169860" x="3911600" y="2806700"/>
          <p14:tracePt t="169891" x="3911600" y="2851150"/>
          <p14:tracePt t="169893" x="3911600" y="2863850"/>
          <p14:tracePt t="169907" x="3911600" y="2882900"/>
          <p14:tracePt t="169942" x="3911600" y="2978150"/>
          <p14:tracePt t="169974" x="3911600" y="3054350"/>
          <p14:tracePt t="170008" x="3911600" y="3111500"/>
          <p14:tracePt t="170041" x="3911600" y="3155950"/>
          <p14:tracePt t="170077" x="3905250" y="3187700"/>
          <p14:tracePt t="170111" x="3898900" y="3194050"/>
          <p14:tracePt t="170141" x="3898900" y="3200400"/>
          <p14:tracePt t="170143" x="3898900" y="3206750"/>
          <p14:tracePt t="170271" x="3898900" y="3143250"/>
          <p14:tracePt t="170299" x="3905250" y="3060700"/>
          <p14:tracePt t="170332" x="3930650" y="2933700"/>
          <p14:tracePt t="170360" x="3949700" y="2825750"/>
          <p14:tracePt t="170392" x="3968750" y="2736850"/>
          <p14:tracePt t="170408" x="3968750" y="2698750"/>
          <p14:tracePt t="170425" x="3975100" y="2660650"/>
          <p14:tracePt t="170442" x="3981450" y="2635250"/>
          <p14:tracePt t="170451" x="3981450" y="2616200"/>
          <p14:tracePt t="170475" x="3987800" y="2571750"/>
          <p14:tracePt t="170508" x="3994150" y="2508250"/>
          <p14:tracePt t="170542" x="4006850" y="2463800"/>
          <p14:tracePt t="170545" x="4006850" y="2444750"/>
          <p14:tracePt t="170576" x="4006850" y="2413000"/>
          <p14:tracePt t="170608" x="4006850" y="2393950"/>
          <p14:tracePt t="170642" x="4006850" y="2387600"/>
          <p14:tracePt t="170688" x="4006850" y="2381250"/>
          <p14:tracePt t="170925" x="4006850" y="2406650"/>
          <p14:tracePt t="170958" x="4006850" y="2476500"/>
          <p14:tracePt t="170985" x="4000500" y="2527300"/>
          <p14:tracePt t="171009" x="3994150" y="2571750"/>
          <p14:tracePt t="171042" x="3994150" y="2622550"/>
          <p14:tracePt t="171045" x="3987800" y="2635250"/>
          <p14:tracePt t="171076" x="3981450" y="2711450"/>
          <p14:tracePt t="171109" x="3981450" y="2762250"/>
          <p14:tracePt t="171142" x="3981450" y="2800350"/>
          <p14:tracePt t="171176" x="3975100" y="2838450"/>
          <p14:tracePt t="171209" x="3968750" y="2882900"/>
          <p14:tracePt t="171220" x="3968750" y="2901950"/>
          <p14:tracePt t="171248" x="3962400" y="2946400"/>
          <p14:tracePt t="171276" x="3962400" y="2978150"/>
          <p14:tracePt t="171285" x="3962400" y="2997200"/>
          <p14:tracePt t="171310" x="3962400" y="3016250"/>
          <p14:tracePt t="171343" x="3956050" y="3028950"/>
          <p14:tracePt t="171376" x="3956050" y="3041650"/>
          <p14:tracePt t="171410" x="3956050" y="3054350"/>
          <p14:tracePt t="171453" x="3956050" y="3060700"/>
          <p14:tracePt t="171633" x="3949700" y="3016250"/>
          <p14:tracePt t="171660" x="3937000" y="2927350"/>
          <p14:tracePt t="171693" x="3930650" y="2825750"/>
          <p14:tracePt t="171704" x="3930650" y="2774950"/>
          <p14:tracePt t="171726" x="3930650" y="2743200"/>
          <p14:tracePt t="171760" x="3930650" y="2673350"/>
          <p14:tracePt t="171796" x="3930650" y="2622550"/>
          <p14:tracePt t="171827" x="3924300" y="2559050"/>
          <p14:tracePt t="171860" x="3924300" y="2501900"/>
          <p14:tracePt t="171895" x="3917950" y="2470150"/>
          <p14:tracePt t="171927" x="3917950" y="2444750"/>
          <p14:tracePt t="171960" x="3917950" y="2419350"/>
          <p14:tracePt t="171962" x="3917950" y="2413000"/>
          <p14:tracePt t="171993" x="3917950" y="2406650"/>
          <p14:tracePt t="172027" x="3917950" y="2400300"/>
          <p14:tracePt t="172060" x="3917950" y="2387600"/>
          <p14:tracePt t="172219" x="3917950" y="2400300"/>
          <p14:tracePt t="172256" x="3917950" y="2457450"/>
          <p14:tracePt t="172286" x="3917950" y="2514600"/>
          <p14:tracePt t="172288" x="3911600" y="2540000"/>
          <p14:tracePt t="172296" x="3911600" y="2565400"/>
          <p14:tracePt t="172316" x="3911600" y="2603500"/>
          <p14:tracePt t="172348" x="3911600" y="2647950"/>
          <p14:tracePt t="172377" x="3911600" y="2679700"/>
          <p14:tracePt t="172411" x="3911600" y="2730500"/>
          <p14:tracePt t="172444" x="3911600" y="2800350"/>
          <p14:tracePt t="172477" x="3911600" y="2851150"/>
          <p14:tracePt t="172511" x="3911600" y="2889250"/>
          <p14:tracePt t="172546" x="3911600" y="2921000"/>
          <p14:tracePt t="172582" x="3911600" y="2940050"/>
          <p14:tracePt t="172611" x="3911600" y="2971800"/>
          <p14:tracePt t="172644" x="3911600" y="3009900"/>
          <p14:tracePt t="172678" x="3911600" y="3041650"/>
          <p14:tracePt t="172711" x="3911600" y="3060700"/>
          <p14:tracePt t="172744" x="3911600" y="3079750"/>
          <p14:tracePt t="172782" x="3911600" y="3092450"/>
          <p14:tracePt t="172818" x="3911600" y="3105150"/>
          <p14:tracePt t="172844" x="3911600" y="3117850"/>
          <p14:tracePt t="172878" x="3911600" y="3124200"/>
          <p14:tracePt t="172911" x="3911600" y="3130550"/>
          <p14:tracePt t="173472" x="3905250" y="3130550"/>
          <p14:tracePt t="175320" x="3924300" y="3130550"/>
          <p14:tracePt t="175349" x="3943350" y="3130550"/>
          <p14:tracePt t="175381" x="4019550" y="3130550"/>
          <p14:tracePt t="175382" x="4032250" y="3130550"/>
          <p14:tracePt t="175414" x="4108450" y="3130550"/>
          <p14:tracePt t="175448" x="4165600" y="3130550"/>
          <p14:tracePt t="175483" x="4267200" y="3130550"/>
          <p14:tracePt t="175517" x="4387850" y="3130550"/>
          <p14:tracePt t="175552" x="4559300" y="3130550"/>
          <p14:tracePt t="175581" x="4667250" y="3130550"/>
          <p14:tracePt t="175614" x="4768850" y="3136900"/>
          <p14:tracePt t="175616" x="4781550" y="3136900"/>
          <p14:tracePt t="175625" x="4781550" y="3143250"/>
          <p14:tracePt t="175846" x="4768850" y="3143250"/>
          <p14:tracePt t="175879" x="4699000" y="3143250"/>
          <p14:tracePt t="175906" x="4578350" y="3143250"/>
          <p14:tracePt t="175907" x="4521200" y="3143250"/>
          <p14:tracePt t="175942" x="4381500" y="3143250"/>
          <p14:tracePt t="175975" x="4311650" y="3143250"/>
          <p14:tracePt t="176017" x="4254500" y="3149600"/>
          <p14:tracePt t="176046" x="4203700" y="3155950"/>
          <p14:tracePt t="176080" x="4171950" y="3162300"/>
          <p14:tracePt t="176284" x="4184650" y="3162300"/>
          <p14:tracePt t="176301" x="4222750" y="3162300"/>
          <p14:tracePt t="176315" x="4298950" y="3155950"/>
          <p14:tracePt t="176332" x="4362450" y="3149600"/>
          <p14:tracePt t="176342" x="4413250" y="3143250"/>
          <p14:tracePt t="176376" x="4559300" y="3136900"/>
          <p14:tracePt t="176411" x="4629150" y="3130550"/>
          <p14:tracePt t="176438" x="4660900" y="3130550"/>
          <p14:tracePt t="176473" x="4705350" y="3130550"/>
          <p14:tracePt t="176475" x="4724400" y="3130550"/>
          <p14:tracePt t="176514" x="4737100" y="3130550"/>
          <p14:tracePt t="176827" x="0" y="0"/>
        </p14:tracePtLst>
        <p14:tracePtLst>
          <p14:tracePt t="180570" x="3187700" y="3168650"/>
          <p14:tracePt t="180599" x="3022600" y="3136900"/>
          <p14:tracePt t="180626" x="2882900" y="3105150"/>
          <p14:tracePt t="180660" x="2698750" y="3073400"/>
          <p14:tracePt t="180690" x="2540000" y="3060700"/>
          <p14:tracePt t="180723" x="2381250" y="3060700"/>
          <p14:tracePt t="180755" x="2222500" y="3067050"/>
          <p14:tracePt t="180787" x="2051050" y="3105150"/>
          <p14:tracePt t="180821" x="1955800" y="3136900"/>
          <p14:tracePt t="180854" x="1803400" y="3219450"/>
          <p14:tracePt t="180897" x="1644650" y="3352800"/>
          <p14:tracePt t="180923" x="1543050" y="3441700"/>
          <p14:tracePt t="180954" x="1524000" y="3505200"/>
          <p14:tracePt t="180988" x="1524000" y="3575050"/>
          <p14:tracePt t="181021" x="1549400" y="3689350"/>
          <p14:tracePt t="181055" x="1619250" y="3797300"/>
          <p14:tracePt t="181088" x="1689100" y="3873500"/>
          <p14:tracePt t="181121" x="1746250" y="3917950"/>
          <p14:tracePt t="181123" x="1778000" y="3937000"/>
          <p14:tracePt t="181157" x="1943100" y="3987800"/>
          <p14:tracePt t="181188" x="2241550" y="4025900"/>
          <p14:tracePt t="181221" x="2457450" y="4044950"/>
          <p14:tracePt t="181255" x="2590800" y="4044950"/>
          <p14:tracePt t="181288" x="2730500" y="4044950"/>
          <p14:tracePt t="181322" x="2971800" y="4025900"/>
          <p14:tracePt t="181355" x="3111500" y="3987800"/>
          <p14:tracePt t="181357" x="3130550" y="3981450"/>
          <p14:tracePt t="181389" x="3149600" y="3943350"/>
          <p14:tracePt t="181422" x="3232150" y="3778250"/>
          <p14:tracePt t="181455" x="3276600" y="3657600"/>
          <p14:tracePt t="181489" x="3289300" y="3600450"/>
          <p14:tracePt t="181501" x="3289300" y="3568700"/>
          <p14:tracePt t="181531" x="3289300" y="3524250"/>
          <p14:tracePt t="181555" x="3270250" y="3479800"/>
          <p14:tracePt t="181589" x="3219450" y="3416300"/>
          <p14:tracePt t="181591" x="3206750" y="3403600"/>
          <p14:tracePt t="181622" x="3117850" y="3340100"/>
          <p14:tracePt t="181655" x="3041650" y="3302000"/>
          <p14:tracePt t="181689" x="2965450" y="3276600"/>
          <p14:tracePt t="181705" x="2908300" y="3263900"/>
          <p14:tracePt t="181739" x="2832100" y="3244850"/>
          <p14:tracePt t="181772" x="2730500" y="3232150"/>
          <p14:tracePt t="181775" x="2660650" y="3225800"/>
          <p14:tracePt t="181784" x="2622550" y="3219450"/>
          <p14:tracePt t="181806" x="2571750" y="3219450"/>
          <p14:tracePt t="181816" x="2520950" y="3219450"/>
          <p14:tracePt t="181845" x="2406650" y="3219450"/>
          <p14:tracePt t="181847" x="2381250" y="3225800"/>
          <p14:tracePt t="181873" x="2305050" y="3238500"/>
          <p14:tracePt t="181906" x="2184400" y="3282950"/>
          <p14:tracePt t="181943" x="1993900" y="3352800"/>
          <p14:tracePt t="181945" x="1974850" y="3352800"/>
          <p14:tracePt t="181972" x="1917700" y="3378200"/>
          <p14:tracePt t="182006" x="1879600" y="3403600"/>
          <p14:tracePt t="182039" x="1809750" y="3473450"/>
          <p14:tracePt t="182072" x="1765300" y="3556000"/>
          <p14:tracePt t="182106" x="1746250" y="3619500"/>
          <p14:tracePt t="182140" x="1746250" y="3670300"/>
          <p14:tracePt t="182173" x="1746250" y="3733800"/>
          <p14:tracePt t="182206" x="1778000" y="3816350"/>
          <p14:tracePt t="182208" x="1790700" y="3835400"/>
          <p14:tracePt t="182239" x="1841500" y="3892550"/>
          <p14:tracePt t="182273" x="1955800" y="3975100"/>
          <p14:tracePt t="182275" x="2000250" y="3994150"/>
          <p14:tracePt t="182283" x="2012950" y="4000500"/>
          <p14:tracePt t="182307" x="2127250" y="4025900"/>
          <p14:tracePt t="182316" x="2190750" y="4038600"/>
          <p14:tracePt t="182339" x="2362200" y="4044950"/>
          <p14:tracePt t="182348" x="2451100" y="4044950"/>
          <p14:tracePt t="182373" x="2654300" y="4051300"/>
          <p14:tracePt t="182406" x="2825750" y="4038600"/>
          <p14:tracePt t="182440" x="2876550" y="4006850"/>
          <p14:tracePt t="182474" x="2965450" y="3924300"/>
          <p14:tracePt t="182506" x="3111500" y="3854450"/>
          <p14:tracePt t="182518" x="3168650" y="3829050"/>
          <p14:tracePt t="182540" x="3187700" y="3822700"/>
          <p14:tracePt t="182573" x="3213100" y="3771900"/>
          <p14:tracePt t="182607" x="3219450" y="3670300"/>
          <p14:tracePt t="182640" x="3200400" y="3562350"/>
          <p14:tracePt t="182673" x="3168650" y="3505200"/>
          <p14:tracePt t="182707" x="3117850" y="3448050"/>
          <p14:tracePt t="182719" x="3073400" y="3416300"/>
          <p14:tracePt t="182749" x="3003550" y="3371850"/>
          <p14:tracePt t="182773" x="2889250" y="3321050"/>
          <p14:tracePt t="182807" x="2705100" y="3270250"/>
          <p14:tracePt t="182840" x="2616200" y="3257550"/>
          <p14:tracePt t="182873" x="2514600" y="3244850"/>
          <p14:tracePt t="182907" x="2413000" y="3238500"/>
          <p14:tracePt t="182940" x="2324100" y="3238500"/>
          <p14:tracePt t="182943" x="2254250" y="3251200"/>
          <p14:tracePt t="182974" x="2190750" y="3270250"/>
          <p14:tracePt t="182974" x="2171700" y="3276600"/>
          <p14:tracePt t="182984" x="2133600" y="3289300"/>
          <p14:tracePt t="183018" x="2082800" y="3321050"/>
          <p14:tracePt t="183051" x="2012950" y="3378200"/>
          <p14:tracePt t="183078" x="1974850" y="3422650"/>
          <p14:tracePt t="183107" x="1943100" y="3473450"/>
          <p14:tracePt t="183140" x="1917700" y="3536950"/>
          <p14:tracePt t="183174" x="1905000" y="3581400"/>
          <p14:tracePt t="183207" x="1905000" y="3594100"/>
          <p14:tracePt t="183284" x="0" y="0"/>
        </p14:tracePtLst>
        <p14:tracePtLst>
          <p14:tracePt t="183784" x="3403600" y="3562350"/>
          <p14:tracePt t="183815" x="3409950" y="3562350"/>
          <p14:tracePt t="183849" x="3505200" y="3562350"/>
          <p14:tracePt t="183876" x="3638550" y="3562350"/>
          <p14:tracePt t="183908" x="3835400" y="3562350"/>
          <p14:tracePt t="183942" x="4076700" y="3562350"/>
          <p14:tracePt t="183986" x="4705350" y="3562350"/>
          <p14:tracePt t="184020" x="4927600" y="3562350"/>
          <p14:tracePt t="184047" x="5048250" y="3575050"/>
          <p14:tracePt t="184083" x="5130800" y="3575050"/>
          <p14:tracePt t="184109" x="5156200" y="3575050"/>
          <p14:tracePt t="184145" x="5187950" y="3575050"/>
          <p14:tracePt t="184175" x="5295900" y="3556000"/>
          <p14:tracePt t="184192" x="5391150" y="3543300"/>
          <p14:tracePt t="184192" x="5429250" y="3543300"/>
          <p14:tracePt t="184225" x="5486400" y="3530600"/>
          <p14:tracePt t="184316" x="5492750" y="3473450"/>
          <p14:tracePt t="184344" x="5499100" y="3422650"/>
          <p14:tracePt t="184379" x="5505450" y="3340100"/>
          <p14:tracePt t="184409" x="5505450" y="3308350"/>
          <p14:tracePt t="184442" x="5505450" y="3263900"/>
          <p14:tracePt t="184444" x="5505450" y="3257550"/>
          <p14:tracePt t="184475" x="5505450" y="3244850"/>
          <p14:tracePt t="184509" x="5505450" y="3238500"/>
          <p14:tracePt t="184542" x="5505450" y="3225800"/>
          <p14:tracePt t="184582" x="5499100" y="3219450"/>
          <p14:tracePt t="184659" x="5499100" y="3225800"/>
          <p14:tracePt t="184679" x="5480050" y="3270250"/>
          <p14:tracePt t="184687" x="5467350" y="3302000"/>
          <p14:tracePt t="184709" x="5454650" y="3359150"/>
          <p14:tracePt t="184742" x="5448300" y="3473450"/>
          <p14:tracePt t="184776" x="5441950" y="3536950"/>
          <p14:tracePt t="184777" x="5441950" y="3543300"/>
          <p14:tracePt t="184880" x="5435600" y="3543300"/>
          <p14:tracePt t="184908" x="5429250" y="3492500"/>
          <p14:tracePt t="184942" x="5403850" y="3257550"/>
          <p14:tracePt t="184970" x="5397500" y="3194050"/>
          <p14:tracePt t="185005" x="5397500" y="3143250"/>
          <p14:tracePt t="185100" x="5391150" y="3238500"/>
          <p14:tracePt t="185126" x="5391150" y="3365500"/>
          <p14:tracePt t="185160" x="5384800" y="3505200"/>
          <p14:tracePt t="185176" x="5384800" y="3536950"/>
          <p14:tracePt t="185210" x="5384800" y="3543300"/>
          <p14:tracePt t="185335" x="5378450" y="3416300"/>
          <p14:tracePt t="185362" x="5378450" y="3295650"/>
          <p14:tracePt t="185396" x="5384800" y="3238500"/>
          <p14:tracePt t="185426" x="5384800" y="3219450"/>
          <p14:tracePt t="185502" x="5384800" y="3238500"/>
          <p14:tracePt t="185534" x="5384800" y="3384550"/>
          <p14:tracePt t="185567" x="5384800" y="3530600"/>
          <p14:tracePt t="185595" x="5384800" y="3568700"/>
          <p14:tracePt t="185719" x="5384800" y="3530600"/>
          <p14:tracePt t="185744" x="5384800" y="3435350"/>
          <p14:tracePt t="185752" x="5384800" y="3403600"/>
          <p14:tracePt t="185777" x="5384800" y="3327400"/>
          <p14:tracePt t="185811" x="5384800" y="3289300"/>
          <p14:tracePt t="185922" x="5391150" y="3314700"/>
          <p14:tracePt t="185958" x="5391150" y="3492500"/>
          <p14:tracePt t="185988" x="5391150" y="3594100"/>
          <p14:tracePt t="185990" x="5391150" y="3606800"/>
          <p14:tracePt t="186035" x="5391150" y="3613150"/>
          <p14:tracePt t="186101" x="5391150" y="3594100"/>
          <p14:tracePt t="186129" x="5391150" y="3562350"/>
          <p14:tracePt t="186161" x="5391150" y="3549650"/>
          <p14:tracePt t="186194" x="0" y="0"/>
        </p14:tracePtLst>
        <p14:tracePtLst>
          <p14:tracePt t="192229" x="2641600" y="4914900"/>
          <p14:tracePt t="192235" x="2641600" y="4908550"/>
          <p14:tracePt t="192260" x="2590800" y="4889500"/>
          <p14:tracePt t="192287" x="2470150" y="4851400"/>
          <p14:tracePt t="192318" x="2298700" y="4819650"/>
          <p14:tracePt t="192352" x="2171700" y="4813300"/>
          <p14:tracePt t="192385" x="2089150" y="4826000"/>
          <p14:tracePt t="192419" x="1962150" y="4857750"/>
          <p14:tracePt t="192419" x="1924050" y="4870450"/>
          <p14:tracePt t="192452" x="1809750" y="4927600"/>
          <p14:tracePt t="192486" x="1758950" y="4997450"/>
          <p14:tracePt t="192521" x="1746250" y="5048250"/>
          <p14:tracePt t="192552" x="1758950" y="5111750"/>
          <p14:tracePt t="192585" x="1860550" y="5219700"/>
          <p14:tracePt t="192587" x="1911350" y="5251450"/>
          <p14:tracePt t="192631" x="2286000" y="5384800"/>
          <p14:tracePt t="192659" x="2597150" y="5435600"/>
          <p14:tracePt t="192661" x="2628900" y="5435600"/>
          <p14:tracePt t="192694" x="2908300" y="5422900"/>
          <p14:tracePt t="192720" x="2965450" y="5391150"/>
          <p14:tracePt t="192756" x="3003550" y="5276850"/>
          <p14:tracePt t="192758" x="3009900" y="5245100"/>
          <p14:tracePt t="192786" x="3016250" y="5168900"/>
          <p14:tracePt t="192819" x="3016250" y="5111750"/>
          <p14:tracePt t="192861" x="3009900" y="5092700"/>
          <p14:tracePt t="192894" x="2978150" y="5073650"/>
          <p14:tracePt t="192895" x="2965450" y="5067300"/>
          <p14:tracePt t="192927" x="2774950" y="4997450"/>
          <p14:tracePt t="192954" x="2590800" y="4953000"/>
          <p14:tracePt t="192989" x="2393950" y="4927600"/>
          <p14:tracePt t="192991" x="2355850" y="4921250"/>
          <p14:tracePt t="193019" x="2292350" y="4921250"/>
          <p14:tracePt t="193053" x="2241550" y="4933950"/>
          <p14:tracePt t="193086" x="2165350" y="4984750"/>
          <p14:tracePt t="193088" x="2146300" y="4991100"/>
          <p14:tracePt t="193119" x="2133600" y="5003800"/>
          <p14:tracePt t="193178" x="2133600" y="5010150"/>
          <p14:tracePt t="193206" x="2133600" y="5022850"/>
          <p14:tracePt t="193236" x="2139950" y="5035550"/>
          <p14:tracePt t="193288" x="0" y="0"/>
        </p14:tracePtLst>
        <p14:tracePtLst>
          <p14:tracePt t="195318" x="4089400" y="2628900"/>
          <p14:tracePt t="195396" x="4146550" y="2616200"/>
          <p14:tracePt t="195428" x="4298950" y="2597150"/>
          <p14:tracePt t="195456" x="4445000" y="2590800"/>
          <p14:tracePt t="195457" x="4495800" y="2590800"/>
          <p14:tracePt t="195472" x="4546600" y="2590800"/>
          <p14:tracePt t="195474" x="4584700" y="2590800"/>
          <p14:tracePt t="195507" x="4673600" y="2590800"/>
          <p14:tracePt t="195539" x="4768850" y="2597150"/>
          <p14:tracePt t="195572" x="4883150" y="2597150"/>
          <p14:tracePt t="195606" x="5067300" y="2603500"/>
          <p14:tracePt t="195642" x="5168900" y="2609850"/>
          <p14:tracePt t="195676" x="5175250" y="2609850"/>
          <p14:tracePt t="195737" x="5187950" y="2609850"/>
          <p14:tracePt t="195926" x="0" y="0"/>
        </p14:tracePtLst>
        <p14:tracePtLst>
          <p14:tracePt t="196304" x="4184650" y="2641600"/>
          <p14:tracePt t="196360" x="4273550" y="2635250"/>
          <p14:tracePt t="196381" x="4476750" y="2622550"/>
          <p14:tracePt t="196414" x="4832350" y="2616200"/>
          <p14:tracePt t="196440" x="5073650" y="2616200"/>
          <p14:tracePt t="196473" x="5213350" y="2616200"/>
          <p14:tracePt t="196507" x="5245100" y="2616200"/>
          <p14:tracePt t="196540" x="5283200" y="2616200"/>
          <p14:tracePt t="196574" x="5340350" y="2616200"/>
          <p14:tracePt t="196609" x="5346700" y="2616200"/>
          <p14:tracePt t="196737" x="0" y="0"/>
        </p14:tracePtLst>
        <p14:tracePtLst>
          <p14:tracePt t="197944" x="6007100" y="1828800"/>
          <p14:tracePt t="197948" x="6007100" y="1822450"/>
          <p14:tracePt t="197975" x="5994400" y="1816100"/>
          <p14:tracePt t="198009" x="5988050" y="1803400"/>
          <p14:tracePt t="198042" x="5975350" y="1797050"/>
          <p14:tracePt t="198075" x="5943600" y="1784350"/>
          <p14:tracePt t="198109" x="5911850" y="1771650"/>
          <p14:tracePt t="198142" x="5810250" y="1758950"/>
          <p14:tracePt t="198176" x="5708650" y="1746250"/>
          <p14:tracePt t="198192" x="5676900" y="1746250"/>
          <p14:tracePt t="198226" x="5664200" y="1739900"/>
          <p14:tracePt t="198553" x="5651500" y="1752600"/>
          <p14:tracePt t="198585" x="5626100" y="1790700"/>
          <p14:tracePt t="198611" x="5613400" y="1809750"/>
          <p14:tracePt t="198756" x="5613400" y="1822450"/>
          <p14:tracePt t="198786" x="5607050" y="1822450"/>
          <p14:tracePt t="198818" x="5607050" y="1828800"/>
          <p14:tracePt t="198878" x="5607050" y="1835150"/>
          <p14:tracePt t="198911" x="5613400" y="1854200"/>
          <p14:tracePt t="198944" x="5619750" y="1879600"/>
          <p14:tracePt t="198977" x="5518150" y="1981200"/>
          <p14:tracePt t="198978" x="5461000" y="2019300"/>
          <p14:tracePt t="199010" x="5245100" y="2146300"/>
          <p14:tracePt t="199043" x="5143500" y="2228850"/>
          <p14:tracePt t="199079" x="5124450" y="2273300"/>
          <p14:tracePt t="199112" x="5111750" y="2381250"/>
          <p14:tracePt t="199146" x="5118100" y="2584450"/>
          <p14:tracePt t="199147" x="5130800" y="2628900"/>
          <p14:tracePt t="199190" x="5181600" y="2800350"/>
          <p14:tracePt t="199224" x="5276850" y="3003550"/>
          <p14:tracePt t="199251" x="5403850" y="3143250"/>
          <p14:tracePt t="199285" x="5607050" y="3200400"/>
          <p14:tracePt t="199318" x="5835650" y="3206750"/>
          <p14:tracePt t="199345" x="6013450" y="3225800"/>
          <p14:tracePt t="199383" x="6350000" y="3263900"/>
          <p14:tracePt t="199410" x="6578600" y="3270250"/>
          <p14:tracePt t="199444" x="6883400" y="3244850"/>
          <p14:tracePt t="199477" x="7200900" y="3175000"/>
          <p14:tracePt t="199511" x="7454900" y="3111500"/>
          <p14:tracePt t="199544" x="7600950" y="3028950"/>
          <p14:tracePt t="199578" x="7689850" y="2914650"/>
          <p14:tracePt t="199613" x="7727950" y="2794000"/>
          <p14:tracePt t="199644" x="7747000" y="2616200"/>
          <p14:tracePt t="199645" x="7747000" y="2584450"/>
          <p14:tracePt t="199661" x="7753350" y="2559050"/>
          <p14:tracePt t="199663" x="7753350" y="2489200"/>
          <p14:tracePt t="199672" x="7753350" y="2470150"/>
          <p14:tracePt t="199694" x="7747000" y="2393950"/>
          <p14:tracePt t="199703" x="7740650" y="2381250"/>
          <p14:tracePt t="199728" x="7683500" y="2286000"/>
          <p14:tracePt t="199739" x="7677150" y="2273300"/>
          <p14:tracePt t="199768" x="7588250" y="2197100"/>
          <p14:tracePt t="199802" x="7442200" y="2114550"/>
          <p14:tracePt t="199830" x="7353300" y="2063750"/>
          <p14:tracePt t="199861" x="7143750" y="1987550"/>
          <p14:tracePt t="199894" x="7010400" y="1949450"/>
          <p14:tracePt t="199895" x="6972300" y="1943100"/>
          <p14:tracePt t="199911" x="6940550" y="1936750"/>
          <p14:tracePt t="199944" x="6667500" y="1930400"/>
          <p14:tracePt t="199978" x="6445250" y="1930400"/>
          <p14:tracePt t="200011" x="6197600" y="1930400"/>
          <p14:tracePt t="200044" x="5975350" y="1943100"/>
          <p14:tracePt t="200078" x="5791200" y="2000250"/>
          <p14:tracePt t="200112" x="5619750" y="2076450"/>
          <p14:tracePt t="200147" x="5524500" y="2139950"/>
          <p14:tracePt t="200178" x="5448300" y="2203450"/>
          <p14:tracePt t="200211" x="5327650" y="2355850"/>
          <p14:tracePt t="200213" x="5314950" y="2374900"/>
          <p14:tracePt t="200245" x="5270500" y="2514600"/>
          <p14:tracePt t="200278" x="5251450" y="2679700"/>
          <p14:tracePt t="200281" x="5251450" y="2705100"/>
          <p14:tracePt t="200312" x="5251450" y="2870200"/>
          <p14:tracePt t="200345" x="5295900" y="3003550"/>
          <p14:tracePt t="200378" x="5372100" y="3149600"/>
          <p14:tracePt t="200412" x="5441950" y="3219450"/>
          <p14:tracePt t="200445" x="5664200" y="3302000"/>
          <p14:tracePt t="200447" x="5702300" y="3308350"/>
          <p14:tracePt t="200478" x="6013450" y="3346450"/>
          <p14:tracePt t="200512" x="6464300" y="3359150"/>
          <p14:tracePt t="200546" x="6699250" y="3359150"/>
          <p14:tracePt t="200578" x="6870700" y="3308350"/>
          <p14:tracePt t="200596" x="6959600" y="3270250"/>
          <p14:tracePt t="200632" x="7150100" y="3187700"/>
          <p14:tracePt t="200634" x="7219950" y="3162300"/>
          <p14:tracePt t="200662" x="7340600" y="3105150"/>
          <p14:tracePt t="200695" x="7499350" y="3003550"/>
          <p14:tracePt t="200706" x="7524750" y="2978150"/>
          <p14:tracePt t="200729" x="7524750" y="2971800"/>
          <p14:tracePt t="200770" x="7524750" y="2959100"/>
          <p14:tracePt t="200804" x="0" y="0"/>
        </p14:tracePtLst>
        <p14:tracePtLst>
          <p14:tracePt t="204188" x="2921000" y="1993900"/>
          <p14:tracePt t="204191" x="2914650" y="1987550"/>
          <p14:tracePt t="204226" x="2901950" y="1968500"/>
          <p14:tracePt t="204257" x="2863850" y="1943100"/>
          <p14:tracePt t="204288" x="2774950" y="1911350"/>
          <p14:tracePt t="204316" x="2660650" y="1892300"/>
          <p14:tracePt t="204351" x="2508250" y="1873250"/>
          <p14:tracePt t="204383" x="2387600" y="1860550"/>
          <p14:tracePt t="204384" x="2362200" y="1854200"/>
          <p14:tracePt t="204424" x="2298700" y="1847850"/>
          <p14:tracePt t="204459" x="2190750" y="1885950"/>
          <p14:tracePt t="204487" x="2044700" y="1949450"/>
          <p14:tracePt t="204521" x="1911350" y="1993900"/>
          <p14:tracePt t="204550" x="1873250" y="2012950"/>
          <p14:tracePt t="204583" x="1841500" y="2057400"/>
          <p14:tracePt t="204617" x="1784350" y="2152650"/>
          <p14:tracePt t="204651" x="1714500" y="2324100"/>
          <p14:tracePt t="204684" x="1644650" y="2501900"/>
          <p14:tracePt t="204693" x="1631950" y="2546350"/>
          <p14:tracePt t="204719" x="1574800" y="2724150"/>
          <p14:tracePt t="204754" x="1562100" y="3028950"/>
          <p14:tracePt t="204784" x="1562100" y="3251200"/>
          <p14:tracePt t="204817" x="1581150" y="3435350"/>
          <p14:tracePt t="204850" x="1644650" y="3657600"/>
          <p14:tracePt t="204884" x="1720850" y="3778250"/>
          <p14:tracePt t="204917" x="1778000" y="3848100"/>
          <p14:tracePt t="204950" x="1892300" y="3943350"/>
          <p14:tracePt t="204954" x="1949450" y="3987800"/>
          <p14:tracePt t="204988" x="2241550" y="4108450"/>
          <p14:tracePt t="205017" x="2489200" y="4178300"/>
          <p14:tracePt t="205051" x="2641600" y="4171950"/>
          <p14:tracePt t="205085" x="2774950" y="4070350"/>
          <p14:tracePt t="205117" x="3009900" y="3886200"/>
          <p14:tracePt t="205151" x="3321050" y="3683000"/>
          <p14:tracePt t="205184" x="3441700" y="3486150"/>
          <p14:tracePt t="205186" x="3454400" y="3429000"/>
          <p14:tracePt t="205218" x="3467100" y="3149600"/>
          <p14:tracePt t="205251" x="3422650" y="2933700"/>
          <p14:tracePt t="205284" x="3365500" y="2743200"/>
          <p14:tracePt t="205318" x="3321050" y="2590800"/>
          <p14:tracePt t="205351" x="3282950" y="2457450"/>
          <p14:tracePt t="205353" x="3276600" y="2425700"/>
          <p14:tracePt t="205398" x="3213100" y="2203450"/>
          <p14:tracePt t="205400" x="3200400" y="2159000"/>
          <p14:tracePt t="205408" x="3194050" y="2146300"/>
          <p14:tracePt t="205443" x="3149600" y="2076450"/>
          <p14:tracePt t="205479" x="3117850" y="2038350"/>
          <p14:tracePt t="205505" x="3092450" y="2019300"/>
          <p14:tracePt t="205537" x="3003550" y="1981200"/>
          <p14:tracePt t="205568" x="2889250" y="1943100"/>
          <p14:tracePt t="205601" x="2743200" y="1898650"/>
          <p14:tracePt t="205635" x="2603500" y="1866900"/>
          <p14:tracePt t="205645" x="2546350" y="1854200"/>
          <p14:tracePt t="205674" x="2393950" y="1835150"/>
          <p14:tracePt t="205702" x="2273300" y="1828800"/>
          <p14:tracePt t="205738" x="2228850" y="1835150"/>
          <p14:tracePt t="205773" x="2139950" y="1892300"/>
          <p14:tracePt t="205774" x="2114550" y="1917700"/>
          <p14:tracePt t="205802" x="2044700" y="1987550"/>
          <p14:tracePt t="205835" x="1962150" y="2076450"/>
          <p14:tracePt t="205868" x="1917700" y="2165350"/>
          <p14:tracePt t="205870" x="1905000" y="2178050"/>
          <p14:tracePt t="205902" x="1866900" y="2305050"/>
          <p14:tracePt t="205935" x="1822450" y="2501900"/>
          <p14:tracePt t="205936" x="1822450" y="2527300"/>
          <p14:tracePt t="205971" x="1822450" y="2736850"/>
          <p14:tracePt t="206007" x="1822450" y="2901950"/>
          <p14:tracePt t="206009" x="1822450" y="2971800"/>
          <p14:tracePt t="206035" x="1828800" y="3041650"/>
          <p14:tracePt t="206070" x="1854200" y="3181350"/>
          <p14:tracePt t="206102" x="1898650" y="3327400"/>
          <p14:tracePt t="206104" x="1917700" y="3384550"/>
          <p14:tracePt t="206113" x="1924050" y="3403600"/>
          <p14:tracePt t="206135" x="1943100" y="3441700"/>
          <p14:tracePt t="206137" x="1949450" y="3460750"/>
          <p14:tracePt t="206148" x="1955800" y="3486150"/>
          <p14:tracePt t="206175" x="2019300" y="3575050"/>
          <p14:tracePt t="206203" x="2070100" y="3651250"/>
          <p14:tracePt t="206239" x="2139950" y="3740150"/>
          <p14:tracePt t="206269" x="2165350" y="3778250"/>
          <p14:tracePt t="206303" x="2209800" y="3829050"/>
          <p14:tracePt t="206336" x="2266950" y="3886200"/>
          <p14:tracePt t="206369" x="2317750" y="3924300"/>
          <p14:tracePt t="206370" x="2330450" y="3924300"/>
          <p14:tracePt t="206402" x="2419350" y="3949700"/>
          <p14:tracePt t="206445" x="2552700" y="3956050"/>
          <p14:tracePt t="206474" x="2717800" y="3956050"/>
          <p14:tracePt t="206508" x="2863850" y="3911600"/>
          <p14:tracePt t="206536" x="2946400" y="3848100"/>
          <p14:tracePt t="206569" x="3035300" y="3733800"/>
          <p14:tracePt t="206603" x="3143250" y="3581400"/>
          <p14:tracePt t="206604" x="3162300" y="3562350"/>
          <p14:tracePt t="206636" x="3244850" y="3384550"/>
          <p14:tracePt t="206639" x="3251200" y="3346450"/>
          <p14:tracePt t="206669" x="3276600" y="3155950"/>
          <p14:tracePt t="206703" x="3270250" y="2908300"/>
          <p14:tracePt t="206736" x="3232150" y="2692400"/>
          <p14:tracePt t="206771" x="3181350" y="2546350"/>
          <p14:tracePt t="206803" x="3130550" y="2413000"/>
          <p14:tracePt t="206836" x="3092450" y="2311400"/>
          <p14:tracePt t="206838" x="3086100" y="2292350"/>
          <p14:tracePt t="206870" x="3035300" y="2197100"/>
          <p14:tracePt t="206903" x="2997200" y="2108200"/>
          <p14:tracePt t="206936" x="2952750" y="2032000"/>
          <p14:tracePt t="206970" x="2914650" y="1993900"/>
          <p14:tracePt t="207003" x="2889250" y="1981200"/>
          <p14:tracePt t="207038" x="2800350" y="1955800"/>
          <p14:tracePt t="207070" x="2647950" y="1943100"/>
          <p14:tracePt t="207103" x="2432050" y="1943100"/>
          <p14:tracePt t="207137" x="2209800" y="1974850"/>
          <p14:tracePt t="207141" x="2159000" y="1987550"/>
          <p14:tracePt t="207170" x="2006600" y="2025650"/>
          <p14:tracePt t="207204" x="1879600" y="2089150"/>
          <p14:tracePt t="207204" x="1847850" y="2095500"/>
          <p14:tracePt t="207237" x="1771650" y="2171700"/>
          <p14:tracePt t="207270" x="1708150" y="2266950"/>
          <p14:tracePt t="207303" x="1631950" y="2432050"/>
          <p14:tracePt t="207337" x="1587500" y="2628900"/>
          <p14:tracePt t="207370" x="1581150" y="2851150"/>
          <p14:tracePt t="207404" x="1593850" y="2978150"/>
          <p14:tracePt t="207408" x="1600200" y="3028950"/>
          <p14:tracePt t="207437" x="1612900" y="3098800"/>
          <p14:tracePt t="207438" x="1625600" y="3149600"/>
          <p14:tracePt t="207470" x="1651000" y="3276600"/>
          <p14:tracePt t="207504" x="1676400" y="3441700"/>
          <p14:tracePt t="207539" x="1689100" y="3524250"/>
          <p14:tracePt t="207570" x="1714500" y="3613150"/>
          <p14:tracePt t="207604" x="1739900" y="3695700"/>
          <p14:tracePt t="207606" x="1752600" y="3721100"/>
          <p14:tracePt t="207637" x="1803400" y="3816350"/>
          <p14:tracePt t="207671" x="1866900" y="3917950"/>
          <p14:tracePt t="207673" x="1873250" y="3924300"/>
          <p14:tracePt t="207704" x="1930400" y="3981450"/>
          <p14:tracePt t="207737" x="1981200" y="4006850"/>
          <p14:tracePt t="207771" x="2089150" y="4019550"/>
          <p14:tracePt t="207785" x="2152650" y="4019550"/>
          <p14:tracePt t="207804" x="2235200" y="4019550"/>
          <p14:tracePt t="207814" x="2254250" y="4019550"/>
          <p14:tracePt t="207850" x="2381250" y="4025900"/>
          <p14:tracePt t="207878" x="2451100" y="4019550"/>
          <p14:tracePt t="207914" x="2616200" y="3937000"/>
          <p14:tracePt t="207940" x="2768600" y="3790950"/>
          <p14:tracePt t="207971" x="2908300" y="3594100"/>
          <p14:tracePt t="208004" x="2978150" y="3397250"/>
          <p14:tracePt t="208006" x="2990850" y="3346450"/>
          <p14:tracePt t="208021" x="2997200" y="3289300"/>
          <p14:tracePt t="208054" x="2978150" y="2933700"/>
          <p14:tracePt t="208088" x="2908300" y="2660650"/>
          <p14:tracePt t="208121" x="2857500" y="2457450"/>
          <p14:tracePt t="208163" x="2806700" y="2305050"/>
          <p14:tracePt t="208189" x="2781300" y="2222500"/>
          <p14:tracePt t="208224" x="2755900" y="2159000"/>
          <p14:tracePt t="208255" x="2743200" y="2133600"/>
          <p14:tracePt t="208288" x="2736850" y="2127250"/>
          <p14:tracePt t="208409" x="0" y="0"/>
        </p14:tracePtLst>
      </p14:laserTraceLst>
    </p:ext>
    <p:ext uri="{E180D4A7-C9FB-4DFB-919C-405C955672EB}">
      <p14:showEvtLst xmlns:p14="http://schemas.microsoft.com/office/powerpoint/2010/main">
        <p14:playEvt time="135" objId="3"/>
        <p14:stopEvt time="222344" objId="3"/>
      </p14:showEvtLst>
    </p:ext>
  </p:extLs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6.4.2</a:t>
            </a:r>
            <a:r>
              <a:rPr lang="zh-CN" altLang="en-US" b="1" dirty="0"/>
              <a:t>微程序控制器</a:t>
            </a:r>
          </a:p>
        </p:txBody>
      </p:sp>
      <p:pic>
        <p:nvPicPr>
          <p:cNvPr id="3" name="图片 2" descr="屏幕剪辑">
            <a:extLst>
              <a:ext uri="{FF2B5EF4-FFF2-40B4-BE49-F238E27FC236}">
                <a16:creationId xmlns:a16="http://schemas.microsoft.com/office/drawing/2014/main" id="{D991B3F5-0EE2-4B27-B553-BEDCC1A06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204864"/>
            <a:ext cx="6258799" cy="4315428"/>
          </a:xfrm>
          <a:prstGeom prst="rect">
            <a:avLst/>
          </a:prstGeom>
        </p:spPr>
      </p:pic>
      <p:pic>
        <p:nvPicPr>
          <p:cNvPr id="4" name="图片 3" descr="屏幕剪辑">
            <a:extLst>
              <a:ext uri="{FF2B5EF4-FFF2-40B4-BE49-F238E27FC236}">
                <a16:creationId xmlns:a16="http://schemas.microsoft.com/office/drawing/2014/main" id="{08A01D3F-B7A9-4349-B716-182A62EC1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836712"/>
            <a:ext cx="7868749" cy="1047896"/>
          </a:xfrm>
          <a:prstGeom prst="rect">
            <a:avLst/>
          </a:prstGeom>
        </p:spPr>
      </p:pic>
    </p:spTree>
    <p:extLst>
      <p:ext uri="{BB962C8B-B14F-4D97-AF65-F5344CB8AC3E}">
        <p14:creationId xmlns:p14="http://schemas.microsoft.com/office/powerpoint/2010/main" val="30689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6.4.2</a:t>
            </a:r>
            <a:r>
              <a:rPr lang="zh-CN" altLang="en-US" b="1" dirty="0"/>
              <a:t>微程序控制器</a:t>
            </a:r>
          </a:p>
        </p:txBody>
      </p:sp>
      <p:sp>
        <p:nvSpPr>
          <p:cNvPr id="2" name="矩形 1">
            <a:extLst>
              <a:ext uri="{FF2B5EF4-FFF2-40B4-BE49-F238E27FC236}">
                <a16:creationId xmlns:a16="http://schemas.microsoft.com/office/drawing/2014/main" id="{E3815CC7-CE5A-4F93-A839-2E9BA1ED9786}"/>
              </a:ext>
            </a:extLst>
          </p:cNvPr>
          <p:cNvSpPr/>
          <p:nvPr/>
        </p:nvSpPr>
        <p:spPr>
          <a:xfrm>
            <a:off x="179512" y="764704"/>
            <a:ext cx="427072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Times New Roman"/>
                <a:ea typeface="宋体"/>
                <a:cs typeface="+mj-cs"/>
              </a:rPr>
              <a:t>地址译码器的 </a:t>
            </a:r>
            <a:r>
              <a:rPr kumimoji="1" lang="en-US" altLang="zh-CN" sz="2400" b="0" i="0" u="none" strike="noStrike" kern="0" cap="none" spc="0" normalizeH="0" baseline="0" noProof="0" dirty="0" err="1">
                <a:ln>
                  <a:noFill/>
                </a:ln>
                <a:solidFill>
                  <a:srgbClr val="000000"/>
                </a:solidFill>
                <a:effectLst/>
                <a:uLnTx/>
                <a:uFillTx/>
                <a:latin typeface="Times New Roman"/>
                <a:ea typeface="宋体"/>
                <a:cs typeface="+mj-cs"/>
              </a:rPr>
              <a:t>VerilogD</a:t>
            </a:r>
            <a:r>
              <a:rPr kumimoji="1" lang="en-US" altLang="zh-CN" sz="2400" b="0" i="0" u="none" strike="noStrike" kern="0" cap="none" spc="0" normalizeH="0" baseline="0" noProof="0" dirty="0">
                <a:ln>
                  <a:noFill/>
                </a:ln>
                <a:solidFill>
                  <a:srgbClr val="000000"/>
                </a:solidFill>
                <a:effectLst/>
                <a:uLnTx/>
                <a:uFillTx/>
                <a:latin typeface="Times New Roman"/>
                <a:ea typeface="宋体"/>
                <a:cs typeface="+mj-cs"/>
              </a:rPr>
              <a:t> </a:t>
            </a:r>
            <a:r>
              <a:rPr kumimoji="1" lang="zh-CN" altLang="en-US" sz="2400" b="0" i="0" u="none" strike="noStrike" kern="0" cap="none" spc="0" normalizeH="0" baseline="0" noProof="0" dirty="0">
                <a:ln>
                  <a:noFill/>
                </a:ln>
                <a:solidFill>
                  <a:srgbClr val="000000"/>
                </a:solidFill>
                <a:effectLst/>
                <a:uLnTx/>
                <a:uFillTx/>
                <a:latin typeface="Times New Roman"/>
                <a:ea typeface="宋体"/>
                <a:cs typeface="+mj-cs"/>
              </a:rPr>
              <a:t>描述。</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3" name="矩形 2">
            <a:extLst>
              <a:ext uri="{FF2B5EF4-FFF2-40B4-BE49-F238E27FC236}">
                <a16:creationId xmlns:a16="http://schemas.microsoft.com/office/drawing/2014/main" id="{FA6D406E-62D8-4433-9CC9-EA739632A3EB}"/>
              </a:ext>
            </a:extLst>
          </p:cNvPr>
          <p:cNvSpPr/>
          <p:nvPr/>
        </p:nvSpPr>
        <p:spPr>
          <a:xfrm>
            <a:off x="467544" y="1340768"/>
            <a:ext cx="7200800" cy="501675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module </a:t>
            </a:r>
            <a:r>
              <a:rPr lang="en-US" altLang="zh-CN" sz="2000" kern="100" dirty="0" err="1">
                <a:solidFill>
                  <a:schemeClr val="dk1"/>
                </a:solidFill>
                <a:latin typeface="Calibri" panose="020F0502020204030204" pitchFamily="34" charset="0"/>
                <a:ea typeface="+mn-ea"/>
                <a:cs typeface="Times New Roman" panose="02020603050405020304" pitchFamily="18" charset="0"/>
              </a:rPr>
              <a:t>CM_Addr_Decoder</a:t>
            </a:r>
            <a:r>
              <a:rPr lang="en-US" altLang="zh-CN" sz="2000" kern="100" dirty="0">
                <a:solidFill>
                  <a:schemeClr val="dk1"/>
                </a:solidFill>
                <a:latin typeface="Calibri" panose="020F0502020204030204" pitchFamily="34" charset="0"/>
                <a:ea typeface="+mn-ea"/>
                <a:cs typeface="Times New Roman" panose="02020603050405020304" pitchFamily="18" charset="0"/>
              </a:rPr>
              <a:t>(</a:t>
            </a:r>
            <a:r>
              <a:rPr lang="en-US" altLang="zh-CN" sz="2000" kern="100" dirty="0" err="1">
                <a:solidFill>
                  <a:schemeClr val="dk1"/>
                </a:solidFill>
                <a:latin typeface="Calibri" panose="020F0502020204030204" pitchFamily="34" charset="0"/>
                <a:ea typeface="+mn-ea"/>
                <a:cs typeface="Times New Roman" panose="02020603050405020304" pitchFamily="18" charset="0"/>
              </a:rPr>
              <a:t>OpCode,Funct,Zero,oAddr</a:t>
            </a:r>
            <a:r>
              <a:rPr lang="en-US" altLang="zh-CN" sz="2000" kern="100" dirty="0">
                <a:solidFill>
                  <a:schemeClr val="dk1"/>
                </a:solidFill>
                <a:latin typeface="Calibri" panose="020F0502020204030204" pitchFamily="34" charset="0"/>
                <a:ea typeface="+mn-ea"/>
                <a:cs typeface="Times New Roman" panose="02020603050405020304" pitchFamily="18" charset="0"/>
              </a:rPr>
              <a:t>);</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input [5:0] </a:t>
            </a:r>
            <a:r>
              <a:rPr lang="en-US" altLang="zh-CN" sz="2000" kern="100" dirty="0" err="1">
                <a:solidFill>
                  <a:schemeClr val="dk1"/>
                </a:solidFill>
                <a:latin typeface="Calibri" panose="020F0502020204030204" pitchFamily="34" charset="0"/>
                <a:ea typeface="+mn-ea"/>
                <a:cs typeface="Times New Roman" panose="02020603050405020304" pitchFamily="18" charset="0"/>
              </a:rPr>
              <a:t>OpCode,Funct</a:t>
            </a:r>
            <a:r>
              <a:rPr lang="en-US" altLang="zh-CN" sz="2000" kern="100" dirty="0">
                <a:solidFill>
                  <a:schemeClr val="dk1"/>
                </a:solidFill>
                <a:latin typeface="Calibri" panose="020F0502020204030204" pitchFamily="34" charset="0"/>
                <a:ea typeface="+mn-ea"/>
                <a:cs typeface="Times New Roman" panose="02020603050405020304" pitchFamily="18" charset="0"/>
              </a:rPr>
              <a:t>;</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input Zero;</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output reg [4:0]   </a:t>
            </a:r>
            <a:r>
              <a:rPr lang="en-US" altLang="zh-CN" sz="2000" kern="100" dirty="0" err="1">
                <a:solidFill>
                  <a:schemeClr val="dk1"/>
                </a:solidFill>
                <a:latin typeface="Calibri" panose="020F0502020204030204" pitchFamily="34" charset="0"/>
                <a:ea typeface="+mn-ea"/>
                <a:cs typeface="Times New Roman" panose="02020603050405020304" pitchFamily="18" charset="0"/>
              </a:rPr>
              <a:t>oAddr</a:t>
            </a:r>
            <a:r>
              <a:rPr lang="en-US" altLang="zh-CN" sz="2000" kern="100" dirty="0">
                <a:solidFill>
                  <a:schemeClr val="dk1"/>
                </a:solidFill>
                <a:latin typeface="Calibri" panose="020F0502020204030204" pitchFamily="34" charset="0"/>
                <a:ea typeface="+mn-ea"/>
                <a:cs typeface="Times New Roman" panose="02020603050405020304" pitchFamily="18" charset="0"/>
              </a:rPr>
              <a:t>;</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 </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always@(</a:t>
            </a:r>
            <a:r>
              <a:rPr lang="en-US" altLang="zh-CN" sz="2000" kern="100" dirty="0" err="1">
                <a:solidFill>
                  <a:schemeClr val="dk1"/>
                </a:solidFill>
                <a:latin typeface="Calibri" panose="020F0502020204030204" pitchFamily="34" charset="0"/>
                <a:ea typeface="+mn-ea"/>
                <a:cs typeface="Times New Roman" panose="02020603050405020304" pitchFamily="18" charset="0"/>
              </a:rPr>
              <a:t>OpCode,Funct,Zero</a:t>
            </a:r>
            <a:r>
              <a:rPr lang="en-US" altLang="zh-CN" sz="2000" kern="100" dirty="0">
                <a:solidFill>
                  <a:schemeClr val="dk1"/>
                </a:solidFill>
                <a:latin typeface="Calibri" panose="020F0502020204030204" pitchFamily="34" charset="0"/>
                <a:ea typeface="+mn-ea"/>
                <a:cs typeface="Times New Roman" panose="02020603050405020304" pitchFamily="18" charset="0"/>
              </a:rPr>
              <a:t>)</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begin</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case(</a:t>
            </a:r>
            <a:r>
              <a:rPr lang="en-US" altLang="zh-CN" sz="2000" kern="100" dirty="0" err="1">
                <a:solidFill>
                  <a:schemeClr val="dk1"/>
                </a:solidFill>
                <a:latin typeface="Calibri" panose="020F0502020204030204" pitchFamily="34" charset="0"/>
                <a:ea typeface="+mn-ea"/>
                <a:cs typeface="Times New Roman" panose="02020603050405020304" pitchFamily="18" charset="0"/>
              </a:rPr>
              <a:t>OpCode</a:t>
            </a:r>
            <a:r>
              <a:rPr lang="en-US" altLang="zh-CN" sz="2000" kern="100" dirty="0">
                <a:solidFill>
                  <a:schemeClr val="dk1"/>
                </a:solidFill>
                <a:latin typeface="Calibri" panose="020F0502020204030204" pitchFamily="34" charset="0"/>
                <a:ea typeface="+mn-ea"/>
                <a:cs typeface="Times New Roman" panose="02020603050405020304" pitchFamily="18" charset="0"/>
              </a:rPr>
              <a:t>) </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6'h0: begin</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     case(</a:t>
            </a:r>
            <a:r>
              <a:rPr lang="en-US" altLang="zh-CN" sz="2000" kern="100" dirty="0" err="1">
                <a:solidFill>
                  <a:schemeClr val="dk1"/>
                </a:solidFill>
                <a:latin typeface="Calibri" panose="020F0502020204030204" pitchFamily="34" charset="0"/>
                <a:ea typeface="+mn-ea"/>
                <a:cs typeface="Times New Roman" panose="02020603050405020304" pitchFamily="18" charset="0"/>
              </a:rPr>
              <a:t>Funct</a:t>
            </a:r>
            <a:r>
              <a:rPr lang="en-US" altLang="zh-CN" sz="2000" kern="100" dirty="0">
                <a:solidFill>
                  <a:schemeClr val="dk1"/>
                </a:solidFill>
                <a:latin typeface="Calibri" panose="020F0502020204030204" pitchFamily="34" charset="0"/>
                <a:ea typeface="+mn-ea"/>
                <a:cs typeface="Times New Roman" panose="02020603050405020304" pitchFamily="18" charset="0"/>
              </a:rPr>
              <a:t>)</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        6'h21:oAddr=6'h0;</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        6'h23:oAddr=6'h1;</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        6'h24:oAddr=6'h2;</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        </a:t>
            </a:r>
            <a:r>
              <a:rPr lang="en-US" altLang="zh-CN" sz="2000" kern="100" dirty="0" err="1">
                <a:solidFill>
                  <a:schemeClr val="dk1"/>
                </a:solidFill>
                <a:latin typeface="Calibri" panose="020F0502020204030204" pitchFamily="34" charset="0"/>
                <a:ea typeface="+mn-ea"/>
                <a:cs typeface="Times New Roman" panose="02020603050405020304" pitchFamily="18" charset="0"/>
              </a:rPr>
              <a:t>default:oAddr</a:t>
            </a:r>
            <a:r>
              <a:rPr lang="en-US" altLang="zh-CN" sz="2000" kern="100" dirty="0">
                <a:solidFill>
                  <a:schemeClr val="dk1"/>
                </a:solidFill>
                <a:latin typeface="Calibri" panose="020F0502020204030204" pitchFamily="34" charset="0"/>
                <a:ea typeface="+mn-ea"/>
                <a:cs typeface="Times New Roman" panose="02020603050405020304" pitchFamily="18" charset="0"/>
              </a:rPr>
              <a:t>=6'h3f;</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     </a:t>
            </a:r>
            <a:r>
              <a:rPr lang="en-US" altLang="zh-CN" sz="2000" kern="100" dirty="0" err="1">
                <a:solidFill>
                  <a:schemeClr val="dk1"/>
                </a:solidFill>
                <a:latin typeface="Calibri" panose="020F0502020204030204" pitchFamily="34" charset="0"/>
                <a:ea typeface="+mn-ea"/>
                <a:cs typeface="Times New Roman" panose="02020603050405020304" pitchFamily="18" charset="0"/>
              </a:rPr>
              <a:t>endcase</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a:p>
            <a:pPr indent="127000" algn="just">
              <a:spcAft>
                <a:spcPts val="0"/>
              </a:spcAft>
            </a:pPr>
            <a:r>
              <a:rPr lang="en-US" altLang="zh-CN" sz="2000" kern="100" dirty="0">
                <a:solidFill>
                  <a:schemeClr val="dk1"/>
                </a:solidFill>
                <a:latin typeface="Calibri" panose="020F0502020204030204" pitchFamily="34" charset="0"/>
                <a:ea typeface="+mn-ea"/>
                <a:cs typeface="Times New Roman" panose="02020603050405020304" pitchFamily="18" charset="0"/>
              </a:rPr>
              <a:t>   end</a:t>
            </a:r>
            <a:endParaRPr lang="zh-CN" altLang="zh-CN" sz="2000" kern="100" dirty="0">
              <a:solidFill>
                <a:schemeClr val="dk1"/>
              </a:solidFill>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7998581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6.4.2</a:t>
            </a:r>
            <a:r>
              <a:rPr lang="zh-CN" altLang="en-US" b="1" dirty="0"/>
              <a:t>微程序控制器</a:t>
            </a:r>
          </a:p>
        </p:txBody>
      </p:sp>
      <p:sp>
        <p:nvSpPr>
          <p:cNvPr id="2" name="矩形 1">
            <a:extLst>
              <a:ext uri="{FF2B5EF4-FFF2-40B4-BE49-F238E27FC236}">
                <a16:creationId xmlns:a16="http://schemas.microsoft.com/office/drawing/2014/main" id="{E3815CC7-CE5A-4F93-A839-2E9BA1ED9786}"/>
              </a:ext>
            </a:extLst>
          </p:cNvPr>
          <p:cNvSpPr/>
          <p:nvPr/>
        </p:nvSpPr>
        <p:spPr>
          <a:xfrm>
            <a:off x="179512" y="764704"/>
            <a:ext cx="427072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Times New Roman"/>
                <a:ea typeface="宋体"/>
                <a:cs typeface="+mj-cs"/>
              </a:rPr>
              <a:t>地址译码器的 </a:t>
            </a:r>
            <a:r>
              <a:rPr kumimoji="1" lang="en-US" altLang="zh-CN" sz="2400" b="0" i="0" u="none" strike="noStrike" kern="0" cap="none" spc="0" normalizeH="0" baseline="0" noProof="0" dirty="0" err="1">
                <a:ln>
                  <a:noFill/>
                </a:ln>
                <a:solidFill>
                  <a:srgbClr val="000000"/>
                </a:solidFill>
                <a:effectLst/>
                <a:uLnTx/>
                <a:uFillTx/>
                <a:latin typeface="Times New Roman"/>
                <a:ea typeface="宋体"/>
                <a:cs typeface="+mj-cs"/>
              </a:rPr>
              <a:t>VerilogD</a:t>
            </a:r>
            <a:r>
              <a:rPr kumimoji="1" lang="en-US" altLang="zh-CN" sz="2400" b="0" i="0" u="none" strike="noStrike" kern="0" cap="none" spc="0" normalizeH="0" baseline="0" noProof="0" dirty="0">
                <a:ln>
                  <a:noFill/>
                </a:ln>
                <a:solidFill>
                  <a:srgbClr val="000000"/>
                </a:solidFill>
                <a:effectLst/>
                <a:uLnTx/>
                <a:uFillTx/>
                <a:latin typeface="Times New Roman"/>
                <a:ea typeface="宋体"/>
                <a:cs typeface="+mj-cs"/>
              </a:rPr>
              <a:t> </a:t>
            </a:r>
            <a:r>
              <a:rPr kumimoji="1" lang="zh-CN" altLang="en-US" sz="2400" b="0" i="0" u="none" strike="noStrike" kern="0" cap="none" spc="0" normalizeH="0" baseline="0" noProof="0" dirty="0">
                <a:ln>
                  <a:noFill/>
                </a:ln>
                <a:solidFill>
                  <a:srgbClr val="000000"/>
                </a:solidFill>
                <a:effectLst/>
                <a:uLnTx/>
                <a:uFillTx/>
                <a:latin typeface="Times New Roman"/>
                <a:ea typeface="宋体"/>
                <a:cs typeface="+mj-cs"/>
              </a:rPr>
              <a:t>描述。</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4" name="矩形 3">
            <a:extLst>
              <a:ext uri="{FF2B5EF4-FFF2-40B4-BE49-F238E27FC236}">
                <a16:creationId xmlns:a16="http://schemas.microsoft.com/office/drawing/2014/main" id="{73F94BBC-67DE-405A-AE7E-D21D330D7A0F}"/>
              </a:ext>
            </a:extLst>
          </p:cNvPr>
          <p:cNvSpPr/>
          <p:nvPr/>
        </p:nvSpPr>
        <p:spPr>
          <a:xfrm>
            <a:off x="755576" y="1340768"/>
            <a:ext cx="7344816" cy="470898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indent="127000" algn="just">
              <a:spcAft>
                <a:spcPts val="0"/>
              </a:spcAft>
            </a:pPr>
            <a:r>
              <a:rPr lang="en-US" altLang="zh-CN" sz="2000" kern="100" dirty="0">
                <a:latin typeface="Calibri" panose="020F0502020204030204" pitchFamily="34" charset="0"/>
                <a:cs typeface="Times New Roman" panose="02020603050405020304" pitchFamily="18" charset="0"/>
              </a:rPr>
              <a:t>6'h9: </a:t>
            </a:r>
            <a:r>
              <a:rPr lang="en-US" altLang="zh-CN" sz="2000" kern="100" dirty="0" err="1">
                <a:latin typeface="Calibri" panose="020F0502020204030204" pitchFamily="34" charset="0"/>
                <a:cs typeface="Times New Roman" panose="02020603050405020304" pitchFamily="18" charset="0"/>
              </a:rPr>
              <a:t>oAddr</a:t>
            </a:r>
            <a:r>
              <a:rPr lang="en-US" altLang="zh-CN" sz="2000" kern="100" dirty="0">
                <a:latin typeface="Calibri" panose="020F0502020204030204" pitchFamily="34" charset="0"/>
                <a:cs typeface="Times New Roman" panose="02020603050405020304" pitchFamily="18" charset="0"/>
              </a:rPr>
              <a:t>=6'h3;</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a:latin typeface="Calibri" panose="020F0502020204030204" pitchFamily="34" charset="0"/>
                <a:cs typeface="Times New Roman" panose="02020603050405020304" pitchFamily="18" charset="0"/>
              </a:rPr>
              <a:t>6'h5: </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a:latin typeface="Calibri" panose="020F0502020204030204" pitchFamily="34" charset="0"/>
                <a:cs typeface="Times New Roman" panose="02020603050405020304" pitchFamily="18" charset="0"/>
              </a:rPr>
              <a:t>     begin</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a:latin typeface="Calibri" panose="020F0502020204030204" pitchFamily="34" charset="0"/>
                <a:cs typeface="Times New Roman" panose="02020603050405020304" pitchFamily="18" charset="0"/>
              </a:rPr>
              <a:t>        if(Zero==1'b0)  </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a:latin typeface="Calibri" panose="020F0502020204030204" pitchFamily="34" charset="0"/>
                <a:cs typeface="Times New Roman" panose="02020603050405020304" pitchFamily="18" charset="0"/>
              </a:rPr>
              <a:t>           </a:t>
            </a:r>
            <a:r>
              <a:rPr lang="en-US" altLang="zh-CN" sz="2000" kern="100" dirty="0" err="1">
                <a:latin typeface="Calibri" panose="020F0502020204030204" pitchFamily="34" charset="0"/>
                <a:cs typeface="Times New Roman" panose="02020603050405020304" pitchFamily="18" charset="0"/>
              </a:rPr>
              <a:t>oAddr</a:t>
            </a:r>
            <a:r>
              <a:rPr lang="en-US" altLang="zh-CN" sz="2000" kern="100" dirty="0">
                <a:latin typeface="Calibri" panose="020F0502020204030204" pitchFamily="34" charset="0"/>
                <a:cs typeface="Times New Roman" panose="02020603050405020304" pitchFamily="18" charset="0"/>
              </a:rPr>
              <a:t>=6'h4;</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a:latin typeface="Calibri" panose="020F0502020204030204" pitchFamily="34" charset="0"/>
                <a:cs typeface="Times New Roman" panose="02020603050405020304" pitchFamily="18" charset="0"/>
              </a:rPr>
              <a:t>        else  </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a:latin typeface="Calibri" panose="020F0502020204030204" pitchFamily="34" charset="0"/>
                <a:cs typeface="Times New Roman" panose="02020603050405020304" pitchFamily="18" charset="0"/>
              </a:rPr>
              <a:t>           </a:t>
            </a:r>
            <a:r>
              <a:rPr lang="en-US" altLang="zh-CN" sz="2000" kern="100" dirty="0" err="1">
                <a:latin typeface="Calibri" panose="020F0502020204030204" pitchFamily="34" charset="0"/>
                <a:cs typeface="Times New Roman" panose="02020603050405020304" pitchFamily="18" charset="0"/>
              </a:rPr>
              <a:t>oAddr</a:t>
            </a:r>
            <a:r>
              <a:rPr lang="en-US" altLang="zh-CN" sz="2000" kern="100" dirty="0">
                <a:latin typeface="Calibri" panose="020F0502020204030204" pitchFamily="34" charset="0"/>
                <a:cs typeface="Times New Roman" panose="02020603050405020304" pitchFamily="18" charset="0"/>
              </a:rPr>
              <a:t>=6'h5;</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a:latin typeface="Calibri" panose="020F0502020204030204" pitchFamily="34" charset="0"/>
                <a:cs typeface="Times New Roman" panose="02020603050405020304" pitchFamily="18" charset="0"/>
              </a:rPr>
              <a:t>     end</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a:latin typeface="Calibri" panose="020F0502020204030204" pitchFamily="34" charset="0"/>
                <a:cs typeface="Times New Roman" panose="02020603050405020304" pitchFamily="18" charset="0"/>
              </a:rPr>
              <a:t>6'h21: </a:t>
            </a:r>
            <a:r>
              <a:rPr lang="en-US" altLang="zh-CN" sz="2000" kern="100" dirty="0" err="1">
                <a:latin typeface="Calibri" panose="020F0502020204030204" pitchFamily="34" charset="0"/>
                <a:cs typeface="Times New Roman" panose="02020603050405020304" pitchFamily="18" charset="0"/>
              </a:rPr>
              <a:t>oAddr</a:t>
            </a:r>
            <a:r>
              <a:rPr lang="en-US" altLang="zh-CN" sz="2000" kern="100" dirty="0">
                <a:latin typeface="Calibri" panose="020F0502020204030204" pitchFamily="34" charset="0"/>
                <a:cs typeface="Times New Roman" panose="02020603050405020304" pitchFamily="18" charset="0"/>
              </a:rPr>
              <a:t>=6'h6;</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a:latin typeface="Calibri" panose="020F0502020204030204" pitchFamily="34" charset="0"/>
                <a:cs typeface="Times New Roman" panose="02020603050405020304" pitchFamily="18" charset="0"/>
              </a:rPr>
              <a:t>6'h23: </a:t>
            </a:r>
            <a:r>
              <a:rPr lang="en-US" altLang="zh-CN" sz="2000" kern="100" dirty="0" err="1">
                <a:latin typeface="Calibri" panose="020F0502020204030204" pitchFamily="34" charset="0"/>
                <a:cs typeface="Times New Roman" panose="02020603050405020304" pitchFamily="18" charset="0"/>
              </a:rPr>
              <a:t>oAddr</a:t>
            </a:r>
            <a:r>
              <a:rPr lang="en-US" altLang="zh-CN" sz="2000" kern="100" dirty="0">
                <a:latin typeface="Calibri" panose="020F0502020204030204" pitchFamily="34" charset="0"/>
                <a:cs typeface="Times New Roman" panose="02020603050405020304" pitchFamily="18" charset="0"/>
              </a:rPr>
              <a:t>=6'h7;</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a:latin typeface="Calibri" panose="020F0502020204030204" pitchFamily="34" charset="0"/>
                <a:cs typeface="Times New Roman" panose="02020603050405020304" pitchFamily="18" charset="0"/>
              </a:rPr>
              <a:t>6'h2B: </a:t>
            </a:r>
            <a:r>
              <a:rPr lang="en-US" altLang="zh-CN" sz="2000" kern="100" dirty="0" err="1">
                <a:latin typeface="Calibri" panose="020F0502020204030204" pitchFamily="34" charset="0"/>
                <a:cs typeface="Times New Roman" panose="02020603050405020304" pitchFamily="18" charset="0"/>
              </a:rPr>
              <a:t>oAddr</a:t>
            </a:r>
            <a:r>
              <a:rPr lang="en-US" altLang="zh-CN" sz="2000" kern="100" dirty="0">
                <a:latin typeface="Calibri" panose="020F0502020204030204" pitchFamily="34" charset="0"/>
                <a:cs typeface="Times New Roman" panose="02020603050405020304" pitchFamily="18" charset="0"/>
              </a:rPr>
              <a:t>=6'h8;</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err="1">
                <a:latin typeface="Calibri" panose="020F0502020204030204" pitchFamily="34" charset="0"/>
                <a:cs typeface="Times New Roman" panose="02020603050405020304" pitchFamily="18" charset="0"/>
              </a:rPr>
              <a:t>default:oAddr</a:t>
            </a:r>
            <a:r>
              <a:rPr lang="en-US" altLang="zh-CN" sz="2000" kern="100" dirty="0">
                <a:latin typeface="Calibri" panose="020F0502020204030204" pitchFamily="34" charset="0"/>
                <a:cs typeface="Times New Roman" panose="02020603050405020304" pitchFamily="18" charset="0"/>
              </a:rPr>
              <a:t>=6'h3f;</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err="1">
                <a:latin typeface="Calibri" panose="020F0502020204030204" pitchFamily="34" charset="0"/>
                <a:cs typeface="Times New Roman" panose="02020603050405020304" pitchFamily="18" charset="0"/>
              </a:rPr>
              <a:t>endcase</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a:latin typeface="Calibri" panose="020F0502020204030204" pitchFamily="34" charset="0"/>
                <a:cs typeface="Times New Roman" panose="02020603050405020304" pitchFamily="18" charset="0"/>
              </a:rPr>
              <a:t>end</a:t>
            </a:r>
            <a:endParaRPr lang="zh-CN" altLang="zh-CN" sz="2000" kern="100" dirty="0">
              <a:latin typeface="Calibri" panose="020F0502020204030204" pitchFamily="34" charset="0"/>
              <a:cs typeface="Times New Roman" panose="02020603050405020304" pitchFamily="18" charset="0"/>
            </a:endParaRPr>
          </a:p>
          <a:p>
            <a:pPr indent="127000" algn="just">
              <a:spcAft>
                <a:spcPts val="0"/>
              </a:spcAft>
            </a:pPr>
            <a:r>
              <a:rPr lang="en-US" altLang="zh-CN" sz="2000" kern="100" dirty="0" err="1">
                <a:latin typeface="Calibri" panose="020F0502020204030204" pitchFamily="34" charset="0"/>
                <a:cs typeface="Times New Roman" panose="02020603050405020304" pitchFamily="18" charset="0"/>
              </a:rPr>
              <a:t>endmodule</a:t>
            </a:r>
            <a:endParaRPr lang="zh-CN" altLang="zh-CN" sz="20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35991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6. 4  </a:t>
            </a:r>
            <a:r>
              <a:rPr lang="zh-CN" altLang="en-US" dirty="0"/>
              <a:t>控制器的实现</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6.4.1</a:t>
            </a:r>
            <a:r>
              <a:rPr lang="zh-CN" altLang="en-US" dirty="0"/>
              <a:t>组合逻辑控制器 </a:t>
            </a:r>
            <a:endParaRPr lang="en-US" altLang="zh-CN" dirty="0"/>
          </a:p>
          <a:p>
            <a:pPr>
              <a:lnSpc>
                <a:spcPct val="150000"/>
              </a:lnSpc>
              <a:spcBef>
                <a:spcPts val="1200"/>
              </a:spcBef>
              <a:defRPr/>
            </a:pPr>
            <a:r>
              <a:rPr lang="zh-CN" altLang="en-US" dirty="0"/>
              <a:t> </a:t>
            </a:r>
            <a:r>
              <a:rPr lang="en-US" altLang="zh-CN" dirty="0"/>
              <a:t>6.4.2</a:t>
            </a:r>
            <a:r>
              <a:rPr lang="zh-CN" altLang="en-US" dirty="0"/>
              <a:t>微程序控制器</a:t>
            </a:r>
            <a:endParaRPr lang="en-US" altLang="zh-CN" dirty="0"/>
          </a:p>
          <a:p>
            <a:pPr>
              <a:lnSpc>
                <a:spcPct val="150000"/>
              </a:lnSpc>
              <a:spcBef>
                <a:spcPts val="1200"/>
              </a:spcBef>
              <a:defRPr/>
            </a:pPr>
            <a:r>
              <a:rPr lang="zh-CN" altLang="en-US" dirty="0"/>
              <a:t> </a:t>
            </a:r>
            <a:r>
              <a:rPr lang="en-US" altLang="zh-CN" dirty="0"/>
              <a:t>6.4.3 Verilog HDL</a:t>
            </a:r>
            <a:r>
              <a:rPr lang="zh-CN" altLang="en-US" dirty="0"/>
              <a:t>实现控制器 </a:t>
            </a:r>
            <a:endParaRPr lang="en-US" altLang="zh-CN" dirty="0"/>
          </a:p>
          <a:p>
            <a:pPr>
              <a:lnSpc>
                <a:spcPct val="150000"/>
              </a:lnSpc>
              <a:spcBef>
                <a:spcPts val="1200"/>
              </a:spcBef>
              <a:defRPr/>
            </a:pPr>
            <a:r>
              <a:rPr lang="en-US" altLang="zh-CN" dirty="0"/>
              <a:t>6.4.4</a:t>
            </a:r>
            <a:r>
              <a:rPr lang="zh-CN" altLang="en-US" dirty="0"/>
              <a:t>指令周期与</a:t>
            </a:r>
            <a:r>
              <a:rPr lang="en-US" altLang="zh-CN" dirty="0"/>
              <a:t>CPU</a:t>
            </a:r>
            <a:r>
              <a:rPr lang="zh-CN" altLang="en-US" dirty="0"/>
              <a:t>运算速度</a:t>
            </a:r>
          </a:p>
        </p:txBody>
      </p:sp>
      <p:sp>
        <p:nvSpPr>
          <p:cNvPr id="4" name="矩形 3">
            <a:extLst>
              <a:ext uri="{FF2B5EF4-FFF2-40B4-BE49-F238E27FC236}">
                <a16:creationId xmlns:a16="http://schemas.microsoft.com/office/drawing/2014/main" id="{9D4009A7-808A-444D-8F86-716C47410EE7}"/>
              </a:ext>
            </a:extLst>
          </p:cNvPr>
          <p:cNvSpPr/>
          <p:nvPr/>
        </p:nvSpPr>
        <p:spPr>
          <a:xfrm>
            <a:off x="457200" y="3356992"/>
            <a:ext cx="6036924"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 6.4.3 Verilog HDL</a:t>
            </a:r>
            <a:r>
              <a:rPr lang="zh-CN" altLang="en-US" sz="3200" kern="0" dirty="0">
                <a:solidFill>
                  <a:srgbClr val="000000"/>
                </a:solidFill>
              </a:rPr>
              <a:t>实现控制器 </a:t>
            </a:r>
          </a:p>
        </p:txBody>
      </p:sp>
    </p:spTree>
    <p:extLst>
      <p:ext uri="{BB962C8B-B14F-4D97-AF65-F5344CB8AC3E}">
        <p14:creationId xmlns:p14="http://schemas.microsoft.com/office/powerpoint/2010/main" val="142274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a:extLst>
              <a:ext uri="{FF2B5EF4-FFF2-40B4-BE49-F238E27FC236}">
                <a16:creationId xmlns:a16="http://schemas.microsoft.com/office/drawing/2014/main" id="{A2725134-0A23-4030-9EE4-59A7FCFB6270}"/>
              </a:ext>
            </a:extLst>
          </p:cNvPr>
          <p:cNvGrpSpPr>
            <a:grpSpLocks/>
          </p:cNvGrpSpPr>
          <p:nvPr/>
        </p:nvGrpSpPr>
        <p:grpSpPr bwMode="auto">
          <a:xfrm>
            <a:off x="76200" y="1676400"/>
            <a:ext cx="4800600" cy="4543425"/>
            <a:chOff x="144" y="1440"/>
            <a:chExt cx="2976" cy="2688"/>
          </a:xfrm>
        </p:grpSpPr>
        <p:sp>
          <p:nvSpPr>
            <p:cNvPr id="142339" name="Rectangle 3">
              <a:extLst>
                <a:ext uri="{FF2B5EF4-FFF2-40B4-BE49-F238E27FC236}">
                  <a16:creationId xmlns:a16="http://schemas.microsoft.com/office/drawing/2014/main" id="{F8704E74-6D3B-4034-BD2B-8F5CF22E728F}"/>
                </a:ext>
              </a:extLst>
            </p:cNvPr>
            <p:cNvSpPr>
              <a:spLocks noChangeArrowheads="1"/>
            </p:cNvSpPr>
            <p:nvPr/>
          </p:nvSpPr>
          <p:spPr bwMode="auto">
            <a:xfrm>
              <a:off x="144" y="1440"/>
              <a:ext cx="2928" cy="2688"/>
            </a:xfrm>
            <a:prstGeom prst="rect">
              <a:avLst/>
            </a:prstGeom>
            <a:solidFill>
              <a:srgbClr val="FFFF00"/>
            </a:solidFill>
            <a:ln w="9525">
              <a:solidFill>
                <a:schemeClr val="tx1"/>
              </a:solidFill>
              <a:miter lim="800000"/>
              <a:headEnd/>
              <a:tailEnd/>
            </a:ln>
            <a:effectLst>
              <a:outerShdw dist="107763" dir="189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2316" name="Text Box 4">
              <a:extLst>
                <a:ext uri="{FF2B5EF4-FFF2-40B4-BE49-F238E27FC236}">
                  <a16:creationId xmlns:a16="http://schemas.microsoft.com/office/drawing/2014/main" id="{6C39A206-A25F-4271-80E4-550D04144D9D}"/>
                </a:ext>
              </a:extLst>
            </p:cNvPr>
            <p:cNvSpPr txBox="1">
              <a:spLocks noChangeArrowheads="1"/>
            </p:cNvSpPr>
            <p:nvPr/>
          </p:nvSpPr>
          <p:spPr bwMode="auto">
            <a:xfrm>
              <a:off x="192" y="1584"/>
              <a:ext cx="2928" cy="2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非访内指令需要两个</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CPU</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周期。</a:t>
              </a: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      在第一个</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CPU</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周期，即取指令阶段，</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CPU</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完成三件事：（</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1</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）从内存取出指令；（</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2</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）对程序计数器</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PC</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加</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1</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，以便为取下一条指令做好准备；（</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3</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）对指令操作码进行译码或测试，以便确定进行什么操作。</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      在第二个</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CPU</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周期，即执行指令阶段，将累加器</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Ac</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的内容清</a:t>
              </a: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0</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rPr>
                <a:t>。</a:t>
              </a:r>
              <a:r>
                <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a:t>
              </a:r>
            </a:p>
          </p:txBody>
        </p:sp>
      </p:grpSp>
      <p:sp>
        <p:nvSpPr>
          <p:cNvPr id="12291" name="Line 5">
            <a:extLst>
              <a:ext uri="{FF2B5EF4-FFF2-40B4-BE49-F238E27FC236}">
                <a16:creationId xmlns:a16="http://schemas.microsoft.com/office/drawing/2014/main" id="{33A95A27-FC07-42ED-BAE7-1A1A3D41275A}"/>
              </a:ext>
            </a:extLst>
          </p:cNvPr>
          <p:cNvSpPr>
            <a:spLocks noChangeShapeType="1"/>
          </p:cNvSpPr>
          <p:nvPr/>
        </p:nvSpPr>
        <p:spPr bwMode="auto">
          <a:xfrm>
            <a:off x="5105400" y="1981200"/>
            <a:ext cx="0" cy="3962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92" name="Line 6">
            <a:extLst>
              <a:ext uri="{FF2B5EF4-FFF2-40B4-BE49-F238E27FC236}">
                <a16:creationId xmlns:a16="http://schemas.microsoft.com/office/drawing/2014/main" id="{7C7A762F-0014-4957-8653-1FF1AA4D8E69}"/>
              </a:ext>
            </a:extLst>
          </p:cNvPr>
          <p:cNvSpPr>
            <a:spLocks noChangeShapeType="1"/>
          </p:cNvSpPr>
          <p:nvPr/>
        </p:nvSpPr>
        <p:spPr bwMode="auto">
          <a:xfrm>
            <a:off x="6477000" y="1981200"/>
            <a:ext cx="0" cy="3886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93" name="Line 7">
            <a:extLst>
              <a:ext uri="{FF2B5EF4-FFF2-40B4-BE49-F238E27FC236}">
                <a16:creationId xmlns:a16="http://schemas.microsoft.com/office/drawing/2014/main" id="{8017357B-FBCF-4F02-89B6-9F8CA63BFD9A}"/>
              </a:ext>
            </a:extLst>
          </p:cNvPr>
          <p:cNvSpPr>
            <a:spLocks noChangeShapeType="1"/>
          </p:cNvSpPr>
          <p:nvPr/>
        </p:nvSpPr>
        <p:spPr bwMode="auto">
          <a:xfrm>
            <a:off x="7848600" y="1905000"/>
            <a:ext cx="0" cy="3886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2294" name="Group 8">
            <a:extLst>
              <a:ext uri="{FF2B5EF4-FFF2-40B4-BE49-F238E27FC236}">
                <a16:creationId xmlns:a16="http://schemas.microsoft.com/office/drawing/2014/main" id="{469C9B9E-026E-478F-A5BE-B363FF9D21F6}"/>
              </a:ext>
            </a:extLst>
          </p:cNvPr>
          <p:cNvGrpSpPr>
            <a:grpSpLocks/>
          </p:cNvGrpSpPr>
          <p:nvPr/>
        </p:nvGrpSpPr>
        <p:grpSpPr bwMode="auto">
          <a:xfrm>
            <a:off x="4800600" y="1828800"/>
            <a:ext cx="4267200" cy="4375150"/>
            <a:chOff x="2976" y="1152"/>
            <a:chExt cx="2688" cy="2756"/>
          </a:xfrm>
        </p:grpSpPr>
        <p:sp>
          <p:nvSpPr>
            <p:cNvPr id="12296" name="Oval 9">
              <a:extLst>
                <a:ext uri="{FF2B5EF4-FFF2-40B4-BE49-F238E27FC236}">
                  <a16:creationId xmlns:a16="http://schemas.microsoft.com/office/drawing/2014/main" id="{FF991985-CEA9-48B2-8F55-C0A1AD1C46C8}"/>
                </a:ext>
              </a:extLst>
            </p:cNvPr>
            <p:cNvSpPr>
              <a:spLocks noChangeArrowheads="1"/>
            </p:cNvSpPr>
            <p:nvPr/>
          </p:nvSpPr>
          <p:spPr bwMode="auto">
            <a:xfrm>
              <a:off x="3312" y="1536"/>
              <a:ext cx="576" cy="624"/>
            </a:xfrm>
            <a:prstGeom prst="ellipse">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1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297" name="Oval 10">
              <a:extLst>
                <a:ext uri="{FF2B5EF4-FFF2-40B4-BE49-F238E27FC236}">
                  <a16:creationId xmlns:a16="http://schemas.microsoft.com/office/drawing/2014/main" id="{27C96851-D622-406E-864E-B019D0AA9DF1}"/>
                </a:ext>
              </a:extLst>
            </p:cNvPr>
            <p:cNvSpPr>
              <a:spLocks noChangeArrowheads="1"/>
            </p:cNvSpPr>
            <p:nvPr/>
          </p:nvSpPr>
          <p:spPr bwMode="auto">
            <a:xfrm>
              <a:off x="3312" y="2592"/>
              <a:ext cx="576" cy="624"/>
            </a:xfrm>
            <a:prstGeom prst="ellipse">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98" name="Oval 11">
              <a:extLst>
                <a:ext uri="{FF2B5EF4-FFF2-40B4-BE49-F238E27FC236}">
                  <a16:creationId xmlns:a16="http://schemas.microsoft.com/office/drawing/2014/main" id="{E75B3E17-7C2D-49CC-9841-3FC2E07F3685}"/>
                </a:ext>
              </a:extLst>
            </p:cNvPr>
            <p:cNvSpPr>
              <a:spLocks noChangeArrowheads="1"/>
            </p:cNvSpPr>
            <p:nvPr/>
          </p:nvSpPr>
          <p:spPr bwMode="auto">
            <a:xfrm>
              <a:off x="4176" y="2064"/>
              <a:ext cx="576" cy="624"/>
            </a:xfrm>
            <a:prstGeom prst="ellipse">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99" name="Oval 12">
              <a:extLst>
                <a:ext uri="{FF2B5EF4-FFF2-40B4-BE49-F238E27FC236}">
                  <a16:creationId xmlns:a16="http://schemas.microsoft.com/office/drawing/2014/main" id="{C801C0C2-9B27-443F-989F-3D473285D918}"/>
                </a:ext>
              </a:extLst>
            </p:cNvPr>
            <p:cNvSpPr>
              <a:spLocks noChangeArrowheads="1"/>
            </p:cNvSpPr>
            <p:nvPr/>
          </p:nvSpPr>
          <p:spPr bwMode="auto">
            <a:xfrm>
              <a:off x="5088" y="1440"/>
              <a:ext cx="576" cy="624"/>
            </a:xfrm>
            <a:prstGeom prst="ellipse">
              <a:avLst/>
            </a:prstGeom>
            <a:solidFill>
              <a:srgbClr val="99FFCC"/>
            </a:solidFill>
            <a:ln>
              <a:noFill/>
            </a:ln>
            <a:extLst>
              <a:ext uri="{91240B29-F687-4F45-9708-019B960494DF}">
                <a14:hiddenLine xmlns:a14="http://schemas.microsoft.com/office/drawing/2010/main" w="9525" cap="rnd">
                  <a:solidFill>
                    <a:srgbClr val="000000"/>
                  </a:solidFill>
                  <a:prstDash val="sysDot"/>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00" name="AutoShape 13">
              <a:extLst>
                <a:ext uri="{FF2B5EF4-FFF2-40B4-BE49-F238E27FC236}">
                  <a16:creationId xmlns:a16="http://schemas.microsoft.com/office/drawing/2014/main" id="{EF4A2DDD-BC80-48EC-9685-DEB572DDC5DF}"/>
                </a:ext>
              </a:extLst>
            </p:cNvPr>
            <p:cNvSpPr>
              <a:spLocks noChangeArrowheads="1"/>
            </p:cNvSpPr>
            <p:nvPr/>
          </p:nvSpPr>
          <p:spPr bwMode="auto">
            <a:xfrm>
              <a:off x="2976" y="1680"/>
              <a:ext cx="336" cy="384"/>
            </a:xfrm>
            <a:prstGeom prst="rightArrow">
              <a:avLst>
                <a:gd name="adj1" fmla="val 50000"/>
                <a:gd name="adj2"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01" name="Text Box 14">
              <a:extLst>
                <a:ext uri="{FF2B5EF4-FFF2-40B4-BE49-F238E27FC236}">
                  <a16:creationId xmlns:a16="http://schemas.microsoft.com/office/drawing/2014/main" id="{81BDD6A6-6DB8-49E4-840D-77AAFCA82933}"/>
                </a:ext>
              </a:extLst>
            </p:cNvPr>
            <p:cNvSpPr txBox="1">
              <a:spLocks noChangeArrowheads="1"/>
            </p:cNvSpPr>
            <p:nvPr/>
          </p:nvSpPr>
          <p:spPr bwMode="auto">
            <a:xfrm>
              <a:off x="3216" y="1152"/>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一个</a:t>
              </a: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CPU</a:t>
              </a: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周期</a:t>
              </a:r>
            </a:p>
          </p:txBody>
        </p:sp>
        <p:sp>
          <p:nvSpPr>
            <p:cNvPr id="12302" name="Text Box 15">
              <a:extLst>
                <a:ext uri="{FF2B5EF4-FFF2-40B4-BE49-F238E27FC236}">
                  <a16:creationId xmlns:a16="http://schemas.microsoft.com/office/drawing/2014/main" id="{D07F93D5-9B41-4853-B0C9-20084A98DDA1}"/>
                </a:ext>
              </a:extLst>
            </p:cNvPr>
            <p:cNvSpPr txBox="1">
              <a:spLocks noChangeArrowheads="1"/>
            </p:cNvSpPr>
            <p:nvPr/>
          </p:nvSpPr>
          <p:spPr bwMode="auto">
            <a:xfrm>
              <a:off x="4080" y="1152"/>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一个</a:t>
              </a: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CPU</a:t>
              </a: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周期</a:t>
              </a:r>
            </a:p>
          </p:txBody>
        </p:sp>
        <p:sp>
          <p:nvSpPr>
            <p:cNvPr id="12303" name="AutoShape 16">
              <a:extLst>
                <a:ext uri="{FF2B5EF4-FFF2-40B4-BE49-F238E27FC236}">
                  <a16:creationId xmlns:a16="http://schemas.microsoft.com/office/drawing/2014/main" id="{0184BE3B-EC94-4E95-BDE5-588BF0E34A42}"/>
                </a:ext>
              </a:extLst>
            </p:cNvPr>
            <p:cNvSpPr>
              <a:spLocks/>
            </p:cNvSpPr>
            <p:nvPr/>
          </p:nvSpPr>
          <p:spPr bwMode="auto">
            <a:xfrm rot="-5485584">
              <a:off x="3552" y="3360"/>
              <a:ext cx="192" cy="864"/>
            </a:xfrm>
            <a:prstGeom prst="leftBrace">
              <a:avLst>
                <a:gd name="adj1" fmla="val 37500"/>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04" name="AutoShape 17">
              <a:extLst>
                <a:ext uri="{FF2B5EF4-FFF2-40B4-BE49-F238E27FC236}">
                  <a16:creationId xmlns:a16="http://schemas.microsoft.com/office/drawing/2014/main" id="{730609EC-F423-4247-B03C-73DD2037DBEB}"/>
                </a:ext>
              </a:extLst>
            </p:cNvPr>
            <p:cNvSpPr>
              <a:spLocks/>
            </p:cNvSpPr>
            <p:nvPr/>
          </p:nvSpPr>
          <p:spPr bwMode="auto">
            <a:xfrm rot="-5485584">
              <a:off x="4416" y="3360"/>
              <a:ext cx="192" cy="864"/>
            </a:xfrm>
            <a:prstGeom prst="leftBrace">
              <a:avLst>
                <a:gd name="adj1" fmla="val 37500"/>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05" name="Text Box 18">
              <a:extLst>
                <a:ext uri="{FF2B5EF4-FFF2-40B4-BE49-F238E27FC236}">
                  <a16:creationId xmlns:a16="http://schemas.microsoft.com/office/drawing/2014/main" id="{6BDF3ABD-FB71-48F4-B29E-35AB943D7338}"/>
                </a:ext>
              </a:extLst>
            </p:cNvPr>
            <p:cNvSpPr txBox="1">
              <a:spLocks noChangeArrowheads="1"/>
            </p:cNvSpPr>
            <p:nvPr/>
          </p:nvSpPr>
          <p:spPr bwMode="auto">
            <a:xfrm>
              <a:off x="3264" y="3696"/>
              <a:ext cx="8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取指令阶段</a:t>
              </a:r>
            </a:p>
          </p:txBody>
        </p:sp>
        <p:sp>
          <p:nvSpPr>
            <p:cNvPr id="12306" name="Text Box 19">
              <a:extLst>
                <a:ext uri="{FF2B5EF4-FFF2-40B4-BE49-F238E27FC236}">
                  <a16:creationId xmlns:a16="http://schemas.microsoft.com/office/drawing/2014/main" id="{B8D959DC-BED5-4794-80D3-8CA05AD89852}"/>
                </a:ext>
              </a:extLst>
            </p:cNvPr>
            <p:cNvSpPr txBox="1">
              <a:spLocks noChangeArrowheads="1"/>
            </p:cNvSpPr>
            <p:nvPr/>
          </p:nvSpPr>
          <p:spPr bwMode="auto">
            <a:xfrm>
              <a:off x="4080" y="3696"/>
              <a:ext cx="10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执行指令阶段</a:t>
              </a:r>
            </a:p>
          </p:txBody>
        </p:sp>
        <p:sp>
          <p:nvSpPr>
            <p:cNvPr id="12307" name="Text Box 20">
              <a:extLst>
                <a:ext uri="{FF2B5EF4-FFF2-40B4-BE49-F238E27FC236}">
                  <a16:creationId xmlns:a16="http://schemas.microsoft.com/office/drawing/2014/main" id="{AF437A9D-3460-46D8-B070-A1FA9D45B913}"/>
                </a:ext>
              </a:extLst>
            </p:cNvPr>
            <p:cNvSpPr txBox="1">
              <a:spLocks noChangeArrowheads="1"/>
            </p:cNvSpPr>
            <p:nvPr/>
          </p:nvSpPr>
          <p:spPr bwMode="auto">
            <a:xfrm>
              <a:off x="2976" y="1776"/>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开始</a:t>
              </a:r>
            </a:p>
          </p:txBody>
        </p:sp>
        <p:sp>
          <p:nvSpPr>
            <p:cNvPr id="12308" name="Text Box 21">
              <a:extLst>
                <a:ext uri="{FF2B5EF4-FFF2-40B4-BE49-F238E27FC236}">
                  <a16:creationId xmlns:a16="http://schemas.microsoft.com/office/drawing/2014/main" id="{9FE684D8-BE93-4F06-BA2C-8F8E2C2CE288}"/>
                </a:ext>
              </a:extLst>
            </p:cNvPr>
            <p:cNvSpPr txBox="1">
              <a:spLocks noChangeArrowheads="1"/>
            </p:cNvSpPr>
            <p:nvPr/>
          </p:nvSpPr>
          <p:spPr bwMode="auto">
            <a:xfrm>
              <a:off x="3408" y="1632"/>
              <a:ext cx="480"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取指令</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PC+1</a:t>
              </a:r>
            </a:p>
          </p:txBody>
        </p:sp>
        <p:sp>
          <p:nvSpPr>
            <p:cNvPr id="12309" name="Text Box 22">
              <a:extLst>
                <a:ext uri="{FF2B5EF4-FFF2-40B4-BE49-F238E27FC236}">
                  <a16:creationId xmlns:a16="http://schemas.microsoft.com/office/drawing/2014/main" id="{844CDF0A-753E-4973-9751-C7487971B21A}"/>
                </a:ext>
              </a:extLst>
            </p:cNvPr>
            <p:cNvSpPr txBox="1">
              <a:spLocks noChangeArrowheads="1"/>
            </p:cNvSpPr>
            <p:nvPr/>
          </p:nvSpPr>
          <p:spPr bwMode="auto">
            <a:xfrm>
              <a:off x="3408" y="2736"/>
              <a:ext cx="528"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对指令</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译码</a:t>
              </a:r>
            </a:p>
          </p:txBody>
        </p:sp>
        <p:sp>
          <p:nvSpPr>
            <p:cNvPr id="12310" name="Text Box 23">
              <a:extLst>
                <a:ext uri="{FF2B5EF4-FFF2-40B4-BE49-F238E27FC236}">
                  <a16:creationId xmlns:a16="http://schemas.microsoft.com/office/drawing/2014/main" id="{A63CA4E3-9A68-4D64-BBD5-474E83EFA61D}"/>
                </a:ext>
              </a:extLst>
            </p:cNvPr>
            <p:cNvSpPr txBox="1">
              <a:spLocks noChangeArrowheads="1"/>
            </p:cNvSpPr>
            <p:nvPr/>
          </p:nvSpPr>
          <p:spPr bwMode="auto">
            <a:xfrm>
              <a:off x="4272" y="2208"/>
              <a:ext cx="43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执行</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指令</a:t>
              </a:r>
            </a:p>
          </p:txBody>
        </p:sp>
        <p:sp>
          <p:nvSpPr>
            <p:cNvPr id="12311" name="Text Box 24">
              <a:extLst>
                <a:ext uri="{FF2B5EF4-FFF2-40B4-BE49-F238E27FC236}">
                  <a16:creationId xmlns:a16="http://schemas.microsoft.com/office/drawing/2014/main" id="{143489C7-AFA6-43A5-A6AA-F2A6BACB39FB}"/>
                </a:ext>
              </a:extLst>
            </p:cNvPr>
            <p:cNvSpPr txBox="1">
              <a:spLocks noChangeArrowheads="1"/>
            </p:cNvSpPr>
            <p:nvPr/>
          </p:nvSpPr>
          <p:spPr bwMode="auto">
            <a:xfrm>
              <a:off x="5136" y="1536"/>
              <a:ext cx="528"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取下条指令</a:t>
              </a:r>
              <a:r>
                <a:rPr kumimoji="1" lang="en-US" altLang="zh-CN"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PC+1</a:t>
              </a:r>
            </a:p>
          </p:txBody>
        </p:sp>
        <p:sp>
          <p:nvSpPr>
            <p:cNvPr id="12312" name="AutoShape 25">
              <a:extLst>
                <a:ext uri="{FF2B5EF4-FFF2-40B4-BE49-F238E27FC236}">
                  <a16:creationId xmlns:a16="http://schemas.microsoft.com/office/drawing/2014/main" id="{C1E17B25-DF15-443E-948B-EB65E6A278DF}"/>
                </a:ext>
              </a:extLst>
            </p:cNvPr>
            <p:cNvSpPr>
              <a:spLocks noChangeArrowheads="1"/>
            </p:cNvSpPr>
            <p:nvPr/>
          </p:nvSpPr>
          <p:spPr bwMode="auto">
            <a:xfrm>
              <a:off x="3504" y="2160"/>
              <a:ext cx="192" cy="432"/>
            </a:xfrm>
            <a:prstGeom prst="downArrow">
              <a:avLst>
                <a:gd name="adj1" fmla="val 50000"/>
                <a:gd name="adj2" fmla="val 5625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13" name="AutoShape 26">
              <a:extLst>
                <a:ext uri="{FF2B5EF4-FFF2-40B4-BE49-F238E27FC236}">
                  <a16:creationId xmlns:a16="http://schemas.microsoft.com/office/drawing/2014/main" id="{AC06253E-6AE8-4096-90D8-0BE29909E3F3}"/>
                </a:ext>
              </a:extLst>
            </p:cNvPr>
            <p:cNvSpPr>
              <a:spLocks noChangeArrowheads="1"/>
            </p:cNvSpPr>
            <p:nvPr/>
          </p:nvSpPr>
          <p:spPr bwMode="auto">
            <a:xfrm rot="3312970">
              <a:off x="3962" y="2452"/>
              <a:ext cx="197" cy="445"/>
            </a:xfrm>
            <a:prstGeom prst="upArrow">
              <a:avLst>
                <a:gd name="adj1" fmla="val 50000"/>
                <a:gd name="adj2" fmla="val 5647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14" name="AutoShape 27">
              <a:extLst>
                <a:ext uri="{FF2B5EF4-FFF2-40B4-BE49-F238E27FC236}">
                  <a16:creationId xmlns:a16="http://schemas.microsoft.com/office/drawing/2014/main" id="{012FAA9E-B452-4A5A-AB52-8A530350D299}"/>
                </a:ext>
              </a:extLst>
            </p:cNvPr>
            <p:cNvSpPr>
              <a:spLocks noChangeArrowheads="1"/>
            </p:cNvSpPr>
            <p:nvPr/>
          </p:nvSpPr>
          <p:spPr bwMode="auto">
            <a:xfrm rot="3312970">
              <a:off x="4828" y="1844"/>
              <a:ext cx="197" cy="445"/>
            </a:xfrm>
            <a:prstGeom prst="upArrow">
              <a:avLst>
                <a:gd name="adj1" fmla="val 50000"/>
                <a:gd name="adj2" fmla="val 5647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2295" name="Rectangle 28">
            <a:extLst>
              <a:ext uri="{FF2B5EF4-FFF2-40B4-BE49-F238E27FC236}">
                <a16:creationId xmlns:a16="http://schemas.microsoft.com/office/drawing/2014/main" id="{33FDE9FF-850D-41B7-B25E-BB1A9D30F728}"/>
              </a:ext>
            </a:extLst>
          </p:cNvPr>
          <p:cNvSpPr>
            <a:spLocks noGrp="1" noChangeArrowheads="1"/>
          </p:cNvSpPr>
          <p:nvPr>
            <p:ph type="title"/>
          </p:nvPr>
        </p:nvSpPr>
        <p:spPr>
          <a:xfrm>
            <a:off x="0" y="457200"/>
            <a:ext cx="6400800" cy="533400"/>
          </a:xfrm>
        </p:spPr>
        <p:txBody>
          <a:bodyPr/>
          <a:lstStyle/>
          <a:p>
            <a:pPr eaLnBrk="1" hangingPunct="1"/>
            <a:r>
              <a:rPr lang="en-US" altLang="zh-CN">
                <a:latin typeface="华文新魏" panose="02010800040101010101" pitchFamily="2" charset="-122"/>
                <a:ea typeface="华文新魏" panose="02010800040101010101" pitchFamily="2" charset="-122"/>
              </a:rPr>
              <a:t>CLA</a:t>
            </a:r>
            <a:r>
              <a:rPr lang="zh-CN" altLang="en-US">
                <a:latin typeface="华文新魏" panose="02010800040101010101" pitchFamily="2" charset="-122"/>
                <a:ea typeface="华文新魏" panose="02010800040101010101" pitchFamily="2" charset="-122"/>
              </a:rPr>
              <a:t>指令的指令周期</a:t>
            </a:r>
          </a:p>
        </p:txBody>
      </p:sp>
    </p:spTree>
    <p:extLst>
      <p:ext uri="{BB962C8B-B14F-4D97-AF65-F5344CB8AC3E}">
        <p14:creationId xmlns:p14="http://schemas.microsoft.com/office/powerpoint/2010/main" val="2436393187"/>
      </p:ext>
    </p:extLst>
  </p:cSld>
  <p:clrMapOvr>
    <a:masterClrMapping/>
  </p:clrMapOvr>
  <p:transition>
    <p:checke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 6.4.3 Verilog HDL</a:t>
            </a:r>
            <a:r>
              <a:rPr lang="zh-CN" altLang="en-US" b="1" dirty="0"/>
              <a:t>实现控制器 </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a:xfrm>
            <a:off x="-252536" y="836712"/>
            <a:ext cx="9289032" cy="5832648"/>
          </a:xfrm>
        </p:spPr>
        <p:txBody>
          <a:bodyPr/>
          <a:lstStyle/>
          <a:p>
            <a:pPr indent="0" algn="just">
              <a:spcAft>
                <a:spcPts val="0"/>
              </a:spcAft>
              <a:buNone/>
            </a:pPr>
            <a:r>
              <a:rPr lang="en-US" altLang="zh-CN" sz="18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module Ctrl</a:t>
            </a: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err="1">
                <a:latin typeface="Calibri" panose="020F0502020204030204" pitchFamily="34" charset="0"/>
                <a:ea typeface="宋体" panose="02010600030101010101" pitchFamily="2" charset="-122"/>
                <a:cs typeface="Times New Roman" panose="02020603050405020304" pitchFamily="18" charset="0"/>
              </a:rPr>
              <a:t>OpCode</a:t>
            </a: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latin typeface="Calibri" panose="020F0502020204030204" pitchFamily="34" charset="0"/>
                <a:ea typeface="宋体" panose="02010600030101010101" pitchFamily="2" charset="-122"/>
                <a:cs typeface="Times New Roman" panose="02020603050405020304" pitchFamily="18" charset="0"/>
              </a:rPr>
              <a:t>Funct</a:t>
            </a: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 Zero, </a:t>
            </a:r>
            <a:r>
              <a:rPr lang="en-US" altLang="zh-CN" sz="1800" kern="100" dirty="0" err="1">
                <a:latin typeface="Calibri" panose="020F0502020204030204" pitchFamily="34" charset="0"/>
                <a:ea typeface="宋体" panose="02010600030101010101" pitchFamily="2" charset="-122"/>
                <a:cs typeface="Times New Roman" panose="02020603050405020304" pitchFamily="18" charset="0"/>
              </a:rPr>
              <a:t>ALUOp</a:t>
            </a: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latin typeface="Calibri" panose="020F0502020204030204" pitchFamily="34" charset="0"/>
                <a:ea typeface="宋体" panose="02010600030101010101" pitchFamily="2" charset="-122"/>
                <a:cs typeface="Times New Roman" panose="02020603050405020304" pitchFamily="18" charset="0"/>
              </a:rPr>
              <a:t>NPCOp</a:t>
            </a: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latin typeface="Calibri" panose="020F0502020204030204" pitchFamily="34" charset="0"/>
                <a:ea typeface="宋体" panose="02010600030101010101" pitchFamily="2" charset="-122"/>
                <a:cs typeface="Times New Roman" panose="02020603050405020304" pitchFamily="18" charset="0"/>
              </a:rPr>
              <a:t>ALUB_Src</a:t>
            </a: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latin typeface="Calibri" panose="020F0502020204030204" pitchFamily="34" charset="0"/>
                <a:ea typeface="宋体" panose="02010600030101010101" pitchFamily="2" charset="-122"/>
                <a:cs typeface="Times New Roman" panose="02020603050405020304" pitchFamily="18" charset="0"/>
              </a:rPr>
              <a:t>SignExt</a:t>
            </a: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latin typeface="Calibri" panose="020F0502020204030204" pitchFamily="34" charset="0"/>
                <a:ea typeface="宋体" panose="02010600030101010101" pitchFamily="2" charset="-122"/>
                <a:cs typeface="Times New Roman" panose="02020603050405020304" pitchFamily="18" charset="0"/>
              </a:rPr>
              <a:t>DMWr</a:t>
            </a: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latin typeface="Calibri" panose="020F0502020204030204" pitchFamily="34" charset="0"/>
                <a:ea typeface="宋体" panose="02010600030101010101" pitchFamily="2" charset="-122"/>
                <a:cs typeface="Times New Roman" panose="02020603050405020304" pitchFamily="18" charset="0"/>
              </a:rPr>
              <a:t>RFWr</a:t>
            </a: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 RegA3_Src, </a:t>
            </a:r>
            <a:r>
              <a:rPr lang="en-US" altLang="zh-CN" sz="1800" kern="100" dirty="0" err="1">
                <a:latin typeface="Calibri" panose="020F0502020204030204" pitchFamily="34" charset="0"/>
                <a:ea typeface="宋体" panose="02010600030101010101" pitchFamily="2" charset="-122"/>
                <a:cs typeface="Times New Roman" panose="02020603050405020304" pitchFamily="18" charset="0"/>
              </a:rPr>
              <a:t>RegD_Src</a:t>
            </a: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a:t>
            </a:r>
          </a:p>
          <a:p>
            <a:pPr indent="0" algn="just">
              <a:spcAft>
                <a:spcPts val="0"/>
              </a:spcAft>
              <a:buNone/>
            </a:pPr>
            <a:r>
              <a:rPr lang="zh-CN" altLang="en-US"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always@(</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OpCode</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or </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Funct</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or Zero)begin</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zh-CN" altLang="en-US"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case(</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OpCode</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`INSTR_RTYPE_OP:	begin</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case(</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Funct</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`INSTR_ADDU_FUNCT:	begin</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ALUOp</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 `</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ALUOp_ADDU</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NPCOp</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 `NPC_PLUS4;</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ALUB_Src</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 `BSel_FromRD2;</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SignExt</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 `EXT_ZERO;</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DMWr</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 1'b0;</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RFWr</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 1'b1;</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RegA3_Src = `</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GPRSel_RD</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RegD_Src</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 `</a:t>
            </a:r>
            <a:r>
              <a:rPr lang="en-US" altLang="zh-CN" sz="1600" kern="100" dirty="0" err="1">
                <a:latin typeface="Calibri" panose="020F0502020204030204" pitchFamily="34" charset="0"/>
                <a:ea typeface="宋体" panose="02010600030101010101" pitchFamily="2" charset="-122"/>
                <a:cs typeface="Times New Roman" panose="02020603050405020304" pitchFamily="18" charset="0"/>
              </a:rPr>
              <a:t>WDSel_FromALU</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spcAft>
                <a:spcPts val="0"/>
              </a:spcAft>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end</a:t>
            </a:r>
          </a:p>
          <a:p>
            <a:pPr indent="0" algn="just">
              <a:spcAft>
                <a:spcPts val="0"/>
              </a:spcAft>
              <a:buNone/>
            </a:pPr>
            <a:r>
              <a:rPr lang="zh-CN" altLang="en-US"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a:t>
            </a:r>
            <a:endParaRPr lang="zh-CN" altLang="zh-CN" sz="1600"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672463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6. 4  </a:t>
            </a:r>
            <a:r>
              <a:rPr lang="zh-CN" altLang="en-US" dirty="0"/>
              <a:t>控制器的实现</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6.4.1</a:t>
            </a:r>
            <a:r>
              <a:rPr lang="zh-CN" altLang="en-US" dirty="0"/>
              <a:t>组合逻辑控制器 </a:t>
            </a:r>
            <a:endParaRPr lang="en-US" altLang="zh-CN" dirty="0"/>
          </a:p>
          <a:p>
            <a:pPr>
              <a:lnSpc>
                <a:spcPct val="150000"/>
              </a:lnSpc>
              <a:spcBef>
                <a:spcPts val="1200"/>
              </a:spcBef>
              <a:defRPr/>
            </a:pPr>
            <a:r>
              <a:rPr lang="zh-CN" altLang="en-US" dirty="0"/>
              <a:t> </a:t>
            </a:r>
            <a:r>
              <a:rPr lang="en-US" altLang="zh-CN" dirty="0"/>
              <a:t>6.4.2</a:t>
            </a:r>
            <a:r>
              <a:rPr lang="zh-CN" altLang="en-US" dirty="0"/>
              <a:t>微程序控制器</a:t>
            </a:r>
            <a:endParaRPr lang="en-US" altLang="zh-CN" dirty="0"/>
          </a:p>
          <a:p>
            <a:pPr>
              <a:lnSpc>
                <a:spcPct val="150000"/>
              </a:lnSpc>
              <a:spcBef>
                <a:spcPts val="1200"/>
              </a:spcBef>
              <a:defRPr/>
            </a:pPr>
            <a:r>
              <a:rPr lang="zh-CN" altLang="en-US" dirty="0"/>
              <a:t> </a:t>
            </a:r>
            <a:r>
              <a:rPr lang="en-US" altLang="zh-CN" dirty="0"/>
              <a:t>6.4.3 Verilog HDL</a:t>
            </a:r>
            <a:r>
              <a:rPr lang="zh-CN" altLang="en-US" dirty="0"/>
              <a:t>实现控制器 </a:t>
            </a:r>
            <a:endParaRPr lang="en-US" altLang="zh-CN" dirty="0"/>
          </a:p>
          <a:p>
            <a:pPr>
              <a:lnSpc>
                <a:spcPct val="150000"/>
              </a:lnSpc>
              <a:spcBef>
                <a:spcPts val="1200"/>
              </a:spcBef>
              <a:defRPr/>
            </a:pPr>
            <a:r>
              <a:rPr lang="en-US" altLang="zh-CN" dirty="0"/>
              <a:t>6.4.4</a:t>
            </a:r>
            <a:r>
              <a:rPr lang="zh-CN" altLang="en-US" dirty="0"/>
              <a:t>指令周期与</a:t>
            </a:r>
            <a:r>
              <a:rPr lang="en-US" altLang="zh-CN" dirty="0"/>
              <a:t>CPU</a:t>
            </a:r>
            <a:r>
              <a:rPr lang="zh-CN" altLang="en-US" dirty="0"/>
              <a:t>运算速度</a:t>
            </a:r>
          </a:p>
        </p:txBody>
      </p:sp>
      <p:sp>
        <p:nvSpPr>
          <p:cNvPr id="4" name="矩形 3">
            <a:extLst>
              <a:ext uri="{FF2B5EF4-FFF2-40B4-BE49-F238E27FC236}">
                <a16:creationId xmlns:a16="http://schemas.microsoft.com/office/drawing/2014/main" id="{9D4009A7-808A-444D-8F86-716C47410EE7}"/>
              </a:ext>
            </a:extLst>
          </p:cNvPr>
          <p:cNvSpPr/>
          <p:nvPr/>
        </p:nvSpPr>
        <p:spPr>
          <a:xfrm>
            <a:off x="457200" y="4293096"/>
            <a:ext cx="6036924"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6.4.4</a:t>
            </a:r>
            <a:r>
              <a:rPr lang="zh-CN" altLang="en-US" sz="3200" kern="0" dirty="0">
                <a:solidFill>
                  <a:srgbClr val="000000"/>
                </a:solidFill>
              </a:rPr>
              <a:t>指令周期与</a:t>
            </a:r>
            <a:r>
              <a:rPr lang="en-US" altLang="zh-CN" sz="3200" kern="0" dirty="0">
                <a:solidFill>
                  <a:srgbClr val="000000"/>
                </a:solidFill>
              </a:rPr>
              <a:t>CPU</a:t>
            </a:r>
            <a:r>
              <a:rPr lang="zh-CN" altLang="en-US" sz="3200" kern="0" dirty="0">
                <a:solidFill>
                  <a:srgbClr val="000000"/>
                </a:solidFill>
              </a:rPr>
              <a:t>运算速度</a:t>
            </a:r>
          </a:p>
        </p:txBody>
      </p:sp>
    </p:spTree>
    <p:extLst>
      <p:ext uri="{BB962C8B-B14F-4D97-AF65-F5344CB8AC3E}">
        <p14:creationId xmlns:p14="http://schemas.microsoft.com/office/powerpoint/2010/main" val="193970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6.4.4</a:t>
            </a:r>
            <a:r>
              <a:rPr lang="zh-CN" altLang="en-US" b="1" dirty="0"/>
              <a:t>指令周期与</a:t>
            </a:r>
            <a:r>
              <a:rPr lang="en-US" altLang="zh-CN" b="1" dirty="0"/>
              <a:t>CPU</a:t>
            </a:r>
            <a:r>
              <a:rPr lang="zh-CN" altLang="en-US" b="1" dirty="0"/>
              <a:t>运算速度</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pPr marL="0" indent="0">
              <a:buNone/>
            </a:pPr>
            <a:r>
              <a:rPr lang="en-US" altLang="zh-CN" b="1" dirty="0"/>
              <a:t>1.</a:t>
            </a:r>
            <a:r>
              <a:rPr lang="zh-CN" altLang="zh-CN" b="1" dirty="0"/>
              <a:t>指令周期</a:t>
            </a:r>
          </a:p>
          <a:p>
            <a:endParaRPr lang="zh-CN" altLang="en-US" dirty="0"/>
          </a:p>
        </p:txBody>
      </p:sp>
      <p:sp>
        <p:nvSpPr>
          <p:cNvPr id="4" name="Rectangle 2">
            <a:extLst>
              <a:ext uri="{FF2B5EF4-FFF2-40B4-BE49-F238E27FC236}">
                <a16:creationId xmlns:a16="http://schemas.microsoft.com/office/drawing/2014/main" id="{18B18F7E-3647-4DC2-B6BE-AE3D57A8473C}"/>
              </a:ext>
            </a:extLst>
          </p:cNvPr>
          <p:cNvSpPr>
            <a:spLocks noChangeArrowheads="1"/>
          </p:cNvSpPr>
          <p:nvPr/>
        </p:nvSpPr>
        <p:spPr bwMode="auto">
          <a:xfrm>
            <a:off x="467544" y="19888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1DA9DA14-50F9-4141-8DED-940EA8B2ED68}"/>
              </a:ext>
            </a:extLst>
          </p:cNvPr>
          <p:cNvGraphicFramePr>
            <a:graphicFrameLocks noChangeAspect="1"/>
          </p:cNvGraphicFramePr>
          <p:nvPr>
            <p:extLst>
              <p:ext uri="{D42A27DB-BD31-4B8C-83A1-F6EECF244321}">
                <p14:modId xmlns:p14="http://schemas.microsoft.com/office/powerpoint/2010/main" val="3795077988"/>
              </p:ext>
            </p:extLst>
          </p:nvPr>
        </p:nvGraphicFramePr>
        <p:xfrm>
          <a:off x="107504" y="1988840"/>
          <a:ext cx="8330508" cy="3528392"/>
        </p:xfrm>
        <a:graphic>
          <a:graphicData uri="http://schemas.openxmlformats.org/presentationml/2006/ole">
            <mc:AlternateContent xmlns:mc="http://schemas.openxmlformats.org/markup-compatibility/2006">
              <mc:Choice xmlns:v="urn:schemas-microsoft-com:vml" Requires="v">
                <p:oleObj spid="_x0000_s278547" name="Visio" r:id="rId3" imgW="6661871" imgH="2817837" progId="Visio.Drawing.11">
                  <p:embed/>
                </p:oleObj>
              </mc:Choice>
              <mc:Fallback>
                <p:oleObj name="Visio" r:id="rId3" imgW="6661871" imgH="281783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988840"/>
                        <a:ext cx="8330508" cy="3528392"/>
                      </a:xfrm>
                      <a:prstGeom prst="rect">
                        <a:avLst/>
                      </a:prstGeom>
                      <a:noFill/>
                    </p:spPr>
                  </p:pic>
                </p:oleObj>
              </mc:Fallback>
            </mc:AlternateContent>
          </a:graphicData>
        </a:graphic>
      </p:graphicFrame>
    </p:spTree>
    <p:extLst>
      <p:ext uri="{BB962C8B-B14F-4D97-AF65-F5344CB8AC3E}">
        <p14:creationId xmlns:p14="http://schemas.microsoft.com/office/powerpoint/2010/main" val="15995842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6.4.4</a:t>
            </a:r>
            <a:r>
              <a:rPr lang="zh-CN" altLang="en-US" b="1" dirty="0"/>
              <a:t>指令周期与</a:t>
            </a:r>
            <a:r>
              <a:rPr lang="en-US" altLang="zh-CN" b="1" dirty="0"/>
              <a:t>CPU</a:t>
            </a:r>
            <a:r>
              <a:rPr lang="zh-CN" altLang="en-US" b="1" dirty="0"/>
              <a:t>运算速度</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a:xfrm>
            <a:off x="251520" y="764704"/>
            <a:ext cx="8712968" cy="5184576"/>
          </a:xfrm>
        </p:spPr>
        <p:txBody>
          <a:bodyPr/>
          <a:lstStyle/>
          <a:p>
            <a:pPr marL="0" indent="0">
              <a:buNone/>
            </a:pPr>
            <a:r>
              <a:rPr lang="zh-CN" altLang="en-US" b="1" dirty="0"/>
              <a:t>模型机中指令的实际执行时间</a:t>
            </a:r>
            <a:endParaRPr lang="zh-CN" altLang="en-US" dirty="0"/>
          </a:p>
        </p:txBody>
      </p:sp>
      <p:sp>
        <p:nvSpPr>
          <p:cNvPr id="4" name="Rectangle 2">
            <a:extLst>
              <a:ext uri="{FF2B5EF4-FFF2-40B4-BE49-F238E27FC236}">
                <a16:creationId xmlns:a16="http://schemas.microsoft.com/office/drawing/2014/main" id="{18B18F7E-3647-4DC2-B6BE-AE3D57A8473C}"/>
              </a:ext>
            </a:extLst>
          </p:cNvPr>
          <p:cNvSpPr>
            <a:spLocks noChangeArrowheads="1"/>
          </p:cNvSpPr>
          <p:nvPr/>
        </p:nvSpPr>
        <p:spPr bwMode="auto">
          <a:xfrm>
            <a:off x="467544" y="19888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901F1E54-347B-4F63-8FC7-8B8D83A8657B}"/>
              </a:ext>
            </a:extLst>
          </p:cNvPr>
          <p:cNvGraphicFramePr>
            <a:graphicFrameLocks noGrp="1"/>
          </p:cNvGraphicFramePr>
          <p:nvPr>
            <p:extLst>
              <p:ext uri="{D42A27DB-BD31-4B8C-83A1-F6EECF244321}">
                <p14:modId xmlns:p14="http://schemas.microsoft.com/office/powerpoint/2010/main" val="4291913229"/>
              </p:ext>
            </p:extLst>
          </p:nvPr>
        </p:nvGraphicFramePr>
        <p:xfrm>
          <a:off x="323528" y="1772816"/>
          <a:ext cx="8712966" cy="3535680"/>
        </p:xfrm>
        <a:graphic>
          <a:graphicData uri="http://schemas.openxmlformats.org/drawingml/2006/table">
            <a:tbl>
              <a:tblPr firstRow="1" firstCol="1" bandRow="1">
                <a:tableStyleId>{10A1B5D5-9B99-4C35-A422-299274C87663}</a:tableStyleId>
              </a:tblPr>
              <a:tblGrid>
                <a:gridCol w="1244227">
                  <a:extLst>
                    <a:ext uri="{9D8B030D-6E8A-4147-A177-3AD203B41FA5}">
                      <a16:colId xmlns:a16="http://schemas.microsoft.com/office/drawing/2014/main" val="928752029"/>
                    </a:ext>
                  </a:extLst>
                </a:gridCol>
                <a:gridCol w="1244227">
                  <a:extLst>
                    <a:ext uri="{9D8B030D-6E8A-4147-A177-3AD203B41FA5}">
                      <a16:colId xmlns:a16="http://schemas.microsoft.com/office/drawing/2014/main" val="535171057"/>
                    </a:ext>
                  </a:extLst>
                </a:gridCol>
                <a:gridCol w="1244227">
                  <a:extLst>
                    <a:ext uri="{9D8B030D-6E8A-4147-A177-3AD203B41FA5}">
                      <a16:colId xmlns:a16="http://schemas.microsoft.com/office/drawing/2014/main" val="366542919"/>
                    </a:ext>
                  </a:extLst>
                </a:gridCol>
                <a:gridCol w="1245071">
                  <a:extLst>
                    <a:ext uri="{9D8B030D-6E8A-4147-A177-3AD203B41FA5}">
                      <a16:colId xmlns:a16="http://schemas.microsoft.com/office/drawing/2014/main" val="3194610289"/>
                    </a:ext>
                  </a:extLst>
                </a:gridCol>
                <a:gridCol w="1245071">
                  <a:extLst>
                    <a:ext uri="{9D8B030D-6E8A-4147-A177-3AD203B41FA5}">
                      <a16:colId xmlns:a16="http://schemas.microsoft.com/office/drawing/2014/main" val="1724694952"/>
                    </a:ext>
                  </a:extLst>
                </a:gridCol>
                <a:gridCol w="1149686">
                  <a:extLst>
                    <a:ext uri="{9D8B030D-6E8A-4147-A177-3AD203B41FA5}">
                      <a16:colId xmlns:a16="http://schemas.microsoft.com/office/drawing/2014/main" val="4246304797"/>
                    </a:ext>
                  </a:extLst>
                </a:gridCol>
                <a:gridCol w="1340457">
                  <a:extLst>
                    <a:ext uri="{9D8B030D-6E8A-4147-A177-3AD203B41FA5}">
                      <a16:colId xmlns:a16="http://schemas.microsoft.com/office/drawing/2014/main" val="2632991364"/>
                    </a:ext>
                  </a:extLst>
                </a:gridCol>
              </a:tblGrid>
              <a:tr h="0">
                <a:tc>
                  <a:txBody>
                    <a:bodyPr/>
                    <a:lstStyle/>
                    <a:p>
                      <a:pPr indent="127000" algn="just">
                        <a:spcAft>
                          <a:spcPts val="0"/>
                        </a:spcAft>
                      </a:pPr>
                      <a:r>
                        <a:rPr lang="zh-CN" sz="2400" kern="100">
                          <a:effectLst/>
                        </a:rPr>
                        <a:t>指令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IF</a:t>
                      </a:r>
                    </a:p>
                    <a:p>
                      <a:pPr indent="127000" algn="just">
                        <a:spcAft>
                          <a:spcPts val="0"/>
                        </a:spcAft>
                      </a:pPr>
                      <a:r>
                        <a:rPr lang="en-US" sz="2000" kern="100" dirty="0">
                          <a:effectLst/>
                        </a:rPr>
                        <a:t>200ps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ID</a:t>
                      </a:r>
                    </a:p>
                    <a:p>
                      <a:pPr indent="127000" algn="just">
                        <a:spcAft>
                          <a:spcPts val="0"/>
                        </a:spcAft>
                      </a:pPr>
                      <a:r>
                        <a:rPr lang="en-US" sz="2000" kern="100" dirty="0">
                          <a:effectLst/>
                        </a:rPr>
                        <a:t>100ps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ALU</a:t>
                      </a:r>
                    </a:p>
                    <a:p>
                      <a:pPr indent="127000" algn="just">
                        <a:spcAft>
                          <a:spcPts val="0"/>
                        </a:spcAft>
                      </a:pPr>
                      <a:r>
                        <a:rPr lang="en-US" sz="2000" kern="100" dirty="0">
                          <a:effectLst/>
                        </a:rPr>
                        <a:t>200ps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MEM</a:t>
                      </a:r>
                    </a:p>
                    <a:p>
                      <a:pPr indent="127000" algn="just">
                        <a:spcAft>
                          <a:spcPts val="0"/>
                        </a:spcAft>
                      </a:pPr>
                      <a:r>
                        <a:rPr lang="en-US" sz="2000" kern="100" dirty="0">
                          <a:effectLst/>
                        </a:rPr>
                        <a:t>200ps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WB</a:t>
                      </a:r>
                    </a:p>
                    <a:p>
                      <a:pPr indent="127000" algn="just">
                        <a:spcAft>
                          <a:spcPts val="0"/>
                        </a:spcAft>
                      </a:pPr>
                      <a:r>
                        <a:rPr lang="en-US" sz="2000" kern="100" dirty="0">
                          <a:effectLst/>
                        </a:rPr>
                        <a:t>100ps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zh-CN" sz="2400" kern="100">
                          <a:effectLst/>
                        </a:rPr>
                        <a:t>总时间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781942"/>
                  </a:ext>
                </a:extLst>
              </a:tr>
              <a:tr h="0">
                <a:tc>
                  <a:txBody>
                    <a:bodyPr/>
                    <a:lstStyle/>
                    <a:p>
                      <a:pPr indent="127000" algn="just">
                        <a:spcAft>
                          <a:spcPts val="0"/>
                        </a:spcAft>
                      </a:pPr>
                      <a:r>
                        <a:rPr lang="en-US" sz="2400" kern="100" dirty="0" err="1">
                          <a:effectLst/>
                        </a:rPr>
                        <a:t>addu</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en-US" sz="2400" kern="100">
                          <a:effectLst/>
                        </a:rPr>
                        <a:t> 600ps</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59912"/>
                  </a:ext>
                </a:extLst>
              </a:tr>
              <a:tr h="0">
                <a:tc>
                  <a:txBody>
                    <a:bodyPr/>
                    <a:lstStyle/>
                    <a:p>
                      <a:pPr indent="127000" algn="just">
                        <a:spcAft>
                          <a:spcPts val="0"/>
                        </a:spcAft>
                      </a:pPr>
                      <a:r>
                        <a:rPr lang="en-US" sz="2400" kern="100">
                          <a:effectLst/>
                        </a:rPr>
                        <a:t>subu</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rPr>
                        <a:t>600ps</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8633199"/>
                  </a:ext>
                </a:extLst>
              </a:tr>
              <a:tr h="0">
                <a:tc>
                  <a:txBody>
                    <a:bodyPr/>
                    <a:lstStyle/>
                    <a:p>
                      <a:pPr indent="127000" algn="just">
                        <a:spcAft>
                          <a:spcPts val="0"/>
                        </a:spcAft>
                      </a:pPr>
                      <a:r>
                        <a:rPr lang="en-US" sz="2400" kern="100">
                          <a:effectLst/>
                        </a:rPr>
                        <a:t>and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rPr>
                        <a:t>600ps</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784317"/>
                  </a:ext>
                </a:extLst>
              </a:tr>
              <a:tr h="0">
                <a:tc>
                  <a:txBody>
                    <a:bodyPr/>
                    <a:lstStyle/>
                    <a:p>
                      <a:pPr indent="127000" algn="just">
                        <a:spcAft>
                          <a:spcPts val="0"/>
                        </a:spcAft>
                      </a:pPr>
                      <a:r>
                        <a:rPr lang="en-US" sz="2400" kern="100">
                          <a:effectLst/>
                        </a:rPr>
                        <a:t>addiu</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rPr>
                        <a:t>600ps</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689085"/>
                  </a:ext>
                </a:extLst>
              </a:tr>
              <a:tr h="0">
                <a:tc>
                  <a:txBody>
                    <a:bodyPr/>
                    <a:lstStyle/>
                    <a:p>
                      <a:pPr indent="127000" algn="just">
                        <a:spcAft>
                          <a:spcPts val="0"/>
                        </a:spcAft>
                      </a:pPr>
                      <a:r>
                        <a:rPr lang="en-US" sz="2400" kern="100">
                          <a:effectLst/>
                        </a:rPr>
                        <a:t>bne</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rPr>
                        <a:t>500ps</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6138930"/>
                  </a:ext>
                </a:extLst>
              </a:tr>
              <a:tr h="0">
                <a:tc>
                  <a:txBody>
                    <a:bodyPr/>
                    <a:lstStyle/>
                    <a:p>
                      <a:pPr indent="127000" algn="just">
                        <a:spcAft>
                          <a:spcPts val="0"/>
                        </a:spcAft>
                      </a:pPr>
                      <a:r>
                        <a:rPr lang="en-US" sz="2400" kern="100">
                          <a:effectLst/>
                        </a:rPr>
                        <a:t>j</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rPr>
                        <a:t>600ps</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057043"/>
                  </a:ext>
                </a:extLst>
              </a:tr>
              <a:tr h="0">
                <a:tc>
                  <a:txBody>
                    <a:bodyPr/>
                    <a:lstStyle/>
                    <a:p>
                      <a:pPr indent="127000" algn="just">
                        <a:spcAft>
                          <a:spcPts val="0"/>
                        </a:spcAft>
                      </a:pPr>
                      <a:r>
                        <a:rPr lang="en-US" sz="2400" kern="100">
                          <a:effectLst/>
                        </a:rPr>
                        <a:t>lw</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dirty="0">
                          <a:effectLst/>
                        </a:rPr>
                        <a:t>800ps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571469"/>
                  </a:ext>
                </a:extLst>
              </a:tr>
              <a:tr h="0">
                <a:tc>
                  <a:txBody>
                    <a:bodyPr/>
                    <a:lstStyle/>
                    <a:p>
                      <a:pPr indent="127000" algn="just">
                        <a:spcAft>
                          <a:spcPts val="0"/>
                        </a:spcAft>
                      </a:pPr>
                      <a:r>
                        <a:rPr lang="en-US" sz="2400" kern="100">
                          <a:effectLst/>
                        </a:rPr>
                        <a:t>sw</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dirty="0">
                          <a:effectLst/>
                        </a:rPr>
                        <a:t>700ps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39424"/>
                  </a:ext>
                </a:extLst>
              </a:tr>
            </a:tbl>
          </a:graphicData>
        </a:graphic>
      </p:graphicFrame>
      <p:sp>
        <p:nvSpPr>
          <p:cNvPr id="6" name="矩形 5">
            <a:extLst>
              <a:ext uri="{FF2B5EF4-FFF2-40B4-BE49-F238E27FC236}">
                <a16:creationId xmlns:a16="http://schemas.microsoft.com/office/drawing/2014/main" id="{7C20DD42-1210-4F1A-9598-F285E4800E82}"/>
              </a:ext>
            </a:extLst>
          </p:cNvPr>
          <p:cNvSpPr/>
          <p:nvPr/>
        </p:nvSpPr>
        <p:spPr>
          <a:xfrm>
            <a:off x="1619672" y="5733256"/>
            <a:ext cx="4694170" cy="584775"/>
          </a:xfrm>
          <a:prstGeom prst="rect">
            <a:avLst/>
          </a:prstGeom>
        </p:spPr>
        <p:txBody>
          <a:bodyPr wrap="none">
            <a:spAutoFit/>
          </a:bodyPr>
          <a:lstStyle/>
          <a:p>
            <a:pPr indent="266700" algn="just">
              <a:spcAft>
                <a:spcPts val="0"/>
              </a:spcAft>
            </a:pPr>
            <a:r>
              <a:rPr lang="en-US" altLang="zh-CN" sz="3200" kern="100" dirty="0" err="1">
                <a:solidFill>
                  <a:srgbClr val="FF0000"/>
                </a:solidFill>
                <a:latin typeface="Calibri" panose="020F0502020204030204" pitchFamily="34" charset="0"/>
                <a:cs typeface="Times New Roman" panose="02020603050405020304" pitchFamily="18" charset="0"/>
              </a:rPr>
              <a:t>f</a:t>
            </a:r>
            <a:r>
              <a:rPr lang="en-US" altLang="zh-CN" sz="3200" kern="100" baseline="-25000" dirty="0" err="1">
                <a:solidFill>
                  <a:srgbClr val="FF0000"/>
                </a:solidFill>
                <a:latin typeface="Calibri" panose="020F0502020204030204" pitchFamily="34" charset="0"/>
                <a:cs typeface="Times New Roman" panose="02020603050405020304" pitchFamily="18" charset="0"/>
              </a:rPr>
              <a:t>max</a:t>
            </a:r>
            <a:r>
              <a:rPr lang="en-US" altLang="zh-CN" sz="3200" kern="100" dirty="0">
                <a:solidFill>
                  <a:srgbClr val="FF0000"/>
                </a:solidFill>
                <a:latin typeface="Calibri" panose="020F0502020204030204" pitchFamily="34" charset="0"/>
                <a:cs typeface="Times New Roman" panose="02020603050405020304" pitchFamily="18" charset="0"/>
              </a:rPr>
              <a:t> = 1/800ps = 1.25 GHz</a:t>
            </a:r>
            <a:endParaRPr lang="zh-CN" altLang="zh-CN" sz="3200" kern="100" dirty="0">
              <a:solidFill>
                <a:srgbClr val="FF0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564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6.4.4</a:t>
            </a:r>
            <a:r>
              <a:rPr lang="zh-CN" altLang="en-US" b="1" dirty="0"/>
              <a:t>指令周期与</a:t>
            </a:r>
            <a:r>
              <a:rPr lang="en-US" altLang="zh-CN" b="1" dirty="0"/>
              <a:t>CPU</a:t>
            </a:r>
            <a:r>
              <a:rPr lang="zh-CN" altLang="en-US" b="1" dirty="0"/>
              <a:t>运算速度</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r>
              <a:rPr lang="en-US" altLang="zh-CN" b="1" dirty="0"/>
              <a:t>2.CPU</a:t>
            </a:r>
            <a:r>
              <a:rPr lang="zh-CN" altLang="zh-CN" b="1" dirty="0"/>
              <a:t>的运算速度</a:t>
            </a:r>
          </a:p>
          <a:p>
            <a:endParaRPr lang="zh-CN" altLang="en-US" dirty="0"/>
          </a:p>
        </p:txBody>
      </p:sp>
      <p:sp>
        <p:nvSpPr>
          <p:cNvPr id="4" name="Rectangle 2">
            <a:extLst>
              <a:ext uri="{FF2B5EF4-FFF2-40B4-BE49-F238E27FC236}">
                <a16:creationId xmlns:a16="http://schemas.microsoft.com/office/drawing/2014/main" id="{18B18F7E-3647-4DC2-B6BE-AE3D57A8473C}"/>
              </a:ext>
            </a:extLst>
          </p:cNvPr>
          <p:cNvSpPr>
            <a:spLocks noChangeArrowheads="1"/>
          </p:cNvSpPr>
          <p:nvPr/>
        </p:nvSpPr>
        <p:spPr bwMode="auto">
          <a:xfrm>
            <a:off x="467544" y="19888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04C4C497-CCD1-4020-8D49-6A0747A10E6D}"/>
              </a:ext>
            </a:extLst>
          </p:cNvPr>
          <p:cNvSpPr>
            <a:spLocks noChangeArrowheads="1"/>
          </p:cNvSpPr>
          <p:nvPr/>
        </p:nvSpPr>
        <p:spPr bwMode="auto">
          <a:xfrm>
            <a:off x="1259632" y="22768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930C812E-458A-4DF4-84F0-AE0585C932ED}"/>
              </a:ext>
            </a:extLst>
          </p:cNvPr>
          <p:cNvGraphicFramePr>
            <a:graphicFrameLocks noChangeAspect="1"/>
          </p:cNvGraphicFramePr>
          <p:nvPr>
            <p:extLst>
              <p:ext uri="{D42A27DB-BD31-4B8C-83A1-F6EECF244321}">
                <p14:modId xmlns:p14="http://schemas.microsoft.com/office/powerpoint/2010/main" val="3569970965"/>
              </p:ext>
            </p:extLst>
          </p:nvPr>
        </p:nvGraphicFramePr>
        <p:xfrm>
          <a:off x="971600" y="1772816"/>
          <a:ext cx="6264696" cy="4403635"/>
        </p:xfrm>
        <a:graphic>
          <a:graphicData uri="http://schemas.openxmlformats.org/presentationml/2006/ole">
            <mc:AlternateContent xmlns:mc="http://schemas.openxmlformats.org/markup-compatibility/2006">
              <mc:Choice xmlns:v="urn:schemas-microsoft-com:vml" Requires="v">
                <p:oleObj spid="_x0000_s281618" r:id="rId3" imgW="2260600" imgH="1587500" progId="Equation.3">
                  <p:embed/>
                </p:oleObj>
              </mc:Choice>
              <mc:Fallback>
                <p:oleObj r:id="rId3" imgW="2260600" imgH="15875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772816"/>
                        <a:ext cx="6264696" cy="4403635"/>
                      </a:xfrm>
                      <a:prstGeom prst="rect">
                        <a:avLst/>
                      </a:prstGeom>
                      <a:noFill/>
                    </p:spPr>
                  </p:pic>
                </p:oleObj>
              </mc:Fallback>
            </mc:AlternateContent>
          </a:graphicData>
        </a:graphic>
      </p:graphicFrame>
    </p:spTree>
    <p:extLst>
      <p:ext uri="{BB962C8B-B14F-4D97-AF65-F5344CB8AC3E}">
        <p14:creationId xmlns:p14="http://schemas.microsoft.com/office/powerpoint/2010/main" val="3549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6.4.4</a:t>
            </a:r>
            <a:r>
              <a:rPr lang="zh-CN" altLang="en-US" b="1" dirty="0"/>
              <a:t>指令周期与</a:t>
            </a:r>
            <a:r>
              <a:rPr lang="en-US" altLang="zh-CN" b="1" dirty="0"/>
              <a:t>CPU</a:t>
            </a:r>
            <a:r>
              <a:rPr lang="zh-CN" altLang="en-US" b="1" dirty="0"/>
              <a:t>运算速度</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pPr marL="133350" marR="133350" indent="267970" algn="just">
              <a:lnSpc>
                <a:spcPct val="156000"/>
              </a:lnSpc>
              <a:spcAft>
                <a:spcPts val="0"/>
              </a:spcAft>
            </a:pPr>
            <a:r>
              <a:rPr lang="en-US" altLang="zh-CN" b="1" kern="100" dirty="0">
                <a:latin typeface="Cambria" panose="02040503050406030204" pitchFamily="18" charset="0"/>
                <a:ea typeface="宋体" panose="02010600030101010101" pitchFamily="2" charset="-122"/>
                <a:cs typeface="Times New Roman" panose="02020603050405020304" pitchFamily="18" charset="0"/>
              </a:rPr>
              <a:t>3.</a:t>
            </a:r>
            <a:r>
              <a:rPr lang="zh-CN" altLang="zh-CN" b="1" kern="100" dirty="0">
                <a:latin typeface="Cambria" panose="02040503050406030204" pitchFamily="18" charset="0"/>
                <a:ea typeface="宋体" panose="02010600030101010101" pitchFamily="2" charset="-122"/>
                <a:cs typeface="Times New Roman" panose="02020603050405020304" pitchFamily="18" charset="0"/>
              </a:rPr>
              <a:t>影响</a:t>
            </a:r>
            <a:r>
              <a:rPr lang="en-US" altLang="zh-CN" b="1" kern="100" dirty="0">
                <a:latin typeface="Cambria" panose="02040503050406030204" pitchFamily="18" charset="0"/>
                <a:ea typeface="宋体" panose="02010600030101010101" pitchFamily="2" charset="-122"/>
                <a:cs typeface="Times New Roman" panose="02020603050405020304" pitchFamily="18" charset="0"/>
              </a:rPr>
              <a:t>CPU</a:t>
            </a:r>
            <a:r>
              <a:rPr lang="zh-CN" altLang="zh-CN" b="1" kern="100" dirty="0">
                <a:latin typeface="Cambria" panose="02040503050406030204" pitchFamily="18" charset="0"/>
                <a:ea typeface="宋体" panose="02010600030101010101" pitchFamily="2" charset="-122"/>
                <a:cs typeface="Times New Roman" panose="02020603050405020304" pitchFamily="18" charset="0"/>
              </a:rPr>
              <a:t>效率的因素</a:t>
            </a:r>
          </a:p>
          <a:p>
            <a:endParaRPr lang="zh-CN" altLang="en-US" dirty="0"/>
          </a:p>
        </p:txBody>
      </p:sp>
      <p:sp>
        <p:nvSpPr>
          <p:cNvPr id="4" name="Rectangle 2">
            <a:extLst>
              <a:ext uri="{FF2B5EF4-FFF2-40B4-BE49-F238E27FC236}">
                <a16:creationId xmlns:a16="http://schemas.microsoft.com/office/drawing/2014/main" id="{18B18F7E-3647-4DC2-B6BE-AE3D57A8473C}"/>
              </a:ext>
            </a:extLst>
          </p:cNvPr>
          <p:cNvSpPr>
            <a:spLocks noChangeArrowheads="1"/>
          </p:cNvSpPr>
          <p:nvPr/>
        </p:nvSpPr>
        <p:spPr bwMode="auto">
          <a:xfrm>
            <a:off x="467544" y="19888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41FD1D-5DFF-4CC6-A23C-E401F756C8C8}"/>
              </a:ext>
            </a:extLst>
          </p:cNvPr>
          <p:cNvSpPr>
            <a:spLocks noChangeArrowheads="1"/>
          </p:cNvSpPr>
          <p:nvPr/>
        </p:nvSpPr>
        <p:spPr bwMode="auto">
          <a:xfrm>
            <a:off x="539552" y="242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EE759624-B8C9-4CE7-89A5-4D614218268C}"/>
              </a:ext>
            </a:extLst>
          </p:cNvPr>
          <p:cNvGraphicFramePr>
            <a:graphicFrameLocks noChangeAspect="1"/>
          </p:cNvGraphicFramePr>
          <p:nvPr>
            <p:extLst>
              <p:ext uri="{D42A27DB-BD31-4B8C-83A1-F6EECF244321}">
                <p14:modId xmlns:p14="http://schemas.microsoft.com/office/powerpoint/2010/main" val="2390316935"/>
              </p:ext>
            </p:extLst>
          </p:nvPr>
        </p:nvGraphicFramePr>
        <p:xfrm>
          <a:off x="395536" y="1772816"/>
          <a:ext cx="5121275" cy="3600450"/>
        </p:xfrm>
        <a:graphic>
          <a:graphicData uri="http://schemas.openxmlformats.org/presentationml/2006/ole">
            <mc:AlternateContent xmlns:mc="http://schemas.openxmlformats.org/markup-compatibility/2006">
              <mc:Choice xmlns:v="urn:schemas-microsoft-com:vml" Requires="v">
                <p:oleObj spid="_x0000_s280594" r:id="rId3" imgW="2260600" imgH="1587500" progId="Equation.3">
                  <p:embed/>
                </p:oleObj>
              </mc:Choice>
              <mc:Fallback>
                <p:oleObj r:id="rId3" imgW="2260600" imgH="15875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772816"/>
                        <a:ext cx="5121275" cy="3600450"/>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DA593209-E2F9-4A31-94FA-C2EC706622CF}"/>
              </a:ext>
            </a:extLst>
          </p:cNvPr>
          <p:cNvSpPr txBox="1"/>
          <p:nvPr/>
        </p:nvSpPr>
        <p:spPr>
          <a:xfrm>
            <a:off x="6372200" y="1124744"/>
            <a:ext cx="216024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3600" dirty="0"/>
              <a:t>指令数</a:t>
            </a:r>
          </a:p>
        </p:txBody>
      </p:sp>
      <p:sp>
        <p:nvSpPr>
          <p:cNvPr id="8" name="文本框 7">
            <a:extLst>
              <a:ext uri="{FF2B5EF4-FFF2-40B4-BE49-F238E27FC236}">
                <a16:creationId xmlns:a16="http://schemas.microsoft.com/office/drawing/2014/main" id="{114CB6D9-84D5-4DD0-8F00-A274FFAE5599}"/>
              </a:ext>
            </a:extLst>
          </p:cNvPr>
          <p:cNvSpPr txBox="1"/>
          <p:nvPr/>
        </p:nvSpPr>
        <p:spPr>
          <a:xfrm>
            <a:off x="6372200" y="2348880"/>
            <a:ext cx="216024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3600" dirty="0"/>
              <a:t>CPI</a:t>
            </a:r>
            <a:endParaRPr lang="zh-CN" altLang="en-US" sz="3600" dirty="0"/>
          </a:p>
        </p:txBody>
      </p:sp>
      <p:sp>
        <p:nvSpPr>
          <p:cNvPr id="9" name="文本框 8">
            <a:extLst>
              <a:ext uri="{FF2B5EF4-FFF2-40B4-BE49-F238E27FC236}">
                <a16:creationId xmlns:a16="http://schemas.microsoft.com/office/drawing/2014/main" id="{86303DAB-98CD-486A-9E61-F3EB935BBC84}"/>
              </a:ext>
            </a:extLst>
          </p:cNvPr>
          <p:cNvSpPr txBox="1"/>
          <p:nvPr/>
        </p:nvSpPr>
        <p:spPr>
          <a:xfrm>
            <a:off x="6444208" y="3861048"/>
            <a:ext cx="216024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3600" dirty="0" err="1"/>
              <a:t>f</a:t>
            </a:r>
            <a:r>
              <a:rPr lang="en-US" altLang="zh-CN" sz="3600" baseline="-25000" dirty="0" err="1"/>
              <a:t>clk</a:t>
            </a:r>
            <a:r>
              <a:rPr lang="en-US" altLang="zh-CN" sz="3600" dirty="0"/>
              <a:t> </a:t>
            </a:r>
            <a:endParaRPr lang="zh-CN" altLang="en-US" sz="3600" dirty="0"/>
          </a:p>
        </p:txBody>
      </p:sp>
    </p:spTree>
    <p:extLst>
      <p:ext uri="{BB962C8B-B14F-4D97-AF65-F5344CB8AC3E}">
        <p14:creationId xmlns:p14="http://schemas.microsoft.com/office/powerpoint/2010/main" val="189301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D4FBB3E-ED7A-45CF-9EDF-D6F6BC61E148}"/>
              </a:ext>
            </a:extLst>
          </p:cNvPr>
          <p:cNvSpPr>
            <a:spLocks noGrp="1" noChangeArrowheads="1"/>
          </p:cNvSpPr>
          <p:nvPr>
            <p:ph type="title"/>
          </p:nvPr>
        </p:nvSpPr>
        <p:spPr>
          <a:xfrm>
            <a:off x="457200" y="274638"/>
            <a:ext cx="8229600" cy="850900"/>
          </a:xfrm>
        </p:spPr>
        <p:txBody>
          <a:bodyPr/>
          <a:lstStyle/>
          <a:p>
            <a:pPr algn="ctr" eaLnBrk="1" hangingPunct="1"/>
            <a:r>
              <a:rPr lang="zh-CN" altLang="en-US" b="1" dirty="0"/>
              <a:t>第</a:t>
            </a:r>
            <a:r>
              <a:rPr lang="en-US" altLang="zh-CN" b="1" dirty="0"/>
              <a:t>6</a:t>
            </a:r>
            <a:r>
              <a:rPr lang="zh-CN" altLang="en-US" b="1" dirty="0"/>
              <a:t>章 中央处理器</a:t>
            </a:r>
          </a:p>
        </p:txBody>
      </p:sp>
      <p:sp>
        <p:nvSpPr>
          <p:cNvPr id="4099" name="内容占位符 1">
            <a:extLst>
              <a:ext uri="{FF2B5EF4-FFF2-40B4-BE49-F238E27FC236}">
                <a16:creationId xmlns:a16="http://schemas.microsoft.com/office/drawing/2014/main" id="{4C1ACEFE-A55B-48FB-91A9-3906A3E66A88}"/>
              </a:ext>
            </a:extLst>
          </p:cNvPr>
          <p:cNvSpPr>
            <a:spLocks noGrp="1" noChangeArrowheads="1"/>
          </p:cNvSpPr>
          <p:nvPr>
            <p:ph idx="1"/>
          </p:nvPr>
        </p:nvSpPr>
        <p:spPr>
          <a:xfrm>
            <a:off x="971600" y="1268760"/>
            <a:ext cx="7450138" cy="4525963"/>
          </a:xfrm>
        </p:spPr>
        <p:txBody>
          <a:bodyPr/>
          <a:lstStyle/>
          <a:p>
            <a:pPr>
              <a:buFont typeface="Wingdings" panose="05000000000000000000" pitchFamily="2" charset="2"/>
              <a:buChar char="Ø"/>
            </a:pPr>
            <a:r>
              <a:rPr lang="en-US" altLang="zh-CN" dirty="0"/>
              <a:t>6. 1  </a:t>
            </a:r>
            <a:r>
              <a:rPr lang="zh-CN" altLang="en-US" dirty="0"/>
              <a:t>处 理 器 概 述</a:t>
            </a:r>
          </a:p>
          <a:p>
            <a:pPr>
              <a:buFont typeface="Wingdings" panose="05000000000000000000" pitchFamily="2" charset="2"/>
              <a:buChar char="Ø"/>
            </a:pPr>
            <a:r>
              <a:rPr lang="en-US" altLang="zh-CN" dirty="0"/>
              <a:t>6. 2 MIPS </a:t>
            </a:r>
            <a:r>
              <a:rPr lang="zh-CN" altLang="en-US" dirty="0"/>
              <a:t>模型机的基本构成</a:t>
            </a:r>
          </a:p>
          <a:p>
            <a:pPr>
              <a:buFont typeface="Wingdings" panose="05000000000000000000" pitchFamily="2" charset="2"/>
              <a:buChar char="Ø"/>
            </a:pPr>
            <a:r>
              <a:rPr lang="en-US" altLang="zh-CN" dirty="0"/>
              <a:t>6. 3  </a:t>
            </a:r>
            <a:r>
              <a:rPr lang="zh-CN" altLang="en-US" dirty="0"/>
              <a:t>建立模型机的数据通路</a:t>
            </a:r>
          </a:p>
          <a:p>
            <a:pPr>
              <a:buFont typeface="Wingdings" panose="05000000000000000000" pitchFamily="2" charset="2"/>
              <a:buChar char="Ø"/>
            </a:pPr>
            <a:r>
              <a:rPr lang="en-US" altLang="zh-CN" dirty="0"/>
              <a:t>6. 4  </a:t>
            </a:r>
            <a:r>
              <a:rPr lang="zh-CN" altLang="en-US" dirty="0"/>
              <a:t>控制器的实现</a:t>
            </a:r>
          </a:p>
          <a:p>
            <a:pPr>
              <a:buFont typeface="Wingdings" panose="05000000000000000000" pitchFamily="2" charset="2"/>
              <a:buChar char="Ø"/>
            </a:pPr>
            <a:r>
              <a:rPr lang="en-US" altLang="zh-CN" dirty="0"/>
              <a:t>6. 5  </a:t>
            </a:r>
            <a:r>
              <a:rPr lang="zh-CN" altLang="en-US" dirty="0"/>
              <a:t>多周期 </a:t>
            </a:r>
            <a:r>
              <a:rPr lang="en-US" altLang="zh-CN" dirty="0"/>
              <a:t>CPU</a:t>
            </a:r>
          </a:p>
          <a:p>
            <a:pPr>
              <a:buFont typeface="Wingdings" panose="05000000000000000000" pitchFamily="2" charset="2"/>
              <a:buChar char="Ø"/>
            </a:pPr>
            <a:r>
              <a:rPr lang="en-US" altLang="zh-CN" dirty="0"/>
              <a:t>6. 6  </a:t>
            </a:r>
            <a:r>
              <a:rPr lang="zh-CN" altLang="en-US" dirty="0"/>
              <a:t>流水线 </a:t>
            </a:r>
            <a:r>
              <a:rPr lang="en-US" altLang="zh-CN" dirty="0"/>
              <a:t>CPU</a:t>
            </a:r>
          </a:p>
        </p:txBody>
      </p:sp>
      <p:sp>
        <p:nvSpPr>
          <p:cNvPr id="3" name="矩形 2">
            <a:extLst>
              <a:ext uri="{FF2B5EF4-FFF2-40B4-BE49-F238E27FC236}">
                <a16:creationId xmlns:a16="http://schemas.microsoft.com/office/drawing/2014/main" id="{D5D67CA4-03D2-4867-8379-5DE67C6D1C43}"/>
              </a:ext>
            </a:extLst>
          </p:cNvPr>
          <p:cNvSpPr/>
          <p:nvPr/>
        </p:nvSpPr>
        <p:spPr>
          <a:xfrm>
            <a:off x="1389353" y="3645024"/>
            <a:ext cx="3307316"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lvl="0" eaLnBrk="0" hangingPunct="0">
              <a:spcBef>
                <a:spcPct val="20000"/>
              </a:spcBef>
              <a:defRPr/>
            </a:pPr>
            <a:r>
              <a:rPr lang="en-US" altLang="zh-CN" sz="3200" kern="0" dirty="0">
                <a:solidFill>
                  <a:srgbClr val="000000"/>
                </a:solidFill>
              </a:rPr>
              <a:t>6. 5  </a:t>
            </a:r>
            <a:r>
              <a:rPr lang="zh-CN" altLang="en-US" sz="3200" kern="0" dirty="0">
                <a:solidFill>
                  <a:srgbClr val="000000"/>
                </a:solidFill>
              </a:rPr>
              <a:t>多周期 </a:t>
            </a:r>
            <a:r>
              <a:rPr lang="en-US" altLang="zh-CN" sz="3200" kern="0" dirty="0">
                <a:solidFill>
                  <a:srgbClr val="000000"/>
                </a:solidFill>
              </a:rPr>
              <a:t>CPU</a:t>
            </a:r>
          </a:p>
        </p:txBody>
      </p:sp>
    </p:spTree>
    <p:extLst>
      <p:ext uri="{BB962C8B-B14F-4D97-AF65-F5344CB8AC3E}">
        <p14:creationId xmlns:p14="http://schemas.microsoft.com/office/powerpoint/2010/main" val="3479563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6. 5  </a:t>
            </a:r>
            <a:r>
              <a:rPr lang="zh-CN" altLang="en-US" dirty="0"/>
              <a:t>多周期 </a:t>
            </a:r>
            <a:r>
              <a:rPr lang="en-US" altLang="zh-CN" dirty="0"/>
              <a:t>CPU</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6.5.1 </a:t>
            </a:r>
            <a:r>
              <a:rPr lang="zh-CN" altLang="en-US" dirty="0"/>
              <a:t>指令周期的分配</a:t>
            </a:r>
            <a:endParaRPr lang="en-US" altLang="zh-CN" dirty="0"/>
          </a:p>
          <a:p>
            <a:pPr>
              <a:lnSpc>
                <a:spcPct val="150000"/>
              </a:lnSpc>
              <a:spcBef>
                <a:spcPts val="1200"/>
              </a:spcBef>
              <a:defRPr/>
            </a:pPr>
            <a:r>
              <a:rPr lang="en-US" altLang="zh-CN" dirty="0"/>
              <a:t>6.5.2 </a:t>
            </a:r>
            <a:r>
              <a:rPr lang="zh-CN" altLang="en-US" dirty="0"/>
              <a:t>多周期的数据通路</a:t>
            </a:r>
            <a:endParaRPr lang="en-US" altLang="zh-CN" dirty="0"/>
          </a:p>
          <a:p>
            <a:pPr>
              <a:lnSpc>
                <a:spcPct val="150000"/>
              </a:lnSpc>
              <a:spcBef>
                <a:spcPts val="1200"/>
              </a:spcBef>
              <a:defRPr/>
            </a:pPr>
            <a:r>
              <a:rPr lang="en-US" altLang="zh-CN" dirty="0"/>
              <a:t>6.5.3 </a:t>
            </a:r>
            <a:r>
              <a:rPr lang="zh-CN" altLang="en-US" dirty="0"/>
              <a:t>状态机的建立</a:t>
            </a:r>
            <a:endParaRPr lang="en-US" altLang="zh-CN" dirty="0"/>
          </a:p>
          <a:p>
            <a:pPr>
              <a:lnSpc>
                <a:spcPct val="150000"/>
              </a:lnSpc>
              <a:spcBef>
                <a:spcPts val="1200"/>
              </a:spcBef>
              <a:defRPr/>
            </a:pPr>
            <a:r>
              <a:rPr lang="en-US" altLang="zh-CN" dirty="0"/>
              <a:t>6.5.4 </a:t>
            </a:r>
            <a:r>
              <a:rPr lang="zh-CN" altLang="en-US" dirty="0"/>
              <a:t>多周期控制器的实现</a:t>
            </a:r>
          </a:p>
        </p:txBody>
      </p:sp>
      <p:sp>
        <p:nvSpPr>
          <p:cNvPr id="4" name="矩形 3">
            <a:extLst>
              <a:ext uri="{FF2B5EF4-FFF2-40B4-BE49-F238E27FC236}">
                <a16:creationId xmlns:a16="http://schemas.microsoft.com/office/drawing/2014/main" id="{9D4009A7-808A-444D-8F86-716C47410EE7}"/>
              </a:ext>
            </a:extLst>
          </p:cNvPr>
          <p:cNvSpPr/>
          <p:nvPr/>
        </p:nvSpPr>
        <p:spPr>
          <a:xfrm>
            <a:off x="457200" y="1557338"/>
            <a:ext cx="4464496"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6.5.1 </a:t>
            </a:r>
            <a:r>
              <a:rPr lang="zh-CN" altLang="en-US" sz="3200" kern="0" dirty="0">
                <a:solidFill>
                  <a:srgbClr val="000000"/>
                </a:solidFill>
              </a:rPr>
              <a:t>指令周期的分配</a:t>
            </a:r>
            <a:endParaRPr kumimoji="0" lang="zh-CN" altLang="en-US" sz="3200" b="0" i="0" u="none" strike="noStrike" kern="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254364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1831935" y="1988841"/>
            <a:ext cx="5978793" cy="3176456"/>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2" name="标题 1"/>
          <p:cNvSpPr>
            <a:spLocks noGrp="1"/>
          </p:cNvSpPr>
          <p:nvPr>
            <p:ph type="title"/>
          </p:nvPr>
        </p:nvSpPr>
        <p:spPr>
          <a:xfrm>
            <a:off x="179512" y="1052736"/>
            <a:ext cx="7886700" cy="617641"/>
          </a:xfrm>
        </p:spPr>
        <p:txBody>
          <a:bodyPr>
            <a:normAutofit/>
          </a:bodyPr>
          <a:lstStyle/>
          <a:p>
            <a:r>
              <a:rPr lang="zh-CN" altLang="en-US" dirty="0"/>
              <a:t>定长指令周期的三级时序发生器</a:t>
            </a:r>
          </a:p>
        </p:txBody>
      </p:sp>
      <p:grpSp>
        <p:nvGrpSpPr>
          <p:cNvPr id="24" name="组合 23"/>
          <p:cNvGrpSpPr/>
          <p:nvPr/>
        </p:nvGrpSpPr>
        <p:grpSpPr>
          <a:xfrm>
            <a:off x="638626" y="2682762"/>
            <a:ext cx="7172128" cy="289310"/>
            <a:chOff x="641712" y="1767893"/>
            <a:chExt cx="11632381" cy="46297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 name="Text Box 129"/>
            <p:cNvSpPr txBox="1">
              <a:spLocks noChangeArrowheads="1"/>
            </p:cNvSpPr>
            <p:nvPr/>
          </p:nvSpPr>
          <p:spPr bwMode="auto">
            <a:xfrm>
              <a:off x="641712" y="1767893"/>
              <a:ext cx="1443183" cy="46297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zh-CN" altLang="en-US" sz="128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28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95" name="组合 94"/>
          <p:cNvGrpSpPr/>
          <p:nvPr/>
        </p:nvGrpSpPr>
        <p:grpSpPr>
          <a:xfrm>
            <a:off x="1077557" y="4637952"/>
            <a:ext cx="6734771" cy="612256"/>
            <a:chOff x="1319472" y="5329196"/>
            <a:chExt cx="9470771" cy="860986"/>
          </a:xfrm>
        </p:grpSpPr>
        <p:grpSp>
          <p:nvGrpSpPr>
            <p:cNvPr id="96" name="组合 95"/>
            <p:cNvGrpSpPr/>
            <p:nvPr/>
          </p:nvGrpSpPr>
          <p:grpSpPr>
            <a:xfrm>
              <a:off x="1323150" y="5329196"/>
              <a:ext cx="9467093" cy="437591"/>
              <a:chOff x="1051718" y="5744711"/>
              <a:chExt cx="10918795" cy="497966"/>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9" name="Text Box 68"/>
              <p:cNvSpPr txBox="1">
                <a:spLocks noChangeArrowheads="1"/>
              </p:cNvSpPr>
              <p:nvPr/>
            </p:nvSpPr>
            <p:spPr bwMode="auto">
              <a:xfrm>
                <a:off x="1051718" y="5744711"/>
                <a:ext cx="607744" cy="49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685708" rtl="0" eaLnBrk="1" fontAlgn="auto" latinLnBrk="0" hangingPunct="1">
                  <a:lnSpc>
                    <a:spcPct val="100000"/>
                  </a:lnSpc>
                  <a:spcBef>
                    <a:spcPct val="50000"/>
                  </a:spcBef>
                  <a:spcAft>
                    <a:spcPts val="0"/>
                  </a:spcAft>
                  <a:buClrTx/>
                  <a:buSzTx/>
                  <a:buFontTx/>
                  <a:buNone/>
                  <a:tabLst/>
                  <a:defRPr/>
                </a:pPr>
                <a:r>
                  <a:rPr kumimoji="0" lang="en-US" altLang="zh-CN" sz="1422"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422"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422"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grpSp>
        </p:grpSp>
        <p:grpSp>
          <p:nvGrpSpPr>
            <p:cNvPr id="97" name="组合 96"/>
            <p:cNvGrpSpPr/>
            <p:nvPr/>
          </p:nvGrpSpPr>
          <p:grpSpPr>
            <a:xfrm>
              <a:off x="1319472" y="5752592"/>
              <a:ext cx="9464106" cy="437590"/>
              <a:chOff x="1047477" y="6226510"/>
              <a:chExt cx="10915349" cy="497964"/>
            </a:xfrm>
          </p:grpSpPr>
          <p:sp>
            <p:nvSpPr>
              <p:cNvPr id="98" name="Text Box 69"/>
              <p:cNvSpPr txBox="1">
                <a:spLocks noChangeArrowheads="1"/>
              </p:cNvSpPr>
              <p:nvPr/>
            </p:nvSpPr>
            <p:spPr bwMode="auto">
              <a:xfrm>
                <a:off x="1047477" y="6226510"/>
                <a:ext cx="607744" cy="49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685708" rtl="0" eaLnBrk="1" fontAlgn="auto" latinLnBrk="0" hangingPunct="1">
                  <a:lnSpc>
                    <a:spcPct val="100000"/>
                  </a:lnSpc>
                  <a:spcBef>
                    <a:spcPct val="50000"/>
                  </a:spcBef>
                  <a:spcAft>
                    <a:spcPts val="0"/>
                  </a:spcAft>
                  <a:buClrTx/>
                  <a:buSzTx/>
                  <a:buFontTx/>
                  <a:buNone/>
                  <a:tabLst/>
                  <a:defRPr/>
                </a:pPr>
                <a:r>
                  <a:rPr kumimoji="0" lang="en-US" altLang="zh-CN" sz="1422"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422"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422"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Segoe UI Black" panose="020B0A02040204020203" pitchFamily="34" charset="0"/>
                    <a:ea typeface="微软雅黑"/>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grpSp>
        </p:grpSp>
      </p:grpSp>
      <p:grpSp>
        <p:nvGrpSpPr>
          <p:cNvPr id="152" name="组合 151"/>
          <p:cNvGrpSpPr/>
          <p:nvPr/>
        </p:nvGrpSpPr>
        <p:grpSpPr>
          <a:xfrm>
            <a:off x="1069602" y="4336881"/>
            <a:ext cx="6742725" cy="311175"/>
            <a:chOff x="1034574" y="5262912"/>
            <a:chExt cx="10935938" cy="497965"/>
          </a:xfrm>
        </p:grpSpPr>
        <p:sp>
          <p:nvSpPr>
            <p:cNvPr id="153" name="Text Box 67"/>
            <p:cNvSpPr txBox="1">
              <a:spLocks noChangeArrowheads="1"/>
            </p:cNvSpPr>
            <p:nvPr/>
          </p:nvSpPr>
          <p:spPr bwMode="auto">
            <a:xfrm>
              <a:off x="1034574" y="5262912"/>
              <a:ext cx="607744" cy="49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685708" rtl="0" eaLnBrk="1" fontAlgn="auto" latinLnBrk="0" hangingPunct="1">
                <a:lnSpc>
                  <a:spcPct val="100000"/>
                </a:lnSpc>
                <a:spcBef>
                  <a:spcPct val="50000"/>
                </a:spcBef>
                <a:spcAft>
                  <a:spcPts val="0"/>
                </a:spcAft>
                <a:buClrTx/>
                <a:buSzTx/>
                <a:buFontTx/>
                <a:buNone/>
                <a:tabLst/>
                <a:defRPr/>
              </a:pPr>
              <a:r>
                <a:rPr kumimoji="0" lang="en-US" altLang="zh-CN" sz="1422"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422"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422"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ED7D31"/>
                </a:solidFill>
                <a:effectLst/>
                <a:uLnTx/>
                <a:uFillTx/>
                <a:latin typeface="微软雅黑"/>
                <a:ea typeface="微软雅黑"/>
                <a:cs typeface="+mn-cs"/>
              </a:endParaRPr>
            </a:p>
          </p:txBody>
        </p:sp>
      </p:grpSp>
      <p:grpSp>
        <p:nvGrpSpPr>
          <p:cNvPr id="178" name="组合 177"/>
          <p:cNvGrpSpPr/>
          <p:nvPr/>
        </p:nvGrpSpPr>
        <p:grpSpPr>
          <a:xfrm>
            <a:off x="1063762" y="4010165"/>
            <a:ext cx="6748045" cy="336811"/>
            <a:chOff x="1025100" y="4740088"/>
            <a:chExt cx="10944566" cy="538991"/>
          </a:xfrm>
        </p:grpSpPr>
        <p:sp>
          <p:nvSpPr>
            <p:cNvPr id="179" name="Text Box 66"/>
            <p:cNvSpPr txBox="1">
              <a:spLocks noChangeArrowheads="1"/>
            </p:cNvSpPr>
            <p:nvPr/>
          </p:nvSpPr>
          <p:spPr bwMode="auto">
            <a:xfrm>
              <a:off x="1025100" y="4781113"/>
              <a:ext cx="607744" cy="49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685708" rtl="0" eaLnBrk="1" fontAlgn="auto" latinLnBrk="0" hangingPunct="1">
                <a:lnSpc>
                  <a:spcPct val="100000"/>
                </a:lnSpc>
                <a:spcBef>
                  <a:spcPct val="50000"/>
                </a:spcBef>
                <a:spcAft>
                  <a:spcPts val="0"/>
                </a:spcAft>
                <a:buClrTx/>
                <a:buSzTx/>
                <a:buFontTx/>
                <a:buNone/>
                <a:tabLst/>
                <a:defRPr/>
              </a:pPr>
              <a:r>
                <a:rPr kumimoji="0" lang="en-US" altLang="zh-CN" sz="1422"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422"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422"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62977"/>
              <a:chOff x="1659895" y="4740088"/>
              <a:chExt cx="10309771" cy="462977"/>
            </a:xfrm>
          </p:grpSpPr>
          <p:sp>
            <p:nvSpPr>
              <p:cNvPr id="181" name="Text Box 128"/>
              <p:cNvSpPr txBox="1">
                <a:spLocks noChangeArrowheads="1"/>
              </p:cNvSpPr>
              <p:nvPr/>
            </p:nvSpPr>
            <p:spPr bwMode="auto">
              <a:xfrm>
                <a:off x="3081270" y="4740088"/>
                <a:ext cx="1443183" cy="462977"/>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zh-CN" altLang="en-US" sz="128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280"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prstClr val="black"/>
                  </a:solidFill>
                  <a:effectLst/>
                  <a:uLnTx/>
                  <a:uFillTx/>
                  <a:latin typeface="Calibri"/>
                  <a:ea typeface="微软雅黑"/>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nvGrpSpPr>
          <p:cNvPr id="207" name="组合 206"/>
          <p:cNvGrpSpPr/>
          <p:nvPr/>
        </p:nvGrpSpPr>
        <p:grpSpPr>
          <a:xfrm>
            <a:off x="1825539" y="2245782"/>
            <a:ext cx="5984860" cy="298085"/>
            <a:chOff x="2277091" y="1068606"/>
            <a:chExt cx="9706766" cy="477016"/>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9" name="Text Box 71"/>
            <p:cNvSpPr txBox="1">
              <a:spLocks noChangeArrowheads="1"/>
            </p:cNvSpPr>
            <p:nvPr/>
          </p:nvSpPr>
          <p:spPr bwMode="auto">
            <a:xfrm>
              <a:off x="2807568" y="1068606"/>
              <a:ext cx="1443183" cy="46297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zh-CN" altLang="en-US" sz="1280"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280"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1" name="Text Box 71"/>
            <p:cNvSpPr txBox="1">
              <a:spLocks noChangeArrowheads="1"/>
            </p:cNvSpPr>
            <p:nvPr/>
          </p:nvSpPr>
          <p:spPr bwMode="auto">
            <a:xfrm>
              <a:off x="5181973" y="1068606"/>
              <a:ext cx="1443183" cy="46297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zh-CN" altLang="en-US" sz="1280"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280"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4" name="Text Box 71"/>
            <p:cNvSpPr txBox="1">
              <a:spLocks noChangeArrowheads="1"/>
            </p:cNvSpPr>
            <p:nvPr/>
          </p:nvSpPr>
          <p:spPr bwMode="auto">
            <a:xfrm>
              <a:off x="9971759" y="1082648"/>
              <a:ext cx="1443183" cy="46297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zh-CN" altLang="en-US" sz="1280"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280"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6" name="Text Box 71"/>
            <p:cNvSpPr txBox="1">
              <a:spLocks noChangeArrowheads="1"/>
            </p:cNvSpPr>
            <p:nvPr/>
          </p:nvSpPr>
          <p:spPr bwMode="auto">
            <a:xfrm>
              <a:off x="7709319" y="1068606"/>
              <a:ext cx="1443183" cy="46297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zh-CN" altLang="en-US" sz="1280"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280"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843731" y="3402207"/>
            <a:ext cx="6958775" cy="404503"/>
            <a:chOff x="1362861" y="3203825"/>
            <a:chExt cx="9278367" cy="539337"/>
          </a:xfrm>
        </p:grpSpPr>
        <p:grpSp>
          <p:nvGrpSpPr>
            <p:cNvPr id="234" name="组合 233"/>
            <p:cNvGrpSpPr/>
            <p:nvPr/>
          </p:nvGrpSpPr>
          <p:grpSpPr>
            <a:xfrm>
              <a:off x="1362861" y="3203825"/>
              <a:ext cx="9278367" cy="394177"/>
              <a:chOff x="685137" y="3184168"/>
              <a:chExt cx="11286346" cy="473093"/>
            </a:xfrm>
          </p:grpSpPr>
          <p:sp>
            <p:nvSpPr>
              <p:cNvPr id="241" name="Text Box 84"/>
              <p:cNvSpPr txBox="1">
                <a:spLocks noChangeArrowheads="1"/>
              </p:cNvSpPr>
              <p:nvPr/>
            </p:nvSpPr>
            <p:spPr bwMode="auto">
              <a:xfrm>
                <a:off x="685137" y="3194285"/>
                <a:ext cx="1140146" cy="46297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zh-CN" altLang="en-US" sz="1280"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28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C00000"/>
                  </a:solidFill>
                  <a:effectLst/>
                  <a:uLnTx/>
                  <a:uFillTx/>
                  <a:latin typeface="Calibri"/>
                  <a:ea typeface="微软雅黑"/>
                  <a:cs typeface="+mn-cs"/>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C00000"/>
                  </a:solidFill>
                  <a:effectLst/>
                  <a:uLnTx/>
                  <a:uFillTx/>
                  <a:latin typeface="微软雅黑"/>
                  <a:ea typeface="微软雅黑"/>
                  <a:cs typeface="+mn-cs"/>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C00000"/>
                  </a:solidFill>
                  <a:effectLst/>
                  <a:uLnTx/>
                  <a:uFillTx/>
                  <a:latin typeface="微软雅黑"/>
                  <a:ea typeface="微软雅黑"/>
                  <a:cs typeface="+mn-cs"/>
                </a:endParaRPr>
              </a:p>
            </p:txBody>
          </p:sp>
        </p:grpSp>
        <p:sp>
          <p:nvSpPr>
            <p:cNvPr id="249" name="Text Box 127"/>
            <p:cNvSpPr txBox="1">
              <a:spLocks noChangeArrowheads="1"/>
            </p:cNvSpPr>
            <p:nvPr/>
          </p:nvSpPr>
          <p:spPr bwMode="auto">
            <a:xfrm>
              <a:off x="4892906" y="3357416"/>
              <a:ext cx="1560792" cy="38574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685708" rtl="0" eaLnBrk="1" fontAlgn="auto" latinLnBrk="0" hangingPunct="1">
                <a:lnSpc>
                  <a:spcPct val="100000"/>
                </a:lnSpc>
                <a:spcBef>
                  <a:spcPct val="50000"/>
                </a:spcBef>
                <a:spcAft>
                  <a:spcPts val="0"/>
                </a:spcAft>
                <a:buClrTx/>
                <a:buSzTx/>
                <a:buFontTx/>
                <a:buNone/>
                <a:tabLst/>
                <a:defRPr/>
              </a:pPr>
              <a:r>
                <a:rPr kumimoji="0" lang="en-US" altLang="zh-CN" sz="1280"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280"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280"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sp>
        <p:nvSpPr>
          <p:cNvPr id="250" name="Text Box 127"/>
          <p:cNvSpPr txBox="1">
            <a:spLocks noChangeArrowheads="1"/>
          </p:cNvSpPr>
          <p:nvPr/>
        </p:nvSpPr>
        <p:spPr bwMode="auto">
          <a:xfrm>
            <a:off x="5565258" y="-373018"/>
            <a:ext cx="3144807" cy="66146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685708" rtl="0" eaLnBrk="1" fontAlgn="auto" latinLnBrk="0" hangingPunct="1">
              <a:lnSpc>
                <a:spcPct val="100000"/>
              </a:lnSpc>
              <a:spcBef>
                <a:spcPct val="50000"/>
              </a:spcBef>
              <a:spcAft>
                <a:spcPts val="0"/>
              </a:spcAft>
              <a:buClrTx/>
              <a:buSzTx/>
              <a:buFontTx/>
              <a:buNone/>
              <a:tabLst/>
              <a:defRPr/>
            </a:pPr>
            <a:r>
              <a:rPr kumimoji="0" lang="zh-CN" altLang="en-US" sz="1849"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固定</a:t>
            </a:r>
            <a:r>
              <a:rPr kumimoji="0" lang="en-US" altLang="zh-CN" sz="1849"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849"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个</a:t>
            </a:r>
            <a:r>
              <a:rPr kumimoji="0" lang="zh-CN" altLang="en-US" sz="1849"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a:t>
            </a:r>
            <a:r>
              <a:rPr kumimoji="0" lang="zh-CN" altLang="en-US" sz="1849"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周期，</a:t>
            </a:r>
            <a:r>
              <a:rPr kumimoji="0" lang="en-US" altLang="zh-CN" sz="1849"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12</a:t>
            </a:r>
            <a:r>
              <a:rPr kumimoji="0" lang="zh-CN" altLang="en-US" sz="1849"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个</a:t>
            </a:r>
            <a:r>
              <a:rPr kumimoji="0" lang="zh-CN" altLang="en-US" sz="1849"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a:t>
            </a:r>
            <a:endParaRPr kumimoji="0" lang="en-US" altLang="zh-CN" sz="1849"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51" name="组合 250"/>
          <p:cNvGrpSpPr/>
          <p:nvPr/>
        </p:nvGrpSpPr>
        <p:grpSpPr>
          <a:xfrm>
            <a:off x="1835696" y="1988840"/>
            <a:ext cx="4476460" cy="289310"/>
            <a:chOff x="-153397" y="1048310"/>
            <a:chExt cx="12561295" cy="406842"/>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4" name="Text Box 71"/>
            <p:cNvSpPr txBox="1">
              <a:spLocks noChangeArrowheads="1"/>
            </p:cNvSpPr>
            <p:nvPr/>
          </p:nvSpPr>
          <p:spPr bwMode="auto">
            <a:xfrm>
              <a:off x="4604302" y="1048310"/>
              <a:ext cx="3034417" cy="40684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zh-CN" altLang="en-US" sz="128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28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55" name="Text Box 127"/>
          <p:cNvSpPr txBox="1">
            <a:spLocks noChangeArrowheads="1"/>
          </p:cNvSpPr>
          <p:nvPr/>
        </p:nvSpPr>
        <p:spPr bwMode="auto">
          <a:xfrm>
            <a:off x="592137" y="5437296"/>
            <a:ext cx="7638039" cy="37689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en-US" altLang="zh-CN" sz="1849"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849"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构建时序发生器？  </a:t>
            </a:r>
            <a:r>
              <a:rPr kumimoji="0" lang="zh-CN" altLang="en-US" sz="1849"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a:t>
            </a:r>
            <a:r>
              <a:rPr kumimoji="0" lang="zh-CN" altLang="en-US" sz="1849"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  </a:t>
            </a:r>
            <a:r>
              <a:rPr kumimoji="0" lang="zh-CN" altLang="en-US" sz="1849"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输出</a:t>
            </a:r>
            <a:r>
              <a:rPr kumimoji="0" lang="zh-CN" altLang="en-US" sz="1849"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a:t>
            </a:r>
            <a:r>
              <a:rPr kumimoji="0" lang="en-US" altLang="zh-CN" sz="1849" b="1"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849" b="1" i="0" u="none" strike="noStrike" kern="0" cap="none" spc="0" normalizeH="0" baseline="-25000" noProof="0">
                <a:ln>
                  <a:noFill/>
                </a:ln>
                <a:solidFill>
                  <a:srgbClr val="00B050"/>
                </a:solidFill>
                <a:effectLst/>
                <a:uLnTx/>
                <a:uFillTx/>
                <a:latin typeface="微软雅黑" panose="020B0503020204020204" pitchFamily="34" charset="-122"/>
                <a:ea typeface="微软雅黑" panose="020B0503020204020204" pitchFamily="34" charset="-122"/>
                <a:cs typeface="+mn-cs"/>
              </a:rPr>
              <a:t>IF</a:t>
            </a:r>
            <a:r>
              <a:rPr kumimoji="0" lang="zh-CN" altLang="en-US" sz="1849" b="1"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a:t>
            </a:r>
            <a:r>
              <a:rPr kumimoji="0" lang="en-US" altLang="zh-CN" sz="1849" b="1"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Mcal</a:t>
            </a:r>
            <a:r>
              <a:rPr kumimoji="0" lang="zh-CN" altLang="en-US" sz="1849" b="1"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a:t>
            </a:r>
            <a:r>
              <a:rPr kumimoji="0" lang="en-US" altLang="zh-CN" sz="1849" b="1" i="0" u="none" strike="noStrike" kern="0" cap="none" spc="0" normalizeH="0" baseline="0" noProof="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849" b="1" i="0" u="none" strike="noStrike" kern="0" cap="none" spc="0" normalizeH="0" baseline="-25000" noProof="0">
                <a:ln>
                  <a:noFill/>
                </a:ln>
                <a:solidFill>
                  <a:srgbClr val="0066FF"/>
                </a:solidFill>
                <a:effectLst/>
                <a:uLnTx/>
                <a:uFillTx/>
                <a:latin typeface="微软雅黑" panose="020B0503020204020204" pitchFamily="34" charset="-122"/>
                <a:ea typeface="微软雅黑" panose="020B0503020204020204" pitchFamily="34" charset="-122"/>
                <a:cs typeface="+mn-cs"/>
              </a:rPr>
              <a:t>EX</a:t>
            </a:r>
            <a:r>
              <a:rPr kumimoji="0" lang="zh-CN" altLang="en-US" sz="1849" b="0" i="0" u="none" strike="noStrike" kern="0" cap="none" spc="0" normalizeH="0" baseline="0" noProof="0">
                <a:ln>
                  <a:noFill/>
                </a:ln>
                <a:solidFill>
                  <a:srgbClr val="0066FF"/>
                </a:solidFill>
                <a:effectLst/>
                <a:uLnTx/>
                <a:uFillTx/>
                <a:latin typeface="微软雅黑" panose="020B0503020204020204" pitchFamily="34" charset="-122"/>
                <a:ea typeface="微软雅黑" panose="020B0503020204020204" pitchFamily="34" charset="-122"/>
                <a:cs typeface="+mn-cs"/>
              </a:rPr>
              <a:t>，</a:t>
            </a:r>
            <a:r>
              <a:rPr kumimoji="0" lang="en-US" altLang="zh-CN" sz="1849" b="1" i="0" u="none" strike="noStrike" kern="0" cap="none" spc="0" normalizeH="0" baseline="0" noProof="0">
                <a:ln>
                  <a:noFill/>
                </a:ln>
                <a:solidFill>
                  <a:srgbClr val="FF6600"/>
                </a:solidFill>
                <a:effectLst/>
                <a:uLnTx/>
                <a:uFillTx/>
                <a:latin typeface="微软雅黑" panose="020B0503020204020204" pitchFamily="34" charset="-122"/>
                <a:ea typeface="微软雅黑" panose="020B0503020204020204" pitchFamily="34" charset="-122"/>
                <a:cs typeface="+mn-cs"/>
              </a:rPr>
              <a:t>T1~T4</a:t>
            </a:r>
            <a:endParaRPr kumimoji="0" lang="en-US" altLang="zh-CN" sz="1849"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grpSp>
        <p:nvGrpSpPr>
          <p:cNvPr id="23" name="组合 22"/>
          <p:cNvGrpSpPr/>
          <p:nvPr/>
        </p:nvGrpSpPr>
        <p:grpSpPr>
          <a:xfrm>
            <a:off x="835162" y="3732937"/>
            <a:ext cx="6959871" cy="407370"/>
            <a:chOff x="1351436" y="3644803"/>
            <a:chExt cx="9279828" cy="543159"/>
          </a:xfrm>
        </p:grpSpPr>
        <p:grpSp>
          <p:nvGrpSpPr>
            <p:cNvPr id="258" name="组合 257"/>
            <p:cNvGrpSpPr/>
            <p:nvPr/>
          </p:nvGrpSpPr>
          <p:grpSpPr>
            <a:xfrm>
              <a:off x="1351436" y="3644803"/>
              <a:ext cx="9279828" cy="385746"/>
              <a:chOff x="-1752991" y="3179580"/>
              <a:chExt cx="11288125" cy="462974"/>
            </a:xfrm>
          </p:grpSpPr>
          <p:sp>
            <p:nvSpPr>
              <p:cNvPr id="265" name="Text Box 84"/>
              <p:cNvSpPr txBox="1">
                <a:spLocks noChangeArrowheads="1"/>
              </p:cNvSpPr>
              <p:nvPr/>
            </p:nvSpPr>
            <p:spPr bwMode="auto">
              <a:xfrm>
                <a:off x="-1752991" y="3179580"/>
                <a:ext cx="1140146" cy="46297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zh-CN" altLang="en-US" sz="1280"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280"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prstClr val="black"/>
                  </a:solidFill>
                  <a:effectLst/>
                  <a:uLnTx/>
                  <a:uFillTx/>
                  <a:latin typeface="Calibri"/>
                  <a:ea typeface="微软雅黑"/>
                  <a:cs typeface="+mn-cs"/>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272" name="Text Box 127"/>
            <p:cNvSpPr txBox="1">
              <a:spLocks noChangeArrowheads="1"/>
            </p:cNvSpPr>
            <p:nvPr/>
          </p:nvSpPr>
          <p:spPr bwMode="auto">
            <a:xfrm>
              <a:off x="6911236" y="3802216"/>
              <a:ext cx="1560792" cy="38574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685708" rtl="0" eaLnBrk="1" fontAlgn="auto" latinLnBrk="0" hangingPunct="1">
                <a:lnSpc>
                  <a:spcPct val="100000"/>
                </a:lnSpc>
                <a:spcBef>
                  <a:spcPct val="50000"/>
                </a:spcBef>
                <a:spcAft>
                  <a:spcPts val="0"/>
                </a:spcAft>
                <a:buClrTx/>
                <a:buSzTx/>
                <a:buFontTx/>
                <a:buNone/>
                <a:tabLst/>
                <a:defRPr/>
              </a:pPr>
              <a:r>
                <a:rPr kumimoji="0" lang="en-US" altLang="zh-CN" sz="1280"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280"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280"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p:cNvGrpSpPr/>
          <p:nvPr/>
        </p:nvGrpSpPr>
        <p:grpSpPr>
          <a:xfrm>
            <a:off x="835162" y="2995755"/>
            <a:ext cx="6969502" cy="492503"/>
            <a:chOff x="1351436" y="2661895"/>
            <a:chExt cx="9292669" cy="656670"/>
          </a:xfrm>
        </p:grpSpPr>
        <p:grpSp>
          <p:nvGrpSpPr>
            <p:cNvPr id="6" name="组合 5"/>
            <p:cNvGrpSpPr/>
            <p:nvPr/>
          </p:nvGrpSpPr>
          <p:grpSpPr>
            <a:xfrm>
              <a:off x="1351436" y="2755174"/>
              <a:ext cx="9292669" cy="563391"/>
              <a:chOff x="1351436" y="2755174"/>
              <a:chExt cx="9292669" cy="563391"/>
            </a:xfrm>
          </p:grpSpPr>
          <p:grpSp>
            <p:nvGrpSpPr>
              <p:cNvPr id="216" name="组合 215"/>
              <p:cNvGrpSpPr/>
              <p:nvPr/>
            </p:nvGrpSpPr>
            <p:grpSpPr>
              <a:xfrm>
                <a:off x="1351436" y="2755174"/>
                <a:ext cx="9292669" cy="385746"/>
                <a:chOff x="485510" y="2562672"/>
                <a:chExt cx="9800862" cy="406843"/>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00B050"/>
                      </a:solidFill>
                      <a:effectLst/>
                      <a:uLnTx/>
                      <a:uFillTx/>
                      <a:latin typeface="Calibri"/>
                      <a:ea typeface="微软雅黑"/>
                      <a:cs typeface="+mn-cs"/>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grpSp>
            <p:grpSp>
              <p:nvGrpSpPr>
                <p:cNvPr id="218" name="组合 217"/>
                <p:cNvGrpSpPr/>
                <p:nvPr/>
              </p:nvGrpSpPr>
              <p:grpSpPr>
                <a:xfrm>
                  <a:off x="485510" y="2562672"/>
                  <a:ext cx="9798868" cy="406843"/>
                  <a:chOff x="685137" y="2657124"/>
                  <a:chExt cx="11301444" cy="462975"/>
                </a:xfrm>
              </p:grpSpPr>
              <p:sp>
                <p:nvSpPr>
                  <p:cNvPr id="220" name="Text Box 78"/>
                  <p:cNvSpPr txBox="1">
                    <a:spLocks noChangeArrowheads="1"/>
                  </p:cNvSpPr>
                  <p:nvPr/>
                </p:nvSpPr>
                <p:spPr bwMode="auto">
                  <a:xfrm>
                    <a:off x="685137" y="2657124"/>
                    <a:ext cx="1140148" cy="462975"/>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zh-CN" altLang="en-US" sz="1280"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280"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995" b="0" i="0" u="none" strike="noStrike" kern="1200" cap="none" spc="0" normalizeH="0" baseline="0" noProof="0">
                      <a:ln>
                        <a:noFill/>
                      </a:ln>
                      <a:solidFill>
                        <a:srgbClr val="00B050"/>
                      </a:solidFill>
                      <a:effectLst/>
                      <a:uLnTx/>
                      <a:uFillTx/>
                      <a:latin typeface="Calibri"/>
                      <a:ea typeface="微软雅黑"/>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srgbClr val="00B050"/>
                      </a:solidFill>
                      <a:effectLst/>
                      <a:uLnTx/>
                      <a:uFillTx/>
                      <a:latin typeface="微软雅黑"/>
                      <a:ea typeface="微软雅黑"/>
                      <a:cs typeface="+mn-cs"/>
                    </a:endParaRPr>
                  </a:p>
                </p:txBody>
              </p:sp>
            </p:grpSp>
          </p:grpSp>
          <p:sp>
            <p:nvSpPr>
              <p:cNvPr id="248" name="Text Box 127"/>
              <p:cNvSpPr txBox="1">
                <a:spLocks noChangeArrowheads="1"/>
              </p:cNvSpPr>
              <p:nvPr/>
            </p:nvSpPr>
            <p:spPr bwMode="auto">
              <a:xfrm>
                <a:off x="2893533" y="2932819"/>
                <a:ext cx="1560792" cy="38574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685708" rtl="0" eaLnBrk="1" fontAlgn="auto" latinLnBrk="0" hangingPunct="1">
                  <a:lnSpc>
                    <a:spcPct val="100000"/>
                  </a:lnSpc>
                  <a:spcBef>
                    <a:spcPct val="50000"/>
                  </a:spcBef>
                  <a:spcAft>
                    <a:spcPts val="0"/>
                  </a:spcAft>
                  <a:buClrTx/>
                  <a:buSzTx/>
                  <a:buFontTx/>
                  <a:buNone/>
                  <a:tabLst/>
                  <a:defRPr/>
                </a:pPr>
                <a:r>
                  <a:rPr kumimoji="0" lang="en-US" altLang="zh-CN" sz="1280"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280"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280"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74" name="Text Box 128"/>
            <p:cNvSpPr txBox="1">
              <a:spLocks noChangeArrowheads="1"/>
            </p:cNvSpPr>
            <p:nvPr/>
          </p:nvSpPr>
          <p:spPr bwMode="auto">
            <a:xfrm>
              <a:off x="6082852" y="2661895"/>
              <a:ext cx="1186423" cy="38574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723245" rtl="0" eaLnBrk="1" fontAlgn="auto" latinLnBrk="0" hangingPunct="1">
                <a:lnSpc>
                  <a:spcPct val="100000"/>
                </a:lnSpc>
                <a:spcBef>
                  <a:spcPct val="50000"/>
                </a:spcBef>
                <a:spcAft>
                  <a:spcPts val="0"/>
                </a:spcAft>
                <a:buClrTx/>
                <a:buSzTx/>
                <a:buFontTx/>
                <a:buNone/>
                <a:tabLst/>
                <a:defRPr/>
              </a:pPr>
              <a:r>
                <a:rPr kumimoji="0" lang="zh-CN" altLang="en-US" sz="1280"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280"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5" name="组合 4"/>
          <p:cNvGrpSpPr/>
          <p:nvPr/>
        </p:nvGrpSpPr>
        <p:grpSpPr>
          <a:xfrm>
            <a:off x="2938719" y="2833277"/>
            <a:ext cx="429390" cy="1540934"/>
            <a:chOff x="4156178" y="2445256"/>
            <a:chExt cx="572520" cy="2054579"/>
          </a:xfrm>
        </p:grpSpPr>
        <p:pic>
          <p:nvPicPr>
            <p:cNvPr id="261" name="图片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pic>
          <p:nvPicPr>
            <p:cNvPr id="263" name="图片 2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60149" y="4289163"/>
              <a:ext cx="568549" cy="210672"/>
            </a:xfrm>
            <a:prstGeom prst="rect">
              <a:avLst/>
            </a:prstGeom>
          </p:spPr>
        </p:pic>
      </p:grpSp>
      <p:sp>
        <p:nvSpPr>
          <p:cNvPr id="264" name="Rectangle 2">
            <a:extLst>
              <a:ext uri="{FF2B5EF4-FFF2-40B4-BE49-F238E27FC236}">
                <a16:creationId xmlns:a16="http://schemas.microsoft.com/office/drawing/2014/main" id="{52CE3F80-9746-4A4C-8B6B-0926BBB952DB}"/>
              </a:ext>
            </a:extLst>
          </p:cNvPr>
          <p:cNvSpPr txBox="1">
            <a:spLocks noChangeArrowheads="1"/>
          </p:cNvSpPr>
          <p:nvPr/>
        </p:nvSpPr>
        <p:spPr bwMode="auto">
          <a:xfrm>
            <a:off x="0" y="0"/>
            <a:ext cx="781236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a:ln>
                  <a:noFill/>
                </a:ln>
                <a:solidFill>
                  <a:srgbClr val="FF0000"/>
                </a:solidFill>
                <a:effectLst/>
                <a:uLnTx/>
                <a:uFillTx/>
                <a:latin typeface="Arial"/>
                <a:ea typeface="宋体"/>
                <a:cs typeface="+mj-cs"/>
              </a:rPr>
              <a:t>6.5.1 </a:t>
            </a:r>
            <a:r>
              <a:rPr kumimoji="0" lang="zh-CN" altLang="en-US" sz="3600" b="1" i="0" u="none" strike="noStrike" kern="0" cap="none" spc="0" normalizeH="0" baseline="0" noProof="0">
                <a:ln>
                  <a:noFill/>
                </a:ln>
                <a:solidFill>
                  <a:srgbClr val="FF0000"/>
                </a:solidFill>
                <a:effectLst/>
                <a:uLnTx/>
                <a:uFillTx/>
                <a:latin typeface="Arial"/>
                <a:ea typeface="宋体"/>
                <a:cs typeface="+mj-cs"/>
              </a:rPr>
              <a:t>指令周期的分配</a:t>
            </a:r>
            <a:endParaRPr kumimoji="0" lang="zh-CN" altLang="en-US" sz="3600" b="1" i="0" u="none" strike="noStrike" kern="0" cap="none" spc="0" normalizeH="0" baseline="0" noProof="0" dirty="0">
              <a:ln>
                <a:noFill/>
              </a:ln>
              <a:solidFill>
                <a:srgbClr val="FF0000"/>
              </a:solidFill>
              <a:effectLst/>
              <a:uLnTx/>
              <a:uFillTx/>
              <a:latin typeface="Arial"/>
              <a:ea typeface="宋体"/>
              <a:cs typeface="+mj-cs"/>
            </a:endParaRPr>
          </a:p>
        </p:txBody>
      </p:sp>
    </p:spTree>
    <p:custDataLst>
      <p:tags r:id="rId1"/>
    </p:custDataLst>
    <p:extLst>
      <p:ext uri="{BB962C8B-B14F-4D97-AF65-F5344CB8AC3E}">
        <p14:creationId xmlns:p14="http://schemas.microsoft.com/office/powerpoint/2010/main" val="61815796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wipe(down)">
                                      <p:cBhvr>
                                        <p:cTn id="23" dur="500"/>
                                        <p:tgtEl>
                                          <p:spTgt spid="2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wipe(left)">
                                      <p:cBhvr>
                                        <p:cTn id="43" dur="500"/>
                                        <p:tgtEl>
                                          <p:spTgt spid="17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2"/>
                                        </p:tgtEl>
                                        <p:attrNameLst>
                                          <p:attrName>style.visibility</p:attrName>
                                        </p:attrNameLst>
                                      </p:cBhvr>
                                      <p:to>
                                        <p:strVal val="visible"/>
                                      </p:to>
                                    </p:set>
                                    <p:animEffect transition="in" filter="wipe(left)">
                                      <p:cBhvr>
                                        <p:cTn id="48" dur="500"/>
                                        <p:tgtEl>
                                          <p:spTgt spid="15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wipe(left)">
                                      <p:cBhvr>
                                        <p:cTn id="53" dur="500"/>
                                        <p:tgtEl>
                                          <p:spTgt spid="9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up)">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55"/>
                                        </p:tgtEl>
                                        <p:attrNameLst>
                                          <p:attrName>style.visibility</p:attrName>
                                        </p:attrNameLst>
                                      </p:cBhvr>
                                      <p:to>
                                        <p:strVal val="visible"/>
                                      </p:to>
                                    </p:set>
                                    <p:animEffect transition="in" filter="wipe(left)">
                                      <p:cBhvr>
                                        <p:cTn id="63"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55" grpId="0"/>
    </p:bldLst>
  </p:timing>
  <p:extLst mod="1">
    <p:ext uri="{3A86A75C-4F4B-4683-9AE1-C65F6400EC91}">
      <p14:laserTraceLst xmlns:p14="http://schemas.microsoft.com/office/powerpoint/2010/main">
        <p14:tracePtLst>
          <p14:tracePt t="10902" x="2889250" y="1981200"/>
          <p14:tracePt t="10926" x="2901950" y="1981200"/>
          <p14:tracePt t="10959" x="2908300" y="1981200"/>
          <p14:tracePt t="10976" x="2927350" y="1981200"/>
          <p14:tracePt t="10993" x="2933700" y="1981200"/>
          <p14:tracePt t="11010" x="2946400" y="1981200"/>
          <p14:tracePt t="11026" x="2952750" y="1981200"/>
          <p14:tracePt t="11059" x="2971800" y="1981200"/>
          <p14:tracePt t="11076" x="2984500" y="1981200"/>
          <p14:tracePt t="11092" x="3003550" y="1981200"/>
          <p14:tracePt t="11109" x="3022600" y="1981200"/>
          <p14:tracePt t="11126" x="3054350" y="1981200"/>
          <p14:tracePt t="11142" x="3092450" y="1981200"/>
          <p14:tracePt t="11160" x="3130550" y="1981200"/>
          <p14:tracePt t="11176" x="3194050" y="1981200"/>
          <p14:tracePt t="11193" x="3219450" y="1987550"/>
          <p14:tracePt t="11209" x="3238500" y="1987550"/>
          <p14:tracePt t="11227" x="3263900" y="1987550"/>
          <p14:tracePt t="11229" x="3276600" y="1987550"/>
          <p14:tracePt t="11243" x="3295650" y="1987550"/>
          <p14:tracePt t="11260" x="3327400" y="1987550"/>
          <p14:tracePt t="11261" x="3346450" y="1987550"/>
          <p14:tracePt t="11277" x="3409950" y="1987550"/>
          <p14:tracePt t="11293" x="3479800" y="1981200"/>
          <p14:tracePt t="11310" x="3543300" y="1981200"/>
          <p14:tracePt t="11326" x="3587750" y="1981200"/>
          <p14:tracePt t="11343" x="3625850" y="1981200"/>
          <p14:tracePt t="11360" x="3663950" y="1981200"/>
          <p14:tracePt t="11376" x="3702050" y="1981200"/>
          <p14:tracePt t="11393" x="3746500" y="1981200"/>
          <p14:tracePt t="11410" x="3797300" y="1981200"/>
          <p14:tracePt t="11426" x="3829050" y="1981200"/>
          <p14:tracePt t="11443" x="3892550" y="1993900"/>
          <p14:tracePt t="11460" x="3943350" y="1993900"/>
          <p14:tracePt t="11477" x="4032250" y="2000250"/>
          <p14:tracePt t="11493" x="4127500" y="2000250"/>
          <p14:tracePt t="11495" x="4146550" y="2000250"/>
          <p14:tracePt t="11511" x="4184650" y="2000250"/>
          <p14:tracePt t="11527" x="4286250" y="2000250"/>
          <p14:tracePt t="11543" x="4324350" y="2000250"/>
          <p14:tracePt t="11560" x="4349750" y="2000250"/>
          <p14:tracePt t="11576" x="4413250" y="2000250"/>
          <p14:tracePt t="11593" x="4457700" y="2006600"/>
          <p14:tracePt t="11610" x="4533900" y="2012950"/>
          <p14:tracePt t="11626" x="4654550" y="2019300"/>
          <p14:tracePt t="11643" x="4756150" y="2032000"/>
          <p14:tracePt t="11660" x="4864100" y="2032000"/>
          <p14:tracePt t="11677" x="5029200" y="2051050"/>
          <p14:tracePt t="11693" x="5130800" y="2057400"/>
          <p14:tracePt t="11710" x="5226050" y="2070100"/>
          <p14:tracePt t="11727" x="5346700" y="2082800"/>
          <p14:tracePt t="11729" x="5365750" y="2082800"/>
          <p14:tracePt t="11743" x="5410200" y="2082800"/>
          <p14:tracePt t="11760" x="5518150" y="2082800"/>
          <p14:tracePt t="11777" x="5575300" y="2082800"/>
          <p14:tracePt t="11793" x="5638800" y="2082800"/>
          <p14:tracePt t="11810" x="5676900" y="2082800"/>
          <p14:tracePt t="11827" x="5708650" y="2082800"/>
          <p14:tracePt t="11843" x="5753100" y="2082800"/>
          <p14:tracePt t="11860" x="5797550" y="2089150"/>
          <p14:tracePt t="11877" x="5867400" y="2089150"/>
          <p14:tracePt t="11893" x="5962650" y="2089150"/>
          <p14:tracePt t="11910" x="6064250" y="2095500"/>
          <p14:tracePt t="11927" x="6159500" y="2095500"/>
          <p14:tracePt t="11929" x="6216650" y="2095500"/>
          <p14:tracePt t="11944" x="6248400" y="2095500"/>
          <p14:tracePt t="11961" x="6318250" y="2101850"/>
          <p14:tracePt t="11963" x="6337300" y="2101850"/>
          <p14:tracePt t="11977" x="6381750" y="2101850"/>
          <p14:tracePt t="11979" x="6400800" y="2108200"/>
          <p14:tracePt t="11994" x="6457950" y="2108200"/>
          <p14:tracePt t="11997" x="6477000" y="2108200"/>
          <p14:tracePt t="12011" x="6565900" y="2114550"/>
          <p14:tracePt t="12027" x="6648450" y="2120900"/>
          <p14:tracePt t="12044" x="6699250" y="2120900"/>
          <p14:tracePt t="12060" x="6813550" y="2120900"/>
          <p14:tracePt t="12078" x="6870700" y="2120900"/>
          <p14:tracePt t="12094" x="6985000" y="2120900"/>
          <p14:tracePt t="12111" x="7054850" y="2120900"/>
          <p14:tracePt t="12127" x="7169150" y="2120900"/>
          <p14:tracePt t="12130" x="7207250" y="2120900"/>
          <p14:tracePt t="12144" x="7239000" y="2114550"/>
          <p14:tracePt t="12161" x="7359650" y="2114550"/>
          <p14:tracePt t="12163" x="7391400" y="2114550"/>
          <p14:tracePt t="12177" x="7429500" y="2114550"/>
          <p14:tracePt t="12194" x="7531100" y="2108200"/>
          <p14:tracePt t="12211" x="7613650" y="2101850"/>
          <p14:tracePt t="12227" x="7645400" y="2095500"/>
          <p14:tracePt t="12229" x="7658100" y="2095500"/>
          <p14:tracePt t="12245" x="7715250" y="2070100"/>
          <p14:tracePt t="12261" x="7753350" y="2063750"/>
          <p14:tracePt t="12277" x="7861300" y="2044700"/>
          <p14:tracePt t="12294" x="7905750" y="2032000"/>
          <p14:tracePt t="12311" x="7981950" y="2006600"/>
          <p14:tracePt t="12327" x="8013700" y="2000250"/>
          <p14:tracePt t="12344" x="8026400" y="1993900"/>
          <p14:tracePt t="12361" x="8032750" y="1993900"/>
          <p14:tracePt t="12377" x="8039100" y="1993900"/>
          <p14:tracePt t="12394" x="8058150" y="1993900"/>
          <p14:tracePt t="12411" x="8077200" y="1987550"/>
          <p14:tracePt t="12427" x="8108950" y="1981200"/>
          <p14:tracePt t="12430" x="8115300" y="1974850"/>
          <p14:tracePt t="12445" x="8140700" y="1962150"/>
          <p14:tracePt t="12462" x="8166100" y="1949450"/>
          <p14:tracePt t="12478" x="8210550" y="1943100"/>
          <p14:tracePt t="12495" x="8261350" y="1936750"/>
          <p14:tracePt t="12511" x="8274050" y="1930400"/>
          <p14:tracePt t="12528" x="8286750" y="1924050"/>
          <p14:tracePt t="12544" x="8286750" y="1917700"/>
          <p14:tracePt t="12561" x="8293100" y="1905000"/>
          <p14:tracePt t="12578" x="8299450" y="1885950"/>
          <p14:tracePt t="12594" x="8299450" y="1860550"/>
          <p14:tracePt t="12611" x="8299450" y="1822450"/>
          <p14:tracePt t="12628" x="8305800" y="1809750"/>
          <p14:tracePt t="12645" x="8305800" y="1784350"/>
          <p14:tracePt t="12647" x="8305800" y="1771650"/>
          <p14:tracePt t="12661" x="8305800" y="1765300"/>
          <p14:tracePt t="12678" x="8299450" y="1733550"/>
          <p14:tracePt t="12695" x="8286750" y="1714500"/>
          <p14:tracePt t="12712" x="8274050" y="1695450"/>
          <p14:tracePt t="12729" x="8261350" y="1689100"/>
          <p14:tracePt t="12745" x="8210550" y="1657350"/>
          <p14:tracePt t="12762" x="8159750" y="1631950"/>
          <p14:tracePt t="12778" x="8083550" y="1612900"/>
          <p14:tracePt t="12795" x="7988300" y="1581150"/>
          <p14:tracePt t="12811" x="7931150" y="1574800"/>
          <p14:tracePt t="12828" x="7829550" y="1555750"/>
          <p14:tracePt t="12845" x="7721600" y="1536700"/>
          <p14:tracePt t="12861" x="7626350" y="1524000"/>
          <p14:tracePt t="12878" x="7569200" y="1524000"/>
          <p14:tracePt t="12881" x="7543800" y="1524000"/>
          <p14:tracePt t="12895" x="7467600" y="1511300"/>
          <p14:tracePt t="12911" x="7391400" y="1511300"/>
          <p14:tracePt t="12913" x="7289800" y="1511300"/>
          <p14:tracePt t="12928" x="7194550" y="1498600"/>
          <p14:tracePt t="12945" x="7092950" y="1479550"/>
          <p14:tracePt t="12962" x="6896100" y="1466850"/>
          <p14:tracePt t="12979" x="6788150" y="1454150"/>
          <p14:tracePt t="12996" x="6591300" y="1428750"/>
          <p14:tracePt t="13012" x="6489700" y="1422400"/>
          <p14:tracePt t="13028" x="6318250" y="1409700"/>
          <p14:tracePt t="13045" x="6203950" y="1403350"/>
          <p14:tracePt t="13062" x="6115050" y="1403350"/>
          <p14:tracePt t="13078" x="5943600" y="1397000"/>
          <p14:tracePt t="13081" x="5892800" y="1390650"/>
          <p14:tracePt t="13095" x="5848350" y="1390650"/>
          <p14:tracePt t="13112" x="5753100" y="1384300"/>
          <p14:tracePt t="13128" x="5657850" y="1377950"/>
          <p14:tracePt t="13145" x="5511800" y="1371600"/>
          <p14:tracePt t="13148" x="5467350" y="1371600"/>
          <p14:tracePt t="13162" x="5435600" y="1371600"/>
          <p14:tracePt t="13178" x="5308600" y="1365250"/>
          <p14:tracePt t="13196" x="5245100" y="1365250"/>
          <p14:tracePt t="13212" x="5181600" y="1365250"/>
          <p14:tracePt t="13229" x="5130800" y="1365250"/>
          <p14:tracePt t="13245" x="5060950" y="1365250"/>
          <p14:tracePt t="13262" x="4984750" y="1365250"/>
          <p14:tracePt t="13279" x="4902200" y="1365250"/>
          <p14:tracePt t="13295" x="4800600" y="1365250"/>
          <p14:tracePt t="13312" x="4686300" y="1365250"/>
          <p14:tracePt t="13329" x="4578350" y="1371600"/>
          <p14:tracePt t="13345" x="4457700" y="1377950"/>
          <p14:tracePt t="13347" x="4406900" y="1384300"/>
          <p14:tracePt t="13362" x="4305300" y="1384300"/>
          <p14:tracePt t="13379" x="4191000" y="1390650"/>
          <p14:tracePt t="13395" x="4133850" y="1397000"/>
          <p14:tracePt t="13412" x="3968750" y="1403350"/>
          <p14:tracePt t="13429" x="3879850" y="1403350"/>
          <p14:tracePt t="13446" x="3816350" y="1409700"/>
          <p14:tracePt t="13462" x="3771900" y="1416050"/>
          <p14:tracePt t="13480" x="3714750" y="1422400"/>
          <p14:tracePt t="13496" x="3676650" y="1435100"/>
          <p14:tracePt t="13513" x="3644900" y="1441450"/>
          <p14:tracePt t="13530" x="3568700" y="1454150"/>
          <p14:tracePt t="13546" x="3524250" y="1460500"/>
          <p14:tracePt t="13562" x="3479800" y="1473200"/>
          <p14:tracePt t="13579" x="3378200" y="1485900"/>
          <p14:tracePt t="13580" x="3340100" y="1492250"/>
          <p14:tracePt t="13596" x="3314700" y="1498600"/>
          <p14:tracePt t="13612" x="3187700" y="1524000"/>
          <p14:tracePt t="13629" x="3155950" y="1530350"/>
          <p14:tracePt t="13646" x="3136900" y="1536700"/>
          <p14:tracePt t="13663" x="3117850" y="1549400"/>
          <p14:tracePt t="13680" x="3067050" y="1581150"/>
          <p14:tracePt t="13696" x="3035300" y="1600200"/>
          <p14:tracePt t="13713" x="3009900" y="1619250"/>
          <p14:tracePt t="13730" x="2997200" y="1631950"/>
          <p14:tracePt t="13747" x="2990850" y="1638300"/>
          <p14:tracePt t="13763" x="2984500" y="1644650"/>
          <p14:tracePt t="13779" x="2984500" y="1651000"/>
          <p14:tracePt t="13796" x="2984500" y="1657350"/>
          <p14:tracePt t="13812" x="2984500" y="1670050"/>
          <p14:tracePt t="13829" x="2984500" y="1676400"/>
          <p14:tracePt t="13846" x="2984500" y="1701800"/>
          <p14:tracePt t="13863" x="2990850" y="1720850"/>
          <p14:tracePt t="13879" x="2997200" y="1733550"/>
          <p14:tracePt t="13896" x="3003550" y="1739900"/>
          <p14:tracePt t="13913" x="3009900" y="1746250"/>
          <p14:tracePt t="13930" x="3016250" y="1752600"/>
          <p14:tracePt t="13947" x="3035300" y="1765300"/>
          <p14:tracePt t="13963" x="3067050" y="1778000"/>
          <p14:tracePt t="13980" x="3092450" y="1790700"/>
          <p14:tracePt t="13996" x="3136900" y="1803400"/>
          <p14:tracePt t="14013" x="3181350" y="1816100"/>
          <p14:tracePt t="14029" x="3225800" y="1828800"/>
          <p14:tracePt t="14046" x="3321050" y="1841500"/>
          <p14:tracePt t="14048" x="3365500" y="1841500"/>
          <p14:tracePt t="14063" x="3409950" y="1847850"/>
          <p14:tracePt t="14079" x="3511550" y="1854200"/>
          <p14:tracePt t="14082" x="3562350" y="1854200"/>
          <p14:tracePt t="14097" x="3619500" y="1854200"/>
          <p14:tracePt t="14113" x="3683000" y="1860550"/>
          <p14:tracePt t="14130" x="3721100" y="1860550"/>
          <p14:tracePt t="14146" x="3765550" y="1860550"/>
          <p14:tracePt t="14163" x="3803650" y="1866900"/>
          <p14:tracePt t="14181" x="3841750" y="1873250"/>
          <p14:tracePt t="14197" x="3905250" y="1873250"/>
          <p14:tracePt t="14214" x="3943350" y="1873250"/>
          <p14:tracePt t="14230" x="3956050" y="1873250"/>
          <p14:tracePt t="14247" x="3962400" y="1879600"/>
          <p14:tracePt t="14263" x="3968750" y="1879600"/>
          <p14:tracePt t="14280" x="3975100" y="1879600"/>
          <p14:tracePt t="14313" x="3994150" y="1885950"/>
          <p14:tracePt t="14330" x="4000500" y="1885950"/>
          <p14:tracePt t="14347" x="4006850" y="1885950"/>
          <p14:tracePt t="14615" x="0" y="0"/>
        </p14:tracePtLst>
        <p14:tracePtLst>
          <p14:tracePt t="15302" x="2921000" y="2374900"/>
          <p14:tracePt t="15306" x="2927350" y="2381250"/>
          <p14:tracePt t="15314" x="2940050" y="2387600"/>
          <p14:tracePt t="15331" x="2965450" y="2400300"/>
          <p14:tracePt t="15348" x="3009900" y="2406650"/>
          <p14:tracePt t="15364" x="3086100" y="2419350"/>
          <p14:tracePt t="15381" x="3200400" y="2425700"/>
          <p14:tracePt t="15399" x="3321050" y="2432050"/>
          <p14:tracePt t="15415" x="3467100" y="2438400"/>
          <p14:tracePt t="15432" x="3600450" y="2444750"/>
          <p14:tracePt t="15448" x="3714750" y="2457450"/>
          <p14:tracePt t="15464" x="3803650" y="2457450"/>
          <p14:tracePt t="15481" x="3898900" y="2457450"/>
          <p14:tracePt t="15499" x="3968750" y="2457450"/>
          <p14:tracePt t="15500" x="4006850" y="2451100"/>
          <p14:tracePt t="15515" x="4083050" y="2451100"/>
          <p14:tracePt t="15531" x="4178300" y="2444750"/>
          <p14:tracePt t="15548" x="4273550" y="2444750"/>
          <p14:tracePt t="15565" x="4362450" y="2444750"/>
          <p14:tracePt t="15581" x="4425950" y="2444750"/>
          <p14:tracePt t="15598" x="4521200" y="2444750"/>
          <p14:tracePt t="15615" x="4578350" y="2444750"/>
          <p14:tracePt t="15631" x="4635500" y="2438400"/>
          <p14:tracePt t="15649" x="4692650" y="2438400"/>
          <p14:tracePt t="15666" x="4711700" y="2432050"/>
          <p14:tracePt t="15669" x="4718050" y="2432050"/>
          <p14:tracePt t="15682" x="4718050" y="2425700"/>
          <p14:tracePt t="15699" x="4730750" y="2425700"/>
          <p14:tracePt t="15716" x="4737100" y="2419350"/>
          <p14:tracePt t="15731" x="4756150" y="2419350"/>
          <p14:tracePt t="15733" x="4756150" y="2413000"/>
          <p14:tracePt t="15749" x="4768850" y="2406650"/>
          <p14:tracePt t="15765" x="4775200" y="2400300"/>
          <p14:tracePt t="15782" x="4781550" y="2387600"/>
          <p14:tracePt t="15798" x="4787900" y="2349500"/>
          <p14:tracePt t="15815" x="4794250" y="2330450"/>
          <p14:tracePt t="15832" x="4794250" y="2298700"/>
          <p14:tracePt t="15848" x="4794250" y="2273300"/>
          <p14:tracePt t="15865" x="4787900" y="2254250"/>
          <p14:tracePt t="15882" x="4775200" y="2235200"/>
          <p14:tracePt t="15899" x="4768850" y="2228850"/>
          <p14:tracePt t="15901" x="4762500" y="2222500"/>
          <p14:tracePt t="15916" x="4756150" y="2216150"/>
          <p14:tracePt t="15932" x="4718050" y="2190750"/>
          <p14:tracePt t="15949" x="4686300" y="2171700"/>
          <p14:tracePt t="15953" x="4667250" y="2165350"/>
          <p14:tracePt t="15965" x="4616450" y="2146300"/>
          <p14:tracePt t="15982" x="4540250" y="2120900"/>
          <p14:tracePt t="15984" x="4521200" y="2114550"/>
          <p14:tracePt t="15998" x="4432300" y="2095500"/>
          <p14:tracePt t="16015" x="4324350" y="2063750"/>
          <p14:tracePt t="16032" x="4241800" y="2044700"/>
          <p14:tracePt t="16049" x="4159250" y="2032000"/>
          <p14:tracePt t="16065" x="4083050" y="2019300"/>
          <p14:tracePt t="16082" x="4013200" y="2012950"/>
          <p14:tracePt t="16099" x="3968750" y="2012950"/>
          <p14:tracePt t="16115" x="3892550" y="2012950"/>
          <p14:tracePt t="16132" x="3784600" y="2012950"/>
          <p14:tracePt t="16149" x="3721100" y="2012950"/>
          <p14:tracePt t="16150" x="3695700" y="2012950"/>
          <p14:tracePt t="16166" x="3613150" y="2012950"/>
          <p14:tracePt t="16183" x="3511550" y="2012950"/>
          <p14:tracePt t="16199" x="3397250" y="2006600"/>
          <p14:tracePt t="16216" x="3352800" y="2006600"/>
          <p14:tracePt t="16232" x="3282950" y="2006600"/>
          <p14:tracePt t="16250" x="3251200" y="2006600"/>
          <p14:tracePt t="16266" x="3232150" y="2012950"/>
          <p14:tracePt t="16282" x="3181350" y="2032000"/>
          <p14:tracePt t="16299" x="3124200" y="2063750"/>
          <p14:tracePt t="16316" x="3067050" y="2082800"/>
          <p14:tracePt t="16332" x="2965450" y="2101850"/>
          <p14:tracePt t="16349" x="2889250" y="2120900"/>
          <p14:tracePt t="16366" x="2832100" y="2139950"/>
          <p14:tracePt t="16383" x="2806700" y="2152650"/>
          <p14:tracePt t="16384" x="2800350" y="2159000"/>
          <p14:tracePt t="16416" x="2794000" y="2171700"/>
          <p14:tracePt t="16487" x="2794000" y="2178050"/>
          <p14:tracePt t="16606" x="0" y="0"/>
        </p14:tracePtLst>
        <p14:tracePtLst>
          <p14:tracePt t="16973" x="2901950" y="2051050"/>
          <p14:tracePt t="17018" x="2889250" y="2051050"/>
          <p14:tracePt t="17033" x="2857500" y="2051050"/>
          <p14:tracePt t="17050" x="2844800" y="2057400"/>
          <p14:tracePt t="17066" x="2819400" y="2070100"/>
          <p14:tracePt t="17083" x="2800350" y="2089150"/>
          <p14:tracePt t="17100" x="2781300" y="2095500"/>
          <p14:tracePt t="17117" x="2774950" y="2101850"/>
          <p14:tracePt t="17119" x="2768600" y="2108200"/>
          <p14:tracePt t="17133" x="2768600" y="2114550"/>
          <p14:tracePt t="17151" x="2762250" y="2127250"/>
          <p14:tracePt t="17152" x="2755900" y="2139950"/>
          <p14:tracePt t="17167" x="2749550" y="2152650"/>
          <p14:tracePt t="17184" x="2743200" y="2178050"/>
          <p14:tracePt t="17200" x="2736850" y="2203450"/>
          <p14:tracePt t="17217" x="2736850" y="2228850"/>
          <p14:tracePt t="17233" x="2730500" y="2241550"/>
          <p14:tracePt t="17250" x="2730500" y="2254250"/>
          <p14:tracePt t="17267" x="2730500" y="2266950"/>
          <p14:tracePt t="17284" x="2730500" y="2273300"/>
          <p14:tracePt t="17300" x="2730500" y="2292350"/>
          <p14:tracePt t="17317" x="2730500" y="2311400"/>
          <p14:tracePt t="17319" x="2730500" y="2324100"/>
          <p14:tracePt t="17333" x="2736850" y="2330450"/>
          <p14:tracePt t="17350" x="2755900" y="2368550"/>
          <p14:tracePt t="17354" x="2755900" y="2387600"/>
          <p14:tracePt t="17367" x="2794000" y="2425700"/>
          <p14:tracePt t="17384" x="2813050" y="2444750"/>
          <p14:tracePt t="17386" x="2838450" y="2457450"/>
          <p14:tracePt t="17401" x="2876550" y="2476500"/>
          <p14:tracePt t="17417" x="2895600" y="2482850"/>
          <p14:tracePt t="17434" x="2933700" y="2482850"/>
          <p14:tracePt t="17451" x="2978150" y="2482850"/>
          <p14:tracePt t="17467" x="3035300" y="2482850"/>
          <p14:tracePt t="17484" x="3098800" y="2476500"/>
          <p14:tracePt t="17500" x="3149600" y="2457450"/>
          <p14:tracePt t="17517" x="3187700" y="2451100"/>
          <p14:tracePt t="17534" x="3206750" y="2444750"/>
          <p14:tracePt t="17550" x="3219450" y="2438400"/>
          <p14:tracePt t="17567" x="3225800" y="2432050"/>
          <p14:tracePt t="17584" x="3232150" y="2425700"/>
          <p14:tracePt t="17602" x="3244850" y="2387600"/>
          <p14:tracePt t="17618" x="3251200" y="2362200"/>
          <p14:tracePt t="17634" x="3257550" y="2305050"/>
          <p14:tracePt t="17651" x="3257550" y="2273300"/>
          <p14:tracePt t="17667" x="3257550" y="2235200"/>
          <p14:tracePt t="17684" x="3257550" y="2209800"/>
          <p14:tracePt t="17701" x="3257550" y="2178050"/>
          <p14:tracePt t="17717" x="3257550" y="2165350"/>
          <p14:tracePt t="17734" x="3257550" y="2146300"/>
          <p14:tracePt t="17751" x="3251200" y="2133600"/>
          <p14:tracePt t="17767" x="3244850" y="2120900"/>
          <p14:tracePt t="17784" x="3232150" y="2108200"/>
          <p14:tracePt t="17801" x="3225800" y="2095500"/>
          <p14:tracePt t="17803" x="3219450" y="2089150"/>
          <p14:tracePt t="17817" x="3213100" y="2082800"/>
          <p14:tracePt t="17834" x="3200400" y="2076450"/>
          <p14:tracePt t="17851" x="3200400" y="2070100"/>
          <p14:tracePt t="17868" x="3187700" y="2063750"/>
          <p14:tracePt t="17885" x="3175000" y="2063750"/>
          <p14:tracePt t="17901" x="3143250" y="2057400"/>
          <p14:tracePt t="17918" x="3111500" y="2057400"/>
          <p14:tracePt t="17935" x="3079750" y="2057400"/>
          <p14:tracePt t="17951" x="3016250" y="2057400"/>
          <p14:tracePt t="17968" x="2978150" y="2057400"/>
          <p14:tracePt t="17984" x="2946400" y="2057400"/>
          <p14:tracePt t="18002" x="2914650" y="2057400"/>
          <p14:tracePt t="18018" x="2901950" y="2057400"/>
          <p14:tracePt t="18034" x="2895600" y="2057400"/>
          <p14:tracePt t="18068" x="2889250" y="2057400"/>
          <p14:tracePt t="18072" x="2882900" y="2057400"/>
          <p14:tracePt t="18102" x="2863850" y="2082800"/>
          <p14:tracePt t="18118" x="2851150" y="2101850"/>
          <p14:tracePt t="18135" x="2838450" y="2127250"/>
          <p14:tracePt t="18152" x="2825750" y="2152650"/>
          <p14:tracePt t="18168" x="2813050" y="2184400"/>
          <p14:tracePt t="18185" x="2806700" y="2203450"/>
          <p14:tracePt t="18202" x="2800350" y="2222500"/>
          <p14:tracePt t="18204" x="2794000" y="2241550"/>
          <p14:tracePt t="18218" x="2794000" y="2247900"/>
          <p14:tracePt t="18235" x="2794000" y="2260600"/>
          <p14:tracePt t="18251" x="2787650" y="2273300"/>
          <p14:tracePt t="18268" x="2787650" y="2286000"/>
          <p14:tracePt t="18285" x="2787650" y="2305050"/>
          <p14:tracePt t="18302" x="2787650" y="2311400"/>
          <p14:tracePt t="18304" x="2787650" y="2317750"/>
          <p14:tracePt t="18318" x="2787650" y="2324100"/>
          <p14:tracePt t="18335" x="2787650" y="2336800"/>
          <p14:tracePt t="18352" x="2787650" y="2343150"/>
          <p14:tracePt t="18369" x="2787650" y="2355850"/>
          <p14:tracePt t="18386" x="2794000" y="2368550"/>
          <p14:tracePt t="18402" x="2800350" y="2381250"/>
          <p14:tracePt t="18418" x="2813050" y="2387600"/>
          <p14:tracePt t="18435" x="2819400" y="2393950"/>
          <p14:tracePt t="18452" x="2832100" y="2406650"/>
          <p14:tracePt t="18468" x="2857500" y="2413000"/>
          <p14:tracePt t="18473" x="2863850" y="2413000"/>
          <p14:tracePt t="18485" x="2870200" y="2419350"/>
          <p14:tracePt t="18502" x="2895600" y="2425700"/>
          <p14:tracePt t="18518" x="2921000" y="2425700"/>
          <p14:tracePt t="18535" x="2946400" y="2425700"/>
          <p14:tracePt t="18538" x="2952750" y="2425700"/>
          <p14:tracePt t="18552" x="2965450" y="2425700"/>
          <p14:tracePt t="18569" x="2997200" y="2413000"/>
          <p14:tracePt t="18585" x="3028950" y="2400300"/>
          <p14:tracePt t="18602" x="3048000" y="2381250"/>
          <p14:tracePt t="18619" x="3067050" y="2368550"/>
          <p14:tracePt t="18635" x="3079750" y="2349500"/>
          <p14:tracePt t="18652" x="3086100" y="2336800"/>
          <p14:tracePt t="18668" x="3098800" y="2317750"/>
          <p14:tracePt t="18686" x="3105150" y="2292350"/>
          <p14:tracePt t="18702" x="3111500" y="2266950"/>
          <p14:tracePt t="18719" x="3111500" y="2247900"/>
          <p14:tracePt t="18735" x="3111500" y="2222500"/>
          <p14:tracePt t="18738" x="3111500" y="2216150"/>
          <p14:tracePt t="18752" x="3111500" y="2203450"/>
          <p14:tracePt t="18769" x="3111500" y="2184400"/>
          <p14:tracePt t="18785" x="3111500" y="2171700"/>
          <p14:tracePt t="18804" x="3111500" y="2159000"/>
          <p14:tracePt t="18836" x="3111500" y="2152650"/>
          <p14:tracePt t="18869" x="3111500" y="2139950"/>
          <p14:tracePt t="18885" x="3111500" y="2133600"/>
          <p14:tracePt t="18902" x="3111500" y="2127250"/>
          <p14:tracePt t="18919" x="3111500" y="2120900"/>
          <p14:tracePt t="18936" x="3111500" y="2108200"/>
          <p14:tracePt t="18952" x="3105150" y="2108200"/>
          <p14:tracePt t="18969" x="3105150" y="2101850"/>
          <p14:tracePt t="18986" x="3105150" y="2095500"/>
          <p14:tracePt t="19002" x="3092450" y="2089150"/>
          <p14:tracePt t="19036" x="3092450" y="2082800"/>
          <p14:tracePt t="19052" x="3086100" y="2082800"/>
          <p14:tracePt t="19069" x="3079750" y="2076450"/>
          <p14:tracePt t="19102" x="3079750" y="2070100"/>
          <p14:tracePt t="19119" x="3073400" y="2070100"/>
          <p14:tracePt t="19136" x="3067050" y="2063750"/>
          <p14:tracePt t="19187" x="3067050" y="2057400"/>
          <p14:tracePt t="19192" x="3060700" y="2057400"/>
          <p14:tracePt t="19219" x="3054350" y="2057400"/>
          <p14:tracePt t="19236" x="3048000" y="2057400"/>
          <p14:tracePt t="19253" x="3041650" y="2051050"/>
          <p14:tracePt t="19269" x="3035300" y="2051050"/>
          <p14:tracePt t="19286" x="3028950" y="2051050"/>
          <p14:tracePt t="19303" x="3022600" y="2051050"/>
          <p14:tracePt t="19319" x="3016250" y="2051050"/>
          <p14:tracePt t="19336" x="3009900" y="2051050"/>
          <p14:tracePt t="19353" x="3003550" y="2051050"/>
          <p14:tracePt t="19370" x="2990850" y="2051050"/>
          <p14:tracePt t="19387" x="2978150" y="2051050"/>
          <p14:tracePt t="19403" x="2971800" y="2051050"/>
          <p14:tracePt t="19419" x="2965450" y="2051050"/>
          <p14:tracePt t="19437" x="2959100" y="2051050"/>
          <p14:tracePt t="19485" x="2952750" y="2051050"/>
          <p14:tracePt t="19503" x="2946400" y="2051050"/>
          <p14:tracePt t="19519" x="2940050" y="2051050"/>
          <p14:tracePt t="19536" x="2933700" y="2051050"/>
          <p14:tracePt t="19553" x="2927350" y="2051050"/>
          <p14:tracePt t="19570" x="2921000" y="2051050"/>
          <p14:tracePt t="19586" x="2914650" y="2051050"/>
          <p14:tracePt t="19604" x="2908300" y="2057400"/>
          <p14:tracePt t="19620" x="2895600" y="2057400"/>
          <p14:tracePt t="19637" x="2889250" y="2057400"/>
          <p14:tracePt t="19653" x="2882900" y="2063750"/>
          <p14:tracePt t="19670" x="2870200" y="2070100"/>
          <p14:tracePt t="19686" x="2863850" y="2070100"/>
          <p14:tracePt t="19704" x="2851150" y="2076450"/>
          <p14:tracePt t="19720" x="2844800" y="2076450"/>
          <p14:tracePt t="19737" x="2819400" y="2089150"/>
          <p14:tracePt t="19770" x="2813050" y="2095500"/>
          <p14:tracePt t="19786" x="2806700" y="2101850"/>
          <p14:tracePt t="19803" x="2794000" y="2101850"/>
          <p14:tracePt t="19821" x="2787650" y="2114550"/>
          <p14:tracePt t="19837" x="2781300" y="2114550"/>
          <p14:tracePt t="19853" x="2781300" y="2120900"/>
          <p14:tracePt t="19871" x="2774950" y="2127250"/>
          <p14:tracePt t="19887" x="2768600" y="2133600"/>
          <p14:tracePt t="19890" x="2768600" y="2139950"/>
          <p14:tracePt t="19904" x="2762250" y="2139950"/>
          <p14:tracePt t="19920" x="2762250" y="2146300"/>
          <p14:tracePt t="19937" x="2755900" y="2152650"/>
          <p14:tracePt t="19955" x="2749550" y="2165350"/>
          <p14:tracePt t="19956" x="2749550" y="2171700"/>
          <p14:tracePt t="19971" x="2743200" y="2178050"/>
          <p14:tracePt t="19987" x="2736850" y="2197100"/>
          <p14:tracePt t="20003" x="2730500" y="2209800"/>
          <p14:tracePt t="20020" x="2730500" y="2216150"/>
          <p14:tracePt t="20037" x="2730500" y="2222500"/>
          <p14:tracePt t="20053" x="2730500" y="2228850"/>
          <p14:tracePt t="20071" x="2730500" y="2235200"/>
          <p14:tracePt t="20087" x="2730500" y="2241550"/>
          <p14:tracePt t="20103" x="2730500" y="2254250"/>
          <p14:tracePt t="20121" x="2730500" y="2260600"/>
          <p14:tracePt t="20123" x="2730500" y="2266950"/>
          <p14:tracePt t="20137" x="2730500" y="2273300"/>
          <p14:tracePt t="20154" x="2730500" y="2279650"/>
          <p14:tracePt t="20170" x="2730500" y="2292350"/>
          <p14:tracePt t="20187" x="2730500" y="2305050"/>
          <p14:tracePt t="20204" x="2736850" y="2311400"/>
          <p14:tracePt t="20221" x="2743200" y="2324100"/>
          <p14:tracePt t="20254" x="2755900" y="2336800"/>
          <p14:tracePt t="20270" x="2762250" y="2349500"/>
          <p14:tracePt t="20287" x="2768600" y="2355850"/>
          <p14:tracePt t="20304" x="2774950" y="2355850"/>
          <p14:tracePt t="20321" x="2774950" y="2362200"/>
          <p14:tracePt t="20337" x="2781300" y="2368550"/>
          <p14:tracePt t="20371" x="2781300" y="2374900"/>
          <p14:tracePt t="20388" x="2787650" y="2374900"/>
          <p14:tracePt t="20421" x="2800350" y="2381250"/>
          <p14:tracePt t="20437" x="2806700" y="2387600"/>
          <p14:tracePt t="20455" x="2813050" y="2387600"/>
          <p14:tracePt t="20471" x="2825750" y="2387600"/>
          <p14:tracePt t="20487" x="2844800" y="2393950"/>
          <p14:tracePt t="20504" x="2857500" y="2393950"/>
          <p14:tracePt t="20521" x="2870200" y="2400300"/>
          <p14:tracePt t="20538" x="2889250" y="2406650"/>
          <p14:tracePt t="20554" x="2901950" y="2406650"/>
          <p14:tracePt t="20571" x="2914650" y="2406650"/>
          <p14:tracePt t="20588" x="2933700" y="2406650"/>
          <p14:tracePt t="20604" x="2965450" y="2406650"/>
          <p14:tracePt t="20621" x="2984500" y="2406650"/>
          <p14:tracePt t="20638" x="3003550" y="2406650"/>
          <p14:tracePt t="20640" x="3009900" y="2406650"/>
          <p14:tracePt t="20654" x="3022600" y="2406650"/>
          <p14:tracePt t="20671" x="3035300" y="2406650"/>
          <p14:tracePt t="20688" x="3048000" y="2400300"/>
          <p14:tracePt t="20704" x="3067050" y="2387600"/>
          <p14:tracePt t="20721" x="3098800" y="2381250"/>
          <p14:tracePt t="20738" x="3117850" y="2368550"/>
          <p14:tracePt t="20754" x="3136900" y="2355850"/>
          <p14:tracePt t="20771" x="3149600" y="2349500"/>
          <p14:tracePt t="20788" x="3155950" y="2349500"/>
          <p14:tracePt t="20805" x="3155950" y="2343150"/>
          <p14:tracePt t="20822" x="3155950" y="2330450"/>
          <p14:tracePt t="20838" x="3162300" y="2305050"/>
          <p14:tracePt t="20855" x="3168650" y="2266950"/>
          <p14:tracePt t="20857" x="3175000" y="2228850"/>
          <p14:tracePt t="20871" x="3175000" y="2209800"/>
          <p14:tracePt t="20889" x="3175000" y="2197100"/>
          <p14:tracePt t="20891" x="3175000" y="2190750"/>
          <p14:tracePt t="20921" x="3175000" y="2178050"/>
          <p14:tracePt t="20938" x="3175000" y="2171700"/>
          <p14:tracePt t="20972" x="3175000" y="2165350"/>
          <p14:tracePt t="20988" x="3175000" y="2159000"/>
          <p14:tracePt t="21005" x="3175000" y="2146300"/>
          <p14:tracePt t="21021" x="3175000" y="2133600"/>
          <p14:tracePt t="21038" x="3162300" y="2120900"/>
          <p14:tracePt t="21042" x="3162300" y="2114550"/>
          <p14:tracePt t="21055" x="3162300" y="2108200"/>
          <p14:tracePt t="21072" x="3155950" y="2101850"/>
          <p14:tracePt t="21089" x="3149600" y="2095500"/>
          <p14:tracePt t="21105" x="3143250" y="2089150"/>
          <p14:tracePt t="21138" x="3136900" y="2082800"/>
          <p14:tracePt t="21172" x="3130550" y="2076450"/>
          <p14:tracePt t="21205" x="3124200" y="2070100"/>
          <p14:tracePt t="21222" x="3117850" y="2070100"/>
          <p14:tracePt t="21238" x="3111500" y="2063750"/>
          <p14:tracePt t="21255" x="3098800" y="2063750"/>
          <p14:tracePt t="21272" x="3073400" y="2063750"/>
          <p14:tracePt t="21290" x="3048000" y="2057400"/>
          <p14:tracePt t="21305" x="3022600" y="2057400"/>
          <p14:tracePt t="21308" x="3009900" y="2051050"/>
          <p14:tracePt t="21322" x="2997200" y="2051050"/>
          <p14:tracePt t="21340" x="2971800" y="2051050"/>
          <p14:tracePt t="21342" x="2959100" y="2051050"/>
          <p14:tracePt t="21355" x="2946400" y="2051050"/>
          <p14:tracePt t="21373" x="2927350" y="2051050"/>
          <p14:tracePt t="21375" x="2908300" y="2051050"/>
          <p14:tracePt t="21390" x="2895600" y="2051050"/>
          <p14:tracePt t="21405" x="2876550" y="2051050"/>
          <p14:tracePt t="21422" x="2863850" y="2051050"/>
          <p14:tracePt t="21439" x="2851150" y="2057400"/>
          <p14:tracePt t="21455" x="2825750" y="2070100"/>
          <p14:tracePt t="21472" x="2813050" y="2076450"/>
          <p14:tracePt t="21489" x="2794000" y="2082800"/>
          <p14:tracePt t="21505" x="2781300" y="2089150"/>
          <p14:tracePt t="21540" x="2774950" y="2095500"/>
          <p14:tracePt t="21556" x="2774950" y="2101850"/>
          <p14:tracePt t="21797" x="0" y="0"/>
        </p14:tracePtLst>
        <p14:tracePtLst>
          <p14:tracePt t="52709" x="3384550" y="3879850"/>
          <p14:tracePt t="52714" x="3378200" y="3879850"/>
          <p14:tracePt t="52733" x="3371850" y="3873500"/>
          <p14:tracePt t="52744" x="3371850" y="3867150"/>
          <p14:tracePt t="52761" x="3340100" y="3841750"/>
          <p14:tracePt t="52778" x="3327400" y="3835400"/>
          <p14:tracePt t="52794" x="3308350" y="3829050"/>
          <p14:tracePt t="52811" x="3289300" y="3816350"/>
          <p14:tracePt t="52828" x="3276600" y="3816350"/>
          <p14:tracePt t="52844" x="3257550" y="3816350"/>
          <p14:tracePt t="52860" x="3213100" y="3816350"/>
          <p14:tracePt t="52877" x="3162300" y="3816350"/>
          <p14:tracePt t="52894" x="3130550" y="3816350"/>
          <p14:tracePt t="52911" x="3060700" y="3835400"/>
          <p14:tracePt t="52927" x="2984500" y="3848100"/>
          <p14:tracePt t="52929" x="2940050" y="3854450"/>
          <p14:tracePt t="52944" x="2927350" y="3860800"/>
          <p14:tracePt t="52961" x="2882900" y="3867150"/>
          <p14:tracePt t="52982" x="2882900" y="3873500"/>
          <p14:tracePt t="52995" x="2876550" y="3873500"/>
          <p14:tracePt t="53012" x="2870200" y="3879850"/>
          <p14:tracePt t="53044" x="2851150" y="3898900"/>
          <p14:tracePt t="53061" x="2844800" y="3911600"/>
          <p14:tracePt t="53077" x="2825750" y="3949700"/>
          <p14:tracePt t="53095" x="2819400" y="3975100"/>
          <p14:tracePt t="53099" x="2800350" y="4006850"/>
          <p14:tracePt t="53111" x="2794000" y="4019550"/>
          <p14:tracePt t="53127" x="2787650" y="4070350"/>
          <p14:tracePt t="53144" x="2787650" y="4108450"/>
          <p14:tracePt t="53161" x="2787650" y="4197350"/>
          <p14:tracePt t="53163" x="2794000" y="4222750"/>
          <p14:tracePt t="53178" x="2800350" y="4248150"/>
          <p14:tracePt t="53195" x="2838450" y="4349750"/>
          <p14:tracePt t="53211" x="2882900" y="4419600"/>
          <p14:tracePt t="53228" x="2914650" y="4464050"/>
          <p14:tracePt t="53245" x="2990850" y="4546600"/>
          <p14:tracePt t="53261" x="3060700" y="4622800"/>
          <p14:tracePt t="53278" x="3098800" y="4660900"/>
          <p14:tracePt t="53295" x="3155950" y="4718050"/>
          <p14:tracePt t="53312" x="3187700" y="4749800"/>
          <p14:tracePt t="53328" x="3244850" y="4800600"/>
          <p14:tracePt t="53345" x="3282950" y="4838700"/>
          <p14:tracePt t="53361" x="3308350" y="4857750"/>
          <p14:tracePt t="53378" x="3346450" y="4895850"/>
          <p14:tracePt t="53395" x="3371850" y="4921250"/>
          <p14:tracePt t="53397" x="3403600" y="4946650"/>
          <p14:tracePt t="53411" x="3422650" y="4959350"/>
          <p14:tracePt t="53428" x="3492500" y="4997450"/>
          <p14:tracePt t="53430" x="3511550" y="5010150"/>
          <p14:tracePt t="53445" x="3562350" y="5041900"/>
          <p14:tracePt t="53461" x="3638550" y="5067300"/>
          <p14:tracePt t="53478" x="3702050" y="5092700"/>
          <p14:tracePt t="53496" x="3740150" y="5105400"/>
          <p14:tracePt t="53512" x="3797300" y="5130800"/>
          <p14:tracePt t="53528" x="3848100" y="5156200"/>
          <p14:tracePt t="53545" x="3956050" y="5207000"/>
          <p14:tracePt t="53562" x="4083050" y="5251450"/>
          <p14:tracePt t="53578" x="4146550" y="5276850"/>
          <p14:tracePt t="53595" x="4260850" y="5308600"/>
          <p14:tracePt t="53611" x="4337050" y="5334000"/>
          <p14:tracePt t="53628" x="4438650" y="5365750"/>
          <p14:tracePt t="53632" x="4470400" y="5372100"/>
          <p14:tracePt t="53645" x="4527550" y="5384800"/>
          <p14:tracePt t="53662" x="4559300" y="5391150"/>
          <p14:tracePt t="53678" x="4603750" y="5397500"/>
          <p14:tracePt t="53695" x="4610100" y="5397500"/>
          <p14:tracePt t="53712" x="4616450" y="5397500"/>
          <p14:tracePt t="53729" x="4622800" y="5397500"/>
          <p14:tracePt t="53745" x="4629150" y="5397500"/>
          <p14:tracePt t="53763" x="4648200" y="5397500"/>
          <p14:tracePt t="53779" x="4660900" y="5397500"/>
          <p14:tracePt t="53795" x="4679950" y="5397500"/>
          <p14:tracePt t="53813" x="4705350" y="5397500"/>
          <p14:tracePt t="53828" x="4711700" y="5391150"/>
          <p14:tracePt t="53845" x="4718050" y="5378450"/>
          <p14:tracePt t="53862" x="4730750" y="5353050"/>
          <p14:tracePt t="53878" x="4737100" y="5314950"/>
          <p14:tracePt t="53895" x="4737100" y="5276850"/>
          <p14:tracePt t="53912" x="4737100" y="5226050"/>
          <p14:tracePt t="53913" x="4737100" y="5194300"/>
          <p14:tracePt t="53929" x="4724400" y="5105400"/>
          <p14:tracePt t="53945" x="4705350" y="5054600"/>
          <p14:tracePt t="53962" x="4692650" y="5016500"/>
          <p14:tracePt t="53979" x="4673600" y="4978400"/>
          <p14:tracePt t="53996" x="4654550" y="4953000"/>
          <p14:tracePt t="54013" x="4610100" y="4895850"/>
          <p14:tracePt t="54029" x="4572000" y="4857750"/>
          <p14:tracePt t="54045" x="4514850" y="4813300"/>
          <p14:tracePt t="54062" x="4457700" y="4756150"/>
          <p14:tracePt t="54079" x="4343400" y="4660900"/>
          <p14:tracePt t="54081" x="4311650" y="4635500"/>
          <p14:tracePt t="54095" x="4273550" y="4622800"/>
          <p14:tracePt t="54112" x="4210050" y="4584700"/>
          <p14:tracePt t="54113" x="4178300" y="4565650"/>
          <p14:tracePt t="54129" x="4146550" y="4552950"/>
          <p14:tracePt t="54145" x="4089400" y="4527550"/>
          <p14:tracePt t="54147" x="4019550" y="4495800"/>
          <p14:tracePt t="54162" x="3981450" y="4483100"/>
          <p14:tracePt t="54179" x="3886200" y="4451350"/>
          <p14:tracePt t="54195" x="3816350" y="4419600"/>
          <p14:tracePt t="54213" x="3740150" y="4381500"/>
          <p14:tracePt t="54230" x="3657600" y="4337050"/>
          <p14:tracePt t="54246" x="3581400" y="4292600"/>
          <p14:tracePt t="54262" x="3517900" y="4248150"/>
          <p14:tracePt t="54280" x="3448050" y="4203700"/>
          <p14:tracePt t="54296" x="3422650" y="4184650"/>
          <p14:tracePt t="54313" x="3378200" y="4152900"/>
          <p14:tracePt t="54315" x="3365500" y="4140200"/>
          <p14:tracePt t="54329" x="3346450" y="4127500"/>
          <p14:tracePt t="54346" x="3295650" y="4089400"/>
          <p14:tracePt t="54347" x="3282950" y="4083050"/>
          <p14:tracePt t="54363" x="3232150" y="4051300"/>
          <p14:tracePt t="54379" x="3213100" y="4032250"/>
          <p14:tracePt t="54396" x="3181350" y="4006850"/>
          <p14:tracePt t="54413" x="3143250" y="3962400"/>
          <p14:tracePt t="54429" x="3124200" y="3943350"/>
          <p14:tracePt t="54446" x="3098800" y="3924300"/>
          <p14:tracePt t="54462" x="3079750" y="3917950"/>
          <p14:tracePt t="54480" x="3060700" y="3911600"/>
          <p14:tracePt t="54497" x="3054350" y="3905250"/>
          <p14:tracePt t="54513" x="3048000" y="3898900"/>
          <p14:tracePt t="54530" x="3041650" y="3898900"/>
          <p14:tracePt t="54546" x="3022600" y="3898900"/>
          <p14:tracePt t="54563" x="2997200" y="3898900"/>
          <p14:tracePt t="54579" x="2946400" y="3898900"/>
          <p14:tracePt t="54582" x="2927350" y="3898900"/>
          <p14:tracePt t="54596" x="2914650" y="3898900"/>
          <p14:tracePt t="54613" x="2870200" y="3898900"/>
          <p14:tracePt t="54629" x="2857500" y="3898900"/>
          <p14:tracePt t="54646" x="2851150" y="3898900"/>
          <p14:tracePt t="54663" x="2851150" y="3905250"/>
          <p14:tracePt t="54679" x="2844800" y="3905250"/>
          <p14:tracePt t="54696" x="2838450" y="3911600"/>
          <p14:tracePt t="54713" x="2832100" y="3930650"/>
          <p14:tracePt t="54730" x="2825750" y="3949700"/>
          <p14:tracePt t="54747" x="2825750" y="3975100"/>
          <p14:tracePt t="54763" x="2825750" y="4019550"/>
          <p14:tracePt t="54780" x="2825750" y="4064000"/>
          <p14:tracePt t="54783" x="2832100" y="4076700"/>
          <p14:tracePt t="54796" x="2838450" y="4095750"/>
          <p14:tracePt t="54813" x="2863850" y="4152900"/>
          <p14:tracePt t="54814" x="2876550" y="4171950"/>
          <p14:tracePt t="54830" x="2901950" y="4210050"/>
          <p14:tracePt t="54847" x="2933700" y="4267200"/>
          <p14:tracePt t="54863" x="2990850" y="4337050"/>
          <p14:tracePt t="54880" x="3022600" y="4375150"/>
          <p14:tracePt t="54896" x="3067050" y="4445000"/>
          <p14:tracePt t="54913" x="3086100" y="4476750"/>
          <p14:tracePt t="54930" x="3105150" y="4502150"/>
          <p14:tracePt t="54946" x="3143250" y="4572000"/>
          <p14:tracePt t="54964" x="3175000" y="4622800"/>
          <p14:tracePt t="54980" x="3213100" y="4686300"/>
          <p14:tracePt t="54997" x="3251200" y="4730750"/>
          <p14:tracePt t="55014" x="3308350" y="4781550"/>
          <p14:tracePt t="55030" x="3333750" y="4813300"/>
          <p14:tracePt t="55047" x="3371850" y="4845050"/>
          <p14:tracePt t="55049" x="3384550" y="4857750"/>
          <p14:tracePt t="55063" x="3403600" y="4870450"/>
          <p14:tracePt t="55080" x="3441700" y="4902200"/>
          <p14:tracePt t="55081" x="3454400" y="4921250"/>
          <p14:tracePt t="55097" x="3492500" y="4965700"/>
          <p14:tracePt t="55113" x="3600450" y="5060950"/>
          <p14:tracePt t="55130" x="3695700" y="5137150"/>
          <p14:tracePt t="55147" x="3771900" y="5200650"/>
          <p14:tracePt t="55163" x="3829050" y="5238750"/>
          <p14:tracePt t="55180" x="3854450" y="5245100"/>
          <p14:tracePt t="55197" x="3886200" y="5264150"/>
          <p14:tracePt t="55214" x="3911600" y="5283200"/>
          <p14:tracePt t="55218" x="3924300" y="5289550"/>
          <p14:tracePt t="55231" x="3930650" y="5302250"/>
          <p14:tracePt t="55247" x="3962400" y="5327650"/>
          <p14:tracePt t="55264" x="3981450" y="5346700"/>
          <p14:tracePt t="55280" x="3994150" y="5353050"/>
          <p14:tracePt t="55297" x="4006850" y="5359400"/>
          <p14:tracePt t="55313" x="4032250" y="5378450"/>
          <p14:tracePt t="55330" x="4064000" y="5397500"/>
          <p14:tracePt t="55347" x="4083050" y="5403850"/>
          <p14:tracePt t="55364" x="4089400" y="5410200"/>
          <p14:tracePt t="55381" x="4102100" y="5410200"/>
          <p14:tracePt t="55397" x="4121150" y="5422900"/>
          <p14:tracePt t="55414" x="4152900" y="5441950"/>
          <p14:tracePt t="55431" x="4222750" y="5467350"/>
          <p14:tracePt t="55447" x="4273550" y="5486400"/>
          <p14:tracePt t="55465" x="4292600" y="5492750"/>
          <p14:tracePt t="55467" x="4298950" y="5492750"/>
          <p14:tracePt t="55481" x="4305300" y="5492750"/>
          <p14:tracePt t="55659" x="4311650" y="5492750"/>
          <p14:tracePt t="55768" x="0" y="0"/>
        </p14:tracePtLst>
        <p14:tracePtLst>
          <p14:tracePt t="60234" x="2997200" y="3962400"/>
          <p14:tracePt t="60243" x="2997200" y="3956050"/>
          <p14:tracePt t="60253" x="2997200" y="3949700"/>
          <p14:tracePt t="60270" x="2990850" y="3937000"/>
          <p14:tracePt t="60286" x="2984500" y="3930650"/>
          <p14:tracePt t="60320" x="2978150" y="3924300"/>
          <p14:tracePt t="60336" x="2965450" y="3924300"/>
          <p14:tracePt t="60353" x="2946400" y="3924300"/>
          <p14:tracePt t="60370" x="2914650" y="3924300"/>
          <p14:tracePt t="60387" x="2863850" y="3924300"/>
          <p14:tracePt t="60404" x="2800350" y="3943350"/>
          <p14:tracePt t="60420" x="2781300" y="3956050"/>
          <p14:tracePt t="60437" x="2762250" y="3975100"/>
          <p14:tracePt t="60454" x="2755900" y="3994150"/>
          <p14:tracePt t="60471" x="2755900" y="4013200"/>
          <p14:tracePt t="60487" x="2755900" y="4032250"/>
          <p14:tracePt t="60503" x="2762250" y="4044950"/>
          <p14:tracePt t="60520" x="2768600" y="4044950"/>
          <p14:tracePt t="60537" x="2774950" y="4051300"/>
          <p14:tracePt t="60538" x="2781300" y="4051300"/>
          <p14:tracePt t="60553" x="2806700" y="4051300"/>
          <p14:tracePt t="60570" x="2819400" y="4051300"/>
          <p14:tracePt t="60574" x="2832100" y="4051300"/>
          <p14:tracePt t="60587" x="2882900" y="4044950"/>
          <p14:tracePt t="60603" x="2914650" y="4038600"/>
          <p14:tracePt t="60621" x="2921000" y="4032250"/>
          <p14:tracePt t="60821" x="0" y="0"/>
        </p14:tracePtLst>
        <p14:tracePtLst>
          <p14:tracePt t="62811" x="4159250" y="2940050"/>
          <p14:tracePt t="62829" x="4159250" y="2933700"/>
          <p14:tracePt t="62857" x="4159250" y="2921000"/>
          <p14:tracePt t="62874" x="4146550" y="2914650"/>
          <p14:tracePt t="62890" x="4121150" y="2908300"/>
          <p14:tracePt t="62906" x="4083050" y="2889250"/>
          <p14:tracePt t="62923" x="4032250" y="2882900"/>
          <p14:tracePt t="62940" x="4000500" y="2863850"/>
          <p14:tracePt t="62956" x="3943350" y="2857500"/>
          <p14:tracePt t="62973" x="3892550" y="2851150"/>
          <p14:tracePt t="62990" x="3860800" y="2838450"/>
          <p14:tracePt t="62992" x="3835400" y="2832100"/>
          <p14:tracePt t="63006" x="3810000" y="2832100"/>
          <p14:tracePt t="63023" x="3759200" y="2832100"/>
          <p14:tracePt t="63040" x="3721100" y="2825750"/>
          <p14:tracePt t="63057" x="3689350" y="2825750"/>
          <p14:tracePt t="63073" x="3663950" y="2825750"/>
          <p14:tracePt t="63090" x="3625850" y="2825750"/>
          <p14:tracePt t="63106" x="3581400" y="2832100"/>
          <p14:tracePt t="63123" x="3543300" y="2838450"/>
          <p14:tracePt t="63140" x="3511550" y="2851150"/>
          <p14:tracePt t="63156" x="3498850" y="2857500"/>
          <p14:tracePt t="63173" x="3492500" y="2863850"/>
          <p14:tracePt t="63190" x="3486150" y="2870200"/>
          <p14:tracePt t="63207" x="3479800" y="2870200"/>
          <p14:tracePt t="63223" x="3479800" y="2882900"/>
          <p14:tracePt t="63226" x="3479800" y="2889250"/>
          <p14:tracePt t="63240" x="3479800" y="2895600"/>
          <p14:tracePt t="63257" x="3479800" y="2927350"/>
          <p14:tracePt t="63274" x="3479800" y="2940050"/>
          <p14:tracePt t="63290" x="3479800" y="2959100"/>
          <p14:tracePt t="63307" x="3492500" y="2978150"/>
          <p14:tracePt t="63324" x="3511550" y="3003550"/>
          <p14:tracePt t="63341" x="3524250" y="3022600"/>
          <p14:tracePt t="63357" x="3549650" y="3048000"/>
          <p14:tracePt t="63375" x="3587750" y="3073400"/>
          <p14:tracePt t="63391" x="3638550" y="3105150"/>
          <p14:tracePt t="63407" x="3695700" y="3124200"/>
          <p14:tracePt t="63423" x="3733800" y="3143250"/>
          <p14:tracePt t="63440" x="3816350" y="3168650"/>
          <p14:tracePt t="63457" x="3905250" y="3187700"/>
          <p14:tracePt t="63474" x="3962400" y="3200400"/>
          <p14:tracePt t="63476" x="4006850" y="3206750"/>
          <p14:tracePt t="63490" x="4025900" y="3213100"/>
          <p14:tracePt t="63507" x="4146550" y="3244850"/>
          <p14:tracePt t="63524" x="4241800" y="3263900"/>
          <p14:tracePt t="63540" x="4324350" y="3289300"/>
          <p14:tracePt t="63557" x="4413250" y="3314700"/>
          <p14:tracePt t="63574" x="4495800" y="3333750"/>
          <p14:tracePt t="63591" x="4584700" y="3359150"/>
          <p14:tracePt t="63607" x="4686300" y="3384550"/>
          <p14:tracePt t="63624" x="4781550" y="3403600"/>
          <p14:tracePt t="63641" x="4845050" y="3422650"/>
          <p14:tracePt t="63657" x="4965700" y="3448050"/>
          <p14:tracePt t="63674" x="5099050" y="3473450"/>
          <p14:tracePt t="63676" x="5137150" y="3486150"/>
          <p14:tracePt t="63691" x="5181600" y="3492500"/>
          <p14:tracePt t="63707" x="5302250" y="3530600"/>
          <p14:tracePt t="63724" x="5372100" y="3543300"/>
          <p14:tracePt t="63741" x="5499100" y="3581400"/>
          <p14:tracePt t="63742" x="5530850" y="3587750"/>
          <p14:tracePt t="63757" x="5607050" y="3606800"/>
          <p14:tracePt t="63774" x="5715000" y="3625850"/>
          <p14:tracePt t="63791" x="5778500" y="3632200"/>
          <p14:tracePt t="63807" x="5854700" y="3644900"/>
          <p14:tracePt t="63825" x="5899150" y="3657600"/>
          <p14:tracePt t="63841" x="5937250" y="3663950"/>
          <p14:tracePt t="63857" x="5969000" y="3676650"/>
          <p14:tracePt t="63874" x="6019800" y="3689350"/>
          <p14:tracePt t="63891" x="6089650" y="3708400"/>
          <p14:tracePt t="63907" x="6178550" y="3721100"/>
          <p14:tracePt t="63909" x="6197600" y="3727450"/>
          <p14:tracePt t="63924" x="6242050" y="3740150"/>
          <p14:tracePt t="63941" x="6381750" y="3765550"/>
          <p14:tracePt t="63958" x="6457950" y="3784600"/>
          <p14:tracePt t="63974" x="6534150" y="3797300"/>
          <p14:tracePt t="63991" x="6597650" y="3810000"/>
          <p14:tracePt t="64008" x="6654800" y="3822700"/>
          <p14:tracePt t="64024" x="6692900" y="3829050"/>
          <p14:tracePt t="64041" x="6769100" y="3848100"/>
          <p14:tracePt t="64058" x="6845300" y="3860800"/>
          <p14:tracePt t="64074" x="6896100" y="3873500"/>
          <p14:tracePt t="64092" x="6972300" y="3892550"/>
          <p14:tracePt t="64108" x="7042150" y="3911600"/>
          <p14:tracePt t="64124" x="7092950" y="3924300"/>
          <p14:tracePt t="64142" x="7207250" y="3968750"/>
          <p14:tracePt t="64144" x="7239000" y="3981450"/>
          <p14:tracePt t="64158" x="7264400" y="3981450"/>
          <p14:tracePt t="64175" x="7359650" y="4019550"/>
          <p14:tracePt t="64177" x="7391400" y="4019550"/>
          <p14:tracePt t="64192" x="7435850" y="4032250"/>
          <p14:tracePt t="64208" x="7480300" y="4038600"/>
          <p14:tracePt t="64224" x="7594600" y="4044950"/>
          <p14:tracePt t="64242" x="7670800" y="4044950"/>
          <p14:tracePt t="64258" x="7740650" y="4044950"/>
          <p14:tracePt t="64275" x="7861300" y="4032250"/>
          <p14:tracePt t="64291" x="7899400" y="4019550"/>
          <p14:tracePt t="64308" x="7943850" y="4013200"/>
          <p14:tracePt t="64325" x="7969250" y="4013200"/>
          <p14:tracePt t="64342" x="7975600" y="4013200"/>
          <p14:tracePt t="64358" x="7975600" y="4006850"/>
          <p14:tracePt t="64375" x="7988300" y="4006850"/>
          <p14:tracePt t="64392" x="8020050" y="4006850"/>
          <p14:tracePt t="64408" x="8077200" y="4006850"/>
          <p14:tracePt t="64410" x="8115300" y="4006850"/>
          <p14:tracePt t="64425" x="8159750" y="4006850"/>
          <p14:tracePt t="64441" x="8178800" y="4000500"/>
          <p14:tracePt t="64475" x="8178800" y="3994150"/>
          <p14:tracePt t="64491" x="8178800" y="3975100"/>
          <p14:tracePt t="64508" x="8172450" y="3943350"/>
          <p14:tracePt t="64525" x="8159750" y="3911600"/>
          <p14:tracePt t="64542" x="8140700" y="3867150"/>
          <p14:tracePt t="64559" x="8121650" y="3841750"/>
          <p14:tracePt t="64576" x="8096250" y="3822700"/>
          <p14:tracePt t="64592" x="8058150" y="3797300"/>
          <p14:tracePt t="64608" x="8026400" y="3778250"/>
          <p14:tracePt t="64626" x="7994650" y="3759200"/>
          <p14:tracePt t="64642" x="7931150" y="3733800"/>
          <p14:tracePt t="64644" x="7905750" y="3727450"/>
          <p14:tracePt t="64658" x="7874000" y="3721100"/>
          <p14:tracePt t="64675" x="7753350" y="3689350"/>
          <p14:tracePt t="64692" x="7645400" y="3663950"/>
          <p14:tracePt t="64708" x="7550150" y="3644900"/>
          <p14:tracePt t="64725" x="7454900" y="3613150"/>
          <p14:tracePt t="64742" x="7353300" y="3594100"/>
          <p14:tracePt t="64758" x="7264400" y="3575050"/>
          <p14:tracePt t="64775" x="7181850" y="3556000"/>
          <p14:tracePt t="64792" x="7073900" y="3530600"/>
          <p14:tracePt t="64809" x="6965950" y="3511550"/>
          <p14:tracePt t="64826" x="6858000" y="3486150"/>
          <p14:tracePt t="64842" x="6756400" y="3460750"/>
          <p14:tracePt t="64859" x="6654800" y="3435350"/>
          <p14:tracePt t="64875" x="6521450" y="3409950"/>
          <p14:tracePt t="64892" x="6419850" y="3378200"/>
          <p14:tracePt t="64894" x="6356350" y="3371850"/>
          <p14:tracePt t="64909" x="6286500" y="3359150"/>
          <p14:tracePt t="64926" x="6108700" y="3321050"/>
          <p14:tracePt t="64942" x="5962650" y="3282950"/>
          <p14:tracePt t="64959" x="5829300" y="3257550"/>
          <p14:tracePt t="64975" x="5715000" y="3232150"/>
          <p14:tracePt t="64992" x="5594350" y="3200400"/>
          <p14:tracePt t="65009" x="5467350" y="3175000"/>
          <p14:tracePt t="65026" x="5314950" y="3143250"/>
          <p14:tracePt t="65043" x="5207000" y="3124200"/>
          <p14:tracePt t="65059" x="5067300" y="3092450"/>
          <p14:tracePt t="65075" x="4978400" y="3067050"/>
          <p14:tracePt t="65093" x="4883150" y="3048000"/>
          <p14:tracePt t="65094" x="4857750" y="3041650"/>
          <p14:tracePt t="65109" x="4806950" y="3035300"/>
          <p14:tracePt t="65126" x="4699000" y="3016250"/>
          <p14:tracePt t="65143" x="4584700" y="2997200"/>
          <p14:tracePt t="65159" x="4419600" y="2978150"/>
          <p14:tracePt t="65176" x="4330700" y="2965450"/>
          <p14:tracePt t="65192" x="4241800" y="2952750"/>
          <p14:tracePt t="65209" x="4159250" y="2946400"/>
          <p14:tracePt t="65226" x="4076700" y="2933700"/>
          <p14:tracePt t="65242" x="4000500" y="2933700"/>
          <p14:tracePt t="65259" x="3924300" y="2933700"/>
          <p14:tracePt t="65276" x="3854450" y="2933700"/>
          <p14:tracePt t="65293" x="3797300" y="2933700"/>
          <p14:tracePt t="65309" x="3740150" y="2933700"/>
          <p14:tracePt t="65326" x="3695700" y="2933700"/>
          <p14:tracePt t="65327" x="3683000" y="2933700"/>
          <p14:tracePt t="65343" x="3670300" y="2933700"/>
          <p14:tracePt t="65360" x="3619500" y="2933700"/>
          <p14:tracePt t="65376" x="3594100" y="2933700"/>
          <p14:tracePt t="65393" x="3587750" y="2933700"/>
          <p14:tracePt t="65394" x="3581400" y="2933700"/>
          <p14:tracePt t="65410" x="3568700" y="2933700"/>
          <p14:tracePt t="65426" x="3556000" y="2933700"/>
          <p14:tracePt t="65459" x="3543300" y="2940050"/>
          <p14:tracePt t="65476" x="3536950" y="2959100"/>
          <p14:tracePt t="65493" x="3517900" y="2984500"/>
          <p14:tracePt t="65510" x="3517900" y="3009900"/>
          <p14:tracePt t="65526" x="3511550" y="3028950"/>
          <p14:tracePt t="65544" x="3511550" y="3048000"/>
          <p14:tracePt t="65559" x="3530600" y="3073400"/>
          <p14:tracePt t="65561" x="3549650" y="3086100"/>
          <p14:tracePt t="65576" x="3587750" y="3111500"/>
          <p14:tracePt t="65593" x="3663950" y="3155950"/>
          <p14:tracePt t="65594" x="3708400" y="3175000"/>
          <p14:tracePt t="65609" x="3835400" y="3219450"/>
          <p14:tracePt t="65626" x="3937000" y="3251200"/>
          <p14:tracePt t="65643" x="4070350" y="3276600"/>
          <p14:tracePt t="65660" x="4171950" y="3308350"/>
          <p14:tracePt t="65676" x="4279900" y="3346450"/>
          <p14:tracePt t="65693" x="4400550" y="3390900"/>
          <p14:tracePt t="65710" x="4546600" y="3448050"/>
          <p14:tracePt t="65726" x="4641850" y="3479800"/>
          <p14:tracePt t="65743" x="4756150" y="3511550"/>
          <p14:tracePt t="65760" x="4927600" y="3543300"/>
          <p14:tracePt t="65777" x="5060950" y="3568700"/>
          <p14:tracePt t="65794" x="5219700" y="3606800"/>
          <p14:tracePt t="65796" x="5340350" y="3632200"/>
          <p14:tracePt t="65810" x="5391150" y="3638550"/>
          <p14:tracePt t="65827" x="5537200" y="3676650"/>
          <p14:tracePt t="65829" x="5632450" y="3695700"/>
          <p14:tracePt t="65844" x="5765800" y="3721100"/>
          <p14:tracePt t="65861" x="5899150" y="3752850"/>
          <p14:tracePt t="65876" x="5937250" y="3759200"/>
          <p14:tracePt t="65893" x="6108700" y="3784600"/>
          <p14:tracePt t="65910" x="6242050" y="3816350"/>
          <p14:tracePt t="65927" x="6375400" y="3835400"/>
          <p14:tracePt t="65943" x="6451600" y="3848100"/>
          <p14:tracePt t="65960" x="6604000" y="3867150"/>
          <p14:tracePt t="65977" x="6692900" y="3879850"/>
          <p14:tracePt t="65993" x="6832600" y="3898900"/>
          <p14:tracePt t="66010" x="6902450" y="3905250"/>
          <p14:tracePt t="66027" x="7004050" y="3924300"/>
          <p14:tracePt t="66030" x="7042150" y="3930650"/>
          <p14:tracePt t="66044" x="7080250" y="3937000"/>
          <p14:tracePt t="66060" x="7207250" y="3962400"/>
          <p14:tracePt t="66062" x="7245350" y="3968750"/>
          <p14:tracePt t="66077" x="7289800" y="3981450"/>
          <p14:tracePt t="66094" x="7410450" y="4000500"/>
          <p14:tracePt t="66110" x="7543800" y="4025900"/>
          <p14:tracePt t="66127" x="7613650" y="4032250"/>
          <p14:tracePt t="66143" x="7696200" y="4051300"/>
          <p14:tracePt t="66160" x="7766050" y="4064000"/>
          <p14:tracePt t="66177" x="7829550" y="4070350"/>
          <p14:tracePt t="66194" x="7899400" y="4083050"/>
          <p14:tracePt t="66210" x="7918450" y="4083050"/>
          <p14:tracePt t="66227" x="7950200" y="4083050"/>
          <p14:tracePt t="66244" x="8001000" y="4083050"/>
          <p14:tracePt t="66260" x="8058150" y="4083050"/>
          <p14:tracePt t="66278" x="8102600" y="4083050"/>
          <p14:tracePt t="66294" x="8108950" y="4083050"/>
          <p14:tracePt t="66397" x="8108950" y="4076700"/>
          <p14:tracePt t="66419" x="8108950" y="4070350"/>
          <p14:tracePt t="66650" x="0" y="0"/>
        </p14:tracePtLst>
        <p14:tracePtLst>
          <p14:tracePt t="67636" x="3613150" y="3086100"/>
          <p14:tracePt t="67741" x="3619500" y="3086100"/>
          <p14:tracePt t="67748" x="3632200" y="3086100"/>
          <p14:tracePt t="67763" x="3651250" y="3092450"/>
          <p14:tracePt t="67779" x="3670300" y="3098800"/>
          <p14:tracePt t="67796" x="3695700" y="3105150"/>
          <p14:tracePt t="67812" x="3714750" y="3111500"/>
          <p14:tracePt t="67830" x="3746500" y="3124200"/>
          <p14:tracePt t="67846" x="3759200" y="3124200"/>
          <p14:tracePt t="67862" x="3771900" y="3130550"/>
          <p14:tracePt t="67879" x="3784600" y="3130550"/>
          <p14:tracePt t="68266" x="3790950" y="3136900"/>
          <p14:tracePt t="68280" x="3822700" y="3149600"/>
          <p14:tracePt t="68297" x="3892550" y="3168650"/>
          <p14:tracePt t="68313" x="3987800" y="3181350"/>
          <p14:tracePt t="68330" x="4102100" y="3200400"/>
          <p14:tracePt t="68346" x="4229100" y="3238500"/>
          <p14:tracePt t="68363" x="4362450" y="3263900"/>
          <p14:tracePt t="68380" x="4483100" y="3302000"/>
          <p14:tracePt t="68396" x="4572000" y="3333750"/>
          <p14:tracePt t="68398" x="4616450" y="3359150"/>
          <p14:tracePt t="68413" x="4699000" y="3384550"/>
          <p14:tracePt t="68430" x="4775200" y="3416300"/>
          <p14:tracePt t="68446" x="4927600" y="3454400"/>
          <p14:tracePt t="68463" x="5073650" y="3479800"/>
          <p14:tracePt t="68480" x="5238750" y="3511550"/>
          <p14:tracePt t="68496" x="5397500" y="3524250"/>
          <p14:tracePt t="68514" x="5537200" y="3536950"/>
          <p14:tracePt t="68530" x="5600700" y="3543300"/>
          <p14:tracePt t="68547" x="5613400" y="3543300"/>
          <p14:tracePt t="68580" x="5613400" y="3549650"/>
          <p14:tracePt t="68597" x="5619750" y="3549650"/>
          <p14:tracePt t="68613" x="5638800" y="3556000"/>
          <p14:tracePt t="68630" x="5651500" y="3556000"/>
          <p14:tracePt t="68632" x="5664200" y="3562350"/>
          <p14:tracePt t="68647" x="5670550" y="3562350"/>
          <p14:tracePt t="68664" x="5695950" y="3562350"/>
          <p14:tracePt t="68680" x="5702300" y="3562350"/>
          <p14:tracePt t="68697" x="5708650" y="3568700"/>
          <p14:tracePt t="68713" x="5727700" y="3568700"/>
          <p14:tracePt t="68731" x="5740400" y="3568700"/>
          <p14:tracePt t="68747" x="5746750" y="3568700"/>
          <p14:tracePt t="68919" x="5753100" y="3568700"/>
          <p14:tracePt t="68922" x="5759450" y="3575050"/>
          <p14:tracePt t="68930" x="5797550" y="3594100"/>
          <p14:tracePt t="68947" x="5949950" y="3632200"/>
          <p14:tracePt t="68964" x="6191250" y="3676650"/>
          <p14:tracePt t="68980" x="6553200" y="3727450"/>
          <p14:tracePt t="68998" x="6877050" y="3765550"/>
          <p14:tracePt t="69014" x="7245350" y="3816350"/>
          <p14:tracePt t="69031" x="7391400" y="3841750"/>
          <p14:tracePt t="69048" x="7499350" y="3860800"/>
          <p14:tracePt t="69064" x="7550150" y="3886200"/>
          <p14:tracePt t="69080" x="7581900" y="3898900"/>
          <p14:tracePt t="69082" x="7594600" y="3911600"/>
          <p14:tracePt t="69097" x="7600950" y="3911600"/>
          <p14:tracePt t="69114" x="7626350" y="3917950"/>
          <p14:tracePt t="69131" x="7639050" y="3924300"/>
          <p14:tracePt t="69147" x="7664450" y="3924300"/>
          <p14:tracePt t="69164" x="7677150" y="3930650"/>
          <p14:tracePt t="69181" x="7683500" y="3930650"/>
          <p14:tracePt t="69197" x="7715250" y="3943350"/>
          <p14:tracePt t="69214" x="7823200" y="3981450"/>
          <p14:tracePt t="69232" x="7969250" y="4006850"/>
          <p14:tracePt t="69247" x="8096250" y="4025900"/>
          <p14:tracePt t="69264" x="8178800" y="4025900"/>
          <p14:tracePt t="69282" x="8185150" y="4025900"/>
          <p14:tracePt t="69482" x="8185150" y="4019550"/>
          <p14:tracePt t="69487" x="8185150" y="4013200"/>
          <p14:tracePt t="69498" x="8191500" y="4000500"/>
          <p14:tracePt t="69515" x="8242300" y="3943350"/>
          <p14:tracePt t="69531" x="8324850" y="3860800"/>
          <p14:tracePt t="69548" x="8426450" y="3759200"/>
          <p14:tracePt t="69550" x="8502650" y="3683000"/>
          <p14:tracePt t="69564" x="8559800" y="3619500"/>
          <p14:tracePt t="69581" x="8763000" y="3441700"/>
          <p14:tracePt t="69598" x="8928100" y="3302000"/>
          <p14:tracePt t="69614" x="9017000" y="3225800"/>
          <p14:tracePt t="69631" x="9055100" y="3187700"/>
          <p14:tracePt t="69648" x="9067800" y="3168650"/>
          <p14:tracePt t="69664" x="9067800" y="3149600"/>
          <p14:tracePt t="69681" x="9074150" y="3136900"/>
          <p14:tracePt t="69698" x="9080500" y="3111500"/>
          <p14:tracePt t="69715" x="9105900" y="3073400"/>
          <p14:tracePt t="69731" x="9118600" y="3054350"/>
          <p14:tracePt t="69748" x="9137650" y="3028950"/>
          <p14:tracePt t="69765" x="9150350" y="3016250"/>
          <p14:tracePt t="69781" x="9194800" y="2990850"/>
          <p14:tracePt t="69784" x="9207500" y="2984500"/>
          <p14:tracePt t="69798" x="9239250" y="2971800"/>
          <p14:tracePt t="69815" x="9283700" y="2933700"/>
          <p14:tracePt t="69817" x="9302750" y="2914650"/>
          <p14:tracePt t="69832" x="9328150" y="2889250"/>
          <p14:tracePt t="69848" x="9334500" y="2876550"/>
          <p14:tracePt t="69865" x="9340850" y="2876550"/>
          <p14:tracePt t="69898" x="9347200" y="2863850"/>
          <p14:tracePt t="69915" x="9359900" y="2863850"/>
          <p14:tracePt t="69932" x="9366250" y="2857500"/>
          <p14:tracePt t="69966" x="9372600" y="2857500"/>
          <p14:tracePt t="69982" x="9385300" y="2851150"/>
          <p14:tracePt t="69998" x="9442450" y="2832100"/>
          <p14:tracePt t="70016" x="9537700" y="2806700"/>
          <p14:tracePt t="70032" x="9652000" y="2762250"/>
          <p14:tracePt t="70049" x="9690100" y="2743200"/>
          <p14:tracePt t="70065" x="9702800" y="2736850"/>
          <p14:tracePt t="70393" x="0" y="0"/>
        </p14:tracePtLst>
        <p14:tracePtLst>
          <p14:tracePt t="71315" x="2901950" y="4044950"/>
          <p14:tracePt t="71390" x="2914650" y="4044950"/>
          <p14:tracePt t="71394" x="2933700" y="4057650"/>
          <p14:tracePt t="71417" x="3003550" y="4089400"/>
          <p14:tracePt t="71434" x="3054350" y="4108450"/>
          <p14:tracePt t="71450" x="3124200" y="4146550"/>
          <p14:tracePt t="71467" x="3181350" y="4171950"/>
          <p14:tracePt t="71484" x="3232150" y="4197350"/>
          <p14:tracePt t="71500" x="3282950" y="4229100"/>
          <p14:tracePt t="71517" x="3321050" y="4248150"/>
          <p14:tracePt t="71534" x="3346450" y="4273550"/>
          <p14:tracePt t="71536" x="3352800" y="4279900"/>
          <p14:tracePt t="71550" x="3378200" y="4292600"/>
          <p14:tracePt t="71567" x="3390900" y="4305300"/>
          <p14:tracePt t="71584" x="3429000" y="4337050"/>
          <p14:tracePt t="71600" x="3435350" y="4349750"/>
          <p14:tracePt t="71617" x="3454400" y="4362450"/>
          <p14:tracePt t="71634" x="3467100" y="4368800"/>
          <p14:tracePt t="71650" x="3486150" y="4387850"/>
          <p14:tracePt t="71667" x="3498850" y="4394200"/>
          <p14:tracePt t="71684" x="3524250" y="4425950"/>
          <p14:tracePt t="71701" x="3543300" y="4445000"/>
          <p14:tracePt t="71718" x="3581400" y="4483100"/>
          <p14:tracePt t="71734" x="3600450" y="4508500"/>
          <p14:tracePt t="71750" x="3619500" y="4527550"/>
          <p14:tracePt t="71767" x="3644900" y="4546600"/>
          <p14:tracePt t="71784" x="3651250" y="4552950"/>
          <p14:tracePt t="71786" x="3657600" y="4559300"/>
          <p14:tracePt t="71800" x="3663950" y="4565650"/>
          <p14:tracePt t="71817" x="3676650" y="4578350"/>
          <p14:tracePt t="71819" x="3689350" y="4591050"/>
          <p14:tracePt t="71834" x="3708400" y="4610100"/>
          <p14:tracePt t="71851" x="3727450" y="4635500"/>
          <p14:tracePt t="71867" x="3746500" y="4654550"/>
          <p14:tracePt t="71884" x="3771900" y="4686300"/>
          <p14:tracePt t="71900" x="3797300" y="4724400"/>
          <p14:tracePt t="71918" x="3822700" y="4756150"/>
          <p14:tracePt t="71935" x="3860800" y="4806950"/>
          <p14:tracePt t="71952" x="3898900" y="4864100"/>
          <p14:tracePt t="71968" x="3930650" y="4895850"/>
          <p14:tracePt t="71984" x="3962400" y="4933950"/>
          <p14:tracePt t="72001" x="3987800" y="4965700"/>
          <p14:tracePt t="72018" x="4013200" y="4991100"/>
          <p14:tracePt t="72020" x="4038600" y="5022850"/>
          <p14:tracePt t="72034" x="4064000" y="5048250"/>
          <p14:tracePt t="72051" x="4108450" y="5105400"/>
          <p14:tracePt t="72052" x="4140200" y="5130800"/>
          <p14:tracePt t="72068" x="4178300" y="5175250"/>
          <p14:tracePt t="72084" x="4216400" y="5207000"/>
          <p14:tracePt t="72101" x="4222750" y="5207000"/>
          <p14:tracePt t="72118" x="4229100" y="5213350"/>
          <p14:tracePt t="72134" x="4235450" y="5226050"/>
          <p14:tracePt t="72151" x="4248150" y="5232400"/>
          <p14:tracePt t="72168" x="4273550" y="5257800"/>
          <p14:tracePt t="72184" x="4286250" y="5270500"/>
          <p14:tracePt t="72202" x="4292600" y="5276850"/>
          <p14:tracePt t="72234" x="4298950" y="5283200"/>
          <p14:tracePt t="72268" x="4305300" y="5283200"/>
          <p14:tracePt t="72362" x="4305300" y="5276850"/>
          <p14:tracePt t="72368" x="4305300" y="5257800"/>
          <p14:tracePt t="72385" x="4305300" y="5194300"/>
          <p14:tracePt t="72385" x="0" y="0"/>
        </p14:tracePtLst>
        <p14:tracePtLst>
          <p14:tracePt t="72839" x="4686300" y="4044950"/>
          <p14:tracePt t="72846" x="4692650" y="4044950"/>
          <p14:tracePt t="72889" x="4699000" y="4044950"/>
          <p14:tracePt t="72892" x="4711700" y="4051300"/>
          <p14:tracePt t="72902" x="4737100" y="4070350"/>
          <p14:tracePt t="72919" x="4813300" y="4127500"/>
          <p14:tracePt t="72937" x="4914900" y="4203700"/>
          <p14:tracePt t="72941" x="4953000" y="4235450"/>
          <p14:tracePt t="72952" x="5003800" y="4260850"/>
          <p14:tracePt t="72970" x="5080000" y="4311650"/>
          <p14:tracePt t="72986" x="5162550" y="4368800"/>
          <p14:tracePt t="73002" x="5213350" y="4413250"/>
          <p14:tracePt t="73019" x="5264150" y="4451350"/>
          <p14:tracePt t="73035" x="5302250" y="4483100"/>
          <p14:tracePt t="73052" x="5340350" y="4514850"/>
          <p14:tracePt t="73069" x="5384800" y="4546600"/>
          <p14:tracePt t="73085" x="5454650" y="4610100"/>
          <p14:tracePt t="73102" x="5499100" y="4641850"/>
          <p14:tracePt t="73119" x="5543550" y="4679950"/>
          <p14:tracePt t="73135" x="5581650" y="4705350"/>
          <p14:tracePt t="73152" x="5619750" y="4737100"/>
          <p14:tracePt t="73170" x="5664200" y="4781550"/>
          <p14:tracePt t="73172" x="5702300" y="4813300"/>
          <p14:tracePt t="73185" x="5715000" y="4826000"/>
          <p14:tracePt t="73203" x="5759450" y="4864100"/>
          <p14:tracePt t="73205" x="5772150" y="4876800"/>
          <p14:tracePt t="73220" x="5791200" y="4895850"/>
          <p14:tracePt t="73221" x="5803900" y="4902200"/>
          <p14:tracePt t="73237" x="5822950" y="4921250"/>
          <p14:tracePt t="73252" x="5835650" y="4940300"/>
          <p14:tracePt t="73269" x="5892800" y="5003800"/>
          <p14:tracePt t="73286" x="5937250" y="5054600"/>
          <p14:tracePt t="73302" x="5981700" y="5092700"/>
          <p14:tracePt t="73319" x="6013450" y="5111750"/>
          <p14:tracePt t="73336" x="6032500" y="5124450"/>
          <p14:tracePt t="73352" x="6045200" y="5137150"/>
          <p14:tracePt t="73369" x="6057900" y="5149850"/>
          <p14:tracePt t="73386" x="6070600" y="5168900"/>
          <p14:tracePt t="73403" x="6089650" y="5181600"/>
          <p14:tracePt t="73419" x="6102350" y="5194300"/>
          <p14:tracePt t="73436" x="6121400" y="5213350"/>
          <p14:tracePt t="73452" x="6134100" y="5219700"/>
          <p14:tracePt t="73470" x="6146800" y="5238750"/>
          <p14:tracePt t="73471" x="6165850" y="5251450"/>
          <p14:tracePt t="73486" x="6184900" y="5270500"/>
          <p14:tracePt t="73503" x="6197600" y="5283200"/>
          <p14:tracePt t="73519" x="6210300" y="5289550"/>
          <p14:tracePt t="73537" x="6223000" y="5295900"/>
          <p14:tracePt t="73611" x="6223000" y="5302250"/>
          <p14:tracePt t="73614" x="6229350" y="5302250"/>
          <p14:tracePt t="73636" x="6229350" y="5308600"/>
          <p14:tracePt t="73653" x="6235700" y="5314950"/>
          <p14:tracePt t="73709" x="6242050" y="5314950"/>
          <p14:tracePt t="73859" x="0" y="0"/>
        </p14:tracePtLst>
        <p14:tracePtLst>
          <p14:tracePt t="74266" x="6743700" y="3994150"/>
          <p14:tracePt t="74307" x="6756400" y="4000500"/>
          <p14:tracePt t="74310" x="6762750" y="4006850"/>
          <p14:tracePt t="74320" x="6775450" y="4019550"/>
          <p14:tracePt t="74337" x="6838950" y="4076700"/>
          <p14:tracePt t="74354" x="6889750" y="4121150"/>
          <p14:tracePt t="74370" x="6972300" y="4210050"/>
          <p14:tracePt t="74374" x="7016750" y="4248150"/>
          <p14:tracePt t="74388" x="7067550" y="4305300"/>
          <p14:tracePt t="74405" x="7188200" y="4432300"/>
          <p14:tracePt t="74421" x="7289800" y="4527550"/>
          <p14:tracePt t="74437" x="7340600" y="4584700"/>
          <p14:tracePt t="74454" x="7391400" y="4629150"/>
          <p14:tracePt t="74471" x="7429500" y="4667250"/>
          <p14:tracePt t="74487" x="7505700" y="4737100"/>
          <p14:tracePt t="74504" x="7639050" y="4851400"/>
          <p14:tracePt t="74520" x="7759700" y="4953000"/>
          <p14:tracePt t="74537" x="7848600" y="5029200"/>
          <p14:tracePt t="74554" x="7969250" y="5099050"/>
          <p14:tracePt t="74571" x="8045450" y="5143500"/>
          <p14:tracePt t="74587" x="8083550" y="5175250"/>
          <p14:tracePt t="74604" x="8134350" y="5226050"/>
          <p14:tracePt t="74606" x="8140700" y="5232400"/>
          <p14:tracePt t="74621" x="8166100" y="5257800"/>
          <p14:tracePt t="74624" x="8178800" y="5270500"/>
          <p14:tracePt t="74638" x="8185150" y="5276850"/>
          <p14:tracePt t="74655" x="8204200" y="5302250"/>
          <p14:tracePt t="74671" x="8216900" y="5302250"/>
          <p14:tracePt t="74712" x="8223250" y="5308600"/>
          <p14:tracePt t="74722" x="8223250" y="5314950"/>
          <p14:tracePt t="74738" x="8235950" y="5327650"/>
          <p14:tracePt t="74754" x="8261350" y="5353050"/>
          <p14:tracePt t="74771" x="8280400" y="5372100"/>
          <p14:tracePt t="74787" x="8293100" y="5378450"/>
          <p14:tracePt t="75124" x="0" y="0"/>
        </p14:tracePtLst>
        <p14:tracePtLst>
          <p14:tracePt t="75616" x="8712200" y="4057650"/>
          <p14:tracePt t="75654" x="8724900" y="4057650"/>
          <p14:tracePt t="75672" x="8782050" y="4083050"/>
          <p14:tracePt t="75689" x="8845550" y="4121150"/>
          <p14:tracePt t="75705" x="8915400" y="4165600"/>
          <p14:tracePt t="75723" x="8997950" y="4229100"/>
          <p14:tracePt t="75739" x="9067800" y="4279900"/>
          <p14:tracePt t="75755" x="9131300" y="4337050"/>
          <p14:tracePt t="75758" x="9175750" y="4368800"/>
          <p14:tracePt t="75772" x="9213850" y="4406900"/>
          <p14:tracePt t="75789" x="9302750" y="4476750"/>
          <p14:tracePt t="75791" x="9347200" y="4514850"/>
          <p14:tracePt t="75806" x="9378950" y="4540250"/>
          <p14:tracePt t="75822" x="9474200" y="4610100"/>
          <p14:tracePt t="75839" x="9531350" y="4667250"/>
          <p14:tracePt t="75856" x="9582150" y="4711700"/>
          <p14:tracePt t="75865" x="9601200" y="4737100"/>
          <p14:tracePt t="75872" x="9632950" y="4768850"/>
          <p14:tracePt t="75889" x="9696450" y="4826000"/>
          <p14:tracePt t="75906" x="9785350" y="4883150"/>
          <p14:tracePt t="75923" x="9842500" y="4914900"/>
          <p14:tracePt t="75939" x="9918700" y="4959350"/>
          <p14:tracePt t="75956" x="9956800" y="4984750"/>
          <p14:tracePt t="75972" x="10007600" y="5022850"/>
          <p14:tracePt t="75989" x="10039350" y="5048250"/>
          <p14:tracePt t="76006" x="10058400" y="5067300"/>
          <p14:tracePt t="76022" x="10064750" y="5073650"/>
          <p14:tracePt t="76025" x="10071100" y="5080000"/>
          <p14:tracePt t="76039" x="10077450" y="5080000"/>
          <p14:tracePt t="76056" x="10096500" y="5099050"/>
          <p14:tracePt t="76072" x="10128250" y="5124450"/>
          <p14:tracePt t="76089" x="10147300" y="5143500"/>
          <p14:tracePt t="76106" x="10172700" y="5162550"/>
          <p14:tracePt t="76123" x="10204450" y="5181600"/>
          <p14:tracePt t="76140" x="10261600" y="5219700"/>
          <p14:tracePt t="76156" x="10325100" y="5270500"/>
          <p14:tracePt t="76172" x="10375900" y="5302250"/>
          <p14:tracePt t="76189" x="10388600" y="5314950"/>
          <p14:tracePt t="76255" x="10394950" y="5321300"/>
          <p14:tracePt t="76414" x="0" y="0"/>
        </p14:tracePtLst>
        <p14:tracePtLst>
          <p14:tracePt t="82286" x="4699000" y="2559050"/>
          <p14:tracePt t="82400" x="4699000" y="2552700"/>
          <p14:tracePt t="82413" x="4686300" y="2552700"/>
          <p14:tracePt t="82430" x="4673600" y="2552700"/>
          <p14:tracePt t="82447" x="4654550" y="2552700"/>
          <p14:tracePt t="82463" x="4648200" y="2552700"/>
          <p14:tracePt t="82480" x="4635500" y="2552700"/>
          <p14:tracePt t="82497" x="4629150" y="2552700"/>
          <p14:tracePt t="82514" x="4622800" y="2552700"/>
          <p14:tracePt t="82531" x="4610100" y="2559050"/>
          <p14:tracePt t="82548" x="4597400" y="2571750"/>
          <p14:tracePt t="82564" x="4578350" y="2603500"/>
          <p14:tracePt t="82580" x="4565650" y="2635250"/>
          <p14:tracePt t="82582" x="4565650" y="2641600"/>
          <p14:tracePt t="82597" x="4559300" y="2647950"/>
          <p14:tracePt t="82615" x="4552950" y="2667000"/>
          <p14:tracePt t="82631" x="4540250" y="2667000"/>
          <p14:tracePt t="82647" x="4540250" y="2673350"/>
          <p14:tracePt t="82664" x="4540250" y="2686050"/>
          <p14:tracePt t="82681" x="4533900" y="2692400"/>
          <p14:tracePt t="82697" x="4533900" y="2711450"/>
          <p14:tracePt t="82714" x="4533900" y="2743200"/>
          <p14:tracePt t="82732" x="4533900" y="2762250"/>
          <p14:tracePt t="82747" x="4533900" y="2781300"/>
          <p14:tracePt t="82764" x="4540250" y="2794000"/>
          <p14:tracePt t="82797" x="4546600" y="2806700"/>
          <p14:tracePt t="82814" x="4559300" y="2813050"/>
          <p14:tracePt t="82831" x="4572000" y="2825750"/>
          <p14:tracePt t="82848" x="4603750" y="2844800"/>
          <p14:tracePt t="82864" x="4641850" y="2857500"/>
          <p14:tracePt t="82881" x="4667250" y="2876550"/>
          <p14:tracePt t="82897" x="4686300" y="2876550"/>
          <p14:tracePt t="82914" x="4705350" y="2882900"/>
          <p14:tracePt t="82931" x="4711700" y="2882900"/>
          <p14:tracePt t="82947" x="4724400" y="2882900"/>
          <p14:tracePt t="82964" x="4737100" y="2882900"/>
          <p14:tracePt t="82981" x="4762500" y="2870200"/>
          <p14:tracePt t="82985" x="4781550" y="2851150"/>
          <p14:tracePt t="82998" x="4787900" y="2844800"/>
          <p14:tracePt t="83014" x="4800600" y="2819400"/>
          <p14:tracePt t="83017" x="4806950" y="2806700"/>
          <p14:tracePt t="83032" x="4813300" y="2800350"/>
          <p14:tracePt t="83048" x="4826000" y="2755900"/>
          <p14:tracePt t="83064" x="4826000" y="2743200"/>
          <p14:tracePt t="83081" x="4826000" y="2736850"/>
          <p14:tracePt t="83098" x="4826000" y="2730500"/>
          <p14:tracePt t="83115" x="4826000" y="2711450"/>
          <p14:tracePt t="83131" x="4826000" y="2698750"/>
          <p14:tracePt t="83148" x="4806950" y="2673350"/>
          <p14:tracePt t="83164" x="4794250" y="2654300"/>
          <p14:tracePt t="83181" x="4787900" y="2641600"/>
          <p14:tracePt t="83198" x="4781550" y="2635250"/>
          <p14:tracePt t="83215" x="4775200" y="2628900"/>
          <p14:tracePt t="83231" x="4768850" y="2628900"/>
          <p14:tracePt t="83249" x="4762500" y="2628900"/>
          <p14:tracePt t="83281" x="4749800" y="2635250"/>
          <p14:tracePt t="83282" x="0" y="0"/>
        </p14:tracePtLst>
        <p14:tracePtLst>
          <p14:tracePt t="83928" x="4705350" y="3867150"/>
          <p14:tracePt t="83937" x="4679950" y="3867150"/>
          <p14:tracePt t="83949" x="4673600" y="3867150"/>
          <p14:tracePt t="83966" x="4667250" y="3867150"/>
          <p14:tracePt t="83983" x="4654550" y="3867150"/>
          <p14:tracePt t="84000" x="4648200" y="3867150"/>
          <p14:tracePt t="84015" x="4641850" y="3867150"/>
          <p14:tracePt t="84033" x="4635500" y="3867150"/>
          <p14:tracePt t="84050" x="4629150" y="3873500"/>
          <p14:tracePt t="84065" x="4610100" y="3892550"/>
          <p14:tracePt t="84082" x="4584700" y="3905250"/>
          <p14:tracePt t="84099" x="4552950" y="3930650"/>
          <p14:tracePt t="84116" x="4521200" y="3943350"/>
          <p14:tracePt t="84132" x="4508500" y="3956050"/>
          <p14:tracePt t="84149" x="4489450" y="3962400"/>
          <p14:tracePt t="84182" x="4489450" y="3975100"/>
          <p14:tracePt t="84199" x="4489450" y="3987800"/>
          <p14:tracePt t="84216" x="4489450" y="4006850"/>
          <p14:tracePt t="84233" x="4489450" y="4032250"/>
          <p14:tracePt t="84235" x="4489450" y="4038600"/>
          <p14:tracePt t="84249" x="4489450" y="4051300"/>
          <p14:tracePt t="84267" x="4502150" y="4076700"/>
          <p14:tracePt t="84300" x="4514850" y="4095750"/>
          <p14:tracePt t="84316" x="4533900" y="4108450"/>
          <p14:tracePt t="84333" x="4546600" y="4121150"/>
          <p14:tracePt t="84349" x="4578350" y="4140200"/>
          <p14:tracePt t="84366" x="4597400" y="4159250"/>
          <p14:tracePt t="84383" x="4622800" y="4178300"/>
          <p14:tracePt t="84399" x="4635500" y="4191000"/>
          <p14:tracePt t="84416" x="4648200" y="4197350"/>
          <p14:tracePt t="84433" x="4660900" y="4203700"/>
          <p14:tracePt t="84437" x="4667250" y="4203700"/>
          <p14:tracePt t="84450" x="4673600" y="4210050"/>
          <p14:tracePt t="84467" x="4692650" y="4216400"/>
          <p14:tracePt t="84499" x="4699000" y="4222750"/>
          <p14:tracePt t="84517" x="4711700" y="4222750"/>
          <p14:tracePt t="84533" x="4724400" y="4222750"/>
          <p14:tracePt t="84549" x="4762500" y="4203700"/>
          <p14:tracePt t="84566" x="4781550" y="4191000"/>
          <p14:tracePt t="84583" x="4794250" y="4178300"/>
          <p14:tracePt t="84600" x="4806950" y="4165600"/>
          <p14:tracePt t="84616" x="4813300" y="4152900"/>
          <p14:tracePt t="84633" x="4813300" y="4133850"/>
          <p14:tracePt t="84650" x="4813300" y="4121150"/>
          <p14:tracePt t="84666" x="4813300" y="4102100"/>
          <p14:tracePt t="84668" x="4813300" y="4095750"/>
          <p14:tracePt t="84683" x="4813300" y="4089400"/>
          <p14:tracePt t="84700" x="4813300" y="4064000"/>
          <p14:tracePt t="84702" x="4806950" y="4057650"/>
          <p14:tracePt t="84717" x="4800600" y="4044950"/>
          <p14:tracePt t="84734" x="4800600" y="4032250"/>
          <p14:tracePt t="84750" x="4787900" y="4019550"/>
          <p14:tracePt t="84767" x="4787900" y="4013200"/>
          <p14:tracePt t="84783" x="4781550" y="4006850"/>
          <p14:tracePt t="84800" x="4781550" y="3994150"/>
          <p14:tracePt t="84816" x="4775200" y="3987800"/>
          <p14:tracePt t="84833" x="4768850" y="3975100"/>
          <p14:tracePt t="84850" x="4762500" y="3962400"/>
          <p14:tracePt t="84867" x="4749800" y="3956050"/>
          <p14:tracePt t="84883" x="4743450" y="3949700"/>
          <p14:tracePt t="84996" x="4737100" y="3949700"/>
          <p14:tracePt t="85026" x="4730750" y="3949700"/>
          <p14:tracePt t="85033" x="4724400" y="3949700"/>
          <p14:tracePt t="85050" x="4711700" y="3949700"/>
          <p14:tracePt t="85067" x="4686300" y="3949700"/>
          <p14:tracePt t="85083" x="4660900" y="3956050"/>
          <p14:tracePt t="85100" x="4635500" y="3968750"/>
          <p14:tracePt t="85117" x="4616450" y="3975100"/>
          <p14:tracePt t="85134" x="4603750" y="3981450"/>
          <p14:tracePt t="85150" x="4591050" y="3981450"/>
          <p14:tracePt t="85167" x="4591050" y="3987800"/>
          <p14:tracePt t="85169" x="4584700" y="3994150"/>
          <p14:tracePt t="85184" x="4578350" y="4006850"/>
          <p14:tracePt t="85202" x="4565650" y="4032250"/>
          <p14:tracePt t="85217" x="4565650" y="4044950"/>
          <p14:tracePt t="85234" x="4565650" y="4051300"/>
          <p14:tracePt t="85250" x="4565650" y="4064000"/>
          <p14:tracePt t="85267" x="4565650" y="4076700"/>
          <p14:tracePt t="85284" x="4565650" y="4095750"/>
          <p14:tracePt t="85300" x="4565650" y="4121150"/>
          <p14:tracePt t="85317" x="4565650" y="4146550"/>
          <p14:tracePt t="85334" x="4572000" y="4171950"/>
          <p14:tracePt t="85350" x="4578350" y="4184650"/>
          <p14:tracePt t="85367" x="4578350" y="4191000"/>
          <p14:tracePt t="85384" x="4584700" y="4197350"/>
          <p14:tracePt t="85401" x="4591050" y="4210050"/>
          <p14:tracePt t="85403" x="4597400" y="4210050"/>
          <p14:tracePt t="85417" x="4597400" y="4222750"/>
          <p14:tracePt t="85420" x="4603750" y="4222750"/>
          <p14:tracePt t="85435" x="4610100" y="4235450"/>
          <p14:tracePt t="85452" x="4616450" y="4241800"/>
          <p14:tracePt t="85505" x="4622800" y="4241800"/>
          <p14:tracePt t="85535" x="4629150" y="4241800"/>
          <p14:tracePt t="85551" x="4635500" y="4241800"/>
          <p14:tracePt t="85567" x="4660900" y="4241800"/>
          <p14:tracePt t="85584" x="4686300" y="4235450"/>
          <p14:tracePt t="85601" x="4718050" y="4222750"/>
          <p14:tracePt t="85618" x="4737100" y="4210050"/>
          <p14:tracePt t="85634" x="4749800" y="4197350"/>
          <p14:tracePt t="85651" x="4756150" y="4191000"/>
          <p14:tracePt t="85667" x="4762500" y="4178300"/>
          <p14:tracePt t="85685" x="4768850" y="4171950"/>
          <p14:tracePt t="85718" x="4768850" y="4159250"/>
          <p14:tracePt t="85734" x="4768850" y="4152900"/>
          <p14:tracePt t="85751" x="4768850" y="4140200"/>
          <p14:tracePt t="85768" x="4768850" y="4133850"/>
          <p14:tracePt t="85801" x="4768850" y="4127500"/>
          <p14:tracePt t="85850" x="4768850" y="4121150"/>
          <p14:tracePt t="85850" x="0" y="0"/>
        </p14:tracePtLst>
        <p14:tracePtLst>
          <p14:tracePt t="90210" x="4718050" y="1968500"/>
          <p14:tracePt t="90215" x="4718050" y="1962150"/>
          <p14:tracePt t="90220" x="4711700" y="1962150"/>
          <p14:tracePt t="90252" x="4699000" y="1955800"/>
          <p14:tracePt t="90273" x="4692650" y="1955800"/>
          <p14:tracePt t="90290" x="4679950" y="1955800"/>
          <p14:tracePt t="90307" x="4673600" y="1955800"/>
          <p14:tracePt t="90323" x="4667250" y="1955800"/>
          <p14:tracePt t="90358" x="4648200" y="1968500"/>
          <p14:tracePt t="90374" x="4635500" y="1974850"/>
          <p14:tracePt t="90390" x="4616450" y="1993900"/>
          <p14:tracePt t="90407" x="4591050" y="2012950"/>
          <p14:tracePt t="90424" x="4559300" y="2044700"/>
          <p14:tracePt t="90440" x="4540250" y="2063750"/>
          <p14:tracePt t="90457" x="4533900" y="2082800"/>
          <p14:tracePt t="90473" x="4527550" y="2095500"/>
          <p14:tracePt t="90477" x="4521200" y="2114550"/>
          <p14:tracePt t="90507" x="4521200" y="2133600"/>
          <p14:tracePt t="90509" x="4521200" y="2139950"/>
          <p14:tracePt t="90523" x="4521200" y="2152650"/>
          <p14:tracePt t="90540" x="4521200" y="2171700"/>
          <p14:tracePt t="90557" x="4521200" y="2190750"/>
          <p14:tracePt t="90574" x="4521200" y="2203450"/>
          <p14:tracePt t="90591" x="4521200" y="2228850"/>
          <p14:tracePt t="90608" x="4521200" y="2247900"/>
          <p14:tracePt t="90624" x="4521200" y="2260600"/>
          <p14:tracePt t="90641" x="4521200" y="2292350"/>
          <p14:tracePt t="90657" x="4521200" y="2305050"/>
          <p14:tracePt t="90674" x="4533900" y="2343150"/>
          <p14:tracePt t="90690" x="4540250" y="2355850"/>
          <p14:tracePt t="90707" x="4546600" y="2374900"/>
          <p14:tracePt t="90724" x="4565650" y="2406650"/>
          <p14:tracePt t="90740" x="4572000" y="2419350"/>
          <p14:tracePt t="90757" x="4578350" y="2425700"/>
          <p14:tracePt t="90774" x="4597400" y="2438400"/>
          <p14:tracePt t="90776" x="4597400" y="2444750"/>
          <p14:tracePt t="90791" x="4603750" y="2451100"/>
          <p14:tracePt t="90824" x="4610100" y="2457450"/>
          <p14:tracePt t="90841" x="4616450" y="2457450"/>
          <p14:tracePt t="90858" x="4622800" y="2463800"/>
          <p14:tracePt t="90874" x="4629150" y="2463800"/>
          <p14:tracePt t="90891" x="4641850" y="2470150"/>
          <p14:tracePt t="90908" x="4648200" y="2470150"/>
          <p14:tracePt t="90924" x="4660900" y="2470150"/>
          <p14:tracePt t="90941" x="4673600" y="2470150"/>
          <p14:tracePt t="90957" x="4692650" y="2470150"/>
          <p14:tracePt t="90974" x="4705350" y="2470150"/>
          <p14:tracePt t="90991" x="4730750" y="2470150"/>
          <p14:tracePt t="91008" x="4743450" y="2463800"/>
          <p14:tracePt t="91011" x="4762500" y="2451100"/>
          <p14:tracePt t="91024" x="4768850" y="2438400"/>
          <p14:tracePt t="91041" x="4794250" y="2413000"/>
          <p14:tracePt t="91057" x="4813300" y="2387600"/>
          <p14:tracePt t="91074" x="4819650" y="2374900"/>
          <p14:tracePt t="91091" x="4819650" y="2362200"/>
          <p14:tracePt t="91108" x="4819650" y="2343150"/>
          <p14:tracePt t="91124" x="4819650" y="2324100"/>
          <p14:tracePt t="91141" x="4819650" y="2298700"/>
          <p14:tracePt t="91158" x="4819650" y="2279650"/>
          <p14:tracePt t="91175" x="4819650" y="2260600"/>
          <p14:tracePt t="91191" x="4819650" y="2241550"/>
          <p14:tracePt t="91208" x="4819650" y="2228850"/>
          <p14:tracePt t="91224" x="4813300" y="2216150"/>
          <p14:tracePt t="91241" x="4813300" y="2197100"/>
          <p14:tracePt t="91258" x="4800600" y="2178050"/>
          <p14:tracePt t="91259" x="4800600" y="2171700"/>
          <p14:tracePt t="91275" x="4794250" y="2152650"/>
          <p14:tracePt t="91291" x="4781550" y="2127250"/>
          <p14:tracePt t="91308" x="4781550" y="2114550"/>
          <p14:tracePt t="91324" x="4775200" y="2101850"/>
          <p14:tracePt t="91342" x="4775200" y="2095500"/>
          <p14:tracePt t="91358" x="4768850" y="2082800"/>
          <p14:tracePt t="91374" x="4762500" y="2076450"/>
          <p14:tracePt t="91391" x="4762500" y="2070100"/>
          <p14:tracePt t="91408" x="4756150" y="2063750"/>
          <p14:tracePt t="91425" x="4756150" y="2057400"/>
          <p14:tracePt t="91441" x="4749800" y="2051050"/>
          <p14:tracePt t="91458" x="4743450" y="2051050"/>
          <p14:tracePt t="91491" x="4743450" y="2044700"/>
          <p14:tracePt t="91508" x="4737100" y="2044700"/>
          <p14:tracePt t="91525" x="4737100" y="2038350"/>
          <p14:tracePt t="91541" x="4724400" y="2032000"/>
          <p14:tracePt t="91558" x="4711700" y="2032000"/>
          <p14:tracePt t="91575" x="4699000" y="2032000"/>
          <p14:tracePt t="91592" x="4673600" y="2032000"/>
          <p14:tracePt t="91609" x="4654550" y="2032000"/>
          <p14:tracePt t="91625" x="4648200" y="2032000"/>
          <p14:tracePt t="91641" x="4641850" y="2038350"/>
          <p14:tracePt t="91658" x="4635500" y="2038350"/>
          <p14:tracePt t="91676" x="4629150" y="2044700"/>
          <p14:tracePt t="91692" x="4610100" y="2057400"/>
          <p14:tracePt t="91708" x="4603750" y="2063750"/>
          <p14:tracePt t="91725" x="4591050" y="2076450"/>
          <p14:tracePt t="91742" x="4578350" y="2089150"/>
          <p14:tracePt t="91758" x="4572000" y="2095500"/>
          <p14:tracePt t="91760" x="4565650" y="2095500"/>
          <p14:tracePt t="91775" x="4565650" y="2108200"/>
          <p14:tracePt t="91792" x="4559300" y="2114550"/>
          <p14:tracePt t="91808" x="4552950" y="2127250"/>
          <p14:tracePt t="91826" x="4546600" y="2146300"/>
          <p14:tracePt t="91842" x="4546600" y="2152650"/>
          <p14:tracePt t="91859" x="4540250" y="2178050"/>
          <p14:tracePt t="91875" x="4540250" y="2190750"/>
          <p14:tracePt t="91892" x="4540250" y="2209800"/>
          <p14:tracePt t="91909" x="4540250" y="2222500"/>
          <p14:tracePt t="91926" x="4540250" y="2241550"/>
          <p14:tracePt t="91927" x="4540250" y="2247900"/>
          <p14:tracePt t="91942" x="4540250" y="2254250"/>
          <p14:tracePt t="91959" x="4540250" y="2279650"/>
          <p14:tracePt t="91976" x="4540250" y="2292350"/>
          <p14:tracePt t="91992" x="4540250" y="2305050"/>
          <p14:tracePt t="91994" x="4540250" y="2311400"/>
          <p14:tracePt t="92025" x="4546600" y="2330450"/>
          <p14:tracePt t="92042" x="4546600" y="2336800"/>
          <p14:tracePt t="92059" x="4546600" y="2343150"/>
          <p14:tracePt t="92076" x="4546600" y="2349500"/>
          <p14:tracePt t="92093" x="4552950" y="2349500"/>
          <p14:tracePt t="92110" x="4559300" y="2355850"/>
          <p14:tracePt t="92125" x="4559300" y="2368550"/>
          <p14:tracePt t="92142" x="4565650" y="2381250"/>
          <p14:tracePt t="92159" x="4572000" y="2393950"/>
          <p14:tracePt t="92177" x="4578350" y="2400300"/>
          <p14:tracePt t="92193" x="4584700" y="2413000"/>
          <p14:tracePt t="92210" x="4591050" y="2425700"/>
          <p14:tracePt t="92226" x="4597400" y="2432050"/>
          <p14:tracePt t="92243" x="4603750" y="2438400"/>
          <p14:tracePt t="92276" x="4610100" y="2451100"/>
          <p14:tracePt t="92292" x="4610100" y="2457450"/>
          <p14:tracePt t="92309" x="4616450" y="2457450"/>
          <p14:tracePt t="92327" x="4622800" y="2463800"/>
          <p14:tracePt t="92360" x="4629150" y="2476500"/>
          <p14:tracePt t="92376" x="4635500" y="2476500"/>
          <p14:tracePt t="92409" x="4641850" y="2476500"/>
          <p14:tracePt t="92426" x="4648200" y="2476500"/>
          <p14:tracePt t="92443" x="4660900" y="2476500"/>
          <p14:tracePt t="92459" x="4692650" y="2476500"/>
          <p14:tracePt t="92476" x="4711700" y="2463800"/>
          <p14:tracePt t="92493" x="4724400" y="2451100"/>
          <p14:tracePt t="92509" x="4743450" y="2438400"/>
          <p14:tracePt t="92526" x="4749800" y="2438400"/>
          <p14:tracePt t="92543" x="4762500" y="2425700"/>
          <p14:tracePt t="92559" x="4768850" y="2419350"/>
          <p14:tracePt t="92577" x="4781550" y="2400300"/>
          <p14:tracePt t="92593" x="4787900" y="2381250"/>
          <p14:tracePt t="92610" x="4794250" y="2362200"/>
          <p14:tracePt t="92626" x="4794250" y="2343150"/>
          <p14:tracePt t="92643" x="4800600" y="2330450"/>
          <p14:tracePt t="92660" x="4800600" y="2305050"/>
          <p14:tracePt t="92677" x="4800600" y="2279650"/>
          <p14:tracePt t="92693" x="4800600" y="2247900"/>
          <p14:tracePt t="92709" x="4800600" y="2222500"/>
          <p14:tracePt t="92711" x="4794250" y="2216150"/>
          <p14:tracePt t="92726" x="4787900" y="2190750"/>
          <p14:tracePt t="92743" x="4781550" y="2165350"/>
          <p14:tracePt t="92760" x="4775200" y="2152650"/>
          <p14:tracePt t="92776" x="4775200" y="2139950"/>
          <p14:tracePt t="92793" x="4768850" y="2127250"/>
          <p14:tracePt t="92810" x="4762500" y="2120900"/>
          <p14:tracePt t="92827" x="4756150" y="2101850"/>
          <p14:tracePt t="92861" x="4749800" y="2089150"/>
          <p14:tracePt t="92876" x="4749800" y="2082800"/>
          <p14:tracePt t="92910" x="4743450" y="2076450"/>
          <p14:tracePt t="92943" x="4743450" y="2070100"/>
          <p14:tracePt t="92960" x="4737100" y="2063750"/>
          <p14:tracePt t="93012" x="4730750" y="2063750"/>
          <p14:tracePt t="93048" x="4724400" y="2063750"/>
          <p14:tracePt t="93061" x="4718050" y="2063750"/>
          <p14:tracePt t="93077" x="4705350" y="2063750"/>
          <p14:tracePt t="93094" x="4699000" y="2063750"/>
          <p14:tracePt t="93111" x="4686300" y="2063750"/>
          <p14:tracePt t="93127" x="4679950" y="2063750"/>
          <p14:tracePt t="93143" x="4673600" y="2063750"/>
          <p14:tracePt t="93160" x="4667250" y="2063750"/>
          <p14:tracePt t="93177" x="4654550" y="2070100"/>
          <p14:tracePt t="93210" x="4648200" y="2070100"/>
          <p14:tracePt t="93227" x="4635500" y="2076450"/>
          <p14:tracePt t="93244" x="4629150" y="2076450"/>
          <p14:tracePt t="93260" x="4616450" y="2082800"/>
          <p14:tracePt t="93277" x="4610100" y="2095500"/>
          <p14:tracePt t="93293" x="4603750" y="2095500"/>
          <p14:tracePt t="93311" x="4597400" y="2101850"/>
          <p14:tracePt t="93327" x="4591050" y="2108200"/>
          <p14:tracePt t="93344" x="4584700" y="2120900"/>
          <p14:tracePt t="93345" x="4578350" y="2127250"/>
          <p14:tracePt t="93377" x="4565650" y="2139950"/>
          <p14:tracePt t="93394" x="4565650" y="2146300"/>
          <p14:tracePt t="93411" x="4559300" y="2159000"/>
          <p14:tracePt t="93428" x="4559300" y="2171700"/>
          <p14:tracePt t="93444" x="4552950" y="2184400"/>
          <p14:tracePt t="93461" x="4552950" y="2197100"/>
          <p14:tracePt t="93477" x="4546600" y="2203450"/>
          <p14:tracePt t="93494" x="4546600" y="2216150"/>
          <p14:tracePt t="93510" x="4546600" y="2228850"/>
          <p14:tracePt t="93527" x="4546600" y="2241550"/>
          <p14:tracePt t="93544" x="4546600" y="2254250"/>
          <p14:tracePt t="93561" x="4540250" y="2260600"/>
          <p14:tracePt t="93578" x="4540250" y="2273300"/>
          <p14:tracePt t="93580" x="4540250" y="2279650"/>
          <p14:tracePt t="93594" x="4540250" y="2286000"/>
          <p14:tracePt t="93611" x="4546600" y="2311400"/>
          <p14:tracePt t="93627" x="4546600" y="2324100"/>
          <p14:tracePt t="93644" x="4552950" y="2336800"/>
          <p14:tracePt t="93661" x="4559300" y="2349500"/>
          <p14:tracePt t="93677" x="4565650" y="2368550"/>
          <p14:tracePt t="93694" x="4578350" y="2374900"/>
          <p14:tracePt t="93711" x="4584700" y="2387600"/>
          <p14:tracePt t="93727" x="4591050" y="2400300"/>
          <p14:tracePt t="93744" x="4603750" y="2419350"/>
          <p14:tracePt t="93761" x="4616450" y="2425700"/>
          <p14:tracePt t="93777" x="4622800" y="2432050"/>
          <p14:tracePt t="93795" x="4629150" y="2432050"/>
          <p14:tracePt t="93811" x="4635500" y="2438400"/>
          <p14:tracePt t="93828" x="4641850" y="2438400"/>
          <p14:tracePt t="93845" x="4648200" y="2438400"/>
          <p14:tracePt t="93861" x="4673600" y="2438400"/>
          <p14:tracePt t="93878" x="4692650" y="2438400"/>
          <p14:tracePt t="93894" x="4711700" y="2432050"/>
          <p14:tracePt t="93912" x="4730750" y="2425700"/>
          <p14:tracePt t="93928" x="4737100" y="2419350"/>
          <p14:tracePt t="93944" x="4756150" y="2406650"/>
          <p14:tracePt t="93961" x="4762500" y="2400300"/>
          <p14:tracePt t="93978" x="4768850" y="2393950"/>
          <p14:tracePt t="93994" x="4775200" y="2381250"/>
          <p14:tracePt t="94011" x="4781550" y="2362200"/>
          <p14:tracePt t="94028" x="4781550" y="2343150"/>
          <p14:tracePt t="94045" x="4787900" y="2317750"/>
          <p14:tracePt t="94047" x="4787900" y="2292350"/>
          <p14:tracePt t="94062" x="4787900" y="2286000"/>
          <p14:tracePt t="94079" x="4787900" y="2260600"/>
          <p14:tracePt t="94095" x="4781550" y="2209800"/>
          <p14:tracePt t="94112" x="4781550" y="2197100"/>
          <p14:tracePt t="94128" x="4775200" y="2171700"/>
          <p14:tracePt t="94145" x="4775200" y="2165350"/>
          <p14:tracePt t="94161" x="4768850" y="2152650"/>
          <p14:tracePt t="94178" x="4768850" y="2146300"/>
          <p14:tracePt t="94195" x="4762500" y="2139950"/>
          <p14:tracePt t="94211" x="4762500" y="2133600"/>
          <p14:tracePt t="94228" x="4762500" y="2120900"/>
          <p14:tracePt t="94245" x="4756150" y="2114550"/>
          <p14:tracePt t="94261" x="4749800" y="2108200"/>
          <p14:tracePt t="94279" x="4749800" y="2101850"/>
          <p14:tracePt t="94295" x="4749800" y="2095500"/>
          <p14:tracePt t="94312" x="4743450" y="2095500"/>
          <p14:tracePt t="94418" x="0" y="0"/>
        </p14:tracePtLst>
        <p14:tracePtLst>
          <p14:tracePt t="97023" x="4965700" y="2101850"/>
          <p14:tracePt t="97033" x="4965700" y="2095500"/>
          <p14:tracePt t="97065" x="4959350" y="2089150"/>
          <p14:tracePt t="97081" x="4959350" y="2082800"/>
          <p14:tracePt t="97098" x="4953000" y="2076450"/>
          <p14:tracePt t="97152" x="4946650" y="2076450"/>
          <p14:tracePt t="97175" x="4940300" y="2076450"/>
          <p14:tracePt t="97181" x="4933950" y="2076450"/>
          <p14:tracePt t="97198" x="4921250" y="2076450"/>
          <p14:tracePt t="97215" x="4914900" y="2076450"/>
          <p14:tracePt t="97233" x="4895850" y="2076450"/>
          <p14:tracePt t="97250" x="4870450" y="2076450"/>
          <p14:tracePt t="97251" x="4857750" y="2082800"/>
          <p14:tracePt t="97266" x="4845050" y="2089150"/>
          <p14:tracePt t="97282" x="4845050" y="2095500"/>
          <p14:tracePt t="97299" x="4838700" y="2095500"/>
          <p14:tracePt t="97315" x="4832350" y="2101850"/>
          <p14:tracePt t="97332" x="4832350" y="2108200"/>
          <p14:tracePt t="97349" x="4832350" y="2114550"/>
          <p14:tracePt t="97365" x="4826000" y="2133600"/>
          <p14:tracePt t="97382" x="4826000" y="2146300"/>
          <p14:tracePt t="97399" x="4819650" y="2171700"/>
          <p14:tracePt t="97415" x="4819650" y="2190750"/>
          <p14:tracePt t="97432" x="4819650" y="2209800"/>
          <p14:tracePt t="97449" x="4819650" y="2222500"/>
          <p14:tracePt t="97465" x="4813300" y="2228850"/>
          <p14:tracePt t="97467" x="4813300" y="2241550"/>
          <p14:tracePt t="97482" x="4813300" y="2247900"/>
          <p14:tracePt t="97499" x="4813300" y="2279650"/>
          <p14:tracePt t="97516" x="4813300" y="2305050"/>
          <p14:tracePt t="97532" x="4813300" y="2324100"/>
          <p14:tracePt t="97549" x="4826000" y="2343150"/>
          <p14:tracePt t="97565" x="4826000" y="2355850"/>
          <p14:tracePt t="97582" x="4832350" y="2362200"/>
          <p14:tracePt t="97599" x="4838700" y="2374900"/>
          <p14:tracePt t="97615" x="4845050" y="2381250"/>
          <p14:tracePt t="97632" x="4857750" y="2393950"/>
          <p14:tracePt t="97649" x="4864100" y="2406650"/>
          <p14:tracePt t="97666" x="4870450" y="2413000"/>
          <p14:tracePt t="97668" x="4876800" y="2413000"/>
          <p14:tracePt t="97683" x="4876800" y="2419350"/>
          <p14:tracePt t="97699" x="4883150" y="2419350"/>
          <p14:tracePt t="97716" x="4895850" y="2419350"/>
          <p14:tracePt t="97733" x="4908550" y="2419350"/>
          <p14:tracePt t="97749" x="4933950" y="2425700"/>
          <p14:tracePt t="97766" x="4959350" y="2425700"/>
          <p14:tracePt t="97783" x="4991100" y="2425700"/>
          <p14:tracePt t="97799" x="5010150" y="2419350"/>
          <p14:tracePt t="97816" x="5029200" y="2406650"/>
          <p14:tracePt t="97832" x="5041900" y="2387600"/>
          <p14:tracePt t="97850" x="5060950" y="2362200"/>
          <p14:tracePt t="97866" x="5067300" y="2343150"/>
          <p14:tracePt t="97883" x="5080000" y="2317750"/>
          <p14:tracePt t="97899" x="5080000" y="2298700"/>
          <p14:tracePt t="97916" x="5080000" y="2279650"/>
          <p14:tracePt t="97918" x="5080000" y="2266950"/>
          <p14:tracePt t="97933" x="5080000" y="2260600"/>
          <p14:tracePt t="97949" x="5080000" y="2222500"/>
          <p14:tracePt t="97966" x="5073650" y="2203450"/>
          <p14:tracePt t="97983" x="5073650" y="2184400"/>
          <p14:tracePt t="97999" x="5067300" y="2165350"/>
          <p14:tracePt t="98016" x="5060950" y="2152650"/>
          <p14:tracePt t="98033" x="5060950" y="2146300"/>
          <p14:tracePt t="98066" x="5054600" y="2139950"/>
          <p14:tracePt t="98099" x="5054600" y="2133600"/>
          <p14:tracePt t="98116" x="5048250" y="2127250"/>
          <p14:tracePt t="98133" x="5048250" y="2120900"/>
          <p14:tracePt t="98150" x="5041900" y="2120900"/>
          <p14:tracePt t="98166" x="5035550" y="2114550"/>
          <p14:tracePt t="98200" x="5029200" y="2108200"/>
          <p14:tracePt t="98217" x="5029200" y="2101850"/>
          <p14:tracePt t="98234" x="5022850" y="2101850"/>
          <p14:tracePt t="98267" x="5010150" y="2095500"/>
          <p14:tracePt t="98284" x="5003800" y="2095500"/>
          <p14:tracePt t="98300" x="4997450" y="2095500"/>
          <p14:tracePt t="98316" x="4984750" y="2095500"/>
          <p14:tracePt t="98333" x="4972050" y="2095500"/>
          <p14:tracePt t="98350" x="4965700" y="2095500"/>
          <p14:tracePt t="98366" x="4959350" y="2095500"/>
          <p14:tracePt t="98383" x="4946650" y="2095500"/>
          <p14:tracePt t="98400" x="4940300" y="2095500"/>
          <p14:tracePt t="98416" x="4927600" y="2095500"/>
          <p14:tracePt t="98434" x="4914900" y="2095500"/>
          <p14:tracePt t="98450" x="4908550" y="2095500"/>
          <p14:tracePt t="98468" x="4902200" y="2095500"/>
          <p14:tracePt t="98483" x="4889500" y="2095500"/>
          <p14:tracePt t="98500" x="4883150" y="2101850"/>
          <p14:tracePt t="98517" x="4876800" y="2108200"/>
          <p14:tracePt t="98533" x="4870450" y="2114550"/>
          <p14:tracePt t="98550" x="4857750" y="2127250"/>
          <p14:tracePt t="98567" x="4851400" y="2133600"/>
          <p14:tracePt t="98583" x="4851400" y="2139950"/>
          <p14:tracePt t="98600" x="4845050" y="2152650"/>
          <p14:tracePt t="98617" x="4845050" y="2159000"/>
          <p14:tracePt t="98633" x="4845050" y="2165350"/>
          <p14:tracePt t="98650" x="4845050" y="2171700"/>
          <p14:tracePt t="98667" x="4838700" y="2190750"/>
          <p14:tracePt t="98684" x="4838700" y="2209800"/>
          <p14:tracePt t="98701" x="4838700" y="2216150"/>
          <p14:tracePt t="98718" x="4838700" y="2235200"/>
          <p14:tracePt t="98735" x="4838700" y="2254250"/>
          <p14:tracePt t="98752" x="4838700" y="2273300"/>
          <p14:tracePt t="98767" x="4838700" y="2286000"/>
          <p14:tracePt t="98784" x="4838700" y="2292350"/>
          <p14:tracePt t="98801" x="4838700" y="2298700"/>
          <p14:tracePt t="98817" x="4845050" y="2311400"/>
          <p14:tracePt t="98834" x="4851400" y="2324100"/>
          <p14:tracePt t="98851" x="4851400" y="2330450"/>
          <p14:tracePt t="98867" x="4864100" y="2336800"/>
          <p14:tracePt t="98884" x="4870450" y="2349500"/>
          <p14:tracePt t="98887" x="4883150" y="2362200"/>
          <p14:tracePt t="98901" x="4889500" y="2374900"/>
          <p14:tracePt t="98918" x="4902200" y="2387600"/>
          <p14:tracePt t="98934" x="4908550" y="2393950"/>
          <p14:tracePt t="98951" x="4914900" y="2400300"/>
          <p14:tracePt t="98968" x="4921250" y="2406650"/>
          <p14:tracePt t="98984" x="4933950" y="2413000"/>
          <p14:tracePt t="99001" x="4933950" y="2419350"/>
          <p14:tracePt t="99018" x="4940300" y="2419350"/>
          <p14:tracePt t="99034" x="4946650" y="2419350"/>
          <p14:tracePt t="99051" x="4953000" y="2425700"/>
          <p14:tracePt t="99067" x="4959350" y="2425700"/>
          <p14:tracePt t="99084" x="4965700" y="2425700"/>
          <p14:tracePt t="99101" x="4972050" y="2425700"/>
          <p14:tracePt t="99118" x="4997450" y="2419350"/>
          <p14:tracePt t="99134" x="5016500" y="2413000"/>
          <p14:tracePt t="99151" x="5029200" y="2393950"/>
          <p14:tracePt t="99168" x="5041900" y="2374900"/>
          <p14:tracePt t="99184" x="5048250" y="2362200"/>
          <p14:tracePt t="99202" x="5054600" y="2343150"/>
          <p14:tracePt t="99218" x="5060950" y="2317750"/>
          <p14:tracePt t="99234" x="5060950" y="2305050"/>
          <p14:tracePt t="99251" x="5060950" y="2292350"/>
          <p14:tracePt t="99268" x="5060950" y="2273300"/>
          <p14:tracePt t="99284" x="5060950" y="2266950"/>
          <p14:tracePt t="99301" x="5060950" y="2260600"/>
          <p14:tracePt t="99318" x="5060950" y="2247900"/>
          <p14:tracePt t="99334" x="5060950" y="2235200"/>
          <p14:tracePt t="99335" x="5060950" y="2228850"/>
          <p14:tracePt t="99368" x="5054600" y="2203450"/>
          <p14:tracePt t="99384" x="5041900" y="2190750"/>
          <p14:tracePt t="99401" x="5041900" y="2184400"/>
          <p14:tracePt t="99418" x="5035550" y="2178050"/>
          <p14:tracePt t="99435" x="5029200" y="2165350"/>
          <p14:tracePt t="99452" x="5016500" y="2152650"/>
          <p14:tracePt t="99468" x="5010150" y="2146300"/>
          <p14:tracePt t="99484" x="5010150" y="2139950"/>
          <p14:tracePt t="99501" x="5003800" y="2133600"/>
          <p14:tracePt t="99534" x="4997450" y="2127250"/>
          <p14:tracePt t="99568" x="4991100" y="2127250"/>
          <p14:tracePt t="99585" x="4991100" y="2120900"/>
          <p14:tracePt t="99601" x="4984750" y="2120900"/>
          <p14:tracePt t="99635" x="4978400" y="2114550"/>
          <p14:tracePt t="99668" x="4972050" y="2108200"/>
          <p14:tracePt t="99685" x="4965700" y="2108200"/>
          <p14:tracePt t="99702" x="4953000" y="2108200"/>
          <p14:tracePt t="99735" x="4933950" y="2108200"/>
          <p14:tracePt t="99751" x="4921250" y="2108200"/>
          <p14:tracePt t="99768" x="4902200" y="2114550"/>
          <p14:tracePt t="99785" x="4883150" y="2120900"/>
          <p14:tracePt t="99801" x="4870450" y="2120900"/>
          <p14:tracePt t="99818" x="4864100" y="2127250"/>
          <p14:tracePt t="99835" x="4857750" y="2127250"/>
          <p14:tracePt t="99852" x="4851400" y="2139950"/>
          <p14:tracePt t="99868" x="4845050" y="2146300"/>
          <p14:tracePt t="99885" x="4838700" y="2152650"/>
          <p14:tracePt t="99902" x="4832350" y="2159000"/>
          <p14:tracePt t="99918" x="4819650" y="2171700"/>
          <p14:tracePt t="99936" x="4813300" y="2178050"/>
          <p14:tracePt t="99940" x="4813300" y="2184400"/>
          <p14:tracePt t="99952" x="4813300" y="2190750"/>
          <p14:tracePt t="99969" x="4806950" y="2197100"/>
          <p14:tracePt t="99986" x="4800600" y="2203450"/>
          <p14:tracePt t="100002" x="4800600" y="2222500"/>
          <p14:tracePt t="100019" x="4794250" y="2235200"/>
          <p14:tracePt t="100036" x="4787900" y="2254250"/>
          <p14:tracePt t="100038" x="4787900" y="2260600"/>
          <p14:tracePt t="100052" x="4787900" y="2273300"/>
          <p14:tracePt t="100069" x="4787900" y="2279650"/>
          <p14:tracePt t="100086" x="4787900" y="2298700"/>
          <p14:tracePt t="100102" x="4787900" y="2311400"/>
          <p14:tracePt t="100119" x="4787900" y="2324100"/>
          <p14:tracePt t="100135" x="4787900" y="2336800"/>
          <p14:tracePt t="100152" x="4794250" y="2349500"/>
          <p14:tracePt t="100169" x="4800600" y="2362200"/>
          <p14:tracePt t="100187" x="4806950" y="2368550"/>
          <p14:tracePt t="100203" x="4813300" y="2381250"/>
          <p14:tracePt t="100219" x="4819650" y="2387600"/>
          <p14:tracePt t="100236" x="4819650" y="2393950"/>
          <p14:tracePt t="100252" x="4832350" y="2400300"/>
          <p14:tracePt t="100269" x="4845050" y="2406650"/>
          <p14:tracePt t="100286" x="4845050" y="2413000"/>
          <p14:tracePt t="100302" x="4851400" y="2419350"/>
          <p14:tracePt t="100319" x="4857750" y="2419350"/>
          <p14:tracePt t="100336" x="4870450" y="2425700"/>
          <p14:tracePt t="100352" x="4883150" y="2425700"/>
          <p14:tracePt t="100369" x="4895850" y="2432050"/>
          <p14:tracePt t="100386" x="4902200" y="2432050"/>
          <p14:tracePt t="100402" x="4908550" y="2432050"/>
          <p14:tracePt t="100420" x="4921250" y="2432050"/>
          <p14:tracePt t="100436" x="4927600" y="2432050"/>
          <p14:tracePt t="100453" x="4946650" y="2432050"/>
          <p14:tracePt t="100470" x="4972050" y="2425700"/>
          <p14:tracePt t="100471" x="4978400" y="2419350"/>
          <p14:tracePt t="100486" x="4984750" y="2419350"/>
          <p14:tracePt t="100502" x="5003800" y="2406650"/>
          <p14:tracePt t="100505" x="5010150" y="2400300"/>
          <p14:tracePt t="100519" x="5029200" y="2381250"/>
          <p14:tracePt t="100552" x="5041900" y="2355850"/>
          <p14:tracePt t="100569" x="5048250" y="2336800"/>
          <p14:tracePt t="100586" x="5054600" y="2330450"/>
          <p14:tracePt t="100603" x="5054600" y="2324100"/>
          <p14:tracePt t="100619" x="5054600" y="2311400"/>
          <p14:tracePt t="100636" x="5054600" y="2305050"/>
          <p14:tracePt t="100653" x="5054600" y="2292350"/>
          <p14:tracePt t="100669" x="5054600" y="2279650"/>
          <p14:tracePt t="100686" x="5054600" y="2266950"/>
          <p14:tracePt t="100703" x="5054600" y="2254250"/>
          <p14:tracePt t="100720" x="5054600" y="2235200"/>
          <p14:tracePt t="100721" x="5054600" y="2216150"/>
          <p14:tracePt t="100736" x="5054600" y="2209800"/>
          <p14:tracePt t="100753" x="5054600" y="2190750"/>
          <p14:tracePt t="100756" x="5054600" y="2184400"/>
          <p14:tracePt t="100786" x="5054600" y="2171700"/>
          <p14:tracePt t="100803" x="5054600" y="2165350"/>
          <p14:tracePt t="100836" x="5054600" y="2159000"/>
          <p14:tracePt t="100853" x="5054600" y="2152650"/>
          <p14:tracePt t="100870" x="5048250" y="2146300"/>
          <p14:tracePt t="100886" x="5041900" y="2139950"/>
          <p14:tracePt t="100903" x="5041900" y="2133600"/>
          <p14:tracePt t="100920" x="5035550" y="2127250"/>
          <p14:tracePt t="100953" x="5029200" y="2120900"/>
          <p14:tracePt t="100970" x="5022850" y="2114550"/>
          <p14:tracePt t="100987" x="5016500" y="2114550"/>
          <p14:tracePt t="101020" x="5010150" y="2108200"/>
          <p14:tracePt t="101036" x="5003800" y="2108200"/>
          <p14:tracePt t="101053" x="4991100" y="2108200"/>
          <p14:tracePt t="101070" x="4978400" y="2101850"/>
          <p14:tracePt t="101087" x="4959350" y="2101850"/>
          <p14:tracePt t="101103" x="4953000" y="2101850"/>
          <p14:tracePt t="101120" x="4940300" y="2101850"/>
          <p14:tracePt t="101136" x="4933950" y="2101850"/>
          <p14:tracePt t="101153" x="4927600" y="2101850"/>
          <p14:tracePt t="101171" x="4914900" y="2101850"/>
          <p14:tracePt t="101187" x="4908550" y="2101850"/>
          <p14:tracePt t="101204" x="4895850" y="2101850"/>
          <p14:tracePt t="101221" x="4889500" y="2108200"/>
          <p14:tracePt t="101222" x="4876800" y="2114550"/>
          <p14:tracePt t="101238" x="4870450" y="2114550"/>
          <p14:tracePt t="101254" x="4851400" y="2133600"/>
          <p14:tracePt t="101271" x="4838700" y="2139950"/>
          <p14:tracePt t="101287" x="4832350" y="2146300"/>
          <p14:tracePt t="101304" x="4826000" y="2152650"/>
          <p14:tracePt t="101320" x="4819650" y="2159000"/>
          <p14:tracePt t="101337" x="4813300" y="2165350"/>
          <p14:tracePt t="101353" x="4813300" y="2171700"/>
          <p14:tracePt t="101370" x="4806950" y="2184400"/>
          <p14:tracePt t="101387" x="4800600" y="2190750"/>
          <p14:tracePt t="101404" x="4794250" y="2209800"/>
          <p14:tracePt t="101421" x="4794250" y="2216150"/>
          <p14:tracePt t="101437" x="4794250" y="2241550"/>
          <p14:tracePt t="101454" x="4794250" y="2254250"/>
          <p14:tracePt t="101455" x="4794250" y="2266950"/>
          <p14:tracePt t="101487" x="4794250" y="2286000"/>
          <p14:tracePt t="101504" x="4794250" y="2292350"/>
          <p14:tracePt t="101520" x="4794250" y="2298700"/>
          <p14:tracePt t="101537" x="4794250" y="2311400"/>
          <p14:tracePt t="101554" x="4794250" y="2317750"/>
          <p14:tracePt t="101570" x="4794250" y="2336800"/>
          <p14:tracePt t="101587" x="4800600" y="2355850"/>
          <p14:tracePt t="101604" x="4800600" y="2362200"/>
          <p14:tracePt t="101620" x="4806950" y="2374900"/>
          <p14:tracePt t="101654" x="4813300" y="2381250"/>
          <p14:tracePt t="101671" x="4819650" y="2387600"/>
          <p14:tracePt t="101688" x="4826000" y="2400300"/>
          <p14:tracePt t="101734" x="4826000" y="2406650"/>
          <p14:tracePt t="101754" x="4832350" y="2406650"/>
          <p14:tracePt t="101770" x="4838700" y="2406650"/>
          <p14:tracePt t="101787" x="4845050" y="2413000"/>
          <p14:tracePt t="101804" x="4851400" y="2413000"/>
          <p14:tracePt t="101821" x="4857750" y="2425700"/>
          <p14:tracePt t="101838" x="4864100" y="2425700"/>
          <p14:tracePt t="101854" x="4870450" y="2425700"/>
          <p14:tracePt t="101871" x="4876800" y="2432050"/>
          <p14:tracePt t="101888" x="4889500" y="2432050"/>
          <p14:tracePt t="101905" x="4895850" y="2432050"/>
          <p14:tracePt t="101922" x="4921250" y="2438400"/>
          <p14:tracePt t="101941" x="4953000" y="2438400"/>
          <p14:tracePt t="101973" x="5003800" y="2438400"/>
          <p14:tracePt t="101988" x="5016500" y="2432050"/>
          <p14:tracePt t="102004" x="5035550" y="2425700"/>
          <p14:tracePt t="102021" x="5048250" y="2419350"/>
          <p14:tracePt t="102038" x="5048250" y="2413000"/>
          <p14:tracePt t="102054" x="5054600" y="2406650"/>
          <p14:tracePt t="102071" x="5067300" y="2400300"/>
          <p14:tracePt t="102088" x="5067300" y="2387600"/>
          <p14:tracePt t="102104" x="5080000" y="2368550"/>
          <p14:tracePt t="102121" x="5080000" y="2349500"/>
          <p14:tracePt t="102125" x="5080000" y="2336800"/>
          <p14:tracePt t="102138" x="5080000" y="2324100"/>
          <p14:tracePt t="102156" x="5080000" y="2286000"/>
          <p14:tracePt t="102172" x="5080000" y="2260600"/>
          <p14:tracePt t="102189" x="5080000" y="2247900"/>
          <p14:tracePt t="102205" x="5080000" y="2235200"/>
          <p14:tracePt t="102222" x="5080000" y="2228850"/>
          <p14:tracePt t="102239" x="5073650" y="2222500"/>
          <p14:tracePt t="102254" x="5073650" y="2209800"/>
          <p14:tracePt t="102272" x="5067300" y="2203450"/>
          <p14:tracePt t="102288" x="5067300" y="2197100"/>
          <p14:tracePt t="102305" x="5060950" y="2184400"/>
          <p14:tracePt t="102321" x="5054600" y="2178050"/>
          <p14:tracePt t="102339" x="5048250" y="2171700"/>
          <p14:tracePt t="102355" x="5041900" y="2165350"/>
          <p14:tracePt t="102371" x="5035550" y="2159000"/>
          <p14:tracePt t="102374" x="5035550" y="2152650"/>
          <p14:tracePt t="102406" x="5029200" y="2146300"/>
          <p14:tracePt t="102438" x="5022850" y="2146300"/>
          <p14:tracePt t="102455" x="5022850" y="2139950"/>
          <p14:tracePt t="102472" x="5016500" y="2133600"/>
          <p14:tracePt t="102505" x="5016500" y="2127250"/>
          <p14:tracePt t="102522" x="5010150" y="2127250"/>
          <p14:tracePt t="102555" x="4997450" y="2120900"/>
          <p14:tracePt t="102588" x="4991100" y="2120900"/>
          <p14:tracePt t="102605" x="4984750" y="2114550"/>
          <p14:tracePt t="102622" x="4984750" y="2108200"/>
          <p14:tracePt t="102639" x="4978400" y="2108200"/>
          <p14:tracePt t="102655" x="4972050" y="2108200"/>
          <p14:tracePt t="102672" x="4965700" y="2108200"/>
          <p14:tracePt t="102705" x="4959350" y="2108200"/>
          <p14:tracePt t="102722" x="4946650" y="2108200"/>
          <p14:tracePt t="102755" x="4940300" y="2108200"/>
          <p14:tracePt t="102772" x="4933950" y="2108200"/>
          <p14:tracePt t="102789" x="4921250" y="2108200"/>
          <p14:tracePt t="102805" x="4914900" y="2108200"/>
          <p14:tracePt t="102822" x="4908550" y="2108200"/>
          <p14:tracePt t="102839" x="4902200" y="2108200"/>
          <p14:tracePt t="102855" x="4895850" y="2114550"/>
          <p14:tracePt t="102872" x="4889500" y="2114550"/>
          <p14:tracePt t="102889" x="4883150" y="2120900"/>
          <p14:tracePt t="102906" x="4870450" y="2127250"/>
          <p14:tracePt t="102923" x="4851400" y="2139950"/>
          <p14:tracePt t="102940" x="4845050" y="2146300"/>
          <p14:tracePt t="102955" x="4845050" y="2152650"/>
          <p14:tracePt t="102973" x="4838700" y="2159000"/>
          <p14:tracePt t="102989" x="4832350" y="2165350"/>
          <p14:tracePt t="103005" x="4826000" y="2171700"/>
          <p14:tracePt t="103022" x="4826000" y="2178050"/>
          <p14:tracePt t="103039" x="4819650" y="2190750"/>
          <p14:tracePt t="103055" x="4819650" y="2197100"/>
          <p14:tracePt t="103072" x="4813300" y="2216150"/>
          <p14:tracePt t="103075" x="4806950" y="2222500"/>
          <p14:tracePt t="103106" x="4800600" y="2247900"/>
          <p14:tracePt t="103122" x="4800600" y="2254250"/>
          <p14:tracePt t="103140" x="4794250" y="2266950"/>
          <p14:tracePt t="103157" x="4794250" y="2273300"/>
          <p14:tracePt t="103173" x="4787900" y="2286000"/>
          <p14:tracePt t="103189" x="4787900" y="2292350"/>
          <p14:tracePt t="103207" x="4781550" y="2305050"/>
          <p14:tracePt t="103223" x="4781550" y="2311400"/>
          <p14:tracePt t="103239" x="4781550" y="2317750"/>
          <p14:tracePt t="103273" x="4781550" y="2324100"/>
          <p14:tracePt t="103289" x="4781550" y="2336800"/>
          <p14:tracePt t="103306" x="4787900" y="2343150"/>
          <p14:tracePt t="103309" x="4787900" y="2355850"/>
          <p14:tracePt t="103323" x="4794250" y="2362200"/>
          <p14:tracePt t="103339" x="4806950" y="2387600"/>
          <p14:tracePt t="103356" x="4806950" y="2393950"/>
          <p14:tracePt t="103373" x="4813300" y="2406650"/>
          <p14:tracePt t="103407" x="4819650" y="2413000"/>
          <p14:tracePt t="103423" x="4826000" y="2413000"/>
          <p14:tracePt t="103439" x="4832350" y="2419350"/>
          <p14:tracePt t="103456" x="4845050" y="2425700"/>
          <p14:tracePt t="103473" x="4857750" y="2432050"/>
          <p14:tracePt t="103489" x="4870450" y="2438400"/>
          <p14:tracePt t="103506" x="4876800" y="2444750"/>
          <p14:tracePt t="103523" x="4889500" y="2444750"/>
          <p14:tracePt t="103540" x="4895850" y="2444750"/>
          <p14:tracePt t="103543" x="4902200" y="2451100"/>
          <p14:tracePt t="103556" x="4908550" y="2451100"/>
          <p14:tracePt t="103574" x="4933950" y="2457450"/>
          <p14:tracePt t="103590" x="4940300" y="2457450"/>
          <p14:tracePt t="103607" x="4959350" y="2457450"/>
          <p14:tracePt t="103624" x="4972050" y="2457450"/>
          <p14:tracePt t="103639" x="4997450" y="2457450"/>
          <p14:tracePt t="103657" x="5016500" y="2444750"/>
          <p14:tracePt t="103673" x="5048250" y="2425700"/>
          <p14:tracePt t="103690" x="5067300" y="2413000"/>
          <p14:tracePt t="103706" x="5080000" y="2400300"/>
          <p14:tracePt t="103723" x="5092700" y="2387600"/>
          <p14:tracePt t="103740" x="5105400" y="2374900"/>
          <p14:tracePt t="103756" x="5105400" y="2368550"/>
          <p14:tracePt t="103773" x="5111750" y="2355850"/>
          <p14:tracePt t="103790" x="5111750" y="2349500"/>
          <p14:tracePt t="103792" x="5111750" y="2343150"/>
          <p14:tracePt t="103823" x="5111750" y="2311400"/>
          <p14:tracePt t="103840" x="5111750" y="2298700"/>
          <p14:tracePt t="103857" x="5105400" y="2273300"/>
          <p14:tracePt t="103874" x="5105400" y="2254250"/>
          <p14:tracePt t="103890" x="5092700" y="2247900"/>
          <p14:tracePt t="103907" x="5092700" y="2241550"/>
          <p14:tracePt t="103924" x="5086350" y="2235200"/>
          <p14:tracePt t="103940" x="5080000" y="2228850"/>
          <p14:tracePt t="103957" x="5080000" y="2222500"/>
          <p14:tracePt t="103973" x="5073650" y="2216150"/>
          <p14:tracePt t="103991" x="5067300" y="2209800"/>
          <p14:tracePt t="104007" x="5060950" y="2209800"/>
          <p14:tracePt t="104040" x="5054600" y="2203450"/>
          <p14:tracePt t="104057" x="5048250" y="2203450"/>
          <p14:tracePt t="104074" x="5041900" y="2197100"/>
          <p14:tracePt t="104090" x="5035550" y="2197100"/>
          <p14:tracePt t="104107" x="5029200" y="2197100"/>
          <p14:tracePt t="104124" x="5016500" y="2190750"/>
          <p14:tracePt t="104140" x="5010150" y="2190750"/>
          <p14:tracePt t="104157" x="5003800" y="2190750"/>
          <p14:tracePt t="104174" x="4991100" y="2190750"/>
          <p14:tracePt t="104190" x="4984750" y="2190750"/>
          <p14:tracePt t="104207" x="4978400" y="2190750"/>
          <p14:tracePt t="104224" x="4972050" y="2190750"/>
          <p14:tracePt t="104240" x="4965700" y="2190750"/>
          <p14:tracePt t="104257" x="4959350" y="2190750"/>
          <p14:tracePt t="104274" x="4953000" y="2190750"/>
          <p14:tracePt t="104291" x="4940300" y="2190750"/>
          <p14:tracePt t="104294" x="4927600" y="2190750"/>
          <p14:tracePt t="104308" x="4921250" y="2197100"/>
          <p14:tracePt t="104324" x="4908550" y="2197100"/>
          <p14:tracePt t="104341" x="4895850" y="2203450"/>
          <p14:tracePt t="104358" x="4889500" y="2209800"/>
          <p14:tracePt t="104375" x="4883150" y="2209800"/>
          <p14:tracePt t="104392" x="4883150" y="2216150"/>
          <p14:tracePt t="104409" x="4870450" y="2228850"/>
          <p14:tracePt t="104425" x="4864100" y="2235200"/>
          <p14:tracePt t="104428" x="4864100" y="2241550"/>
          <p14:tracePt t="104458" x="4851400" y="2254250"/>
          <p14:tracePt t="104461" x="4851400" y="2260600"/>
          <p14:tracePt t="104474" x="4845050" y="2266950"/>
          <p14:tracePt t="104492" x="4845050" y="2273300"/>
          <p14:tracePt t="104508" x="4838700" y="2279650"/>
          <p14:tracePt t="104541" x="4838700" y="2292350"/>
          <p14:tracePt t="104558" x="4832350" y="2305050"/>
          <p14:tracePt t="104591" x="4826000" y="2324100"/>
          <p14:tracePt t="104608" x="4826000" y="2330450"/>
          <p14:tracePt t="104625" x="4826000" y="2336800"/>
          <p14:tracePt t="104641" x="4826000" y="2343150"/>
          <p14:tracePt t="104658" x="4826000" y="2355850"/>
          <p14:tracePt t="104674" x="4826000" y="2362200"/>
          <p14:tracePt t="104691" x="4826000" y="2381250"/>
          <p14:tracePt t="104708" x="4826000" y="2387600"/>
          <p14:tracePt t="104724" x="4826000" y="2406650"/>
          <p14:tracePt t="104727" x="4832350" y="2413000"/>
          <p14:tracePt t="104758" x="4832350" y="2425700"/>
          <p14:tracePt t="104775" x="4838700" y="2425700"/>
          <p14:tracePt t="104791" x="4838700" y="2432050"/>
          <p14:tracePt t="104825" x="4845050" y="2438400"/>
          <p14:tracePt t="104841" x="4851400" y="2438400"/>
          <p14:tracePt t="104875" x="4857750" y="2438400"/>
          <p14:tracePt t="104892" x="4857750" y="2444750"/>
          <p14:tracePt t="104908" x="4870450" y="2444750"/>
          <p14:tracePt t="104925" x="4876800" y="2444750"/>
          <p14:tracePt t="104958" x="4883150" y="2451100"/>
          <p14:tracePt t="105075" x="0" y="0"/>
        </p14:tracePtLst>
        <p14:tracePtLst>
          <p14:tracePt t="116834" x="4216400" y="6356350"/>
          <p14:tracePt t="116843" x="4235450" y="6350000"/>
          <p14:tracePt t="116856" x="4267200" y="6350000"/>
          <p14:tracePt t="116873" x="4318000" y="6343650"/>
          <p14:tracePt t="116890" x="4375150" y="6343650"/>
          <p14:tracePt t="116907" x="4432300" y="6343650"/>
          <p14:tracePt t="116923" x="4483100" y="6343650"/>
          <p14:tracePt t="116940" x="4521200" y="6343650"/>
          <p14:tracePt t="116956" x="4591050" y="6343650"/>
          <p14:tracePt t="116974" x="4660900" y="6343650"/>
          <p14:tracePt t="116990" x="4711700" y="6343650"/>
          <p14:tracePt t="117006" x="4737100" y="6343650"/>
          <p14:tracePt t="117023" x="4781550" y="6343650"/>
          <p14:tracePt t="117040" x="4813300" y="6343650"/>
          <p14:tracePt t="117042" x="4851400" y="6343650"/>
          <p14:tracePt t="117057" x="4902200" y="6343650"/>
          <p14:tracePt t="117073" x="5003800" y="6337300"/>
          <p14:tracePt t="117089" x="5118100" y="6324600"/>
          <p14:tracePt t="117106" x="5226050" y="6318250"/>
          <p14:tracePt t="117123" x="5327650" y="6318250"/>
          <p14:tracePt t="117140" x="5365750" y="6318250"/>
          <p14:tracePt t="117157" x="5422900" y="6318250"/>
          <p14:tracePt t="117174" x="5467350" y="6318250"/>
          <p14:tracePt t="117191" x="5492750" y="6318250"/>
          <p14:tracePt t="117207" x="5549900" y="6318250"/>
          <p14:tracePt t="117224" x="5594350" y="6318250"/>
          <p14:tracePt t="117240" x="5670550" y="6318250"/>
          <p14:tracePt t="117256" x="5702300" y="6318250"/>
          <p14:tracePt t="117273" x="5759450" y="6318250"/>
          <p14:tracePt t="117275" x="5772150" y="6318250"/>
          <p14:tracePt t="117290" x="5803900" y="6311900"/>
          <p14:tracePt t="117307" x="5861050" y="6311900"/>
          <p14:tracePt t="117323" x="5905500" y="6305550"/>
          <p14:tracePt t="117340" x="5930900" y="6299200"/>
          <p14:tracePt t="117373" x="5930900" y="6292850"/>
          <p14:tracePt t="117390" x="5930900" y="6286500"/>
          <p14:tracePt t="117407" x="5930900" y="6280150"/>
          <p14:tracePt t="117544" x="5924550" y="6280150"/>
          <p14:tracePt t="117557" x="5911850" y="6280150"/>
          <p14:tracePt t="117573" x="5842000" y="6280150"/>
          <p14:tracePt t="117590" x="5708650" y="6292850"/>
          <p14:tracePt t="117607" x="5518150" y="6299200"/>
          <p14:tracePt t="117624" x="5334000" y="6305550"/>
          <p14:tracePt t="117640" x="5086350" y="6324600"/>
          <p14:tracePt t="117657" x="4902200" y="6324600"/>
          <p14:tracePt t="117674" x="4775200" y="6330950"/>
          <p14:tracePt t="117676" x="4743450" y="6330950"/>
          <p14:tracePt t="117690" x="4679950" y="6330950"/>
          <p14:tracePt t="117707" x="4629150" y="6330950"/>
          <p14:tracePt t="117709" x="4610100" y="6330950"/>
          <p14:tracePt t="117723" x="4578350" y="6330950"/>
          <p14:tracePt t="117740" x="4552950" y="6330950"/>
          <p14:tracePt t="117743" x="4540250" y="6330950"/>
          <p14:tracePt t="117860" x="4546600" y="6330950"/>
          <p14:tracePt t="117865" x="4559300" y="6330950"/>
          <p14:tracePt t="117875" x="4591050" y="6330950"/>
          <p14:tracePt t="117891" x="4660900" y="6330950"/>
          <p14:tracePt t="117908" x="4826000" y="6324600"/>
          <p14:tracePt t="117910" x="4902200" y="6318250"/>
          <p14:tracePt t="117924" x="4991100" y="6311900"/>
          <p14:tracePt t="117940" x="5168900" y="6292850"/>
          <p14:tracePt t="117943" x="5257800" y="6286500"/>
          <p14:tracePt t="117959" x="5429250" y="6273800"/>
          <p14:tracePt t="117975" x="5499100" y="6267450"/>
          <p14:tracePt t="117977" x="5524500" y="6267450"/>
          <p14:tracePt t="117991" x="5581650" y="6261100"/>
          <p14:tracePt t="118007" x="5683250" y="6261100"/>
          <p14:tracePt t="118010" x="5702300" y="6261100"/>
          <p14:tracePt t="118024" x="5797550" y="6261100"/>
          <p14:tracePt t="118041" x="5842000" y="6261100"/>
          <p14:tracePt t="118057" x="5867400" y="6254750"/>
          <p14:tracePt t="118135" x="5867400" y="6248400"/>
          <p14:tracePt t="118278" x="0" y="0"/>
        </p14:tracePtLst>
        <p14:tracePtLst>
          <p14:tracePt t="118783" x="6445250" y="6267450"/>
          <p14:tracePt t="118853" x="6457950" y="6267450"/>
          <p14:tracePt t="118860" x="6464300" y="6267450"/>
          <p14:tracePt t="118875" x="6540500" y="6267450"/>
          <p14:tracePt t="118892" x="6667500" y="6267450"/>
          <p14:tracePt t="118895" x="6731000" y="6267450"/>
          <p14:tracePt t="118909" x="6788150" y="6267450"/>
          <p14:tracePt t="118925" x="6959600" y="6267450"/>
          <p14:tracePt t="118927" x="7029450" y="6261100"/>
          <p14:tracePt t="118942" x="7086600" y="6261100"/>
          <p14:tracePt t="118959" x="7239000" y="6261100"/>
          <p14:tracePt t="118975" x="7334250" y="6261100"/>
          <p14:tracePt t="118992" x="7397750" y="6261100"/>
          <p14:tracePt t="119008" x="7473950" y="6261100"/>
          <p14:tracePt t="119025" x="7524750" y="6254750"/>
          <p14:tracePt t="119042" x="7575550" y="6254750"/>
          <p14:tracePt t="119058" x="7613650" y="6248400"/>
          <p14:tracePt t="119075" x="7658100" y="6248400"/>
          <p14:tracePt t="119092" x="7702550" y="6248400"/>
          <p14:tracePt t="119109" x="7753350" y="6248400"/>
          <p14:tracePt t="119111" x="7791450" y="6248400"/>
          <p14:tracePt t="119125" x="7810500" y="6248400"/>
          <p14:tracePt t="119143" x="7893050" y="6248400"/>
          <p14:tracePt t="119159" x="7975600" y="6248400"/>
          <p14:tracePt t="119161" x="8032750" y="6248400"/>
          <p14:tracePt t="119176" x="8058150" y="6248400"/>
          <p14:tracePt t="119192" x="8147050" y="6248400"/>
          <p14:tracePt t="119209" x="8185150" y="6248400"/>
          <p14:tracePt t="119225" x="8204200" y="6248400"/>
          <p14:tracePt t="119242" x="8242300" y="6248400"/>
          <p14:tracePt t="119259" x="8299450" y="6248400"/>
          <p14:tracePt t="119275" x="8331200" y="6254750"/>
          <p14:tracePt t="119292" x="8407400" y="6254750"/>
          <p14:tracePt t="119309" x="8451850" y="6254750"/>
          <p14:tracePt t="119326" x="8489950" y="6254750"/>
          <p14:tracePt t="119342" x="8559800" y="6254750"/>
          <p14:tracePt t="119359" x="8591550" y="6254750"/>
          <p14:tracePt t="119360" x="8610600" y="6254750"/>
          <p14:tracePt t="119377" x="8629650" y="6254750"/>
          <p14:tracePt t="119378" x="8674100" y="6254750"/>
          <p14:tracePt t="119394" x="8705850" y="6254750"/>
          <p14:tracePt t="119409" x="8743950" y="6254750"/>
          <p14:tracePt t="119427" x="8763000" y="6254750"/>
          <p14:tracePt t="119428" x="8782050" y="6254750"/>
          <p14:tracePt t="119442" x="8851900" y="6254750"/>
          <p14:tracePt t="119459" x="8890000" y="6254750"/>
          <p14:tracePt t="119476" x="8928100" y="6254750"/>
          <p14:tracePt t="119492" x="8966200" y="6254750"/>
          <p14:tracePt t="119509" x="9010650" y="6254750"/>
          <p14:tracePt t="119526" x="9048750" y="6254750"/>
          <p14:tracePt t="119542" x="9093200" y="6254750"/>
          <p14:tracePt t="119559" x="9144000" y="6254750"/>
          <p14:tracePt t="119563" x="9169400" y="6254750"/>
          <p14:tracePt t="119576" x="9201150" y="6254750"/>
          <p14:tracePt t="119593" x="9271000" y="6254750"/>
          <p14:tracePt t="119596" x="9309100" y="6254750"/>
          <p14:tracePt t="119610" x="9340850" y="6254750"/>
          <p14:tracePt t="119626" x="9417050" y="6254750"/>
          <p14:tracePt t="119643" x="9544050" y="6254750"/>
          <p14:tracePt t="119660" x="9645650" y="6254750"/>
          <p14:tracePt t="119677" x="9817100" y="6254750"/>
          <p14:tracePt t="119693" x="9918700" y="6254750"/>
          <p14:tracePt t="119710" x="10007600" y="6248400"/>
          <p14:tracePt t="119726" x="10109200" y="6248400"/>
          <p14:tracePt t="119743" x="10153650" y="6248400"/>
          <p14:tracePt t="119759" x="10217150" y="6248400"/>
          <p14:tracePt t="119776" x="10261600" y="6248400"/>
          <p14:tracePt t="119793" x="10344150" y="6248400"/>
          <p14:tracePt t="119809" x="10394950" y="6248400"/>
          <p14:tracePt t="119826" x="10490200" y="6248400"/>
          <p14:tracePt t="119828" x="10515600" y="6248400"/>
          <p14:tracePt t="119843" x="10534650" y="6248400"/>
          <p14:tracePt t="119860" x="10579100" y="6248400"/>
          <p14:tracePt t="119877" x="10674350" y="6248400"/>
          <p14:tracePt t="119894" x="10744200" y="6242050"/>
          <p14:tracePt t="119910" x="10833100" y="6235700"/>
          <p14:tracePt t="119927" x="10972800" y="6229350"/>
          <p14:tracePt t="119943" x="11131550" y="6216650"/>
          <p14:tracePt t="119960" x="11220450" y="6203950"/>
          <p14:tracePt t="119977" x="11277600" y="6197600"/>
          <p14:tracePt t="119994" x="11360150" y="6197600"/>
          <p14:tracePt t="120010" x="11423650" y="6191250"/>
          <p14:tracePt t="120189" x="11423650" y="6184900"/>
          <p14:tracePt t="120205" x="11410950" y="6184900"/>
          <p14:tracePt t="120210" x="11360150" y="6178550"/>
          <p14:tracePt t="120227" x="11258550" y="6178550"/>
          <p14:tracePt t="120243" x="11156950" y="6178550"/>
          <p14:tracePt t="120260" x="11004550" y="6191250"/>
          <p14:tracePt t="120277" x="10839450" y="6210300"/>
          <p14:tracePt t="120293" x="10655300" y="6223000"/>
          <p14:tracePt t="120310" x="10483850" y="6229350"/>
          <p14:tracePt t="120314" x="10363200" y="6229350"/>
          <p14:tracePt t="120327" x="10287000" y="6229350"/>
          <p14:tracePt t="120344" x="10115550" y="6235700"/>
          <p14:tracePt t="120346" x="10064750" y="6242050"/>
          <p14:tracePt t="120361" x="9950450" y="6248400"/>
          <p14:tracePt t="120378" x="9842500" y="6248400"/>
          <p14:tracePt t="120394" x="9728200" y="6254750"/>
          <p14:tracePt t="120411" x="9601200" y="6254750"/>
          <p14:tracePt t="120427" x="9436100" y="6254750"/>
          <p14:tracePt t="120444" x="9290050" y="6267450"/>
          <p14:tracePt t="120460" x="9042400" y="6273800"/>
          <p14:tracePt t="120477" x="8820150" y="6292850"/>
          <p14:tracePt t="120494" x="8477250" y="6299200"/>
          <p14:tracePt t="120510" x="8261350" y="6305550"/>
          <p14:tracePt t="120513" x="8089900" y="6305550"/>
          <p14:tracePt t="120527" x="8039100" y="6305550"/>
          <p14:tracePt t="120544" x="7740650" y="6305550"/>
          <p14:tracePt t="120546" x="7689850" y="6305550"/>
          <p14:tracePt t="120560" x="7562850" y="6305550"/>
          <p14:tracePt t="120577" x="7416800" y="6305550"/>
          <p14:tracePt t="120580" x="7372350" y="6305550"/>
          <p14:tracePt t="120595" x="7283450" y="6299200"/>
          <p14:tracePt t="120596" x="7194550" y="6299200"/>
          <p14:tracePt t="120612" x="7131050" y="6299200"/>
          <p14:tracePt t="120627" x="7016750" y="6299200"/>
          <p14:tracePt t="120644" x="6934200" y="6292850"/>
          <p14:tracePt t="120660" x="6858000" y="6286500"/>
          <p14:tracePt t="120677" x="6800850" y="6286500"/>
          <p14:tracePt t="120694" x="6769100" y="6280150"/>
          <p14:tracePt t="120711" x="6705600" y="6267450"/>
          <p14:tracePt t="120727" x="6642100" y="6261100"/>
          <p14:tracePt t="120744" x="6610350" y="6254750"/>
          <p14:tracePt t="120761" x="6546850" y="6248400"/>
          <p14:tracePt t="120777" x="6515100" y="6248400"/>
          <p14:tracePt t="120779" x="6502400" y="6242050"/>
          <p14:tracePt t="120794" x="6477000" y="6242050"/>
          <p14:tracePt t="120811" x="6464300" y="6235700"/>
          <p14:tracePt t="120850" x="6470650" y="6242050"/>
          <p14:tracePt t="120862" x="6534150" y="6261100"/>
          <p14:tracePt t="120878" x="6597650" y="6267450"/>
          <p14:tracePt t="120894" x="6686550" y="6267450"/>
          <p14:tracePt t="120911" x="6775450" y="6267450"/>
          <p14:tracePt t="120927" x="6889750" y="6267450"/>
          <p14:tracePt t="120944" x="6997700" y="6254750"/>
          <p14:tracePt t="120961" x="7137400" y="6254750"/>
          <p14:tracePt t="120977" x="7315200" y="6254750"/>
          <p14:tracePt t="120981" x="7391400" y="6254750"/>
          <p14:tracePt t="120994" x="7467600" y="6254750"/>
          <p14:tracePt t="121011" x="7664450" y="6248400"/>
          <p14:tracePt t="121013" x="7727950" y="6248400"/>
          <p14:tracePt t="121028" x="7778750" y="6248400"/>
          <p14:tracePt t="121045" x="7912100" y="6248400"/>
          <p14:tracePt t="121062" x="7969250" y="6248400"/>
          <p14:tracePt t="121078" x="8051800" y="6248400"/>
          <p14:tracePt t="121095" x="8134350" y="6248400"/>
          <p14:tracePt t="121112" x="8204200" y="6248400"/>
          <p14:tracePt t="121128" x="8280400" y="6248400"/>
          <p14:tracePt t="121144" x="8356600" y="6242050"/>
          <p14:tracePt t="121161" x="8521700" y="6235700"/>
          <p14:tracePt t="121178" x="8636000" y="6235700"/>
          <p14:tracePt t="121194" x="8763000" y="6235700"/>
          <p14:tracePt t="121211" x="8890000" y="6235700"/>
          <p14:tracePt t="121228" x="9029700" y="6229350"/>
          <p14:tracePt t="121244" x="9112250" y="6229350"/>
          <p14:tracePt t="121247" x="9220200" y="6216650"/>
          <p14:tracePt t="121261" x="9258300" y="6216650"/>
          <p14:tracePt t="121278" x="9410700" y="6210300"/>
          <p14:tracePt t="121279" x="9442450" y="6210300"/>
          <p14:tracePt t="121295" x="9563100" y="6203950"/>
          <p14:tracePt t="121311" x="9677400" y="6203950"/>
          <p14:tracePt t="121329" x="9759950" y="6203950"/>
          <p14:tracePt t="121345" x="9893300" y="6203950"/>
          <p14:tracePt t="121362" x="9988550" y="6203950"/>
          <p14:tracePt t="121379" x="10147300" y="6203950"/>
          <p14:tracePt t="121395" x="10223500" y="6203950"/>
          <p14:tracePt t="121411" x="10344150" y="6203950"/>
          <p14:tracePt t="121429" x="10401300" y="6203950"/>
          <p14:tracePt t="121445" x="10452100" y="6203950"/>
          <p14:tracePt t="121462" x="10534650" y="6203950"/>
          <p14:tracePt t="121478" x="10572750" y="6203950"/>
          <p14:tracePt t="121495" x="10604500" y="6203950"/>
          <p14:tracePt t="121497" x="10617200" y="6203950"/>
          <p14:tracePt t="121512" x="10629900" y="6203950"/>
          <p14:tracePt t="121528" x="10687050" y="6203950"/>
          <p14:tracePt t="121545" x="10718800" y="6203950"/>
          <p14:tracePt t="121562" x="10750550" y="6203950"/>
          <p14:tracePt t="121579" x="10788650" y="6197600"/>
          <p14:tracePt t="121596" x="10833100" y="6197600"/>
          <p14:tracePt t="121612" x="10871200" y="6197600"/>
          <p14:tracePt t="121629" x="10896600" y="6197600"/>
          <p14:tracePt t="121645" x="10915650" y="6191250"/>
          <p14:tracePt t="121662" x="10928350" y="6191250"/>
          <p14:tracePt t="121695" x="10941050" y="6191250"/>
          <p14:tracePt t="121712" x="10960100" y="6191250"/>
          <p14:tracePt t="121729" x="10979150" y="6191250"/>
          <p14:tracePt t="121745" x="10991850" y="6191250"/>
          <p14:tracePt t="121903" x="10991850" y="6184900"/>
          <p14:tracePt t="121912" x="10985500" y="6184900"/>
          <p14:tracePt t="121929" x="10953750" y="6184900"/>
          <p14:tracePt t="121946" x="10896600" y="6184900"/>
          <p14:tracePt t="121962" x="10756900" y="6184900"/>
          <p14:tracePt t="121979" x="10706100" y="6191250"/>
          <p14:tracePt t="121995" x="10585450" y="6203950"/>
          <p14:tracePt t="121997" x="10528300" y="6210300"/>
          <p14:tracePt t="122012" x="10477500" y="6216650"/>
          <p14:tracePt t="122029" x="10325100" y="6216650"/>
          <p14:tracePt t="122046" x="10210800" y="6223000"/>
          <p14:tracePt t="122063" x="10115550" y="6223000"/>
          <p14:tracePt t="122079" x="9988550" y="6223000"/>
          <p14:tracePt t="122096" x="9759950" y="6223000"/>
          <p14:tracePt t="122113" x="9518650" y="6223000"/>
          <p14:tracePt t="122129" x="9271000" y="6223000"/>
          <p14:tracePt t="122146" x="9124950" y="6223000"/>
          <p14:tracePt t="122162" x="8940800" y="6223000"/>
          <p14:tracePt t="122180" x="8794750" y="6223000"/>
          <p14:tracePt t="122196" x="8724900" y="6223000"/>
          <p14:tracePt t="122197" x="8686800" y="6223000"/>
          <p14:tracePt t="122213" x="8636000" y="6223000"/>
          <p14:tracePt t="122229" x="8578850" y="6223000"/>
          <p14:tracePt t="122246" x="8489950" y="6223000"/>
          <p14:tracePt t="122263" x="8382000" y="6223000"/>
          <p14:tracePt t="122279" x="8255000" y="6223000"/>
          <p14:tracePt t="122296" x="8096250" y="6223000"/>
          <p14:tracePt t="122313" x="7937500" y="6223000"/>
          <p14:tracePt t="122330" x="7772400" y="6223000"/>
          <p14:tracePt t="122347" x="7594600" y="6223000"/>
          <p14:tracePt t="122363" x="7512050" y="6223000"/>
          <p14:tracePt t="122380" x="7385050" y="6216650"/>
          <p14:tracePt t="122396" x="7296150" y="6210300"/>
          <p14:tracePt t="122413" x="7232650" y="6203950"/>
          <p14:tracePt t="122429" x="7175500" y="6203950"/>
          <p14:tracePt t="122431" x="7162800" y="6203950"/>
          <p14:tracePt t="122821" x="0" y="0"/>
        </p14:tracePtLst>
      </p14:laserTraceLst>
    </p:ext>
    <p:ext uri="{E180D4A7-C9FB-4DFB-919C-405C955672EB}">
      <p14:showEvtLst xmlns:p14="http://schemas.microsoft.com/office/powerpoint/2010/main">
        <p14:playEvt time="204" objId="259"/>
        <p14:stopEvt time="131858" objId="259"/>
      </p14:showEvtLst>
    </p:ext>
  </p:extLs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6.5.1 </a:t>
            </a:r>
            <a:r>
              <a:rPr lang="zh-CN" altLang="en-US" b="1" dirty="0"/>
              <a:t>指令周期的分配</a:t>
            </a:r>
          </a:p>
        </p:txBody>
      </p:sp>
      <p:graphicFrame>
        <p:nvGraphicFramePr>
          <p:cNvPr id="2" name="表格 1">
            <a:extLst>
              <a:ext uri="{FF2B5EF4-FFF2-40B4-BE49-F238E27FC236}">
                <a16:creationId xmlns:a16="http://schemas.microsoft.com/office/drawing/2014/main" id="{B6DDBF4E-FE87-4F62-A002-A9A41531F6DF}"/>
              </a:ext>
            </a:extLst>
          </p:cNvPr>
          <p:cNvGraphicFramePr>
            <a:graphicFrameLocks noGrp="1"/>
          </p:cNvGraphicFramePr>
          <p:nvPr>
            <p:extLst>
              <p:ext uri="{D42A27DB-BD31-4B8C-83A1-F6EECF244321}">
                <p14:modId xmlns:p14="http://schemas.microsoft.com/office/powerpoint/2010/main" val="2945950816"/>
              </p:ext>
            </p:extLst>
          </p:nvPr>
        </p:nvGraphicFramePr>
        <p:xfrm>
          <a:off x="539552" y="1700808"/>
          <a:ext cx="8064896" cy="4536501"/>
        </p:xfrm>
        <a:graphic>
          <a:graphicData uri="http://schemas.openxmlformats.org/drawingml/2006/table">
            <a:tbl>
              <a:tblPr firstRow="1" firstCol="1" bandRow="1">
                <a:tableStyleId>{35758FB7-9AC5-4552-8A53-C91805E547FA}</a:tableStyleId>
              </a:tblPr>
              <a:tblGrid>
                <a:gridCol w="1296144">
                  <a:extLst>
                    <a:ext uri="{9D8B030D-6E8A-4147-A177-3AD203B41FA5}">
                      <a16:colId xmlns:a16="http://schemas.microsoft.com/office/drawing/2014/main" val="1954498248"/>
                    </a:ext>
                  </a:extLst>
                </a:gridCol>
                <a:gridCol w="1008112">
                  <a:extLst>
                    <a:ext uri="{9D8B030D-6E8A-4147-A177-3AD203B41FA5}">
                      <a16:colId xmlns:a16="http://schemas.microsoft.com/office/drawing/2014/main" val="2867310345"/>
                    </a:ext>
                  </a:extLst>
                </a:gridCol>
                <a:gridCol w="1152128">
                  <a:extLst>
                    <a:ext uri="{9D8B030D-6E8A-4147-A177-3AD203B41FA5}">
                      <a16:colId xmlns:a16="http://schemas.microsoft.com/office/drawing/2014/main" val="2932945251"/>
                    </a:ext>
                  </a:extLst>
                </a:gridCol>
                <a:gridCol w="1152128">
                  <a:extLst>
                    <a:ext uri="{9D8B030D-6E8A-4147-A177-3AD203B41FA5}">
                      <a16:colId xmlns:a16="http://schemas.microsoft.com/office/drawing/2014/main" val="3708997994"/>
                    </a:ext>
                  </a:extLst>
                </a:gridCol>
                <a:gridCol w="1152128">
                  <a:extLst>
                    <a:ext uri="{9D8B030D-6E8A-4147-A177-3AD203B41FA5}">
                      <a16:colId xmlns:a16="http://schemas.microsoft.com/office/drawing/2014/main" val="1214764045"/>
                    </a:ext>
                  </a:extLst>
                </a:gridCol>
                <a:gridCol w="1152128">
                  <a:extLst>
                    <a:ext uri="{9D8B030D-6E8A-4147-A177-3AD203B41FA5}">
                      <a16:colId xmlns:a16="http://schemas.microsoft.com/office/drawing/2014/main" val="2660814524"/>
                    </a:ext>
                  </a:extLst>
                </a:gridCol>
                <a:gridCol w="1152128">
                  <a:extLst>
                    <a:ext uri="{9D8B030D-6E8A-4147-A177-3AD203B41FA5}">
                      <a16:colId xmlns:a16="http://schemas.microsoft.com/office/drawing/2014/main" val="2245877997"/>
                    </a:ext>
                  </a:extLst>
                </a:gridCol>
              </a:tblGrid>
              <a:tr h="826777">
                <a:tc>
                  <a:txBody>
                    <a:bodyPr/>
                    <a:lstStyle/>
                    <a:p>
                      <a:pPr indent="127000" algn="just">
                        <a:spcAft>
                          <a:spcPts val="0"/>
                        </a:spcAft>
                      </a:pPr>
                      <a:endParaRPr lang="en-US" altLang="zh-CN" sz="2000" kern="0" dirty="0">
                        <a:solidFill>
                          <a:srgbClr val="FF0000"/>
                        </a:solidFill>
                        <a:effectLst/>
                      </a:endParaRPr>
                    </a:p>
                    <a:p>
                      <a:pPr indent="127000" algn="just">
                        <a:spcAft>
                          <a:spcPts val="0"/>
                        </a:spcAft>
                      </a:pPr>
                      <a:r>
                        <a:rPr lang="zh-CN" sz="2000" kern="0" dirty="0">
                          <a:solidFill>
                            <a:srgbClr val="FF0000"/>
                          </a:solidFill>
                          <a:effectLst/>
                        </a:rPr>
                        <a:t>指令类型</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zh-CN" sz="2000" kern="0" dirty="0">
                          <a:solidFill>
                            <a:srgbClr val="FF0000"/>
                          </a:solidFill>
                          <a:effectLst/>
                        </a:rPr>
                        <a:t>指令</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dirty="0">
                          <a:solidFill>
                            <a:srgbClr val="FF0000"/>
                          </a:solidFill>
                          <a:effectLst/>
                        </a:rPr>
                        <a:t>IF</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dirty="0">
                          <a:solidFill>
                            <a:srgbClr val="FF0000"/>
                          </a:solidFill>
                          <a:effectLst/>
                        </a:rPr>
                        <a:t>ID  </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dirty="0">
                          <a:solidFill>
                            <a:srgbClr val="FF0000"/>
                          </a:solidFill>
                          <a:effectLst/>
                        </a:rPr>
                        <a:t>EXE</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endParaRPr lang="en-US" sz="2000" kern="0" dirty="0">
                        <a:solidFill>
                          <a:srgbClr val="FF0000"/>
                        </a:solidFill>
                        <a:effectLst/>
                      </a:endParaRPr>
                    </a:p>
                    <a:p>
                      <a:pPr indent="228600" algn="ctr">
                        <a:spcAft>
                          <a:spcPts val="0"/>
                        </a:spcAft>
                      </a:pPr>
                      <a:r>
                        <a:rPr lang="en-US" sz="2000" kern="0" dirty="0">
                          <a:solidFill>
                            <a:srgbClr val="FF0000"/>
                          </a:solidFill>
                          <a:effectLst/>
                        </a:rPr>
                        <a:t>MEM</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dirty="0">
                          <a:solidFill>
                            <a:srgbClr val="FF0000"/>
                          </a:solidFill>
                          <a:effectLst/>
                        </a:rPr>
                        <a:t>WB</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0878947"/>
                  </a:ext>
                </a:extLst>
              </a:tr>
              <a:tr h="430612">
                <a:tc>
                  <a:txBody>
                    <a:bodyPr/>
                    <a:lstStyle/>
                    <a:p>
                      <a:pPr indent="228600" algn="ctr">
                        <a:spcAft>
                          <a:spcPts val="0"/>
                        </a:spcAft>
                      </a:pPr>
                      <a:r>
                        <a:rPr lang="en-US" sz="2000" kern="0">
                          <a:effectLst/>
                        </a:rPr>
                        <a:t>R</a:t>
                      </a:r>
                      <a:r>
                        <a:rPr lang="zh-CN" sz="2000" kern="0">
                          <a:effectLst/>
                        </a:rPr>
                        <a:t>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Addu</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516969"/>
                  </a:ext>
                </a:extLst>
              </a:tr>
              <a:tr h="430612">
                <a:tc>
                  <a:txBody>
                    <a:bodyPr/>
                    <a:lstStyle/>
                    <a:p>
                      <a:pPr indent="228600" algn="ctr">
                        <a:spcAft>
                          <a:spcPts val="0"/>
                        </a:spcAft>
                      </a:pPr>
                      <a:r>
                        <a:rPr lang="en-US" sz="2000" kern="0">
                          <a:effectLst/>
                        </a:rPr>
                        <a:t>R</a:t>
                      </a:r>
                      <a:r>
                        <a:rPr lang="zh-CN" sz="2000" kern="0">
                          <a:effectLst/>
                        </a:rPr>
                        <a:t>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Subu</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458769"/>
                  </a:ext>
                </a:extLst>
              </a:tr>
              <a:tr h="430612">
                <a:tc>
                  <a:txBody>
                    <a:bodyPr/>
                    <a:lstStyle/>
                    <a:p>
                      <a:pPr indent="228600" algn="ctr">
                        <a:spcAft>
                          <a:spcPts val="0"/>
                        </a:spcAft>
                      </a:pPr>
                      <a:r>
                        <a:rPr lang="en-US" sz="2000" kern="0">
                          <a:effectLst/>
                        </a:rPr>
                        <a:t>R</a:t>
                      </a:r>
                      <a:r>
                        <a:rPr lang="zh-CN" sz="2000" kern="0">
                          <a:effectLst/>
                        </a:rPr>
                        <a:t>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And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39408"/>
                  </a:ext>
                </a:extLst>
              </a:tr>
              <a:tr h="695440">
                <a:tc>
                  <a:txBody>
                    <a:bodyPr/>
                    <a:lstStyle/>
                    <a:p>
                      <a:pPr indent="228600" algn="ctr">
                        <a:spcAft>
                          <a:spcPts val="0"/>
                        </a:spcAft>
                      </a:pPr>
                      <a:r>
                        <a:rPr lang="en-US" sz="2000" kern="0">
                          <a:effectLst/>
                        </a:rPr>
                        <a:t>I</a:t>
                      </a:r>
                      <a:r>
                        <a:rPr lang="zh-CN" sz="2000" kern="0">
                          <a:effectLst/>
                        </a:rPr>
                        <a:t>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Addiu</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7212372"/>
                  </a:ext>
                </a:extLst>
              </a:tr>
              <a:tr h="430612">
                <a:tc>
                  <a:txBody>
                    <a:bodyPr/>
                    <a:lstStyle/>
                    <a:p>
                      <a:pPr indent="228600" algn="ctr">
                        <a:spcAft>
                          <a:spcPts val="0"/>
                        </a:spcAft>
                      </a:pPr>
                      <a:r>
                        <a:rPr lang="en-US" sz="2000" kern="0">
                          <a:effectLst/>
                        </a:rPr>
                        <a:t>Br</a:t>
                      </a:r>
                      <a:r>
                        <a:rPr lang="zh-CN" sz="2000" kern="0">
                          <a:effectLst/>
                        </a:rPr>
                        <a:t>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Bne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en-US" sz="2000" kern="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7131818"/>
                  </a:ext>
                </a:extLst>
              </a:tr>
              <a:tr h="430612">
                <a:tc>
                  <a:txBody>
                    <a:bodyPr/>
                    <a:lstStyle/>
                    <a:p>
                      <a:pPr indent="228600" algn="ctr">
                        <a:spcAft>
                          <a:spcPts val="0"/>
                        </a:spcAft>
                      </a:pPr>
                      <a:r>
                        <a:rPr lang="en-US" sz="2000" kern="0">
                          <a:effectLst/>
                        </a:rPr>
                        <a:t>J</a:t>
                      </a:r>
                      <a:r>
                        <a:rPr lang="zh-CN" sz="2000" kern="0">
                          <a:effectLst/>
                        </a:rPr>
                        <a:t>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J</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en-US" sz="2000" kern="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9443323"/>
                  </a:ext>
                </a:extLst>
              </a:tr>
              <a:tr h="430612">
                <a:tc>
                  <a:txBody>
                    <a:bodyPr/>
                    <a:lstStyle/>
                    <a:p>
                      <a:pPr indent="228600" algn="ctr">
                        <a:spcAft>
                          <a:spcPts val="0"/>
                        </a:spcAft>
                      </a:pPr>
                      <a:r>
                        <a:rPr lang="zh-CN" sz="2000" kern="0">
                          <a:effectLst/>
                        </a:rPr>
                        <a:t>访存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Lw</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4939"/>
                  </a:ext>
                </a:extLst>
              </a:tr>
              <a:tr h="430612">
                <a:tc>
                  <a:txBody>
                    <a:bodyPr/>
                    <a:lstStyle/>
                    <a:p>
                      <a:pPr indent="228600" algn="ctr">
                        <a:spcAft>
                          <a:spcPts val="0"/>
                        </a:spcAft>
                      </a:pPr>
                      <a:r>
                        <a:rPr lang="zh-CN" sz="2000" kern="0">
                          <a:effectLst/>
                        </a:rPr>
                        <a:t>访存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28600" algn="ctr">
                        <a:spcAft>
                          <a:spcPts val="0"/>
                        </a:spcAft>
                      </a:pPr>
                      <a:r>
                        <a:rPr lang="en-US" sz="2000" kern="0">
                          <a:effectLst/>
                        </a:rPr>
                        <a:t>Sw</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zh-CN" sz="2000" kern="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spcAft>
                          <a:spcPts val="0"/>
                        </a:spcAft>
                      </a:pPr>
                      <a:r>
                        <a:rPr lang="en-US" sz="2000" kern="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7544081"/>
                  </a:ext>
                </a:extLst>
              </a:tr>
            </a:tbl>
          </a:graphicData>
        </a:graphic>
      </p:graphicFrame>
      <p:sp>
        <p:nvSpPr>
          <p:cNvPr id="5" name="矩形 4">
            <a:extLst>
              <a:ext uri="{FF2B5EF4-FFF2-40B4-BE49-F238E27FC236}">
                <a16:creationId xmlns:a16="http://schemas.microsoft.com/office/drawing/2014/main" id="{3BB45D07-E35C-48BD-8EE1-471BF262C789}"/>
              </a:ext>
            </a:extLst>
          </p:cNvPr>
          <p:cNvSpPr/>
          <p:nvPr/>
        </p:nvSpPr>
        <p:spPr>
          <a:xfrm>
            <a:off x="1043608" y="1052736"/>
            <a:ext cx="7200800" cy="461665"/>
          </a:xfrm>
          <a:prstGeom prst="rect">
            <a:avLst/>
          </a:prstGeom>
        </p:spPr>
        <p:txBody>
          <a:bodyPr wrap="square">
            <a:spAutoFit/>
          </a:bodyPr>
          <a:lstStyle/>
          <a:p>
            <a:r>
              <a:rPr lang="zh-CN" altLang="en-US" sz="2400" dirty="0">
                <a:latin typeface="Calibri" panose="020F0502020204030204" pitchFamily="34" charset="0"/>
                <a:cs typeface="Times New Roman" panose="02020603050405020304" pitchFamily="18" charset="0"/>
              </a:rPr>
              <a:t>模型机指令周期时钟分配表（每个指令</a:t>
            </a:r>
            <a:r>
              <a:rPr lang="en-US" altLang="zh-CN" sz="2400" dirty="0">
                <a:latin typeface="Calibri" panose="020F0502020204030204" pitchFamily="34" charset="0"/>
                <a:cs typeface="Times New Roman" panose="02020603050405020304" pitchFamily="18" charset="0"/>
              </a:rPr>
              <a:t>5</a:t>
            </a:r>
            <a:r>
              <a:rPr lang="zh-CN" altLang="en-US" sz="2400" dirty="0">
                <a:latin typeface="Calibri" panose="020F0502020204030204" pitchFamily="34" charset="0"/>
                <a:cs typeface="Times New Roman" panose="02020603050405020304" pitchFamily="18" charset="0"/>
              </a:rPr>
              <a:t>个时钟周期）</a:t>
            </a:r>
            <a:endParaRPr lang="zh-CN" altLang="en-US" sz="2400" dirty="0"/>
          </a:p>
        </p:txBody>
      </p:sp>
    </p:spTree>
    <p:extLst>
      <p:ext uri="{BB962C8B-B14F-4D97-AF65-F5344CB8AC3E}">
        <p14:creationId xmlns:p14="http://schemas.microsoft.com/office/powerpoint/2010/main" val="329156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98F8C49-D2A4-41A2-99E0-361A772EA165}"/>
              </a:ext>
            </a:extLst>
          </p:cNvPr>
          <p:cNvSpPr>
            <a:spLocks noGrp="1" noChangeArrowheads="1"/>
          </p:cNvSpPr>
          <p:nvPr>
            <p:ph type="title"/>
          </p:nvPr>
        </p:nvSpPr>
        <p:spPr>
          <a:xfrm>
            <a:off x="457200" y="381000"/>
            <a:ext cx="7986713" cy="608013"/>
          </a:xfrm>
        </p:spPr>
        <p:txBody>
          <a:bodyPr/>
          <a:lstStyle/>
          <a:p>
            <a:pPr eaLnBrk="1" hangingPunct="1"/>
            <a:r>
              <a:rPr lang="en-US" altLang="zh-CN" sz="3600">
                <a:latin typeface="华文新魏" panose="02010800040101010101" pitchFamily="2" charset="-122"/>
                <a:ea typeface="华文新魏" panose="02010800040101010101" pitchFamily="2" charset="-122"/>
              </a:rPr>
              <a:t>CLA</a:t>
            </a:r>
            <a:r>
              <a:rPr lang="zh-CN" altLang="en-US" sz="3600">
                <a:latin typeface="华文新魏" panose="02010800040101010101" pitchFamily="2" charset="-122"/>
                <a:ea typeface="华文新魏" panose="02010800040101010101" pitchFamily="2" charset="-122"/>
              </a:rPr>
              <a:t>指令的数据通路</a:t>
            </a:r>
          </a:p>
        </p:txBody>
      </p:sp>
      <p:sp>
        <p:nvSpPr>
          <p:cNvPr id="13315" name="Rectangle 3">
            <a:extLst>
              <a:ext uri="{FF2B5EF4-FFF2-40B4-BE49-F238E27FC236}">
                <a16:creationId xmlns:a16="http://schemas.microsoft.com/office/drawing/2014/main" id="{CC5AE824-AE34-4D54-A81E-A9A962C36B7B}"/>
              </a:ext>
            </a:extLst>
          </p:cNvPr>
          <p:cNvSpPr>
            <a:spLocks noChangeArrowheads="1"/>
          </p:cNvSpPr>
          <p:nvPr/>
        </p:nvSpPr>
        <p:spPr bwMode="auto">
          <a:xfrm>
            <a:off x="990600" y="24384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4">
            <a:extLst>
              <a:ext uri="{FF2B5EF4-FFF2-40B4-BE49-F238E27FC236}">
                <a16:creationId xmlns:a16="http://schemas.microsoft.com/office/drawing/2014/main" id="{B8FB7242-B6F3-441A-A35A-4A5591C72676}"/>
              </a:ext>
            </a:extLst>
          </p:cNvPr>
          <p:cNvSpPr>
            <a:spLocks noChangeArrowheads="1"/>
          </p:cNvSpPr>
          <p:nvPr/>
        </p:nvSpPr>
        <p:spPr bwMode="auto">
          <a:xfrm>
            <a:off x="838200" y="36576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7" name="Rectangle 5">
            <a:extLst>
              <a:ext uri="{FF2B5EF4-FFF2-40B4-BE49-F238E27FC236}">
                <a16:creationId xmlns:a16="http://schemas.microsoft.com/office/drawing/2014/main" id="{673650C2-F04A-451B-AC05-00E64BD6DDCB}"/>
              </a:ext>
            </a:extLst>
          </p:cNvPr>
          <p:cNvSpPr>
            <a:spLocks noChangeArrowheads="1"/>
          </p:cNvSpPr>
          <p:nvPr/>
        </p:nvSpPr>
        <p:spPr bwMode="auto">
          <a:xfrm>
            <a:off x="762000" y="44958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8" name="Rectangle 6">
            <a:extLst>
              <a:ext uri="{FF2B5EF4-FFF2-40B4-BE49-F238E27FC236}">
                <a16:creationId xmlns:a16="http://schemas.microsoft.com/office/drawing/2014/main" id="{6D34451F-4B27-4368-9382-71E9C6C8C651}"/>
              </a:ext>
            </a:extLst>
          </p:cNvPr>
          <p:cNvSpPr>
            <a:spLocks noChangeArrowheads="1"/>
          </p:cNvSpPr>
          <p:nvPr/>
        </p:nvSpPr>
        <p:spPr bwMode="auto">
          <a:xfrm>
            <a:off x="2362200" y="4876800"/>
            <a:ext cx="1752600" cy="1981200"/>
          </a:xfrm>
          <a:prstGeom prst="rect">
            <a:avLst/>
          </a:prstGeom>
          <a:solidFill>
            <a:srgbClr val="FFFF99"/>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FF99"/>
            </a:extrusionClr>
            <a:contourClr>
              <a:srgbClr val="FFFF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9" name="Line 7">
            <a:extLst>
              <a:ext uri="{FF2B5EF4-FFF2-40B4-BE49-F238E27FC236}">
                <a16:creationId xmlns:a16="http://schemas.microsoft.com/office/drawing/2014/main" id="{454E3524-E250-4374-A09F-86446EF5DCF4}"/>
              </a:ext>
            </a:extLst>
          </p:cNvPr>
          <p:cNvSpPr>
            <a:spLocks noChangeShapeType="1"/>
          </p:cNvSpPr>
          <p:nvPr/>
        </p:nvSpPr>
        <p:spPr bwMode="auto">
          <a:xfrm flipH="1">
            <a:off x="1828800" y="1905000"/>
            <a:ext cx="22860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0" name="Line 8">
            <a:extLst>
              <a:ext uri="{FF2B5EF4-FFF2-40B4-BE49-F238E27FC236}">
                <a16:creationId xmlns:a16="http://schemas.microsoft.com/office/drawing/2014/main" id="{BD6C6B66-7A3D-4DDE-B464-1774C3E959E9}"/>
              </a:ext>
            </a:extLst>
          </p:cNvPr>
          <p:cNvSpPr>
            <a:spLocks noChangeShapeType="1"/>
          </p:cNvSpPr>
          <p:nvPr/>
        </p:nvSpPr>
        <p:spPr bwMode="auto">
          <a:xfrm>
            <a:off x="1828800" y="1905000"/>
            <a:ext cx="0" cy="533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1" name="AutoShape 9">
            <a:extLst>
              <a:ext uri="{FF2B5EF4-FFF2-40B4-BE49-F238E27FC236}">
                <a16:creationId xmlns:a16="http://schemas.microsoft.com/office/drawing/2014/main" id="{C8C6212A-E739-4A7B-B203-AA6DDDD00502}"/>
              </a:ext>
            </a:extLst>
          </p:cNvPr>
          <p:cNvSpPr>
            <a:spLocks noChangeArrowheads="1"/>
          </p:cNvSpPr>
          <p:nvPr/>
        </p:nvSpPr>
        <p:spPr bwMode="auto">
          <a:xfrm>
            <a:off x="990600" y="3962400"/>
            <a:ext cx="304800" cy="533400"/>
          </a:xfrm>
          <a:prstGeom prst="down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2" name="AutoShape 10">
            <a:extLst>
              <a:ext uri="{FF2B5EF4-FFF2-40B4-BE49-F238E27FC236}">
                <a16:creationId xmlns:a16="http://schemas.microsoft.com/office/drawing/2014/main" id="{89DD6712-D4E1-49A7-9E03-D9492A551FC2}"/>
              </a:ext>
            </a:extLst>
          </p:cNvPr>
          <p:cNvSpPr>
            <a:spLocks noChangeArrowheads="1"/>
          </p:cNvSpPr>
          <p:nvPr/>
        </p:nvSpPr>
        <p:spPr bwMode="auto">
          <a:xfrm>
            <a:off x="1752600" y="4876800"/>
            <a:ext cx="609600" cy="3048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3" name="Rectangle 11">
            <a:extLst>
              <a:ext uri="{FF2B5EF4-FFF2-40B4-BE49-F238E27FC236}">
                <a16:creationId xmlns:a16="http://schemas.microsoft.com/office/drawing/2014/main" id="{85E056E1-2646-4BC1-AD70-BA980DC41435}"/>
              </a:ext>
            </a:extLst>
          </p:cNvPr>
          <p:cNvSpPr>
            <a:spLocks noChangeArrowheads="1"/>
          </p:cNvSpPr>
          <p:nvPr/>
        </p:nvSpPr>
        <p:spPr bwMode="auto">
          <a:xfrm>
            <a:off x="1600200" y="4800600"/>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4" name="Rectangle 12">
            <a:extLst>
              <a:ext uri="{FF2B5EF4-FFF2-40B4-BE49-F238E27FC236}">
                <a16:creationId xmlns:a16="http://schemas.microsoft.com/office/drawing/2014/main" id="{D4D0233C-921C-480E-9C02-B522F2BDCDFE}"/>
              </a:ext>
            </a:extLst>
          </p:cNvPr>
          <p:cNvSpPr>
            <a:spLocks noChangeArrowheads="1"/>
          </p:cNvSpPr>
          <p:nvPr/>
        </p:nvSpPr>
        <p:spPr bwMode="auto">
          <a:xfrm>
            <a:off x="4724400" y="3352800"/>
            <a:ext cx="152400" cy="2209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13">
            <a:extLst>
              <a:ext uri="{FF2B5EF4-FFF2-40B4-BE49-F238E27FC236}">
                <a16:creationId xmlns:a16="http://schemas.microsoft.com/office/drawing/2014/main" id="{30372F3F-951C-4822-BAEE-41FBBD02E1CA}"/>
              </a:ext>
            </a:extLst>
          </p:cNvPr>
          <p:cNvSpPr>
            <a:spLocks noChangeArrowheads="1"/>
          </p:cNvSpPr>
          <p:nvPr/>
        </p:nvSpPr>
        <p:spPr bwMode="auto">
          <a:xfrm>
            <a:off x="1752600" y="3200400"/>
            <a:ext cx="31242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6" name="AutoShape 14">
            <a:extLst>
              <a:ext uri="{FF2B5EF4-FFF2-40B4-BE49-F238E27FC236}">
                <a16:creationId xmlns:a16="http://schemas.microsoft.com/office/drawing/2014/main" id="{21CADB9B-319A-47AE-A2D6-CD4ACF6F86D7}"/>
              </a:ext>
            </a:extLst>
          </p:cNvPr>
          <p:cNvSpPr>
            <a:spLocks noChangeArrowheads="1"/>
          </p:cNvSpPr>
          <p:nvPr/>
        </p:nvSpPr>
        <p:spPr bwMode="auto">
          <a:xfrm>
            <a:off x="1524000" y="3200400"/>
            <a:ext cx="381000" cy="457200"/>
          </a:xfrm>
          <a:prstGeom prst="downArrow">
            <a:avLst>
              <a:gd name="adj1" fmla="val 50000"/>
              <a:gd name="adj2" fmla="val 3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7" name="Rectangle 15">
            <a:extLst>
              <a:ext uri="{FF2B5EF4-FFF2-40B4-BE49-F238E27FC236}">
                <a16:creationId xmlns:a16="http://schemas.microsoft.com/office/drawing/2014/main" id="{32E40CF4-0011-4FE0-8BE9-10A4504C0285}"/>
              </a:ext>
            </a:extLst>
          </p:cNvPr>
          <p:cNvSpPr>
            <a:spLocks noChangeArrowheads="1"/>
          </p:cNvSpPr>
          <p:nvPr/>
        </p:nvSpPr>
        <p:spPr bwMode="auto">
          <a:xfrm>
            <a:off x="1752600" y="4038600"/>
            <a:ext cx="29718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8" name="AutoShape 16">
            <a:extLst>
              <a:ext uri="{FF2B5EF4-FFF2-40B4-BE49-F238E27FC236}">
                <a16:creationId xmlns:a16="http://schemas.microsoft.com/office/drawing/2014/main" id="{509F909E-431E-476F-85BE-28AF91AEB140}"/>
              </a:ext>
            </a:extLst>
          </p:cNvPr>
          <p:cNvSpPr>
            <a:spLocks noChangeArrowheads="1"/>
          </p:cNvSpPr>
          <p:nvPr/>
        </p:nvSpPr>
        <p:spPr bwMode="auto">
          <a:xfrm>
            <a:off x="1524000" y="4038600"/>
            <a:ext cx="304800" cy="381000"/>
          </a:xfrm>
          <a:prstGeom prst="down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Line 17">
            <a:extLst>
              <a:ext uri="{FF2B5EF4-FFF2-40B4-BE49-F238E27FC236}">
                <a16:creationId xmlns:a16="http://schemas.microsoft.com/office/drawing/2014/main" id="{917503C0-79A3-4446-88BA-5EE8CFCB105A}"/>
              </a:ext>
            </a:extLst>
          </p:cNvPr>
          <p:cNvSpPr>
            <a:spLocks noChangeShapeType="1"/>
          </p:cNvSpPr>
          <p:nvPr/>
        </p:nvSpPr>
        <p:spPr bwMode="auto">
          <a:xfrm flipH="1">
            <a:off x="2133600" y="45720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Line 18">
            <a:extLst>
              <a:ext uri="{FF2B5EF4-FFF2-40B4-BE49-F238E27FC236}">
                <a16:creationId xmlns:a16="http://schemas.microsoft.com/office/drawing/2014/main" id="{9E76B3D0-B6EE-4FB3-83F9-CF66EA7CAE70}"/>
              </a:ext>
            </a:extLst>
          </p:cNvPr>
          <p:cNvSpPr>
            <a:spLocks noChangeShapeType="1"/>
          </p:cNvSpPr>
          <p:nvPr/>
        </p:nvSpPr>
        <p:spPr bwMode="auto">
          <a:xfrm flipH="1">
            <a:off x="2133600" y="37338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1" name="Text Box 19">
            <a:extLst>
              <a:ext uri="{FF2B5EF4-FFF2-40B4-BE49-F238E27FC236}">
                <a16:creationId xmlns:a16="http://schemas.microsoft.com/office/drawing/2014/main" id="{057E0E7E-F815-4FFB-99C1-7E54269A0572}"/>
              </a:ext>
            </a:extLst>
          </p:cNvPr>
          <p:cNvSpPr txBox="1">
            <a:spLocks noChangeArrowheads="1"/>
          </p:cNvSpPr>
          <p:nvPr/>
        </p:nvSpPr>
        <p:spPr bwMode="auto">
          <a:xfrm>
            <a:off x="2057400" y="16002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算术逻辑单元</a:t>
            </a:r>
          </a:p>
        </p:txBody>
      </p:sp>
      <p:sp>
        <p:nvSpPr>
          <p:cNvPr id="13332" name="Text Box 20">
            <a:extLst>
              <a:ext uri="{FF2B5EF4-FFF2-40B4-BE49-F238E27FC236}">
                <a16:creationId xmlns:a16="http://schemas.microsoft.com/office/drawing/2014/main" id="{B8871232-6330-41C1-A488-8E1794EAA864}"/>
              </a:ext>
            </a:extLst>
          </p:cNvPr>
          <p:cNvSpPr txBox="1">
            <a:spLocks noChangeArrowheads="1"/>
          </p:cNvSpPr>
          <p:nvPr/>
        </p:nvSpPr>
        <p:spPr bwMode="auto">
          <a:xfrm>
            <a:off x="228600" y="19812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状态条件寄存器</a:t>
            </a:r>
          </a:p>
        </p:txBody>
      </p:sp>
      <p:sp>
        <p:nvSpPr>
          <p:cNvPr id="13333" name="Text Box 21">
            <a:extLst>
              <a:ext uri="{FF2B5EF4-FFF2-40B4-BE49-F238E27FC236}">
                <a16:creationId xmlns:a16="http://schemas.microsoft.com/office/drawing/2014/main" id="{9F2BF8EE-A097-4394-8DDD-E1B1A1D70521}"/>
              </a:ext>
            </a:extLst>
          </p:cNvPr>
          <p:cNvSpPr txBox="1">
            <a:spLocks noChangeArrowheads="1"/>
          </p:cNvSpPr>
          <p:nvPr/>
        </p:nvSpPr>
        <p:spPr bwMode="auto">
          <a:xfrm>
            <a:off x="228600" y="32004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程序计数器</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p>
        </p:txBody>
      </p:sp>
      <p:sp>
        <p:nvSpPr>
          <p:cNvPr id="13334" name="Text Box 22">
            <a:extLst>
              <a:ext uri="{FF2B5EF4-FFF2-40B4-BE49-F238E27FC236}">
                <a16:creationId xmlns:a16="http://schemas.microsoft.com/office/drawing/2014/main" id="{52F1C58D-F2D1-4012-AAD4-1FCCB9AF55A0}"/>
              </a:ext>
            </a:extLst>
          </p:cNvPr>
          <p:cNvSpPr txBox="1">
            <a:spLocks noChangeArrowheads="1"/>
          </p:cNvSpPr>
          <p:nvPr/>
        </p:nvSpPr>
        <p:spPr bwMode="auto">
          <a:xfrm>
            <a:off x="0" y="48006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地址寄存器</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AR</a:t>
            </a:r>
          </a:p>
        </p:txBody>
      </p:sp>
      <p:sp>
        <p:nvSpPr>
          <p:cNvPr id="13335" name="Text Box 23">
            <a:extLst>
              <a:ext uri="{FF2B5EF4-FFF2-40B4-BE49-F238E27FC236}">
                <a16:creationId xmlns:a16="http://schemas.microsoft.com/office/drawing/2014/main" id="{A843B9BF-45C6-47A6-AADD-84800085BF1B}"/>
              </a:ext>
            </a:extLst>
          </p:cNvPr>
          <p:cNvSpPr txBox="1">
            <a:spLocks noChangeArrowheads="1"/>
          </p:cNvSpPr>
          <p:nvPr/>
        </p:nvSpPr>
        <p:spPr bwMode="auto">
          <a:xfrm>
            <a:off x="0" y="57150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地址总线</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ABUS</a:t>
            </a:r>
          </a:p>
        </p:txBody>
      </p:sp>
      <p:sp>
        <p:nvSpPr>
          <p:cNvPr id="13336" name="Text Box 24">
            <a:extLst>
              <a:ext uri="{FF2B5EF4-FFF2-40B4-BE49-F238E27FC236}">
                <a16:creationId xmlns:a16="http://schemas.microsoft.com/office/drawing/2014/main" id="{2D8121B6-118D-4D28-93D9-7DFEBC3C5EE9}"/>
              </a:ext>
            </a:extLst>
          </p:cNvPr>
          <p:cNvSpPr txBox="1">
            <a:spLocks noChangeArrowheads="1"/>
          </p:cNvSpPr>
          <p:nvPr/>
        </p:nvSpPr>
        <p:spPr bwMode="auto">
          <a:xfrm>
            <a:off x="4876800" y="59436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数据总线</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DBUS</a:t>
            </a:r>
          </a:p>
        </p:txBody>
      </p:sp>
      <p:sp>
        <p:nvSpPr>
          <p:cNvPr id="13337" name="Text Box 25">
            <a:extLst>
              <a:ext uri="{FF2B5EF4-FFF2-40B4-BE49-F238E27FC236}">
                <a16:creationId xmlns:a16="http://schemas.microsoft.com/office/drawing/2014/main" id="{AC6AE9DC-744A-4C2D-AA90-3CBF5A21A3CD}"/>
              </a:ext>
            </a:extLst>
          </p:cNvPr>
          <p:cNvSpPr txBox="1">
            <a:spLocks noChangeArrowheads="1"/>
          </p:cNvSpPr>
          <p:nvPr/>
        </p:nvSpPr>
        <p:spPr bwMode="auto">
          <a:xfrm>
            <a:off x="3048000" y="27432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累加器</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AC</a:t>
            </a:r>
          </a:p>
        </p:txBody>
      </p:sp>
      <p:sp>
        <p:nvSpPr>
          <p:cNvPr id="13338" name="Text Box 26">
            <a:extLst>
              <a:ext uri="{FF2B5EF4-FFF2-40B4-BE49-F238E27FC236}">
                <a16:creationId xmlns:a16="http://schemas.microsoft.com/office/drawing/2014/main" id="{3F62112A-2768-46DD-B16D-8F746CE21052}"/>
              </a:ext>
            </a:extLst>
          </p:cNvPr>
          <p:cNvSpPr txBox="1">
            <a:spLocks noChangeArrowheads="1"/>
          </p:cNvSpPr>
          <p:nvPr/>
        </p:nvSpPr>
        <p:spPr bwMode="auto">
          <a:xfrm>
            <a:off x="5791200" y="51054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缓冲寄存器</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p>
        </p:txBody>
      </p:sp>
      <p:sp>
        <p:nvSpPr>
          <p:cNvPr id="13339" name="Text Box 27">
            <a:extLst>
              <a:ext uri="{FF2B5EF4-FFF2-40B4-BE49-F238E27FC236}">
                <a16:creationId xmlns:a16="http://schemas.microsoft.com/office/drawing/2014/main" id="{48252911-29B1-4EB2-B5D4-C68BCB10AE90}"/>
              </a:ext>
            </a:extLst>
          </p:cNvPr>
          <p:cNvSpPr txBox="1">
            <a:spLocks noChangeArrowheads="1"/>
          </p:cNvSpPr>
          <p:nvPr/>
        </p:nvSpPr>
        <p:spPr bwMode="auto">
          <a:xfrm>
            <a:off x="228600" y="15240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CPU</a:t>
            </a:r>
          </a:p>
        </p:txBody>
      </p:sp>
      <p:sp>
        <p:nvSpPr>
          <p:cNvPr id="13340" name="Rectangle 28">
            <a:extLst>
              <a:ext uri="{FF2B5EF4-FFF2-40B4-BE49-F238E27FC236}">
                <a16:creationId xmlns:a16="http://schemas.microsoft.com/office/drawing/2014/main" id="{DC7B0A6B-571C-44C2-9018-3F80A041B726}"/>
              </a:ext>
            </a:extLst>
          </p:cNvPr>
          <p:cNvSpPr>
            <a:spLocks noChangeArrowheads="1"/>
          </p:cNvSpPr>
          <p:nvPr/>
        </p:nvSpPr>
        <p:spPr bwMode="auto">
          <a:xfrm>
            <a:off x="4114800" y="1676400"/>
            <a:ext cx="1295400" cy="533400"/>
          </a:xfrm>
          <a:prstGeom prst="rect">
            <a:avLst/>
          </a:prstGeom>
          <a:solidFill>
            <a:schemeClr val="hlink"/>
          </a:solidFill>
          <a:ln w="9525">
            <a:miter lim="800000"/>
            <a:headEnd/>
            <a:tailEnd/>
          </a:ln>
          <a:scene3d>
            <a:camera prst="legacyObliqueTopRight"/>
            <a:lightRig rig="legacyFlat2" dir="t"/>
          </a:scene3d>
          <a:sp3d extrusionH="2778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41" name="Rectangle 29">
            <a:extLst>
              <a:ext uri="{FF2B5EF4-FFF2-40B4-BE49-F238E27FC236}">
                <a16:creationId xmlns:a16="http://schemas.microsoft.com/office/drawing/2014/main" id="{3958BA7A-F48E-41B3-80B8-B43606D830B6}"/>
              </a:ext>
            </a:extLst>
          </p:cNvPr>
          <p:cNvSpPr>
            <a:spLocks noChangeArrowheads="1"/>
          </p:cNvSpPr>
          <p:nvPr/>
        </p:nvSpPr>
        <p:spPr bwMode="auto">
          <a:xfrm>
            <a:off x="4191000" y="27432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42" name="Rectangle 30">
            <a:extLst>
              <a:ext uri="{FF2B5EF4-FFF2-40B4-BE49-F238E27FC236}">
                <a16:creationId xmlns:a16="http://schemas.microsoft.com/office/drawing/2014/main" id="{AC31D716-5A9E-483C-BE5D-22B8D5A06C7A}"/>
              </a:ext>
            </a:extLst>
          </p:cNvPr>
          <p:cNvSpPr>
            <a:spLocks noChangeArrowheads="1"/>
          </p:cNvSpPr>
          <p:nvPr/>
        </p:nvSpPr>
        <p:spPr bwMode="auto">
          <a:xfrm>
            <a:off x="5105400" y="4800600"/>
            <a:ext cx="10668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43" name="Rectangle 31">
            <a:extLst>
              <a:ext uri="{FF2B5EF4-FFF2-40B4-BE49-F238E27FC236}">
                <a16:creationId xmlns:a16="http://schemas.microsoft.com/office/drawing/2014/main" id="{D1717B15-1C58-4E67-99D3-4E1DF78E31B6}"/>
              </a:ext>
            </a:extLst>
          </p:cNvPr>
          <p:cNvSpPr>
            <a:spLocks noChangeArrowheads="1"/>
          </p:cNvSpPr>
          <p:nvPr/>
        </p:nvSpPr>
        <p:spPr bwMode="auto">
          <a:xfrm>
            <a:off x="6324600" y="2057400"/>
            <a:ext cx="1447800" cy="609600"/>
          </a:xfrm>
          <a:prstGeom prst="rect">
            <a:avLst/>
          </a:prstGeom>
          <a:solidFill>
            <a:srgbClr val="FF9966"/>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9966"/>
            </a:extrusionClr>
            <a:contourClr>
              <a:srgbClr val="FF9966"/>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endParaRPr>
          </a:p>
        </p:txBody>
      </p:sp>
      <p:sp>
        <p:nvSpPr>
          <p:cNvPr id="13344" name="Rectangle 32">
            <a:extLst>
              <a:ext uri="{FF2B5EF4-FFF2-40B4-BE49-F238E27FC236}">
                <a16:creationId xmlns:a16="http://schemas.microsoft.com/office/drawing/2014/main" id="{72F1BED4-9818-4575-8499-5E2BEECBA3B1}"/>
              </a:ext>
            </a:extLst>
          </p:cNvPr>
          <p:cNvSpPr>
            <a:spLocks noChangeArrowheads="1"/>
          </p:cNvSpPr>
          <p:nvPr/>
        </p:nvSpPr>
        <p:spPr bwMode="auto">
          <a:xfrm>
            <a:off x="6400800" y="3200400"/>
            <a:ext cx="1295400" cy="609600"/>
          </a:xfrm>
          <a:prstGeom prst="rect">
            <a:avLst/>
          </a:prstGeom>
          <a:solidFill>
            <a:srgbClr val="FFFF00"/>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45" name="Rectangle 33">
            <a:extLst>
              <a:ext uri="{FF2B5EF4-FFF2-40B4-BE49-F238E27FC236}">
                <a16:creationId xmlns:a16="http://schemas.microsoft.com/office/drawing/2014/main" id="{46ECB87D-4197-473C-97C7-E3D1FDEE32CB}"/>
              </a:ext>
            </a:extLst>
          </p:cNvPr>
          <p:cNvSpPr>
            <a:spLocks noChangeArrowheads="1"/>
          </p:cNvSpPr>
          <p:nvPr/>
        </p:nvSpPr>
        <p:spPr bwMode="auto">
          <a:xfrm>
            <a:off x="6553200" y="4191000"/>
            <a:ext cx="1524000" cy="3810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46" name="AutoShape 34">
            <a:extLst>
              <a:ext uri="{FF2B5EF4-FFF2-40B4-BE49-F238E27FC236}">
                <a16:creationId xmlns:a16="http://schemas.microsoft.com/office/drawing/2014/main" id="{6D16C8EB-4E6E-4AD6-B18E-8D5D54E4D7BE}"/>
              </a:ext>
            </a:extLst>
          </p:cNvPr>
          <p:cNvSpPr>
            <a:spLocks noChangeArrowheads="1"/>
          </p:cNvSpPr>
          <p:nvPr/>
        </p:nvSpPr>
        <p:spPr bwMode="auto">
          <a:xfrm>
            <a:off x="5105400" y="2209800"/>
            <a:ext cx="228600" cy="457200"/>
          </a:xfrm>
          <a:prstGeom prst="up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47" name="AutoShape 35">
            <a:extLst>
              <a:ext uri="{FF2B5EF4-FFF2-40B4-BE49-F238E27FC236}">
                <a16:creationId xmlns:a16="http://schemas.microsoft.com/office/drawing/2014/main" id="{63B1A5EB-DAF5-42D2-AE43-D74845E944B1}"/>
              </a:ext>
            </a:extLst>
          </p:cNvPr>
          <p:cNvSpPr>
            <a:spLocks noChangeArrowheads="1"/>
          </p:cNvSpPr>
          <p:nvPr/>
        </p:nvSpPr>
        <p:spPr bwMode="auto">
          <a:xfrm>
            <a:off x="4419600" y="2209800"/>
            <a:ext cx="228600" cy="533400"/>
          </a:xfrm>
          <a:prstGeom prst="downArrow">
            <a:avLst>
              <a:gd name="adj1" fmla="val 50000"/>
              <a:gd name="adj2" fmla="val 58333"/>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48" name="AutoShape 36">
            <a:extLst>
              <a:ext uri="{FF2B5EF4-FFF2-40B4-BE49-F238E27FC236}">
                <a16:creationId xmlns:a16="http://schemas.microsoft.com/office/drawing/2014/main" id="{3B8CA75F-E4A4-4E04-980E-B4269367BCEA}"/>
              </a:ext>
            </a:extLst>
          </p:cNvPr>
          <p:cNvSpPr>
            <a:spLocks noChangeArrowheads="1"/>
          </p:cNvSpPr>
          <p:nvPr/>
        </p:nvSpPr>
        <p:spPr bwMode="auto">
          <a:xfrm rot="5400000">
            <a:off x="4419600" y="3733800"/>
            <a:ext cx="1676400" cy="304800"/>
          </a:xfrm>
          <a:prstGeom prst="leftRightArrow">
            <a:avLst>
              <a:gd name="adj1" fmla="val 50000"/>
              <a:gd name="adj2" fmla="val 11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49" name="Rectangle 37">
            <a:extLst>
              <a:ext uri="{FF2B5EF4-FFF2-40B4-BE49-F238E27FC236}">
                <a16:creationId xmlns:a16="http://schemas.microsoft.com/office/drawing/2014/main" id="{765A8E47-183A-4EA2-B6FE-D62C345757AB}"/>
              </a:ext>
            </a:extLst>
          </p:cNvPr>
          <p:cNvSpPr>
            <a:spLocks noChangeArrowheads="1"/>
          </p:cNvSpPr>
          <p:nvPr/>
        </p:nvSpPr>
        <p:spPr bwMode="auto">
          <a:xfrm>
            <a:off x="5791200" y="1752600"/>
            <a:ext cx="152400" cy="2971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50" name="AutoShape 38">
            <a:extLst>
              <a:ext uri="{FF2B5EF4-FFF2-40B4-BE49-F238E27FC236}">
                <a16:creationId xmlns:a16="http://schemas.microsoft.com/office/drawing/2014/main" id="{EE57F857-23A3-4743-A408-4CB5851D90FC}"/>
              </a:ext>
            </a:extLst>
          </p:cNvPr>
          <p:cNvSpPr>
            <a:spLocks noChangeArrowheads="1"/>
          </p:cNvSpPr>
          <p:nvPr/>
        </p:nvSpPr>
        <p:spPr bwMode="auto">
          <a:xfrm>
            <a:off x="5410200" y="1676400"/>
            <a:ext cx="533400" cy="304800"/>
          </a:xfrm>
          <a:prstGeom prst="left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51" name="AutoShape 39">
            <a:extLst>
              <a:ext uri="{FF2B5EF4-FFF2-40B4-BE49-F238E27FC236}">
                <a16:creationId xmlns:a16="http://schemas.microsoft.com/office/drawing/2014/main" id="{3B56E4C9-1BD0-4EE6-9AE8-34498ED34CF4}"/>
              </a:ext>
            </a:extLst>
          </p:cNvPr>
          <p:cNvSpPr>
            <a:spLocks noChangeArrowheads="1"/>
          </p:cNvSpPr>
          <p:nvPr/>
        </p:nvSpPr>
        <p:spPr bwMode="auto">
          <a:xfrm rot="3092778">
            <a:off x="6210300" y="4305300"/>
            <a:ext cx="304800" cy="533400"/>
          </a:xfrm>
          <a:prstGeom prst="up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52" name="AutoShape 40">
            <a:extLst>
              <a:ext uri="{FF2B5EF4-FFF2-40B4-BE49-F238E27FC236}">
                <a16:creationId xmlns:a16="http://schemas.microsoft.com/office/drawing/2014/main" id="{7B87D75D-B797-43EF-B6AE-CD5C9A6B5852}"/>
              </a:ext>
            </a:extLst>
          </p:cNvPr>
          <p:cNvSpPr>
            <a:spLocks noChangeArrowheads="1"/>
          </p:cNvSpPr>
          <p:nvPr/>
        </p:nvSpPr>
        <p:spPr bwMode="auto">
          <a:xfrm>
            <a:off x="5562600" y="5105400"/>
            <a:ext cx="304800" cy="304800"/>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53" name="Rectangle 41">
            <a:extLst>
              <a:ext uri="{FF2B5EF4-FFF2-40B4-BE49-F238E27FC236}">
                <a16:creationId xmlns:a16="http://schemas.microsoft.com/office/drawing/2014/main" id="{6333F259-A9EF-4E84-9021-3C6D9B8EDBC7}"/>
              </a:ext>
            </a:extLst>
          </p:cNvPr>
          <p:cNvSpPr>
            <a:spLocks noChangeArrowheads="1"/>
          </p:cNvSpPr>
          <p:nvPr/>
        </p:nvSpPr>
        <p:spPr bwMode="auto">
          <a:xfrm>
            <a:off x="7010400" y="4572000"/>
            <a:ext cx="152400" cy="9906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54" name="AutoShape 42">
            <a:extLst>
              <a:ext uri="{FF2B5EF4-FFF2-40B4-BE49-F238E27FC236}">
                <a16:creationId xmlns:a16="http://schemas.microsoft.com/office/drawing/2014/main" id="{B00B312A-E139-41D1-899F-8F5FBED7BC99}"/>
              </a:ext>
            </a:extLst>
          </p:cNvPr>
          <p:cNvSpPr>
            <a:spLocks noChangeArrowheads="1"/>
          </p:cNvSpPr>
          <p:nvPr/>
        </p:nvSpPr>
        <p:spPr bwMode="auto">
          <a:xfrm>
            <a:off x="6629400" y="3810000"/>
            <a:ext cx="304800" cy="381000"/>
          </a:xfrm>
          <a:prstGeom prst="up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55" name="Line 43">
            <a:extLst>
              <a:ext uri="{FF2B5EF4-FFF2-40B4-BE49-F238E27FC236}">
                <a16:creationId xmlns:a16="http://schemas.microsoft.com/office/drawing/2014/main" id="{CA05D5B1-C4BC-4645-B2C7-D9A8A323A0A8}"/>
              </a:ext>
            </a:extLst>
          </p:cNvPr>
          <p:cNvSpPr>
            <a:spLocks noChangeShapeType="1"/>
          </p:cNvSpPr>
          <p:nvPr/>
        </p:nvSpPr>
        <p:spPr bwMode="auto">
          <a:xfrm flipV="1">
            <a:off x="6781800" y="2667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56" name="Line 44">
            <a:extLst>
              <a:ext uri="{FF2B5EF4-FFF2-40B4-BE49-F238E27FC236}">
                <a16:creationId xmlns:a16="http://schemas.microsoft.com/office/drawing/2014/main" id="{A2BA2693-5F37-4384-B958-BC7E525BEFAF}"/>
              </a:ext>
            </a:extLst>
          </p:cNvPr>
          <p:cNvSpPr>
            <a:spLocks noChangeShapeType="1"/>
          </p:cNvSpPr>
          <p:nvPr/>
        </p:nvSpPr>
        <p:spPr bwMode="auto">
          <a:xfrm flipV="1">
            <a:off x="6934200" y="2667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57" name="Line 45">
            <a:extLst>
              <a:ext uri="{FF2B5EF4-FFF2-40B4-BE49-F238E27FC236}">
                <a16:creationId xmlns:a16="http://schemas.microsoft.com/office/drawing/2014/main" id="{393643BE-5877-43D1-8DAA-82FA31F79762}"/>
              </a:ext>
            </a:extLst>
          </p:cNvPr>
          <p:cNvSpPr>
            <a:spLocks noChangeShapeType="1"/>
          </p:cNvSpPr>
          <p:nvPr/>
        </p:nvSpPr>
        <p:spPr bwMode="auto">
          <a:xfrm flipH="1" flipV="1">
            <a:off x="7086600" y="2667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58" name="Line 46">
            <a:extLst>
              <a:ext uri="{FF2B5EF4-FFF2-40B4-BE49-F238E27FC236}">
                <a16:creationId xmlns:a16="http://schemas.microsoft.com/office/drawing/2014/main" id="{5263530D-204E-452B-8442-77D778D05FBC}"/>
              </a:ext>
            </a:extLst>
          </p:cNvPr>
          <p:cNvSpPr>
            <a:spLocks noChangeShapeType="1"/>
          </p:cNvSpPr>
          <p:nvPr/>
        </p:nvSpPr>
        <p:spPr bwMode="auto">
          <a:xfrm flipV="1">
            <a:off x="7239000" y="2667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59" name="Line 47">
            <a:extLst>
              <a:ext uri="{FF2B5EF4-FFF2-40B4-BE49-F238E27FC236}">
                <a16:creationId xmlns:a16="http://schemas.microsoft.com/office/drawing/2014/main" id="{784C48AB-F5EE-4F31-B1B2-327CABE46F7D}"/>
              </a:ext>
            </a:extLst>
          </p:cNvPr>
          <p:cNvSpPr>
            <a:spLocks noChangeShapeType="1"/>
          </p:cNvSpPr>
          <p:nvPr/>
        </p:nvSpPr>
        <p:spPr bwMode="auto">
          <a:xfrm flipH="1" flipV="1">
            <a:off x="7391400" y="2667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60" name="Line 48">
            <a:extLst>
              <a:ext uri="{FF2B5EF4-FFF2-40B4-BE49-F238E27FC236}">
                <a16:creationId xmlns:a16="http://schemas.microsoft.com/office/drawing/2014/main" id="{EB1D0CE8-FA13-4935-BA7C-FFB72C441C4B}"/>
              </a:ext>
            </a:extLst>
          </p:cNvPr>
          <p:cNvSpPr>
            <a:spLocks noChangeShapeType="1"/>
          </p:cNvSpPr>
          <p:nvPr/>
        </p:nvSpPr>
        <p:spPr bwMode="auto">
          <a:xfrm flipV="1">
            <a:off x="7543800" y="2667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61" name="Line 49">
            <a:extLst>
              <a:ext uri="{FF2B5EF4-FFF2-40B4-BE49-F238E27FC236}">
                <a16:creationId xmlns:a16="http://schemas.microsoft.com/office/drawing/2014/main" id="{BFB72FC4-F821-4B2D-817D-5BBE2ECF04A2}"/>
              </a:ext>
            </a:extLst>
          </p:cNvPr>
          <p:cNvSpPr>
            <a:spLocks noChangeShapeType="1"/>
          </p:cNvSpPr>
          <p:nvPr/>
        </p:nvSpPr>
        <p:spPr bwMode="auto">
          <a:xfrm flipV="1">
            <a:off x="6477000" y="1524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62" name="Line 50">
            <a:extLst>
              <a:ext uri="{FF2B5EF4-FFF2-40B4-BE49-F238E27FC236}">
                <a16:creationId xmlns:a16="http://schemas.microsoft.com/office/drawing/2014/main" id="{489AD4A8-FACC-4369-901C-E8A97E1C5B3C}"/>
              </a:ext>
            </a:extLst>
          </p:cNvPr>
          <p:cNvSpPr>
            <a:spLocks noChangeShapeType="1"/>
          </p:cNvSpPr>
          <p:nvPr/>
        </p:nvSpPr>
        <p:spPr bwMode="auto">
          <a:xfrm flipV="1">
            <a:off x="6781800" y="1524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63" name="Line 51">
            <a:extLst>
              <a:ext uri="{FF2B5EF4-FFF2-40B4-BE49-F238E27FC236}">
                <a16:creationId xmlns:a16="http://schemas.microsoft.com/office/drawing/2014/main" id="{AC214B7D-5F10-4A1E-B67C-BC7FAEFCA6E7}"/>
              </a:ext>
            </a:extLst>
          </p:cNvPr>
          <p:cNvSpPr>
            <a:spLocks noChangeShapeType="1"/>
          </p:cNvSpPr>
          <p:nvPr/>
        </p:nvSpPr>
        <p:spPr bwMode="auto">
          <a:xfrm flipV="1">
            <a:off x="7239000" y="1524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64" name="Line 52">
            <a:extLst>
              <a:ext uri="{FF2B5EF4-FFF2-40B4-BE49-F238E27FC236}">
                <a16:creationId xmlns:a16="http://schemas.microsoft.com/office/drawing/2014/main" id="{A4D72B14-A980-4504-96A5-5A1D785EE78E}"/>
              </a:ext>
            </a:extLst>
          </p:cNvPr>
          <p:cNvSpPr>
            <a:spLocks noChangeShapeType="1"/>
          </p:cNvSpPr>
          <p:nvPr/>
        </p:nvSpPr>
        <p:spPr bwMode="auto">
          <a:xfrm flipV="1">
            <a:off x="7391400" y="1524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65" name="Line 53">
            <a:extLst>
              <a:ext uri="{FF2B5EF4-FFF2-40B4-BE49-F238E27FC236}">
                <a16:creationId xmlns:a16="http://schemas.microsoft.com/office/drawing/2014/main" id="{B2FC8857-F15C-4A06-86C1-3BF41319700F}"/>
              </a:ext>
            </a:extLst>
          </p:cNvPr>
          <p:cNvSpPr>
            <a:spLocks noChangeShapeType="1"/>
          </p:cNvSpPr>
          <p:nvPr/>
        </p:nvSpPr>
        <p:spPr bwMode="auto">
          <a:xfrm flipV="1">
            <a:off x="7543800" y="1524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66" name="Line 54">
            <a:extLst>
              <a:ext uri="{FF2B5EF4-FFF2-40B4-BE49-F238E27FC236}">
                <a16:creationId xmlns:a16="http://schemas.microsoft.com/office/drawing/2014/main" id="{F45F469B-7568-460E-8EC4-E65A1678508B}"/>
              </a:ext>
            </a:extLst>
          </p:cNvPr>
          <p:cNvSpPr>
            <a:spLocks noChangeShapeType="1"/>
          </p:cNvSpPr>
          <p:nvPr/>
        </p:nvSpPr>
        <p:spPr bwMode="auto">
          <a:xfrm flipV="1">
            <a:off x="7696200" y="1524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67" name="Line 55">
            <a:extLst>
              <a:ext uri="{FF2B5EF4-FFF2-40B4-BE49-F238E27FC236}">
                <a16:creationId xmlns:a16="http://schemas.microsoft.com/office/drawing/2014/main" id="{A7EF1782-FE9D-4824-BD11-C7E63846C3C8}"/>
              </a:ext>
            </a:extLst>
          </p:cNvPr>
          <p:cNvSpPr>
            <a:spLocks noChangeShapeType="1"/>
          </p:cNvSpPr>
          <p:nvPr/>
        </p:nvSpPr>
        <p:spPr bwMode="auto">
          <a:xfrm flipH="1">
            <a:off x="7772400" y="2057400"/>
            <a:ext cx="609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68" name="Line 56">
            <a:extLst>
              <a:ext uri="{FF2B5EF4-FFF2-40B4-BE49-F238E27FC236}">
                <a16:creationId xmlns:a16="http://schemas.microsoft.com/office/drawing/2014/main" id="{D2BDCF3A-0B83-4DE1-A740-847EE9479138}"/>
              </a:ext>
            </a:extLst>
          </p:cNvPr>
          <p:cNvSpPr>
            <a:spLocks noChangeShapeType="1"/>
          </p:cNvSpPr>
          <p:nvPr/>
        </p:nvSpPr>
        <p:spPr bwMode="auto">
          <a:xfrm flipH="1">
            <a:off x="7848600" y="2362200"/>
            <a:ext cx="609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69" name="Line 57">
            <a:extLst>
              <a:ext uri="{FF2B5EF4-FFF2-40B4-BE49-F238E27FC236}">
                <a16:creationId xmlns:a16="http://schemas.microsoft.com/office/drawing/2014/main" id="{D86E4169-E478-47C4-9475-93EE5CED80A2}"/>
              </a:ext>
            </a:extLst>
          </p:cNvPr>
          <p:cNvSpPr>
            <a:spLocks noChangeShapeType="1"/>
          </p:cNvSpPr>
          <p:nvPr/>
        </p:nvSpPr>
        <p:spPr bwMode="auto">
          <a:xfrm flipH="1">
            <a:off x="8077200" y="4343400"/>
            <a:ext cx="4572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70" name="Line 58">
            <a:extLst>
              <a:ext uri="{FF2B5EF4-FFF2-40B4-BE49-F238E27FC236}">
                <a16:creationId xmlns:a16="http://schemas.microsoft.com/office/drawing/2014/main" id="{E210B4F2-547C-4A48-9086-D32D31F9B49C}"/>
              </a:ext>
            </a:extLst>
          </p:cNvPr>
          <p:cNvSpPr>
            <a:spLocks noChangeShapeType="1"/>
          </p:cNvSpPr>
          <p:nvPr/>
        </p:nvSpPr>
        <p:spPr bwMode="auto">
          <a:xfrm flipH="1">
            <a:off x="6172200" y="49530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71" name="Line 59">
            <a:extLst>
              <a:ext uri="{FF2B5EF4-FFF2-40B4-BE49-F238E27FC236}">
                <a16:creationId xmlns:a16="http://schemas.microsoft.com/office/drawing/2014/main" id="{040DB862-A627-4447-9AAF-B4C9E6E72B9D}"/>
              </a:ext>
            </a:extLst>
          </p:cNvPr>
          <p:cNvSpPr>
            <a:spLocks noChangeShapeType="1"/>
          </p:cNvSpPr>
          <p:nvPr/>
        </p:nvSpPr>
        <p:spPr bwMode="auto">
          <a:xfrm flipH="1">
            <a:off x="5486400" y="28956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72" name="Text Box 60">
            <a:extLst>
              <a:ext uri="{FF2B5EF4-FFF2-40B4-BE49-F238E27FC236}">
                <a16:creationId xmlns:a16="http://schemas.microsoft.com/office/drawing/2014/main" id="{6937B6B9-B822-476E-BF89-555DEE1A8901}"/>
              </a:ext>
            </a:extLst>
          </p:cNvPr>
          <p:cNvSpPr txBox="1">
            <a:spLocks noChangeArrowheads="1"/>
          </p:cNvSpPr>
          <p:nvPr/>
        </p:nvSpPr>
        <p:spPr bwMode="auto">
          <a:xfrm>
            <a:off x="4267200" y="1752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CCECFF"/>
                </a:solidFill>
                <a:effectLst/>
                <a:uLnTx/>
                <a:uFillTx/>
                <a:latin typeface="Tahoma" panose="020B0604030504040204" pitchFamily="34" charset="0"/>
                <a:ea typeface="宋体" panose="02010600030101010101" pitchFamily="2" charset="-122"/>
                <a:cs typeface="+mn-cs"/>
              </a:rPr>
              <a:t>ALU</a:t>
            </a:r>
          </a:p>
        </p:txBody>
      </p:sp>
      <p:sp>
        <p:nvSpPr>
          <p:cNvPr id="13373" name="Text Box 61">
            <a:extLst>
              <a:ext uri="{FF2B5EF4-FFF2-40B4-BE49-F238E27FC236}">
                <a16:creationId xmlns:a16="http://schemas.microsoft.com/office/drawing/2014/main" id="{775ED2AC-FDD1-44C6-89A0-CCF88DDDA612}"/>
              </a:ext>
            </a:extLst>
          </p:cNvPr>
          <p:cNvSpPr txBox="1">
            <a:spLocks noChangeArrowheads="1"/>
          </p:cNvSpPr>
          <p:nvPr/>
        </p:nvSpPr>
        <p:spPr bwMode="auto">
          <a:xfrm>
            <a:off x="7162800" y="4738688"/>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指令寄存器</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p>
        </p:txBody>
      </p:sp>
      <p:sp>
        <p:nvSpPr>
          <p:cNvPr id="13374" name="Text Box 62">
            <a:extLst>
              <a:ext uri="{FF2B5EF4-FFF2-40B4-BE49-F238E27FC236}">
                <a16:creationId xmlns:a16="http://schemas.microsoft.com/office/drawing/2014/main" id="{E928F7A6-93D2-4899-AFE5-49AFDD80A301}"/>
              </a:ext>
            </a:extLst>
          </p:cNvPr>
          <p:cNvSpPr txBox="1">
            <a:spLocks noChangeArrowheads="1"/>
          </p:cNvSpPr>
          <p:nvPr/>
        </p:nvSpPr>
        <p:spPr bwMode="auto">
          <a:xfrm>
            <a:off x="6553200" y="34290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指令译码器</a:t>
            </a:r>
          </a:p>
        </p:txBody>
      </p:sp>
      <p:sp>
        <p:nvSpPr>
          <p:cNvPr id="13375" name="Text Box 63">
            <a:extLst>
              <a:ext uri="{FF2B5EF4-FFF2-40B4-BE49-F238E27FC236}">
                <a16:creationId xmlns:a16="http://schemas.microsoft.com/office/drawing/2014/main" id="{59CBC67A-E7B5-4CEE-8009-C5B1E5076FD5}"/>
              </a:ext>
            </a:extLst>
          </p:cNvPr>
          <p:cNvSpPr txBox="1">
            <a:spLocks noChangeArrowheads="1"/>
          </p:cNvSpPr>
          <p:nvPr/>
        </p:nvSpPr>
        <p:spPr bwMode="auto">
          <a:xfrm>
            <a:off x="6477000" y="1981200"/>
            <a:ext cx="13716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操作控制器</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0"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时序产生器</a:t>
            </a:r>
          </a:p>
        </p:txBody>
      </p:sp>
      <p:sp>
        <p:nvSpPr>
          <p:cNvPr id="13376" name="Text Box 64">
            <a:extLst>
              <a:ext uri="{FF2B5EF4-FFF2-40B4-BE49-F238E27FC236}">
                <a16:creationId xmlns:a16="http://schemas.microsoft.com/office/drawing/2014/main" id="{4BB770EF-E0CF-4F43-BF0D-06C4ED4FA390}"/>
              </a:ext>
            </a:extLst>
          </p:cNvPr>
          <p:cNvSpPr txBox="1">
            <a:spLocks noChangeArrowheads="1"/>
          </p:cNvSpPr>
          <p:nvPr/>
        </p:nvSpPr>
        <p:spPr bwMode="auto">
          <a:xfrm>
            <a:off x="8458200" y="1828800"/>
            <a:ext cx="685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时钟</a:t>
            </a:r>
          </a:p>
        </p:txBody>
      </p:sp>
      <p:sp>
        <p:nvSpPr>
          <p:cNvPr id="13377" name="Text Box 65">
            <a:extLst>
              <a:ext uri="{FF2B5EF4-FFF2-40B4-BE49-F238E27FC236}">
                <a16:creationId xmlns:a16="http://schemas.microsoft.com/office/drawing/2014/main" id="{3842F09E-D31A-464A-9DEF-926D6C219755}"/>
              </a:ext>
            </a:extLst>
          </p:cNvPr>
          <p:cNvSpPr txBox="1">
            <a:spLocks noChangeArrowheads="1"/>
          </p:cNvSpPr>
          <p:nvPr/>
        </p:nvSpPr>
        <p:spPr bwMode="auto">
          <a:xfrm>
            <a:off x="8458200" y="2209800"/>
            <a:ext cx="685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状态反馈</a:t>
            </a:r>
          </a:p>
        </p:txBody>
      </p:sp>
      <p:sp>
        <p:nvSpPr>
          <p:cNvPr id="13378" name="Text Box 66">
            <a:extLst>
              <a:ext uri="{FF2B5EF4-FFF2-40B4-BE49-F238E27FC236}">
                <a16:creationId xmlns:a16="http://schemas.microsoft.com/office/drawing/2014/main" id="{2F9E94DA-515B-4BAE-AE37-9C36AE998E89}"/>
              </a:ext>
            </a:extLst>
          </p:cNvPr>
          <p:cNvSpPr txBox="1">
            <a:spLocks noChangeArrowheads="1"/>
          </p:cNvSpPr>
          <p:nvPr/>
        </p:nvSpPr>
        <p:spPr bwMode="auto">
          <a:xfrm>
            <a:off x="5943600" y="1447800"/>
            <a:ext cx="685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取指控制</a:t>
            </a:r>
          </a:p>
        </p:txBody>
      </p:sp>
      <p:sp>
        <p:nvSpPr>
          <p:cNvPr id="13379" name="Text Box 67">
            <a:extLst>
              <a:ext uri="{FF2B5EF4-FFF2-40B4-BE49-F238E27FC236}">
                <a16:creationId xmlns:a16="http://schemas.microsoft.com/office/drawing/2014/main" id="{7C9C9918-2D8E-458D-9031-FDBB52030B33}"/>
              </a:ext>
            </a:extLst>
          </p:cNvPr>
          <p:cNvSpPr txBox="1">
            <a:spLocks noChangeArrowheads="1"/>
          </p:cNvSpPr>
          <p:nvPr/>
        </p:nvSpPr>
        <p:spPr bwMode="auto">
          <a:xfrm>
            <a:off x="7696200" y="1371600"/>
            <a:ext cx="685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执行控制</a:t>
            </a:r>
          </a:p>
        </p:txBody>
      </p:sp>
      <p:sp>
        <p:nvSpPr>
          <p:cNvPr id="13380" name="Text Box 68">
            <a:extLst>
              <a:ext uri="{FF2B5EF4-FFF2-40B4-BE49-F238E27FC236}">
                <a16:creationId xmlns:a16="http://schemas.microsoft.com/office/drawing/2014/main" id="{B5AA6A4B-F769-47AA-9434-598A60605568}"/>
              </a:ext>
            </a:extLst>
          </p:cNvPr>
          <p:cNvSpPr txBox="1">
            <a:spLocks noChangeArrowheads="1"/>
          </p:cNvSpPr>
          <p:nvPr/>
        </p:nvSpPr>
        <p:spPr bwMode="auto">
          <a:xfrm>
            <a:off x="6553200" y="4724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3381" name="Text Box 69">
            <a:extLst>
              <a:ext uri="{FF2B5EF4-FFF2-40B4-BE49-F238E27FC236}">
                <a16:creationId xmlns:a16="http://schemas.microsoft.com/office/drawing/2014/main" id="{56282A7D-C6A4-45F3-8169-6C0A1E114F81}"/>
              </a:ext>
            </a:extLst>
          </p:cNvPr>
          <p:cNvSpPr txBox="1">
            <a:spLocks noChangeArrowheads="1"/>
          </p:cNvSpPr>
          <p:nvPr/>
        </p:nvSpPr>
        <p:spPr bwMode="auto">
          <a:xfrm>
            <a:off x="8610600" y="41148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3382" name="Text Box 70">
            <a:extLst>
              <a:ext uri="{FF2B5EF4-FFF2-40B4-BE49-F238E27FC236}">
                <a16:creationId xmlns:a16="http://schemas.microsoft.com/office/drawing/2014/main" id="{B00C3438-BE47-4EBF-B861-3F61823DE2F3}"/>
              </a:ext>
            </a:extLst>
          </p:cNvPr>
          <p:cNvSpPr txBox="1">
            <a:spLocks noChangeArrowheads="1"/>
          </p:cNvSpPr>
          <p:nvPr/>
        </p:nvSpPr>
        <p:spPr bwMode="auto">
          <a:xfrm>
            <a:off x="5486400" y="2819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3383" name="Text Box 71">
            <a:extLst>
              <a:ext uri="{FF2B5EF4-FFF2-40B4-BE49-F238E27FC236}">
                <a16:creationId xmlns:a16="http://schemas.microsoft.com/office/drawing/2014/main" id="{0D1B6F69-ED65-4651-8B5B-29421AAD6861}"/>
              </a:ext>
            </a:extLst>
          </p:cNvPr>
          <p:cNvSpPr txBox="1">
            <a:spLocks noChangeArrowheads="1"/>
          </p:cNvSpPr>
          <p:nvPr/>
        </p:nvSpPr>
        <p:spPr bwMode="auto">
          <a:xfrm>
            <a:off x="2514600" y="42672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43432" name="Text Box 72">
            <a:extLst>
              <a:ext uri="{FF2B5EF4-FFF2-40B4-BE49-F238E27FC236}">
                <a16:creationId xmlns:a16="http://schemas.microsoft.com/office/drawing/2014/main" id="{5C02851A-5CF7-4F7D-BFC3-23F04488DBC2}"/>
              </a:ext>
            </a:extLst>
          </p:cNvPr>
          <p:cNvSpPr txBox="1">
            <a:spLocks noChangeArrowheads="1"/>
          </p:cNvSpPr>
          <p:nvPr/>
        </p:nvSpPr>
        <p:spPr bwMode="auto">
          <a:xfrm>
            <a:off x="2514600" y="34290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+1</a:t>
            </a:r>
          </a:p>
        </p:txBody>
      </p:sp>
      <p:sp>
        <p:nvSpPr>
          <p:cNvPr id="143433" name="Text Box 73">
            <a:extLst>
              <a:ext uri="{FF2B5EF4-FFF2-40B4-BE49-F238E27FC236}">
                <a16:creationId xmlns:a16="http://schemas.microsoft.com/office/drawing/2014/main" id="{A7DE61C0-7F0B-453E-818C-8345BFBA4BA9}"/>
              </a:ext>
            </a:extLst>
          </p:cNvPr>
          <p:cNvSpPr txBox="1">
            <a:spLocks noChangeArrowheads="1"/>
          </p:cNvSpPr>
          <p:nvPr/>
        </p:nvSpPr>
        <p:spPr bwMode="auto">
          <a:xfrm>
            <a:off x="914400" y="36576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000 020</a:t>
            </a:r>
          </a:p>
        </p:txBody>
      </p:sp>
      <p:sp>
        <p:nvSpPr>
          <p:cNvPr id="13386" name="Line 74">
            <a:extLst>
              <a:ext uri="{FF2B5EF4-FFF2-40B4-BE49-F238E27FC236}">
                <a16:creationId xmlns:a16="http://schemas.microsoft.com/office/drawing/2014/main" id="{3A1EFB32-0A11-4D90-9D0D-214AAD8C2280}"/>
              </a:ext>
            </a:extLst>
          </p:cNvPr>
          <p:cNvSpPr>
            <a:spLocks noChangeShapeType="1"/>
          </p:cNvSpPr>
          <p:nvPr/>
        </p:nvSpPr>
        <p:spPr bwMode="auto">
          <a:xfrm>
            <a:off x="2362200" y="51054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87" name="Line 75">
            <a:extLst>
              <a:ext uri="{FF2B5EF4-FFF2-40B4-BE49-F238E27FC236}">
                <a16:creationId xmlns:a16="http://schemas.microsoft.com/office/drawing/2014/main" id="{A91D1E8A-F9F0-4479-9409-8636BA3F08A5}"/>
              </a:ext>
            </a:extLst>
          </p:cNvPr>
          <p:cNvSpPr>
            <a:spLocks noChangeShapeType="1"/>
          </p:cNvSpPr>
          <p:nvPr/>
        </p:nvSpPr>
        <p:spPr bwMode="auto">
          <a:xfrm>
            <a:off x="2362200" y="53340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88" name="Line 76">
            <a:extLst>
              <a:ext uri="{FF2B5EF4-FFF2-40B4-BE49-F238E27FC236}">
                <a16:creationId xmlns:a16="http://schemas.microsoft.com/office/drawing/2014/main" id="{C24AA362-430C-467C-BF10-26E52F2CB6D9}"/>
              </a:ext>
            </a:extLst>
          </p:cNvPr>
          <p:cNvSpPr>
            <a:spLocks noChangeShapeType="1"/>
          </p:cNvSpPr>
          <p:nvPr/>
        </p:nvSpPr>
        <p:spPr bwMode="auto">
          <a:xfrm>
            <a:off x="2362200" y="55626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89" name="Line 77">
            <a:extLst>
              <a:ext uri="{FF2B5EF4-FFF2-40B4-BE49-F238E27FC236}">
                <a16:creationId xmlns:a16="http://schemas.microsoft.com/office/drawing/2014/main" id="{D808470C-BFE3-4158-A0D4-6537996B6333}"/>
              </a:ext>
            </a:extLst>
          </p:cNvPr>
          <p:cNvSpPr>
            <a:spLocks noChangeShapeType="1"/>
          </p:cNvSpPr>
          <p:nvPr/>
        </p:nvSpPr>
        <p:spPr bwMode="auto">
          <a:xfrm>
            <a:off x="2362200" y="57912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90" name="Line 78">
            <a:extLst>
              <a:ext uri="{FF2B5EF4-FFF2-40B4-BE49-F238E27FC236}">
                <a16:creationId xmlns:a16="http://schemas.microsoft.com/office/drawing/2014/main" id="{1D8E8C3E-9E8D-4AF5-A286-F3C4736CDB9E}"/>
              </a:ext>
            </a:extLst>
          </p:cNvPr>
          <p:cNvSpPr>
            <a:spLocks noChangeShapeType="1"/>
          </p:cNvSpPr>
          <p:nvPr/>
        </p:nvSpPr>
        <p:spPr bwMode="auto">
          <a:xfrm>
            <a:off x="2362200" y="60198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91" name="Line 79">
            <a:extLst>
              <a:ext uri="{FF2B5EF4-FFF2-40B4-BE49-F238E27FC236}">
                <a16:creationId xmlns:a16="http://schemas.microsoft.com/office/drawing/2014/main" id="{78F00279-1239-40D6-9658-3FC02AA334C0}"/>
              </a:ext>
            </a:extLst>
          </p:cNvPr>
          <p:cNvSpPr>
            <a:spLocks noChangeShapeType="1"/>
          </p:cNvSpPr>
          <p:nvPr/>
        </p:nvSpPr>
        <p:spPr bwMode="auto">
          <a:xfrm>
            <a:off x="2362200" y="62484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92" name="Line 80">
            <a:extLst>
              <a:ext uri="{FF2B5EF4-FFF2-40B4-BE49-F238E27FC236}">
                <a16:creationId xmlns:a16="http://schemas.microsoft.com/office/drawing/2014/main" id="{240ABC27-CF3F-4A65-B79A-C2630CE10866}"/>
              </a:ext>
            </a:extLst>
          </p:cNvPr>
          <p:cNvSpPr>
            <a:spLocks noChangeShapeType="1"/>
          </p:cNvSpPr>
          <p:nvPr/>
        </p:nvSpPr>
        <p:spPr bwMode="auto">
          <a:xfrm>
            <a:off x="2362200" y="64770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93" name="Line 81">
            <a:extLst>
              <a:ext uri="{FF2B5EF4-FFF2-40B4-BE49-F238E27FC236}">
                <a16:creationId xmlns:a16="http://schemas.microsoft.com/office/drawing/2014/main" id="{6D621923-50C4-4F8B-8BA4-D044BE625636}"/>
              </a:ext>
            </a:extLst>
          </p:cNvPr>
          <p:cNvSpPr>
            <a:spLocks noChangeShapeType="1"/>
          </p:cNvSpPr>
          <p:nvPr/>
        </p:nvSpPr>
        <p:spPr bwMode="auto">
          <a:xfrm>
            <a:off x="2362200" y="67056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94" name="Line 82">
            <a:extLst>
              <a:ext uri="{FF2B5EF4-FFF2-40B4-BE49-F238E27FC236}">
                <a16:creationId xmlns:a16="http://schemas.microsoft.com/office/drawing/2014/main" id="{BC5D75FB-6536-4E30-954E-F2B6046C400C}"/>
              </a:ext>
            </a:extLst>
          </p:cNvPr>
          <p:cNvSpPr>
            <a:spLocks noChangeShapeType="1"/>
          </p:cNvSpPr>
          <p:nvPr/>
        </p:nvSpPr>
        <p:spPr bwMode="auto">
          <a:xfrm>
            <a:off x="2819400" y="4876800"/>
            <a:ext cx="0" cy="198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95" name="Text Box 83">
            <a:extLst>
              <a:ext uri="{FF2B5EF4-FFF2-40B4-BE49-F238E27FC236}">
                <a16:creationId xmlns:a16="http://schemas.microsoft.com/office/drawing/2014/main" id="{64236284-D552-4F11-AEED-5623BD3E18EF}"/>
              </a:ext>
            </a:extLst>
          </p:cNvPr>
          <p:cNvSpPr txBox="1">
            <a:spLocks noChangeArrowheads="1"/>
          </p:cNvSpPr>
          <p:nvPr/>
        </p:nvSpPr>
        <p:spPr bwMode="auto">
          <a:xfrm>
            <a:off x="2362200" y="4876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20</a:t>
            </a:r>
          </a:p>
        </p:txBody>
      </p:sp>
      <p:sp>
        <p:nvSpPr>
          <p:cNvPr id="13396" name="Text Box 84">
            <a:extLst>
              <a:ext uri="{FF2B5EF4-FFF2-40B4-BE49-F238E27FC236}">
                <a16:creationId xmlns:a16="http://schemas.microsoft.com/office/drawing/2014/main" id="{F73BEDFA-AD54-4FA1-B0AE-4A210273F344}"/>
              </a:ext>
            </a:extLst>
          </p:cNvPr>
          <p:cNvSpPr txBox="1">
            <a:spLocks noChangeArrowheads="1"/>
          </p:cNvSpPr>
          <p:nvPr/>
        </p:nvSpPr>
        <p:spPr bwMode="auto">
          <a:xfrm>
            <a:off x="2362200" y="5105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21</a:t>
            </a:r>
          </a:p>
        </p:txBody>
      </p:sp>
      <p:sp>
        <p:nvSpPr>
          <p:cNvPr id="13397" name="Text Box 85">
            <a:extLst>
              <a:ext uri="{FF2B5EF4-FFF2-40B4-BE49-F238E27FC236}">
                <a16:creationId xmlns:a16="http://schemas.microsoft.com/office/drawing/2014/main" id="{FA430CDD-CFD0-42E2-B44E-2097B53B0F23}"/>
              </a:ext>
            </a:extLst>
          </p:cNvPr>
          <p:cNvSpPr txBox="1">
            <a:spLocks noChangeArrowheads="1"/>
          </p:cNvSpPr>
          <p:nvPr/>
        </p:nvSpPr>
        <p:spPr bwMode="auto">
          <a:xfrm>
            <a:off x="2362200" y="5334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22</a:t>
            </a:r>
          </a:p>
        </p:txBody>
      </p:sp>
      <p:sp>
        <p:nvSpPr>
          <p:cNvPr id="13398" name="Text Box 86">
            <a:extLst>
              <a:ext uri="{FF2B5EF4-FFF2-40B4-BE49-F238E27FC236}">
                <a16:creationId xmlns:a16="http://schemas.microsoft.com/office/drawing/2014/main" id="{7D265B12-3BC0-4469-B068-0F40DC0ABD21}"/>
              </a:ext>
            </a:extLst>
          </p:cNvPr>
          <p:cNvSpPr txBox="1">
            <a:spLocks noChangeArrowheads="1"/>
          </p:cNvSpPr>
          <p:nvPr/>
        </p:nvSpPr>
        <p:spPr bwMode="auto">
          <a:xfrm>
            <a:off x="2362200" y="5562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23</a:t>
            </a:r>
          </a:p>
        </p:txBody>
      </p:sp>
      <p:sp>
        <p:nvSpPr>
          <p:cNvPr id="13399" name="Text Box 87">
            <a:extLst>
              <a:ext uri="{FF2B5EF4-FFF2-40B4-BE49-F238E27FC236}">
                <a16:creationId xmlns:a16="http://schemas.microsoft.com/office/drawing/2014/main" id="{505829EE-9EEC-4FC1-B08A-8FB4775E9304}"/>
              </a:ext>
            </a:extLst>
          </p:cNvPr>
          <p:cNvSpPr txBox="1">
            <a:spLocks noChangeArrowheads="1"/>
          </p:cNvSpPr>
          <p:nvPr/>
        </p:nvSpPr>
        <p:spPr bwMode="auto">
          <a:xfrm>
            <a:off x="2362200" y="5791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24</a:t>
            </a:r>
          </a:p>
        </p:txBody>
      </p:sp>
      <p:sp>
        <p:nvSpPr>
          <p:cNvPr id="13400" name="Text Box 88">
            <a:extLst>
              <a:ext uri="{FF2B5EF4-FFF2-40B4-BE49-F238E27FC236}">
                <a16:creationId xmlns:a16="http://schemas.microsoft.com/office/drawing/2014/main" id="{6D33AD3D-6A11-4C97-B5C7-A5069D088A32}"/>
              </a:ext>
            </a:extLst>
          </p:cNvPr>
          <p:cNvSpPr txBox="1">
            <a:spLocks noChangeArrowheads="1"/>
          </p:cNvSpPr>
          <p:nvPr/>
        </p:nvSpPr>
        <p:spPr bwMode="auto">
          <a:xfrm>
            <a:off x="2362200" y="6019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3401" name="Text Box 89">
            <a:extLst>
              <a:ext uri="{FF2B5EF4-FFF2-40B4-BE49-F238E27FC236}">
                <a16:creationId xmlns:a16="http://schemas.microsoft.com/office/drawing/2014/main" id="{D7EF7D1C-F2FA-42BC-9730-3CC7AE07ECFB}"/>
              </a:ext>
            </a:extLst>
          </p:cNvPr>
          <p:cNvSpPr txBox="1">
            <a:spLocks noChangeArrowheads="1"/>
          </p:cNvSpPr>
          <p:nvPr/>
        </p:nvSpPr>
        <p:spPr bwMode="auto">
          <a:xfrm>
            <a:off x="2362200" y="6248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30</a:t>
            </a:r>
          </a:p>
        </p:txBody>
      </p:sp>
      <p:sp>
        <p:nvSpPr>
          <p:cNvPr id="13402" name="Text Box 90">
            <a:extLst>
              <a:ext uri="{FF2B5EF4-FFF2-40B4-BE49-F238E27FC236}">
                <a16:creationId xmlns:a16="http://schemas.microsoft.com/office/drawing/2014/main" id="{F2EA248A-4DFC-4452-A61C-2D533813AA29}"/>
              </a:ext>
            </a:extLst>
          </p:cNvPr>
          <p:cNvSpPr txBox="1">
            <a:spLocks noChangeArrowheads="1"/>
          </p:cNvSpPr>
          <p:nvPr/>
        </p:nvSpPr>
        <p:spPr bwMode="auto">
          <a:xfrm>
            <a:off x="2362200" y="6477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31</a:t>
            </a:r>
          </a:p>
        </p:txBody>
      </p:sp>
      <p:sp>
        <p:nvSpPr>
          <p:cNvPr id="13403" name="Text Box 91">
            <a:extLst>
              <a:ext uri="{FF2B5EF4-FFF2-40B4-BE49-F238E27FC236}">
                <a16:creationId xmlns:a16="http://schemas.microsoft.com/office/drawing/2014/main" id="{DB65EEC3-4129-4BA3-8F08-A7B41F0BE47E}"/>
              </a:ext>
            </a:extLst>
          </p:cNvPr>
          <p:cNvSpPr txBox="1">
            <a:spLocks noChangeArrowheads="1"/>
          </p:cNvSpPr>
          <p:nvPr/>
        </p:nvSpPr>
        <p:spPr bwMode="auto">
          <a:xfrm>
            <a:off x="2362200" y="6629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40</a:t>
            </a:r>
          </a:p>
        </p:txBody>
      </p:sp>
      <p:sp>
        <p:nvSpPr>
          <p:cNvPr id="13404" name="Text Box 92">
            <a:extLst>
              <a:ext uri="{FF2B5EF4-FFF2-40B4-BE49-F238E27FC236}">
                <a16:creationId xmlns:a16="http://schemas.microsoft.com/office/drawing/2014/main" id="{76739C2D-97B8-4B37-AF05-4C9582E534C8}"/>
              </a:ext>
            </a:extLst>
          </p:cNvPr>
          <p:cNvSpPr txBox="1">
            <a:spLocks noChangeArrowheads="1"/>
          </p:cNvSpPr>
          <p:nvPr/>
        </p:nvSpPr>
        <p:spPr bwMode="auto">
          <a:xfrm>
            <a:off x="2819400" y="48768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CLA</a:t>
            </a:r>
          </a:p>
        </p:txBody>
      </p:sp>
      <p:sp>
        <p:nvSpPr>
          <p:cNvPr id="13405" name="Text Box 93">
            <a:extLst>
              <a:ext uri="{FF2B5EF4-FFF2-40B4-BE49-F238E27FC236}">
                <a16:creationId xmlns:a16="http://schemas.microsoft.com/office/drawing/2014/main" id="{68EB625B-B929-4983-B5D5-F74090783DFE}"/>
              </a:ext>
            </a:extLst>
          </p:cNvPr>
          <p:cNvSpPr txBox="1">
            <a:spLocks noChangeArrowheads="1"/>
          </p:cNvSpPr>
          <p:nvPr/>
        </p:nvSpPr>
        <p:spPr bwMode="auto">
          <a:xfrm>
            <a:off x="2819400" y="51054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ADD 30</a:t>
            </a:r>
          </a:p>
        </p:txBody>
      </p:sp>
      <p:sp>
        <p:nvSpPr>
          <p:cNvPr id="13406" name="Text Box 94">
            <a:extLst>
              <a:ext uri="{FF2B5EF4-FFF2-40B4-BE49-F238E27FC236}">
                <a16:creationId xmlns:a16="http://schemas.microsoft.com/office/drawing/2014/main" id="{6822DCB8-ABFA-4305-A1E8-2B02E4155F20}"/>
              </a:ext>
            </a:extLst>
          </p:cNvPr>
          <p:cNvSpPr txBox="1">
            <a:spLocks noChangeArrowheads="1"/>
          </p:cNvSpPr>
          <p:nvPr/>
        </p:nvSpPr>
        <p:spPr bwMode="auto">
          <a:xfrm>
            <a:off x="2819400" y="53340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STA 40</a:t>
            </a:r>
          </a:p>
        </p:txBody>
      </p:sp>
      <p:sp>
        <p:nvSpPr>
          <p:cNvPr id="13407" name="Text Box 95">
            <a:extLst>
              <a:ext uri="{FF2B5EF4-FFF2-40B4-BE49-F238E27FC236}">
                <a16:creationId xmlns:a16="http://schemas.microsoft.com/office/drawing/2014/main" id="{6CB11EAA-CC96-4E3B-84F0-69EC5A9423F1}"/>
              </a:ext>
            </a:extLst>
          </p:cNvPr>
          <p:cNvSpPr txBox="1">
            <a:spLocks noChangeArrowheads="1"/>
          </p:cNvSpPr>
          <p:nvPr/>
        </p:nvSpPr>
        <p:spPr bwMode="auto">
          <a:xfrm>
            <a:off x="2819400" y="55626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NOP</a:t>
            </a:r>
          </a:p>
        </p:txBody>
      </p:sp>
      <p:sp>
        <p:nvSpPr>
          <p:cNvPr id="13408" name="Text Box 96">
            <a:extLst>
              <a:ext uri="{FF2B5EF4-FFF2-40B4-BE49-F238E27FC236}">
                <a16:creationId xmlns:a16="http://schemas.microsoft.com/office/drawing/2014/main" id="{E97217D2-A512-4E20-8711-AAF8200D5688}"/>
              </a:ext>
            </a:extLst>
          </p:cNvPr>
          <p:cNvSpPr txBox="1">
            <a:spLocks noChangeArrowheads="1"/>
          </p:cNvSpPr>
          <p:nvPr/>
        </p:nvSpPr>
        <p:spPr bwMode="auto">
          <a:xfrm>
            <a:off x="2819400" y="57912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JMP 21</a:t>
            </a:r>
          </a:p>
        </p:txBody>
      </p:sp>
      <p:sp>
        <p:nvSpPr>
          <p:cNvPr id="13409" name="Text Box 97">
            <a:extLst>
              <a:ext uri="{FF2B5EF4-FFF2-40B4-BE49-F238E27FC236}">
                <a16:creationId xmlns:a16="http://schemas.microsoft.com/office/drawing/2014/main" id="{F589B8F7-EBB2-4F74-89DA-6ECFD61CB285}"/>
              </a:ext>
            </a:extLst>
          </p:cNvPr>
          <p:cNvSpPr txBox="1">
            <a:spLocks noChangeArrowheads="1"/>
          </p:cNvSpPr>
          <p:nvPr/>
        </p:nvSpPr>
        <p:spPr bwMode="auto">
          <a:xfrm>
            <a:off x="2895600" y="62484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
        <p:nvSpPr>
          <p:cNvPr id="143458" name="AutoShape 98">
            <a:extLst>
              <a:ext uri="{FF2B5EF4-FFF2-40B4-BE49-F238E27FC236}">
                <a16:creationId xmlns:a16="http://schemas.microsoft.com/office/drawing/2014/main" id="{2D157048-8466-42A0-A202-620AC0D8E74C}"/>
              </a:ext>
            </a:extLst>
          </p:cNvPr>
          <p:cNvSpPr>
            <a:spLocks noChangeArrowheads="1"/>
          </p:cNvSpPr>
          <p:nvPr/>
        </p:nvSpPr>
        <p:spPr bwMode="auto">
          <a:xfrm>
            <a:off x="990600" y="3962400"/>
            <a:ext cx="304800" cy="533400"/>
          </a:xfrm>
          <a:prstGeom prst="downArrow">
            <a:avLst>
              <a:gd name="adj1" fmla="val 50000"/>
              <a:gd name="adj2" fmla="val 437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59" name="Text Box 99">
            <a:extLst>
              <a:ext uri="{FF2B5EF4-FFF2-40B4-BE49-F238E27FC236}">
                <a16:creationId xmlns:a16="http://schemas.microsoft.com/office/drawing/2014/main" id="{8E307543-3211-463E-81AA-17409742F419}"/>
              </a:ext>
            </a:extLst>
          </p:cNvPr>
          <p:cNvSpPr txBox="1">
            <a:spLocks noChangeArrowheads="1"/>
          </p:cNvSpPr>
          <p:nvPr/>
        </p:nvSpPr>
        <p:spPr bwMode="auto">
          <a:xfrm>
            <a:off x="762000" y="44958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000 020</a:t>
            </a:r>
          </a:p>
        </p:txBody>
      </p:sp>
      <p:sp>
        <p:nvSpPr>
          <p:cNvPr id="143460" name="Line 100">
            <a:extLst>
              <a:ext uri="{FF2B5EF4-FFF2-40B4-BE49-F238E27FC236}">
                <a16:creationId xmlns:a16="http://schemas.microsoft.com/office/drawing/2014/main" id="{9C0F29E6-F0DD-4640-8FC8-53119ADDE206}"/>
              </a:ext>
            </a:extLst>
          </p:cNvPr>
          <p:cNvSpPr>
            <a:spLocks noChangeShapeType="1"/>
          </p:cNvSpPr>
          <p:nvPr/>
        </p:nvSpPr>
        <p:spPr bwMode="auto">
          <a:xfrm flipH="1">
            <a:off x="2133600" y="3733800"/>
            <a:ext cx="304800" cy="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61" name="Rectangle 101">
            <a:extLst>
              <a:ext uri="{FF2B5EF4-FFF2-40B4-BE49-F238E27FC236}">
                <a16:creationId xmlns:a16="http://schemas.microsoft.com/office/drawing/2014/main" id="{61DEB9A3-440E-4B48-B2F0-4D1FB7A97314}"/>
              </a:ext>
            </a:extLst>
          </p:cNvPr>
          <p:cNvSpPr>
            <a:spLocks noChangeArrowheads="1"/>
          </p:cNvSpPr>
          <p:nvPr/>
        </p:nvSpPr>
        <p:spPr bwMode="auto">
          <a:xfrm>
            <a:off x="1600200" y="4800600"/>
            <a:ext cx="1524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62" name="AutoShape 102">
            <a:extLst>
              <a:ext uri="{FF2B5EF4-FFF2-40B4-BE49-F238E27FC236}">
                <a16:creationId xmlns:a16="http://schemas.microsoft.com/office/drawing/2014/main" id="{7554D54F-6980-41F6-8F43-B3CC260B3C8F}"/>
              </a:ext>
            </a:extLst>
          </p:cNvPr>
          <p:cNvSpPr>
            <a:spLocks noChangeArrowheads="1"/>
          </p:cNvSpPr>
          <p:nvPr/>
        </p:nvSpPr>
        <p:spPr bwMode="auto">
          <a:xfrm>
            <a:off x="1752600" y="4876800"/>
            <a:ext cx="609600" cy="304800"/>
          </a:xfrm>
          <a:prstGeom prst="rightArrow">
            <a:avLst>
              <a:gd name="adj1" fmla="val 50000"/>
              <a:gd name="adj2" fmla="val 5000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5" name="Rectangle 103">
            <a:extLst>
              <a:ext uri="{FF2B5EF4-FFF2-40B4-BE49-F238E27FC236}">
                <a16:creationId xmlns:a16="http://schemas.microsoft.com/office/drawing/2014/main" id="{2CE3B186-F53F-4F8E-BA37-05271D4B2445}"/>
              </a:ext>
            </a:extLst>
          </p:cNvPr>
          <p:cNvSpPr>
            <a:spLocks noChangeArrowheads="1"/>
          </p:cNvSpPr>
          <p:nvPr/>
        </p:nvSpPr>
        <p:spPr bwMode="auto">
          <a:xfrm>
            <a:off x="4191000" y="4953000"/>
            <a:ext cx="6858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64" name="Rectangle 104">
            <a:extLst>
              <a:ext uri="{FF2B5EF4-FFF2-40B4-BE49-F238E27FC236}">
                <a16:creationId xmlns:a16="http://schemas.microsoft.com/office/drawing/2014/main" id="{A2227446-A52A-4430-A703-99EEF6E3CAB6}"/>
              </a:ext>
            </a:extLst>
          </p:cNvPr>
          <p:cNvSpPr>
            <a:spLocks noChangeArrowheads="1"/>
          </p:cNvSpPr>
          <p:nvPr/>
        </p:nvSpPr>
        <p:spPr bwMode="auto">
          <a:xfrm>
            <a:off x="4191000" y="4953000"/>
            <a:ext cx="685800" cy="152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7" name="Rectangle 105">
            <a:extLst>
              <a:ext uri="{FF2B5EF4-FFF2-40B4-BE49-F238E27FC236}">
                <a16:creationId xmlns:a16="http://schemas.microsoft.com/office/drawing/2014/main" id="{255585BB-E5D6-46BD-8E6E-38174E8B0098}"/>
              </a:ext>
            </a:extLst>
          </p:cNvPr>
          <p:cNvSpPr>
            <a:spLocks noChangeArrowheads="1"/>
          </p:cNvSpPr>
          <p:nvPr/>
        </p:nvSpPr>
        <p:spPr bwMode="auto">
          <a:xfrm>
            <a:off x="4724400" y="5410200"/>
            <a:ext cx="24384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66" name="Rectangle 106">
            <a:extLst>
              <a:ext uri="{FF2B5EF4-FFF2-40B4-BE49-F238E27FC236}">
                <a16:creationId xmlns:a16="http://schemas.microsoft.com/office/drawing/2014/main" id="{9314261F-BFC8-4BBF-B2E7-50EDF716FE94}"/>
              </a:ext>
            </a:extLst>
          </p:cNvPr>
          <p:cNvSpPr>
            <a:spLocks noChangeArrowheads="1"/>
          </p:cNvSpPr>
          <p:nvPr/>
        </p:nvSpPr>
        <p:spPr bwMode="auto">
          <a:xfrm>
            <a:off x="4724400" y="4953000"/>
            <a:ext cx="152400" cy="6096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67" name="Rectangle 107">
            <a:extLst>
              <a:ext uri="{FF2B5EF4-FFF2-40B4-BE49-F238E27FC236}">
                <a16:creationId xmlns:a16="http://schemas.microsoft.com/office/drawing/2014/main" id="{9D4D6C20-22F8-42FF-BCBF-894C647F0EEA}"/>
              </a:ext>
            </a:extLst>
          </p:cNvPr>
          <p:cNvSpPr>
            <a:spLocks noChangeArrowheads="1"/>
          </p:cNvSpPr>
          <p:nvPr/>
        </p:nvSpPr>
        <p:spPr bwMode="auto">
          <a:xfrm>
            <a:off x="4724400" y="5410200"/>
            <a:ext cx="1066800" cy="152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68" name="AutoShape 108">
            <a:extLst>
              <a:ext uri="{FF2B5EF4-FFF2-40B4-BE49-F238E27FC236}">
                <a16:creationId xmlns:a16="http://schemas.microsoft.com/office/drawing/2014/main" id="{B1F8C1AD-D44C-416D-9B7E-18E87F3AE45F}"/>
              </a:ext>
            </a:extLst>
          </p:cNvPr>
          <p:cNvSpPr>
            <a:spLocks noChangeArrowheads="1"/>
          </p:cNvSpPr>
          <p:nvPr/>
        </p:nvSpPr>
        <p:spPr bwMode="auto">
          <a:xfrm>
            <a:off x="5562600" y="5105400"/>
            <a:ext cx="304800" cy="304800"/>
          </a:xfrm>
          <a:prstGeom prst="upArrow">
            <a:avLst>
              <a:gd name="adj1" fmla="val 50000"/>
              <a:gd name="adj2" fmla="val 2500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69" name="Text Box 109">
            <a:extLst>
              <a:ext uri="{FF2B5EF4-FFF2-40B4-BE49-F238E27FC236}">
                <a16:creationId xmlns:a16="http://schemas.microsoft.com/office/drawing/2014/main" id="{D90CA755-14BC-4CF5-9AE8-D9FF20C64FF5}"/>
              </a:ext>
            </a:extLst>
          </p:cNvPr>
          <p:cNvSpPr txBox="1">
            <a:spLocks noChangeArrowheads="1"/>
          </p:cNvSpPr>
          <p:nvPr/>
        </p:nvSpPr>
        <p:spPr bwMode="auto">
          <a:xfrm>
            <a:off x="5257800" y="48006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CLA</a:t>
            </a:r>
          </a:p>
        </p:txBody>
      </p:sp>
      <p:sp>
        <p:nvSpPr>
          <p:cNvPr id="143470" name="AutoShape 110">
            <a:extLst>
              <a:ext uri="{FF2B5EF4-FFF2-40B4-BE49-F238E27FC236}">
                <a16:creationId xmlns:a16="http://schemas.microsoft.com/office/drawing/2014/main" id="{E1D90527-466C-473B-AE3D-1383F835F6B3}"/>
              </a:ext>
            </a:extLst>
          </p:cNvPr>
          <p:cNvSpPr>
            <a:spLocks noChangeArrowheads="1"/>
          </p:cNvSpPr>
          <p:nvPr/>
        </p:nvSpPr>
        <p:spPr bwMode="auto">
          <a:xfrm rot="3092778">
            <a:off x="6210300" y="4305300"/>
            <a:ext cx="304800" cy="533400"/>
          </a:xfrm>
          <a:prstGeom prst="upArrow">
            <a:avLst>
              <a:gd name="adj1" fmla="val 50000"/>
              <a:gd name="adj2" fmla="val 437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71" name="Text Box 111">
            <a:extLst>
              <a:ext uri="{FF2B5EF4-FFF2-40B4-BE49-F238E27FC236}">
                <a16:creationId xmlns:a16="http://schemas.microsoft.com/office/drawing/2014/main" id="{AA16F0D5-5CE5-49B6-B542-EA7717D6E3A3}"/>
              </a:ext>
            </a:extLst>
          </p:cNvPr>
          <p:cNvSpPr txBox="1">
            <a:spLocks noChangeArrowheads="1"/>
          </p:cNvSpPr>
          <p:nvPr/>
        </p:nvSpPr>
        <p:spPr bwMode="auto">
          <a:xfrm>
            <a:off x="6629400" y="419100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CLA</a:t>
            </a:r>
          </a:p>
        </p:txBody>
      </p:sp>
      <p:sp>
        <p:nvSpPr>
          <p:cNvPr id="13424" name="Line 112">
            <a:extLst>
              <a:ext uri="{FF2B5EF4-FFF2-40B4-BE49-F238E27FC236}">
                <a16:creationId xmlns:a16="http://schemas.microsoft.com/office/drawing/2014/main" id="{80C89C85-BA07-4D5C-B7B3-3F4B817E0163}"/>
              </a:ext>
            </a:extLst>
          </p:cNvPr>
          <p:cNvSpPr>
            <a:spLocks noChangeShapeType="1"/>
          </p:cNvSpPr>
          <p:nvPr/>
        </p:nvSpPr>
        <p:spPr bwMode="auto">
          <a:xfrm>
            <a:off x="7315200" y="4267200"/>
            <a:ext cx="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73" name="Text Box 113">
            <a:extLst>
              <a:ext uri="{FF2B5EF4-FFF2-40B4-BE49-F238E27FC236}">
                <a16:creationId xmlns:a16="http://schemas.microsoft.com/office/drawing/2014/main" id="{FCEC0C0C-4AF3-43C3-9FE6-CCED636C1BC1}"/>
              </a:ext>
            </a:extLst>
          </p:cNvPr>
          <p:cNvSpPr txBox="1">
            <a:spLocks noChangeArrowheads="1"/>
          </p:cNvSpPr>
          <p:nvPr/>
        </p:nvSpPr>
        <p:spPr bwMode="auto">
          <a:xfrm>
            <a:off x="914400" y="36576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000 021</a:t>
            </a:r>
          </a:p>
        </p:txBody>
      </p:sp>
      <p:sp>
        <p:nvSpPr>
          <p:cNvPr id="143474" name="AutoShape 114">
            <a:extLst>
              <a:ext uri="{FF2B5EF4-FFF2-40B4-BE49-F238E27FC236}">
                <a16:creationId xmlns:a16="http://schemas.microsoft.com/office/drawing/2014/main" id="{2ADE1F03-D3E5-4531-86AE-09B40389FDAF}"/>
              </a:ext>
            </a:extLst>
          </p:cNvPr>
          <p:cNvSpPr>
            <a:spLocks noChangeArrowheads="1"/>
          </p:cNvSpPr>
          <p:nvPr/>
        </p:nvSpPr>
        <p:spPr bwMode="auto">
          <a:xfrm>
            <a:off x="6629400" y="3810000"/>
            <a:ext cx="304800" cy="381000"/>
          </a:xfrm>
          <a:prstGeom prst="upArrow">
            <a:avLst>
              <a:gd name="adj1" fmla="val 50000"/>
              <a:gd name="adj2" fmla="val 312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18858414"/>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433"/>
                                        </p:tgtEl>
                                        <p:attrNameLst>
                                          <p:attrName>style.visibility</p:attrName>
                                        </p:attrNameLst>
                                      </p:cBhvr>
                                      <p:to>
                                        <p:strVal val="visible"/>
                                      </p:to>
                                    </p:set>
                                    <p:animEffect transition="in" filter="dissolve">
                                      <p:cBhvr>
                                        <p:cTn id="7" dur="500"/>
                                        <p:tgtEl>
                                          <p:spTgt spid="143433"/>
                                        </p:tgtEl>
                                      </p:cBhvr>
                                    </p:animEffect>
                                  </p:childTnLst>
                                  <p:subTnLst>
                                    <p:set>
                                      <p:cBhvr override="childStyle">
                                        <p:cTn dur="1" fill="hold" display="0" masterRel="nextClick" afterEffect="1"/>
                                        <p:tgtEl>
                                          <p:spTgt spid="143433"/>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 fill="hold" grpId="0" nodeType="clickEffect">
                                  <p:stCondLst>
                                    <p:cond delay="0"/>
                                  </p:stCondLst>
                                  <p:childTnLst>
                                    <p:set>
                                      <p:cBhvr>
                                        <p:cTn id="11" dur="1" fill="hold">
                                          <p:stCondLst>
                                            <p:cond delay="0"/>
                                          </p:stCondLst>
                                        </p:cTn>
                                        <p:tgtEl>
                                          <p:spTgt spid="143458"/>
                                        </p:tgtEl>
                                        <p:attrNameLst>
                                          <p:attrName>style.visibility</p:attrName>
                                        </p:attrNameLst>
                                      </p:cBhvr>
                                      <p:to>
                                        <p:strVal val="visible"/>
                                      </p:to>
                                    </p:set>
                                    <p:anim calcmode="lin" valueType="num">
                                      <p:cBhvr>
                                        <p:cTn id="12" dur="500" fill="hold"/>
                                        <p:tgtEl>
                                          <p:spTgt spid="143458"/>
                                        </p:tgtEl>
                                        <p:attrNameLst>
                                          <p:attrName>ppt_x</p:attrName>
                                        </p:attrNameLst>
                                      </p:cBhvr>
                                      <p:tavLst>
                                        <p:tav tm="0">
                                          <p:val>
                                            <p:strVal val="#ppt_x"/>
                                          </p:val>
                                        </p:tav>
                                        <p:tav tm="100000">
                                          <p:val>
                                            <p:strVal val="#ppt_x"/>
                                          </p:val>
                                        </p:tav>
                                      </p:tavLst>
                                    </p:anim>
                                    <p:anim calcmode="lin" valueType="num">
                                      <p:cBhvr>
                                        <p:cTn id="13" dur="500" fill="hold"/>
                                        <p:tgtEl>
                                          <p:spTgt spid="143458"/>
                                        </p:tgtEl>
                                        <p:attrNameLst>
                                          <p:attrName>ppt_y</p:attrName>
                                        </p:attrNameLst>
                                      </p:cBhvr>
                                      <p:tavLst>
                                        <p:tav tm="0">
                                          <p:val>
                                            <p:strVal val="#ppt_y-#ppt_h/2"/>
                                          </p:val>
                                        </p:tav>
                                        <p:tav tm="100000">
                                          <p:val>
                                            <p:strVal val="#ppt_y"/>
                                          </p:val>
                                        </p:tav>
                                      </p:tavLst>
                                    </p:anim>
                                    <p:anim calcmode="lin" valueType="num">
                                      <p:cBhvr>
                                        <p:cTn id="14" dur="500" fill="hold"/>
                                        <p:tgtEl>
                                          <p:spTgt spid="143458"/>
                                        </p:tgtEl>
                                        <p:attrNameLst>
                                          <p:attrName>ppt_w</p:attrName>
                                        </p:attrNameLst>
                                      </p:cBhvr>
                                      <p:tavLst>
                                        <p:tav tm="0">
                                          <p:val>
                                            <p:strVal val="#ppt_w"/>
                                          </p:val>
                                        </p:tav>
                                        <p:tav tm="100000">
                                          <p:val>
                                            <p:strVal val="#ppt_w"/>
                                          </p:val>
                                        </p:tav>
                                      </p:tavLst>
                                    </p:anim>
                                    <p:anim calcmode="lin" valueType="num">
                                      <p:cBhvr>
                                        <p:cTn id="15" dur="500" fill="hold"/>
                                        <p:tgtEl>
                                          <p:spTgt spid="14345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43458"/>
                                        </p:tgtEl>
                                        <p:attrNameLst>
                                          <p:attrName>ppt_c</p:attrName>
                                        </p:attrNameLst>
                                      </p:cBhvr>
                                      <p:to>
                                        <a:srgbClr val="FF0000"/>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43459"/>
                                        </p:tgtEl>
                                        <p:attrNameLst>
                                          <p:attrName>style.visibility</p:attrName>
                                        </p:attrNameLst>
                                      </p:cBhvr>
                                      <p:to>
                                        <p:strVal val="visible"/>
                                      </p:to>
                                    </p:set>
                                    <p:animEffect transition="in" filter="dissolve">
                                      <p:cBhvr>
                                        <p:cTn id="20" dur="500"/>
                                        <p:tgtEl>
                                          <p:spTgt spid="14345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1" presetClass="entr" presetSubtype="0" fill="hold" nodeType="clickEffect">
                                  <p:stCondLst>
                                    <p:cond delay="0"/>
                                  </p:stCondLst>
                                  <p:childTnLst>
                                    <p:set>
                                      <p:cBhvr>
                                        <p:cTn id="24" dur="75">
                                          <p:stCondLst>
                                            <p:cond delay="0"/>
                                          </p:stCondLst>
                                        </p:cTn>
                                        <p:tgtEl>
                                          <p:spTgt spid="14346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9" presetClass="entr" presetSubtype="10" fill="hold" grpId="0" nodeType="clickEffect">
                                  <p:stCondLst>
                                    <p:cond delay="0"/>
                                  </p:stCondLst>
                                  <p:childTnLst>
                                    <p:set>
                                      <p:cBhvr>
                                        <p:cTn id="28" dur="1" fill="hold">
                                          <p:stCondLst>
                                            <p:cond delay="0"/>
                                          </p:stCondLst>
                                        </p:cTn>
                                        <p:tgtEl>
                                          <p:spTgt spid="143432"/>
                                        </p:tgtEl>
                                        <p:attrNameLst>
                                          <p:attrName>style.visibility</p:attrName>
                                        </p:attrNameLst>
                                      </p:cBhvr>
                                      <p:to>
                                        <p:strVal val="visible"/>
                                      </p:to>
                                    </p:set>
                                    <p:anim calcmode="lin" valueType="num">
                                      <p:cBhvr>
                                        <p:cTn id="29" dur="5000" fill="hold"/>
                                        <p:tgtEl>
                                          <p:spTgt spid="143432"/>
                                        </p:tgtEl>
                                        <p:attrNameLst>
                                          <p:attrName>ppt_w</p:attrName>
                                        </p:attrNameLst>
                                      </p:cBhvr>
                                      <p:tavLst>
                                        <p:tav tm="0" fmla="#ppt_w*sin(2.5*pi*$)">
                                          <p:val>
                                            <p:fltVal val="0"/>
                                          </p:val>
                                        </p:tav>
                                        <p:tav tm="100000">
                                          <p:val>
                                            <p:fltVal val="1"/>
                                          </p:val>
                                        </p:tav>
                                      </p:tavLst>
                                    </p:anim>
                                    <p:anim calcmode="lin" valueType="num">
                                      <p:cBhvr>
                                        <p:cTn id="30" dur="5000" fill="hold"/>
                                        <p:tgtEl>
                                          <p:spTgt spid="143432"/>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43473"/>
                                        </p:tgtEl>
                                        <p:attrNameLst>
                                          <p:attrName>style.visibility</p:attrName>
                                        </p:attrNameLst>
                                      </p:cBhvr>
                                      <p:to>
                                        <p:strVal val="visible"/>
                                      </p:to>
                                    </p:set>
                                    <p:animEffect transition="in" filter="dissolve">
                                      <p:cBhvr>
                                        <p:cTn id="35" dur="500"/>
                                        <p:tgtEl>
                                          <p:spTgt spid="14347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1" fill="hold" grpId="0" nodeType="clickEffect">
                                  <p:stCondLst>
                                    <p:cond delay="0"/>
                                  </p:stCondLst>
                                  <p:childTnLst>
                                    <p:set>
                                      <p:cBhvr>
                                        <p:cTn id="39" dur="1" fill="hold">
                                          <p:stCondLst>
                                            <p:cond delay="0"/>
                                          </p:stCondLst>
                                        </p:cTn>
                                        <p:tgtEl>
                                          <p:spTgt spid="143461"/>
                                        </p:tgtEl>
                                        <p:attrNameLst>
                                          <p:attrName>style.visibility</p:attrName>
                                        </p:attrNameLst>
                                      </p:cBhvr>
                                      <p:to>
                                        <p:strVal val="visible"/>
                                      </p:to>
                                    </p:set>
                                    <p:anim calcmode="lin" valueType="num">
                                      <p:cBhvr>
                                        <p:cTn id="40" dur="500" fill="hold"/>
                                        <p:tgtEl>
                                          <p:spTgt spid="143461"/>
                                        </p:tgtEl>
                                        <p:attrNameLst>
                                          <p:attrName>ppt_x</p:attrName>
                                        </p:attrNameLst>
                                      </p:cBhvr>
                                      <p:tavLst>
                                        <p:tav tm="0">
                                          <p:val>
                                            <p:strVal val="#ppt_x"/>
                                          </p:val>
                                        </p:tav>
                                        <p:tav tm="100000">
                                          <p:val>
                                            <p:strVal val="#ppt_x"/>
                                          </p:val>
                                        </p:tav>
                                      </p:tavLst>
                                    </p:anim>
                                    <p:anim calcmode="lin" valueType="num">
                                      <p:cBhvr>
                                        <p:cTn id="41" dur="500" fill="hold"/>
                                        <p:tgtEl>
                                          <p:spTgt spid="143461"/>
                                        </p:tgtEl>
                                        <p:attrNameLst>
                                          <p:attrName>ppt_y</p:attrName>
                                        </p:attrNameLst>
                                      </p:cBhvr>
                                      <p:tavLst>
                                        <p:tav tm="0">
                                          <p:val>
                                            <p:strVal val="#ppt_y-#ppt_h/2"/>
                                          </p:val>
                                        </p:tav>
                                        <p:tav tm="100000">
                                          <p:val>
                                            <p:strVal val="#ppt_y"/>
                                          </p:val>
                                        </p:tav>
                                      </p:tavLst>
                                    </p:anim>
                                    <p:anim calcmode="lin" valueType="num">
                                      <p:cBhvr>
                                        <p:cTn id="42" dur="500" fill="hold"/>
                                        <p:tgtEl>
                                          <p:spTgt spid="143461"/>
                                        </p:tgtEl>
                                        <p:attrNameLst>
                                          <p:attrName>ppt_w</p:attrName>
                                        </p:attrNameLst>
                                      </p:cBhvr>
                                      <p:tavLst>
                                        <p:tav tm="0">
                                          <p:val>
                                            <p:strVal val="#ppt_w"/>
                                          </p:val>
                                        </p:tav>
                                        <p:tav tm="100000">
                                          <p:val>
                                            <p:strVal val="#ppt_w"/>
                                          </p:val>
                                        </p:tav>
                                      </p:tavLst>
                                    </p:anim>
                                    <p:anim calcmode="lin" valueType="num">
                                      <p:cBhvr>
                                        <p:cTn id="43" dur="500" fill="hold"/>
                                        <p:tgtEl>
                                          <p:spTgt spid="143461"/>
                                        </p:tgtEl>
                                        <p:attrNameLst>
                                          <p:attrName>ppt_h</p:attrName>
                                        </p:attrNameLst>
                                      </p:cBhvr>
                                      <p:tavLst>
                                        <p:tav tm="0">
                                          <p:val>
                                            <p:fltVal val="0"/>
                                          </p:val>
                                        </p:tav>
                                        <p:tav tm="100000">
                                          <p:val>
                                            <p:strVal val="#ppt_h"/>
                                          </p:val>
                                        </p:tav>
                                      </p:tavLst>
                                    </p:anim>
                                  </p:childTnLst>
                                </p:cTn>
                              </p:par>
                            </p:childTnLst>
                          </p:cTn>
                        </p:par>
                        <p:par>
                          <p:cTn id="44" fill="hold" nodeType="afterGroup">
                            <p:stCondLst>
                              <p:cond delay="500"/>
                            </p:stCondLst>
                            <p:childTnLst>
                              <p:par>
                                <p:cTn id="45" presetID="17" presetClass="entr" presetSubtype="8" fill="hold" grpId="0" nodeType="afterEffect">
                                  <p:stCondLst>
                                    <p:cond delay="0"/>
                                  </p:stCondLst>
                                  <p:childTnLst>
                                    <p:set>
                                      <p:cBhvr>
                                        <p:cTn id="46" dur="1" fill="hold">
                                          <p:stCondLst>
                                            <p:cond delay="0"/>
                                          </p:stCondLst>
                                        </p:cTn>
                                        <p:tgtEl>
                                          <p:spTgt spid="143462"/>
                                        </p:tgtEl>
                                        <p:attrNameLst>
                                          <p:attrName>style.visibility</p:attrName>
                                        </p:attrNameLst>
                                      </p:cBhvr>
                                      <p:to>
                                        <p:strVal val="visible"/>
                                      </p:to>
                                    </p:set>
                                    <p:anim calcmode="lin" valueType="num">
                                      <p:cBhvr>
                                        <p:cTn id="47" dur="500" fill="hold"/>
                                        <p:tgtEl>
                                          <p:spTgt spid="143462"/>
                                        </p:tgtEl>
                                        <p:attrNameLst>
                                          <p:attrName>ppt_x</p:attrName>
                                        </p:attrNameLst>
                                      </p:cBhvr>
                                      <p:tavLst>
                                        <p:tav tm="0">
                                          <p:val>
                                            <p:strVal val="#ppt_x-#ppt_w/2"/>
                                          </p:val>
                                        </p:tav>
                                        <p:tav tm="100000">
                                          <p:val>
                                            <p:strVal val="#ppt_x"/>
                                          </p:val>
                                        </p:tav>
                                      </p:tavLst>
                                    </p:anim>
                                    <p:anim calcmode="lin" valueType="num">
                                      <p:cBhvr>
                                        <p:cTn id="48" dur="500" fill="hold"/>
                                        <p:tgtEl>
                                          <p:spTgt spid="143462"/>
                                        </p:tgtEl>
                                        <p:attrNameLst>
                                          <p:attrName>ppt_y</p:attrName>
                                        </p:attrNameLst>
                                      </p:cBhvr>
                                      <p:tavLst>
                                        <p:tav tm="0">
                                          <p:val>
                                            <p:strVal val="#ppt_y"/>
                                          </p:val>
                                        </p:tav>
                                        <p:tav tm="100000">
                                          <p:val>
                                            <p:strVal val="#ppt_y"/>
                                          </p:val>
                                        </p:tav>
                                      </p:tavLst>
                                    </p:anim>
                                    <p:anim calcmode="lin" valueType="num">
                                      <p:cBhvr>
                                        <p:cTn id="49" dur="500" fill="hold"/>
                                        <p:tgtEl>
                                          <p:spTgt spid="143462"/>
                                        </p:tgtEl>
                                        <p:attrNameLst>
                                          <p:attrName>ppt_w</p:attrName>
                                        </p:attrNameLst>
                                      </p:cBhvr>
                                      <p:tavLst>
                                        <p:tav tm="0">
                                          <p:val>
                                            <p:fltVal val="0"/>
                                          </p:val>
                                        </p:tav>
                                        <p:tav tm="100000">
                                          <p:val>
                                            <p:strVal val="#ppt_w"/>
                                          </p:val>
                                        </p:tav>
                                      </p:tavLst>
                                    </p:anim>
                                    <p:anim calcmode="lin" valueType="num">
                                      <p:cBhvr>
                                        <p:cTn id="50" dur="500" fill="hold"/>
                                        <p:tgtEl>
                                          <p:spTgt spid="143462"/>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143464"/>
                                        </p:tgtEl>
                                        <p:attrNameLst>
                                          <p:attrName>style.visibility</p:attrName>
                                        </p:attrNameLst>
                                      </p:cBhvr>
                                      <p:to>
                                        <p:strVal val="visible"/>
                                      </p:to>
                                    </p:set>
                                    <p:anim calcmode="lin" valueType="num">
                                      <p:cBhvr>
                                        <p:cTn id="55" dur="500" fill="hold"/>
                                        <p:tgtEl>
                                          <p:spTgt spid="143464"/>
                                        </p:tgtEl>
                                        <p:attrNameLst>
                                          <p:attrName>ppt_x</p:attrName>
                                        </p:attrNameLst>
                                      </p:cBhvr>
                                      <p:tavLst>
                                        <p:tav tm="0">
                                          <p:val>
                                            <p:strVal val="#ppt_x-#ppt_w/2"/>
                                          </p:val>
                                        </p:tav>
                                        <p:tav tm="100000">
                                          <p:val>
                                            <p:strVal val="#ppt_x"/>
                                          </p:val>
                                        </p:tav>
                                      </p:tavLst>
                                    </p:anim>
                                    <p:anim calcmode="lin" valueType="num">
                                      <p:cBhvr>
                                        <p:cTn id="56" dur="500" fill="hold"/>
                                        <p:tgtEl>
                                          <p:spTgt spid="143464"/>
                                        </p:tgtEl>
                                        <p:attrNameLst>
                                          <p:attrName>ppt_y</p:attrName>
                                        </p:attrNameLst>
                                      </p:cBhvr>
                                      <p:tavLst>
                                        <p:tav tm="0">
                                          <p:val>
                                            <p:strVal val="#ppt_y"/>
                                          </p:val>
                                        </p:tav>
                                        <p:tav tm="100000">
                                          <p:val>
                                            <p:strVal val="#ppt_y"/>
                                          </p:val>
                                        </p:tav>
                                      </p:tavLst>
                                    </p:anim>
                                    <p:anim calcmode="lin" valueType="num">
                                      <p:cBhvr>
                                        <p:cTn id="57" dur="500" fill="hold"/>
                                        <p:tgtEl>
                                          <p:spTgt spid="143464"/>
                                        </p:tgtEl>
                                        <p:attrNameLst>
                                          <p:attrName>ppt_w</p:attrName>
                                        </p:attrNameLst>
                                      </p:cBhvr>
                                      <p:tavLst>
                                        <p:tav tm="0">
                                          <p:val>
                                            <p:fltVal val="0"/>
                                          </p:val>
                                        </p:tav>
                                        <p:tav tm="100000">
                                          <p:val>
                                            <p:strVal val="#ppt_w"/>
                                          </p:val>
                                        </p:tav>
                                      </p:tavLst>
                                    </p:anim>
                                    <p:anim calcmode="lin" valueType="num">
                                      <p:cBhvr>
                                        <p:cTn id="58" dur="500" fill="hold"/>
                                        <p:tgtEl>
                                          <p:spTgt spid="143464"/>
                                        </p:tgtEl>
                                        <p:attrNameLst>
                                          <p:attrName>ppt_h</p:attrName>
                                        </p:attrNameLst>
                                      </p:cBhvr>
                                      <p:tavLst>
                                        <p:tav tm="0">
                                          <p:val>
                                            <p:strVal val="#ppt_h"/>
                                          </p:val>
                                        </p:tav>
                                        <p:tav tm="100000">
                                          <p:val>
                                            <p:strVal val="#ppt_h"/>
                                          </p:val>
                                        </p:tav>
                                      </p:tavLst>
                                    </p:anim>
                                  </p:childTnLst>
                                </p:cTn>
                              </p:par>
                            </p:childTnLst>
                          </p:cTn>
                        </p:par>
                        <p:par>
                          <p:cTn id="59" fill="hold" nodeType="afterGroup">
                            <p:stCondLst>
                              <p:cond delay="500"/>
                            </p:stCondLst>
                            <p:childTnLst>
                              <p:par>
                                <p:cTn id="60" presetID="17" presetClass="entr" presetSubtype="1" fill="hold" grpId="0" nodeType="afterEffect">
                                  <p:stCondLst>
                                    <p:cond delay="0"/>
                                  </p:stCondLst>
                                  <p:childTnLst>
                                    <p:set>
                                      <p:cBhvr>
                                        <p:cTn id="61" dur="1" fill="hold">
                                          <p:stCondLst>
                                            <p:cond delay="0"/>
                                          </p:stCondLst>
                                        </p:cTn>
                                        <p:tgtEl>
                                          <p:spTgt spid="143466"/>
                                        </p:tgtEl>
                                        <p:attrNameLst>
                                          <p:attrName>style.visibility</p:attrName>
                                        </p:attrNameLst>
                                      </p:cBhvr>
                                      <p:to>
                                        <p:strVal val="visible"/>
                                      </p:to>
                                    </p:set>
                                    <p:anim calcmode="lin" valueType="num">
                                      <p:cBhvr>
                                        <p:cTn id="62" dur="500" fill="hold"/>
                                        <p:tgtEl>
                                          <p:spTgt spid="143466"/>
                                        </p:tgtEl>
                                        <p:attrNameLst>
                                          <p:attrName>ppt_x</p:attrName>
                                        </p:attrNameLst>
                                      </p:cBhvr>
                                      <p:tavLst>
                                        <p:tav tm="0">
                                          <p:val>
                                            <p:strVal val="#ppt_x"/>
                                          </p:val>
                                        </p:tav>
                                        <p:tav tm="100000">
                                          <p:val>
                                            <p:strVal val="#ppt_x"/>
                                          </p:val>
                                        </p:tav>
                                      </p:tavLst>
                                    </p:anim>
                                    <p:anim calcmode="lin" valueType="num">
                                      <p:cBhvr>
                                        <p:cTn id="63" dur="500" fill="hold"/>
                                        <p:tgtEl>
                                          <p:spTgt spid="143466"/>
                                        </p:tgtEl>
                                        <p:attrNameLst>
                                          <p:attrName>ppt_y</p:attrName>
                                        </p:attrNameLst>
                                      </p:cBhvr>
                                      <p:tavLst>
                                        <p:tav tm="0">
                                          <p:val>
                                            <p:strVal val="#ppt_y-#ppt_h/2"/>
                                          </p:val>
                                        </p:tav>
                                        <p:tav tm="100000">
                                          <p:val>
                                            <p:strVal val="#ppt_y"/>
                                          </p:val>
                                        </p:tav>
                                      </p:tavLst>
                                    </p:anim>
                                    <p:anim calcmode="lin" valueType="num">
                                      <p:cBhvr>
                                        <p:cTn id="64" dur="500" fill="hold"/>
                                        <p:tgtEl>
                                          <p:spTgt spid="143466"/>
                                        </p:tgtEl>
                                        <p:attrNameLst>
                                          <p:attrName>ppt_w</p:attrName>
                                        </p:attrNameLst>
                                      </p:cBhvr>
                                      <p:tavLst>
                                        <p:tav tm="0">
                                          <p:val>
                                            <p:strVal val="#ppt_w"/>
                                          </p:val>
                                        </p:tav>
                                        <p:tav tm="100000">
                                          <p:val>
                                            <p:strVal val="#ppt_w"/>
                                          </p:val>
                                        </p:tav>
                                      </p:tavLst>
                                    </p:anim>
                                    <p:anim calcmode="lin" valueType="num">
                                      <p:cBhvr>
                                        <p:cTn id="65" dur="500" fill="hold"/>
                                        <p:tgtEl>
                                          <p:spTgt spid="143466"/>
                                        </p:tgtEl>
                                        <p:attrNameLst>
                                          <p:attrName>ppt_h</p:attrName>
                                        </p:attrNameLst>
                                      </p:cBhvr>
                                      <p:tavLst>
                                        <p:tav tm="0">
                                          <p:val>
                                            <p:fltVal val="0"/>
                                          </p:val>
                                        </p:tav>
                                        <p:tav tm="100000">
                                          <p:val>
                                            <p:strVal val="#ppt_h"/>
                                          </p:val>
                                        </p:tav>
                                      </p:tavLst>
                                    </p:anim>
                                  </p:childTnLst>
                                </p:cTn>
                              </p:par>
                            </p:childTnLst>
                          </p:cTn>
                        </p:par>
                        <p:par>
                          <p:cTn id="66" fill="hold" nodeType="afterGroup">
                            <p:stCondLst>
                              <p:cond delay="1000"/>
                            </p:stCondLst>
                            <p:childTnLst>
                              <p:par>
                                <p:cTn id="67" presetID="17" presetClass="entr" presetSubtype="8" fill="hold" grpId="0" nodeType="afterEffect">
                                  <p:stCondLst>
                                    <p:cond delay="0"/>
                                  </p:stCondLst>
                                  <p:childTnLst>
                                    <p:set>
                                      <p:cBhvr>
                                        <p:cTn id="68" dur="1" fill="hold">
                                          <p:stCondLst>
                                            <p:cond delay="0"/>
                                          </p:stCondLst>
                                        </p:cTn>
                                        <p:tgtEl>
                                          <p:spTgt spid="143467"/>
                                        </p:tgtEl>
                                        <p:attrNameLst>
                                          <p:attrName>style.visibility</p:attrName>
                                        </p:attrNameLst>
                                      </p:cBhvr>
                                      <p:to>
                                        <p:strVal val="visible"/>
                                      </p:to>
                                    </p:set>
                                    <p:anim calcmode="lin" valueType="num">
                                      <p:cBhvr>
                                        <p:cTn id="69" dur="500" fill="hold"/>
                                        <p:tgtEl>
                                          <p:spTgt spid="143467"/>
                                        </p:tgtEl>
                                        <p:attrNameLst>
                                          <p:attrName>ppt_x</p:attrName>
                                        </p:attrNameLst>
                                      </p:cBhvr>
                                      <p:tavLst>
                                        <p:tav tm="0">
                                          <p:val>
                                            <p:strVal val="#ppt_x-#ppt_w/2"/>
                                          </p:val>
                                        </p:tav>
                                        <p:tav tm="100000">
                                          <p:val>
                                            <p:strVal val="#ppt_x"/>
                                          </p:val>
                                        </p:tav>
                                      </p:tavLst>
                                    </p:anim>
                                    <p:anim calcmode="lin" valueType="num">
                                      <p:cBhvr>
                                        <p:cTn id="70" dur="500" fill="hold"/>
                                        <p:tgtEl>
                                          <p:spTgt spid="143467"/>
                                        </p:tgtEl>
                                        <p:attrNameLst>
                                          <p:attrName>ppt_y</p:attrName>
                                        </p:attrNameLst>
                                      </p:cBhvr>
                                      <p:tavLst>
                                        <p:tav tm="0">
                                          <p:val>
                                            <p:strVal val="#ppt_y"/>
                                          </p:val>
                                        </p:tav>
                                        <p:tav tm="100000">
                                          <p:val>
                                            <p:strVal val="#ppt_y"/>
                                          </p:val>
                                        </p:tav>
                                      </p:tavLst>
                                    </p:anim>
                                    <p:anim calcmode="lin" valueType="num">
                                      <p:cBhvr>
                                        <p:cTn id="71" dur="500" fill="hold"/>
                                        <p:tgtEl>
                                          <p:spTgt spid="143467"/>
                                        </p:tgtEl>
                                        <p:attrNameLst>
                                          <p:attrName>ppt_w</p:attrName>
                                        </p:attrNameLst>
                                      </p:cBhvr>
                                      <p:tavLst>
                                        <p:tav tm="0">
                                          <p:val>
                                            <p:fltVal val="0"/>
                                          </p:val>
                                        </p:tav>
                                        <p:tav tm="100000">
                                          <p:val>
                                            <p:strVal val="#ppt_w"/>
                                          </p:val>
                                        </p:tav>
                                      </p:tavLst>
                                    </p:anim>
                                    <p:anim calcmode="lin" valueType="num">
                                      <p:cBhvr>
                                        <p:cTn id="72" dur="500" fill="hold"/>
                                        <p:tgtEl>
                                          <p:spTgt spid="143467"/>
                                        </p:tgtEl>
                                        <p:attrNameLst>
                                          <p:attrName>ppt_h</p:attrName>
                                        </p:attrNameLst>
                                      </p:cBhvr>
                                      <p:tavLst>
                                        <p:tav tm="0">
                                          <p:val>
                                            <p:strVal val="#ppt_h"/>
                                          </p:val>
                                        </p:tav>
                                        <p:tav tm="100000">
                                          <p:val>
                                            <p:strVal val="#ppt_h"/>
                                          </p:val>
                                        </p:tav>
                                      </p:tavLst>
                                    </p:anim>
                                  </p:childTnLst>
                                </p:cTn>
                              </p:par>
                            </p:childTnLst>
                          </p:cTn>
                        </p:par>
                        <p:par>
                          <p:cTn id="73" fill="hold" nodeType="afterGroup">
                            <p:stCondLst>
                              <p:cond delay="1500"/>
                            </p:stCondLst>
                            <p:childTnLst>
                              <p:par>
                                <p:cTn id="74" presetID="17" presetClass="entr" presetSubtype="4" fill="hold" grpId="0" nodeType="afterEffect">
                                  <p:stCondLst>
                                    <p:cond delay="0"/>
                                  </p:stCondLst>
                                  <p:childTnLst>
                                    <p:set>
                                      <p:cBhvr>
                                        <p:cTn id="75" dur="1" fill="hold">
                                          <p:stCondLst>
                                            <p:cond delay="0"/>
                                          </p:stCondLst>
                                        </p:cTn>
                                        <p:tgtEl>
                                          <p:spTgt spid="143468"/>
                                        </p:tgtEl>
                                        <p:attrNameLst>
                                          <p:attrName>style.visibility</p:attrName>
                                        </p:attrNameLst>
                                      </p:cBhvr>
                                      <p:to>
                                        <p:strVal val="visible"/>
                                      </p:to>
                                    </p:set>
                                    <p:anim calcmode="lin" valueType="num">
                                      <p:cBhvr>
                                        <p:cTn id="76" dur="500" fill="hold"/>
                                        <p:tgtEl>
                                          <p:spTgt spid="143468"/>
                                        </p:tgtEl>
                                        <p:attrNameLst>
                                          <p:attrName>ppt_x</p:attrName>
                                        </p:attrNameLst>
                                      </p:cBhvr>
                                      <p:tavLst>
                                        <p:tav tm="0">
                                          <p:val>
                                            <p:strVal val="#ppt_x"/>
                                          </p:val>
                                        </p:tav>
                                        <p:tav tm="100000">
                                          <p:val>
                                            <p:strVal val="#ppt_x"/>
                                          </p:val>
                                        </p:tav>
                                      </p:tavLst>
                                    </p:anim>
                                    <p:anim calcmode="lin" valueType="num">
                                      <p:cBhvr>
                                        <p:cTn id="77" dur="500" fill="hold"/>
                                        <p:tgtEl>
                                          <p:spTgt spid="143468"/>
                                        </p:tgtEl>
                                        <p:attrNameLst>
                                          <p:attrName>ppt_y</p:attrName>
                                        </p:attrNameLst>
                                      </p:cBhvr>
                                      <p:tavLst>
                                        <p:tav tm="0">
                                          <p:val>
                                            <p:strVal val="#ppt_y+#ppt_h/2"/>
                                          </p:val>
                                        </p:tav>
                                        <p:tav tm="100000">
                                          <p:val>
                                            <p:strVal val="#ppt_y"/>
                                          </p:val>
                                        </p:tav>
                                      </p:tavLst>
                                    </p:anim>
                                    <p:anim calcmode="lin" valueType="num">
                                      <p:cBhvr>
                                        <p:cTn id="78" dur="500" fill="hold"/>
                                        <p:tgtEl>
                                          <p:spTgt spid="143468"/>
                                        </p:tgtEl>
                                        <p:attrNameLst>
                                          <p:attrName>ppt_w</p:attrName>
                                        </p:attrNameLst>
                                      </p:cBhvr>
                                      <p:tavLst>
                                        <p:tav tm="0">
                                          <p:val>
                                            <p:strVal val="#ppt_w"/>
                                          </p:val>
                                        </p:tav>
                                        <p:tav tm="100000">
                                          <p:val>
                                            <p:strVal val="#ppt_w"/>
                                          </p:val>
                                        </p:tav>
                                      </p:tavLst>
                                    </p:anim>
                                    <p:anim calcmode="lin" valueType="num">
                                      <p:cBhvr>
                                        <p:cTn id="79" dur="500" fill="hold"/>
                                        <p:tgtEl>
                                          <p:spTgt spid="143468"/>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43469"/>
                                        </p:tgtEl>
                                        <p:attrNameLst>
                                          <p:attrName>style.visibility</p:attrName>
                                        </p:attrNameLst>
                                      </p:cBhvr>
                                      <p:to>
                                        <p:strVal val="visible"/>
                                      </p:to>
                                    </p:set>
                                    <p:animEffect transition="in" filter="dissolve">
                                      <p:cBhvr>
                                        <p:cTn id="84" dur="500"/>
                                        <p:tgtEl>
                                          <p:spTgt spid="14346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4" fill="hold" grpId="0" nodeType="clickEffect">
                                  <p:stCondLst>
                                    <p:cond delay="0"/>
                                  </p:stCondLst>
                                  <p:childTnLst>
                                    <p:set>
                                      <p:cBhvr>
                                        <p:cTn id="88" dur="1" fill="hold">
                                          <p:stCondLst>
                                            <p:cond delay="0"/>
                                          </p:stCondLst>
                                        </p:cTn>
                                        <p:tgtEl>
                                          <p:spTgt spid="143470"/>
                                        </p:tgtEl>
                                        <p:attrNameLst>
                                          <p:attrName>style.visibility</p:attrName>
                                        </p:attrNameLst>
                                      </p:cBhvr>
                                      <p:to>
                                        <p:strVal val="visible"/>
                                      </p:to>
                                    </p:set>
                                    <p:anim calcmode="lin" valueType="num">
                                      <p:cBhvr>
                                        <p:cTn id="89" dur="500" fill="hold"/>
                                        <p:tgtEl>
                                          <p:spTgt spid="143470"/>
                                        </p:tgtEl>
                                        <p:attrNameLst>
                                          <p:attrName>ppt_x</p:attrName>
                                        </p:attrNameLst>
                                      </p:cBhvr>
                                      <p:tavLst>
                                        <p:tav tm="0">
                                          <p:val>
                                            <p:strVal val="#ppt_x"/>
                                          </p:val>
                                        </p:tav>
                                        <p:tav tm="100000">
                                          <p:val>
                                            <p:strVal val="#ppt_x"/>
                                          </p:val>
                                        </p:tav>
                                      </p:tavLst>
                                    </p:anim>
                                    <p:anim calcmode="lin" valueType="num">
                                      <p:cBhvr>
                                        <p:cTn id="90" dur="500" fill="hold"/>
                                        <p:tgtEl>
                                          <p:spTgt spid="143470"/>
                                        </p:tgtEl>
                                        <p:attrNameLst>
                                          <p:attrName>ppt_y</p:attrName>
                                        </p:attrNameLst>
                                      </p:cBhvr>
                                      <p:tavLst>
                                        <p:tav tm="0">
                                          <p:val>
                                            <p:strVal val="#ppt_y+#ppt_h/2"/>
                                          </p:val>
                                        </p:tav>
                                        <p:tav tm="100000">
                                          <p:val>
                                            <p:strVal val="#ppt_y"/>
                                          </p:val>
                                        </p:tav>
                                      </p:tavLst>
                                    </p:anim>
                                    <p:anim calcmode="lin" valueType="num">
                                      <p:cBhvr>
                                        <p:cTn id="91" dur="500" fill="hold"/>
                                        <p:tgtEl>
                                          <p:spTgt spid="143470"/>
                                        </p:tgtEl>
                                        <p:attrNameLst>
                                          <p:attrName>ppt_w</p:attrName>
                                        </p:attrNameLst>
                                      </p:cBhvr>
                                      <p:tavLst>
                                        <p:tav tm="0">
                                          <p:val>
                                            <p:strVal val="#ppt_w"/>
                                          </p:val>
                                        </p:tav>
                                        <p:tav tm="100000">
                                          <p:val>
                                            <p:strVal val="#ppt_w"/>
                                          </p:val>
                                        </p:tav>
                                      </p:tavLst>
                                    </p:anim>
                                    <p:anim calcmode="lin" valueType="num">
                                      <p:cBhvr>
                                        <p:cTn id="92" dur="500" fill="hold"/>
                                        <p:tgtEl>
                                          <p:spTgt spid="143470"/>
                                        </p:tgtEl>
                                        <p:attrNameLst>
                                          <p:attrName>ppt_h</p:attrName>
                                        </p:attrNameLst>
                                      </p:cBhvr>
                                      <p:tavLst>
                                        <p:tav tm="0">
                                          <p:val>
                                            <p:fltVal val="0"/>
                                          </p:val>
                                        </p:tav>
                                        <p:tav tm="100000">
                                          <p:val>
                                            <p:strVal val="#ppt_h"/>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143471"/>
                                        </p:tgtEl>
                                        <p:attrNameLst>
                                          <p:attrName>style.visibility</p:attrName>
                                        </p:attrNameLst>
                                      </p:cBhvr>
                                      <p:to>
                                        <p:strVal val="visible"/>
                                      </p:to>
                                    </p:set>
                                    <p:animEffect transition="in" filter="dissolve">
                                      <p:cBhvr>
                                        <p:cTn id="97" dur="500"/>
                                        <p:tgtEl>
                                          <p:spTgt spid="14347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7" presetClass="entr" presetSubtype="4" fill="hold" grpId="0" nodeType="clickEffect">
                                  <p:stCondLst>
                                    <p:cond delay="0"/>
                                  </p:stCondLst>
                                  <p:childTnLst>
                                    <p:set>
                                      <p:cBhvr>
                                        <p:cTn id="101" dur="1" fill="hold">
                                          <p:stCondLst>
                                            <p:cond delay="0"/>
                                          </p:stCondLst>
                                        </p:cTn>
                                        <p:tgtEl>
                                          <p:spTgt spid="143474"/>
                                        </p:tgtEl>
                                        <p:attrNameLst>
                                          <p:attrName>style.visibility</p:attrName>
                                        </p:attrNameLst>
                                      </p:cBhvr>
                                      <p:to>
                                        <p:strVal val="visible"/>
                                      </p:to>
                                    </p:set>
                                    <p:anim calcmode="lin" valueType="num">
                                      <p:cBhvr>
                                        <p:cTn id="102" dur="500" fill="hold"/>
                                        <p:tgtEl>
                                          <p:spTgt spid="143474"/>
                                        </p:tgtEl>
                                        <p:attrNameLst>
                                          <p:attrName>ppt_x</p:attrName>
                                        </p:attrNameLst>
                                      </p:cBhvr>
                                      <p:tavLst>
                                        <p:tav tm="0">
                                          <p:val>
                                            <p:strVal val="#ppt_x"/>
                                          </p:val>
                                        </p:tav>
                                        <p:tav tm="100000">
                                          <p:val>
                                            <p:strVal val="#ppt_x"/>
                                          </p:val>
                                        </p:tav>
                                      </p:tavLst>
                                    </p:anim>
                                    <p:anim calcmode="lin" valueType="num">
                                      <p:cBhvr>
                                        <p:cTn id="103" dur="500" fill="hold"/>
                                        <p:tgtEl>
                                          <p:spTgt spid="143474"/>
                                        </p:tgtEl>
                                        <p:attrNameLst>
                                          <p:attrName>ppt_y</p:attrName>
                                        </p:attrNameLst>
                                      </p:cBhvr>
                                      <p:tavLst>
                                        <p:tav tm="0">
                                          <p:val>
                                            <p:strVal val="#ppt_y+#ppt_h/2"/>
                                          </p:val>
                                        </p:tav>
                                        <p:tav tm="100000">
                                          <p:val>
                                            <p:strVal val="#ppt_y"/>
                                          </p:val>
                                        </p:tav>
                                      </p:tavLst>
                                    </p:anim>
                                    <p:anim calcmode="lin" valueType="num">
                                      <p:cBhvr>
                                        <p:cTn id="104" dur="500" fill="hold"/>
                                        <p:tgtEl>
                                          <p:spTgt spid="143474"/>
                                        </p:tgtEl>
                                        <p:attrNameLst>
                                          <p:attrName>ppt_w</p:attrName>
                                        </p:attrNameLst>
                                      </p:cBhvr>
                                      <p:tavLst>
                                        <p:tav tm="0">
                                          <p:val>
                                            <p:strVal val="#ppt_w"/>
                                          </p:val>
                                        </p:tav>
                                        <p:tav tm="100000">
                                          <p:val>
                                            <p:strVal val="#ppt_w"/>
                                          </p:val>
                                        </p:tav>
                                      </p:tavLst>
                                    </p:anim>
                                    <p:anim calcmode="lin" valueType="num">
                                      <p:cBhvr>
                                        <p:cTn id="105" dur="500" fill="hold"/>
                                        <p:tgtEl>
                                          <p:spTgt spid="1434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2" grpId="0" autoUpdateAnimBg="0"/>
      <p:bldP spid="143433" grpId="0" autoUpdateAnimBg="0"/>
      <p:bldP spid="143458" grpId="0" animBg="1"/>
      <p:bldP spid="143459" grpId="0" autoUpdateAnimBg="0"/>
      <p:bldP spid="143461" grpId="0" animBg="1"/>
      <p:bldP spid="143462" grpId="0" animBg="1"/>
      <p:bldP spid="143464" grpId="0" animBg="1"/>
      <p:bldP spid="143466" grpId="0" animBg="1"/>
      <p:bldP spid="143467" grpId="0" animBg="1"/>
      <p:bldP spid="143468" grpId="0" animBg="1"/>
      <p:bldP spid="143469" grpId="0" autoUpdateAnimBg="0"/>
      <p:bldP spid="143470" grpId="0" animBg="1"/>
      <p:bldP spid="143471" grpId="0" autoUpdateAnimBg="0"/>
      <p:bldP spid="143473" grpId="0" autoUpdateAnimBg="0"/>
      <p:bldP spid="14347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6. 5  </a:t>
            </a:r>
            <a:r>
              <a:rPr lang="zh-CN" altLang="en-US" dirty="0"/>
              <a:t>多周期 </a:t>
            </a:r>
            <a:r>
              <a:rPr lang="en-US" altLang="zh-CN" dirty="0"/>
              <a:t>CPU</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6.5.1 </a:t>
            </a:r>
            <a:r>
              <a:rPr lang="zh-CN" altLang="en-US" dirty="0"/>
              <a:t>指令周期的分配</a:t>
            </a:r>
            <a:endParaRPr lang="en-US" altLang="zh-CN" dirty="0"/>
          </a:p>
          <a:p>
            <a:pPr>
              <a:lnSpc>
                <a:spcPct val="150000"/>
              </a:lnSpc>
              <a:spcBef>
                <a:spcPts val="1200"/>
              </a:spcBef>
              <a:defRPr/>
            </a:pPr>
            <a:r>
              <a:rPr lang="en-US" altLang="zh-CN" dirty="0"/>
              <a:t>6.5.2 </a:t>
            </a:r>
            <a:r>
              <a:rPr lang="zh-CN" altLang="en-US" dirty="0"/>
              <a:t>多周期的数据通路</a:t>
            </a:r>
            <a:endParaRPr lang="en-US" altLang="zh-CN" dirty="0"/>
          </a:p>
          <a:p>
            <a:pPr>
              <a:lnSpc>
                <a:spcPct val="150000"/>
              </a:lnSpc>
              <a:spcBef>
                <a:spcPts val="1200"/>
              </a:spcBef>
              <a:defRPr/>
            </a:pPr>
            <a:r>
              <a:rPr lang="en-US" altLang="zh-CN" dirty="0"/>
              <a:t>6.5.3 </a:t>
            </a:r>
            <a:r>
              <a:rPr lang="zh-CN" altLang="en-US" dirty="0"/>
              <a:t>状态机的建立</a:t>
            </a:r>
            <a:endParaRPr lang="en-US" altLang="zh-CN" dirty="0"/>
          </a:p>
          <a:p>
            <a:pPr>
              <a:lnSpc>
                <a:spcPct val="150000"/>
              </a:lnSpc>
              <a:spcBef>
                <a:spcPts val="1200"/>
              </a:spcBef>
              <a:defRPr/>
            </a:pPr>
            <a:r>
              <a:rPr lang="en-US" altLang="zh-CN" dirty="0"/>
              <a:t>6.5.4 </a:t>
            </a:r>
            <a:r>
              <a:rPr lang="zh-CN" altLang="en-US" dirty="0"/>
              <a:t>多周期控制器的实现</a:t>
            </a:r>
          </a:p>
        </p:txBody>
      </p:sp>
      <p:sp>
        <p:nvSpPr>
          <p:cNvPr id="4" name="矩形 3">
            <a:extLst>
              <a:ext uri="{FF2B5EF4-FFF2-40B4-BE49-F238E27FC236}">
                <a16:creationId xmlns:a16="http://schemas.microsoft.com/office/drawing/2014/main" id="{9D4009A7-808A-444D-8F86-716C47410EE7}"/>
              </a:ext>
            </a:extLst>
          </p:cNvPr>
          <p:cNvSpPr/>
          <p:nvPr/>
        </p:nvSpPr>
        <p:spPr>
          <a:xfrm>
            <a:off x="457200" y="2492896"/>
            <a:ext cx="4896544"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6.5.2 </a:t>
            </a:r>
            <a:r>
              <a:rPr lang="zh-CN" altLang="en-US" sz="3200" kern="0" dirty="0">
                <a:solidFill>
                  <a:srgbClr val="000000"/>
                </a:solidFill>
              </a:rPr>
              <a:t>多周期的数据通路</a:t>
            </a:r>
          </a:p>
        </p:txBody>
      </p:sp>
    </p:spTree>
    <p:extLst>
      <p:ext uri="{BB962C8B-B14F-4D97-AF65-F5344CB8AC3E}">
        <p14:creationId xmlns:p14="http://schemas.microsoft.com/office/powerpoint/2010/main" val="386434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6.5.2 </a:t>
            </a:r>
            <a:r>
              <a:rPr lang="zh-CN" altLang="en-US" b="1" dirty="0"/>
              <a:t>多周期的数据通路</a:t>
            </a:r>
          </a:p>
        </p:txBody>
      </p:sp>
      <p:sp>
        <p:nvSpPr>
          <p:cNvPr id="3" name="Rectangle 2">
            <a:extLst>
              <a:ext uri="{FF2B5EF4-FFF2-40B4-BE49-F238E27FC236}">
                <a16:creationId xmlns:a16="http://schemas.microsoft.com/office/drawing/2014/main" id="{EF443359-2236-484E-994E-C390854B4357}"/>
              </a:ext>
            </a:extLst>
          </p:cNvPr>
          <p:cNvSpPr>
            <a:spLocks noChangeArrowheads="1"/>
          </p:cNvSpPr>
          <p:nvPr/>
        </p:nvSpPr>
        <p:spPr bwMode="auto">
          <a:xfrm>
            <a:off x="395536" y="12687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屏幕剪辑">
            <a:extLst>
              <a:ext uri="{FF2B5EF4-FFF2-40B4-BE49-F238E27FC236}">
                <a16:creationId xmlns:a16="http://schemas.microsoft.com/office/drawing/2014/main" id="{9164C1BA-F206-47BB-91CB-7A915F4E4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100541" y="-940302"/>
            <a:ext cx="4896544" cy="8882619"/>
          </a:xfrm>
          <a:prstGeom prst="rect">
            <a:avLst/>
          </a:prstGeom>
        </p:spPr>
      </p:pic>
    </p:spTree>
    <p:extLst>
      <p:ext uri="{BB962C8B-B14F-4D97-AF65-F5344CB8AC3E}">
        <p14:creationId xmlns:p14="http://schemas.microsoft.com/office/powerpoint/2010/main" val="2259075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5043A3-CAA0-46B4-87A3-5234F1ACC604}"/>
              </a:ext>
            </a:extLst>
          </p:cNvPr>
          <p:cNvSpPr>
            <a:spLocks noGrp="1"/>
          </p:cNvSpPr>
          <p:nvPr>
            <p:ph type="title"/>
          </p:nvPr>
        </p:nvSpPr>
        <p:spPr/>
        <p:txBody>
          <a:bodyPr/>
          <a:lstStyle/>
          <a:p>
            <a:r>
              <a:rPr lang="en-US" altLang="zh-CN" dirty="0" err="1">
                <a:latin typeface="Calibri" panose="020F0502020204030204" pitchFamily="34" charset="0"/>
                <a:ea typeface="宋体" panose="02010600030101010101" pitchFamily="2" charset="-122"/>
                <a:cs typeface="Times New Roman" panose="02020603050405020304" pitchFamily="18" charset="0"/>
              </a:rPr>
              <a:t>addu</a:t>
            </a:r>
            <a:r>
              <a:rPr lang="zh-CN" altLang="zh-CN" dirty="0">
                <a:latin typeface="Calibri" panose="020F0502020204030204" pitchFamily="34" charset="0"/>
                <a:ea typeface="宋体" panose="02010600030101010101" pitchFamily="2" charset="-122"/>
                <a:cs typeface="Times New Roman" panose="02020603050405020304" pitchFamily="18" charset="0"/>
              </a:rPr>
              <a:t>指令执行过程时序示意图</a:t>
            </a:r>
            <a:endParaRPr lang="zh-CN" altLang="en-US" dirty="0"/>
          </a:p>
        </p:txBody>
      </p:sp>
      <p:sp>
        <p:nvSpPr>
          <p:cNvPr id="4" name="Rectangle 2">
            <a:extLst>
              <a:ext uri="{FF2B5EF4-FFF2-40B4-BE49-F238E27FC236}">
                <a16:creationId xmlns:a16="http://schemas.microsoft.com/office/drawing/2014/main" id="{5DD5B32A-B80A-4241-9FF3-BF622F2C0DC1}"/>
              </a:ext>
            </a:extLst>
          </p:cNvPr>
          <p:cNvSpPr>
            <a:spLocks noChangeArrowheads="1"/>
          </p:cNvSpPr>
          <p:nvPr/>
        </p:nvSpPr>
        <p:spPr bwMode="auto">
          <a:xfrm>
            <a:off x="395536" y="9807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46D6CEF8-691C-43D6-8860-2AD7047AC29D}"/>
              </a:ext>
            </a:extLst>
          </p:cNvPr>
          <p:cNvGraphicFramePr>
            <a:graphicFrameLocks noChangeAspect="1"/>
          </p:cNvGraphicFramePr>
          <p:nvPr>
            <p:extLst>
              <p:ext uri="{D42A27DB-BD31-4B8C-83A1-F6EECF244321}">
                <p14:modId xmlns:p14="http://schemas.microsoft.com/office/powerpoint/2010/main" val="2006997147"/>
              </p:ext>
            </p:extLst>
          </p:nvPr>
        </p:nvGraphicFramePr>
        <p:xfrm>
          <a:off x="755576" y="836712"/>
          <a:ext cx="7128792" cy="5768227"/>
        </p:xfrm>
        <a:graphic>
          <a:graphicData uri="http://schemas.openxmlformats.org/presentationml/2006/ole">
            <mc:AlternateContent xmlns:mc="http://schemas.openxmlformats.org/markup-compatibility/2006">
              <mc:Choice xmlns:v="urn:schemas-microsoft-com:vml" Requires="v">
                <p:oleObj spid="_x0000_s284687" name="Visio" r:id="rId3" imgW="3987836" imgH="3227056" progId="Visio.Drawing.11">
                  <p:embed/>
                </p:oleObj>
              </mc:Choice>
              <mc:Fallback>
                <p:oleObj name="Visio" r:id="rId3" imgW="3987836" imgH="322705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836712"/>
                        <a:ext cx="7128792" cy="5768227"/>
                      </a:xfrm>
                      <a:prstGeom prst="rect">
                        <a:avLst/>
                      </a:prstGeom>
                      <a:noFill/>
                    </p:spPr>
                  </p:pic>
                </p:oleObj>
              </mc:Fallback>
            </mc:AlternateContent>
          </a:graphicData>
        </a:graphic>
      </p:graphicFrame>
    </p:spTree>
    <p:extLst>
      <p:ext uri="{BB962C8B-B14F-4D97-AF65-F5344CB8AC3E}">
        <p14:creationId xmlns:p14="http://schemas.microsoft.com/office/powerpoint/2010/main" val="30736025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6. 5  </a:t>
            </a:r>
            <a:r>
              <a:rPr lang="zh-CN" altLang="en-US" dirty="0"/>
              <a:t>多周期 </a:t>
            </a:r>
            <a:r>
              <a:rPr lang="en-US" altLang="zh-CN" dirty="0"/>
              <a:t>CPU</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417638"/>
            <a:ext cx="8229600" cy="4568825"/>
          </a:xfrm>
        </p:spPr>
        <p:txBody>
          <a:bodyPr/>
          <a:lstStyle/>
          <a:p>
            <a:pPr>
              <a:lnSpc>
                <a:spcPct val="150000"/>
              </a:lnSpc>
              <a:spcBef>
                <a:spcPts val="1200"/>
              </a:spcBef>
              <a:defRPr/>
            </a:pPr>
            <a:r>
              <a:rPr lang="en-US" altLang="zh-CN" dirty="0"/>
              <a:t>6.5.1 </a:t>
            </a:r>
            <a:r>
              <a:rPr lang="zh-CN" altLang="en-US" dirty="0"/>
              <a:t>指令周期的分配</a:t>
            </a:r>
            <a:endParaRPr lang="en-US" altLang="zh-CN" dirty="0"/>
          </a:p>
          <a:p>
            <a:pPr>
              <a:lnSpc>
                <a:spcPct val="150000"/>
              </a:lnSpc>
              <a:spcBef>
                <a:spcPts val="1200"/>
              </a:spcBef>
              <a:defRPr/>
            </a:pPr>
            <a:r>
              <a:rPr lang="en-US" altLang="zh-CN" dirty="0"/>
              <a:t>6.5.2 </a:t>
            </a:r>
            <a:r>
              <a:rPr lang="zh-CN" altLang="en-US" dirty="0"/>
              <a:t>多周期的数据通路</a:t>
            </a:r>
            <a:endParaRPr lang="en-US" altLang="zh-CN" dirty="0"/>
          </a:p>
          <a:p>
            <a:pPr>
              <a:lnSpc>
                <a:spcPct val="150000"/>
              </a:lnSpc>
              <a:spcBef>
                <a:spcPts val="1200"/>
              </a:spcBef>
              <a:defRPr/>
            </a:pPr>
            <a:r>
              <a:rPr lang="en-US" altLang="zh-CN" dirty="0"/>
              <a:t>6.5.3 </a:t>
            </a:r>
            <a:r>
              <a:rPr lang="zh-CN" altLang="en-US" dirty="0"/>
              <a:t>状态机的建立</a:t>
            </a:r>
            <a:endParaRPr lang="en-US" altLang="zh-CN" dirty="0"/>
          </a:p>
          <a:p>
            <a:pPr>
              <a:lnSpc>
                <a:spcPct val="150000"/>
              </a:lnSpc>
              <a:spcBef>
                <a:spcPts val="1200"/>
              </a:spcBef>
              <a:defRPr/>
            </a:pPr>
            <a:r>
              <a:rPr lang="en-US" altLang="zh-CN" dirty="0"/>
              <a:t>6.5.4 </a:t>
            </a:r>
            <a:r>
              <a:rPr lang="zh-CN" altLang="en-US" dirty="0"/>
              <a:t>多周期控制器的实现</a:t>
            </a:r>
          </a:p>
        </p:txBody>
      </p:sp>
      <p:sp>
        <p:nvSpPr>
          <p:cNvPr id="4" name="矩形 3">
            <a:extLst>
              <a:ext uri="{FF2B5EF4-FFF2-40B4-BE49-F238E27FC236}">
                <a16:creationId xmlns:a16="http://schemas.microsoft.com/office/drawing/2014/main" id="{9D4009A7-808A-444D-8F86-716C47410EE7}"/>
              </a:ext>
            </a:extLst>
          </p:cNvPr>
          <p:cNvSpPr/>
          <p:nvPr/>
        </p:nvSpPr>
        <p:spPr>
          <a:xfrm>
            <a:off x="466716" y="3212976"/>
            <a:ext cx="4032448"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6.5.3 </a:t>
            </a:r>
            <a:r>
              <a:rPr lang="zh-CN" altLang="en-US" sz="3200" kern="0" dirty="0">
                <a:solidFill>
                  <a:srgbClr val="000000"/>
                </a:solidFill>
              </a:rPr>
              <a:t>状态机的建立</a:t>
            </a:r>
          </a:p>
        </p:txBody>
      </p:sp>
    </p:spTree>
    <p:extLst>
      <p:ext uri="{BB962C8B-B14F-4D97-AF65-F5344CB8AC3E}">
        <p14:creationId xmlns:p14="http://schemas.microsoft.com/office/powerpoint/2010/main" val="265721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908720"/>
            <a:ext cx="7886700" cy="617641"/>
          </a:xfrm>
        </p:spPr>
        <p:txBody>
          <a:bodyPr>
            <a:normAutofit/>
          </a:bodyPr>
          <a:lstStyle/>
          <a:p>
            <a:r>
              <a:rPr lang="zh-CN" altLang="en-US" dirty="0"/>
              <a:t>变长指令周期时序发生器设计</a:t>
            </a:r>
          </a:p>
        </p:txBody>
      </p:sp>
      <p:grpSp>
        <p:nvGrpSpPr>
          <p:cNvPr id="19" name="组合 18">
            <a:extLst>
              <a:ext uri="{FF2B5EF4-FFF2-40B4-BE49-F238E27FC236}">
                <a16:creationId xmlns:a16="http://schemas.microsoft.com/office/drawing/2014/main" id="{6111F734-E656-429B-B071-CAFF5ECAABA7}"/>
              </a:ext>
            </a:extLst>
          </p:cNvPr>
          <p:cNvGrpSpPr/>
          <p:nvPr/>
        </p:nvGrpSpPr>
        <p:grpSpPr>
          <a:xfrm>
            <a:off x="271289" y="2060848"/>
            <a:ext cx="4453708" cy="3040722"/>
            <a:chOff x="345894" y="1421536"/>
            <a:chExt cx="5938276"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headEnd/>
                <a:tailEnd type="triangle" w="med" len="med"/>
              </a:ln>
              <a:effectLst>
                <a:outerShdw blurRad="50800" dist="38100" dir="5400000" algn="t" rotWithShape="0">
                  <a:prstClr val="black">
                    <a:alpha val="40000"/>
                  </a:prstClr>
                </a:outerShdw>
              </a:effectLst>
              <a:extLst/>
            </p:spPr>
            <p:txBody>
              <a:bodyPr vert="horz" wrap="square" lIns="65024" tIns="32512" rIns="65024" bIns="32512" numCol="1" rtlCol="0" anchor="t"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2844" b="0" i="0" u="none" strike="noStrike" kern="1200" cap="none" spc="0" normalizeH="0" baseline="0" noProof="0">
                  <a:ln>
                    <a:noFill/>
                  </a:ln>
                  <a:solidFill>
                    <a:srgbClr val="E7E6E6">
                      <a:lumMod val="75000"/>
                    </a:srgbClr>
                  </a:solidFill>
                  <a:effectLst/>
                  <a:uLnTx/>
                  <a:uFillTx/>
                  <a:latin typeface="微软雅黑"/>
                  <a:ea typeface="微软雅黑"/>
                  <a:cs typeface="+mn-cs"/>
                </a:endParaRPr>
              </a:p>
            </p:txBody>
          </p:sp>
          <p:sp>
            <p:nvSpPr>
              <p:cNvPr id="6" name="文本框 5">
                <a:extLst>
                  <a:ext uri="{FF2B5EF4-FFF2-40B4-BE49-F238E27FC236}">
                    <a16:creationId xmlns:a16="http://schemas.microsoft.com/office/drawing/2014/main" id="{5FB82656-623B-49E0-9B82-F178FF7C25A2}"/>
                  </a:ext>
                </a:extLst>
              </p:cNvPr>
              <p:cNvSpPr txBox="1"/>
              <p:nvPr/>
            </p:nvSpPr>
            <p:spPr>
              <a:xfrm>
                <a:off x="3882564" y="5766552"/>
                <a:ext cx="2507629" cy="560670"/>
              </a:xfrm>
              <a:prstGeom prst="rect">
                <a:avLst/>
              </a:prstGeom>
              <a:noFill/>
            </p:spPr>
            <p:txBody>
              <a:bodyPr wrap="square" rtlCol="0">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zh-CN" altLang="en-US" sz="1991"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时序发生器</a:t>
                </a:r>
                <a:endParaRPr kumimoji="0" lang="zh-CN" altLang="en-US" sz="1991" b="1" i="0" u="none" strike="noStrike" kern="1200" cap="none" spc="0" normalizeH="0" baseline="-25000" noProof="0" dirty="0">
                  <a:ln>
                    <a:noFill/>
                  </a:ln>
                  <a:solidFill>
                    <a:srgbClr val="FF0000"/>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3" y="1608967"/>
              <a:ext cx="1010356" cy="1650206"/>
              <a:chOff x="5224112" y="2445854"/>
              <a:chExt cx="1065610" cy="1740452"/>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8" name="Rectangle 63"/>
              <p:cNvSpPr>
                <a:spLocks noChangeArrowheads="1"/>
              </p:cNvSpPr>
              <p:nvPr/>
            </p:nvSpPr>
            <p:spPr bwMode="auto">
              <a:xfrm>
                <a:off x="5621737" y="2445854"/>
                <a:ext cx="611346" cy="3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99" b="1" i="0" u="none" strike="noStrike" kern="1200" cap="none" spc="0" normalizeH="0" baseline="0" noProof="0" dirty="0">
                    <a:ln>
                      <a:noFill/>
                    </a:ln>
                    <a:solidFill>
                      <a:srgbClr val="4472C4"/>
                    </a:solidFill>
                    <a:effectLst/>
                    <a:uLnTx/>
                    <a:uFillTx/>
                    <a:latin typeface="微软雅黑"/>
                    <a:ea typeface="微软雅黑"/>
                    <a:cs typeface="+mn-cs"/>
                  </a:rPr>
                  <a:t>M</a:t>
                </a:r>
                <a:r>
                  <a:rPr kumimoji="0" lang="en-US" altLang="zh-CN" sz="1199" b="1" i="0" u="none" strike="noStrike" kern="1200" cap="none" spc="0" normalizeH="0" baseline="-25000" noProof="0" dirty="0">
                    <a:ln>
                      <a:noFill/>
                    </a:ln>
                    <a:solidFill>
                      <a:srgbClr val="4472C4"/>
                    </a:solidFill>
                    <a:effectLst/>
                    <a:uLnTx/>
                    <a:uFillTx/>
                    <a:latin typeface="微软雅黑"/>
                    <a:ea typeface="微软雅黑"/>
                    <a:cs typeface="+mn-cs"/>
                  </a:rPr>
                  <a:t>IF</a:t>
                </a:r>
              </a:p>
            </p:txBody>
          </p:sp>
          <p:sp>
            <p:nvSpPr>
              <p:cNvPr id="59" name="Rectangle 64"/>
              <p:cNvSpPr>
                <a:spLocks noChangeArrowheads="1"/>
              </p:cNvSpPr>
              <p:nvPr/>
            </p:nvSpPr>
            <p:spPr bwMode="auto">
              <a:xfrm>
                <a:off x="5621585" y="2986294"/>
                <a:ext cx="527940" cy="3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99" b="1" i="0" u="none" strike="noStrike" kern="1200" cap="none" spc="0" normalizeH="0" baseline="0" noProof="0" dirty="0">
                    <a:ln>
                      <a:noFill/>
                    </a:ln>
                    <a:solidFill>
                      <a:srgbClr val="FF0000"/>
                    </a:solidFill>
                    <a:effectLst/>
                    <a:uLnTx/>
                    <a:uFillTx/>
                    <a:latin typeface="微软雅黑"/>
                    <a:ea typeface="微软雅黑"/>
                    <a:cs typeface="+mn-cs"/>
                  </a:rPr>
                  <a:t>T1</a:t>
                </a:r>
                <a:endParaRPr kumimoji="0" lang="en-US" altLang="zh-CN" sz="1199" b="1" i="0" u="none" strike="noStrike" kern="1200" cap="none" spc="0" normalizeH="0" baseline="-25000" noProof="0" dirty="0">
                  <a:ln>
                    <a:noFill/>
                  </a:ln>
                  <a:solidFill>
                    <a:srgbClr val="FF0000"/>
                  </a:solidFill>
                  <a:effectLst/>
                  <a:uLnTx/>
                  <a:uFillTx/>
                  <a:latin typeface="微软雅黑"/>
                  <a:ea typeface="微软雅黑"/>
                  <a:cs typeface="+mn-cs"/>
                </a:endParaRPr>
              </a:p>
            </p:txBody>
          </p:sp>
          <p:sp>
            <p:nvSpPr>
              <p:cNvPr id="60" name="Rectangle 63"/>
              <p:cNvSpPr>
                <a:spLocks noChangeArrowheads="1"/>
              </p:cNvSpPr>
              <p:nvPr/>
            </p:nvSpPr>
            <p:spPr bwMode="auto">
              <a:xfrm>
                <a:off x="5622021" y="2716074"/>
                <a:ext cx="667701" cy="3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99" b="1" i="0" u="none" strike="noStrike" kern="1200" cap="none" spc="0" normalizeH="0" baseline="0" noProof="0" dirty="0">
                    <a:ln>
                      <a:noFill/>
                    </a:ln>
                    <a:solidFill>
                      <a:srgbClr val="4472C4"/>
                    </a:solidFill>
                    <a:effectLst/>
                    <a:uLnTx/>
                    <a:uFillTx/>
                    <a:latin typeface="微软雅黑"/>
                    <a:ea typeface="微软雅黑"/>
                    <a:cs typeface="+mn-cs"/>
                  </a:rPr>
                  <a:t>M</a:t>
                </a:r>
                <a:r>
                  <a:rPr kumimoji="0" lang="en-US" altLang="zh-CN" sz="1199" b="1" i="0" u="none" strike="noStrike" kern="1200" cap="none" spc="0" normalizeH="0" baseline="-25000" noProof="0" dirty="0">
                    <a:ln>
                      <a:noFill/>
                    </a:ln>
                    <a:solidFill>
                      <a:srgbClr val="4472C4"/>
                    </a:solidFill>
                    <a:effectLst/>
                    <a:uLnTx/>
                    <a:uFillTx/>
                    <a:latin typeface="微软雅黑"/>
                    <a:ea typeface="微软雅黑"/>
                    <a:cs typeface="+mn-cs"/>
                  </a:rPr>
                  <a:t>EX</a:t>
                </a:r>
              </a:p>
            </p:txBody>
          </p:sp>
          <p:sp>
            <p:nvSpPr>
              <p:cNvPr id="61" name="Rectangle 64"/>
              <p:cNvSpPr>
                <a:spLocks noChangeArrowheads="1"/>
              </p:cNvSpPr>
              <p:nvPr/>
            </p:nvSpPr>
            <p:spPr bwMode="auto">
              <a:xfrm>
                <a:off x="5621587" y="3256514"/>
                <a:ext cx="527940" cy="3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99" b="1" i="0" u="none" strike="noStrike" kern="1200" cap="none" spc="0" normalizeH="0" baseline="0" noProof="0" dirty="0">
                    <a:ln>
                      <a:noFill/>
                    </a:ln>
                    <a:solidFill>
                      <a:srgbClr val="FF0000"/>
                    </a:solidFill>
                    <a:effectLst/>
                    <a:uLnTx/>
                    <a:uFillTx/>
                    <a:latin typeface="微软雅黑"/>
                    <a:ea typeface="微软雅黑"/>
                    <a:cs typeface="+mn-cs"/>
                  </a:rPr>
                  <a:t>T2</a:t>
                </a:r>
                <a:endParaRPr kumimoji="0" lang="en-US" altLang="zh-CN" sz="1199" b="1" i="0" u="none" strike="noStrike" kern="1200" cap="none" spc="0" normalizeH="0" baseline="-25000" noProof="0" dirty="0">
                  <a:ln>
                    <a:noFill/>
                  </a:ln>
                  <a:solidFill>
                    <a:srgbClr val="FF0000"/>
                  </a:solidFill>
                  <a:effectLst/>
                  <a:uLnTx/>
                  <a:uFillTx/>
                  <a:latin typeface="微软雅黑"/>
                  <a:ea typeface="微软雅黑"/>
                  <a:cs typeface="+mn-cs"/>
                </a:endParaRPr>
              </a:p>
            </p:txBody>
          </p:sp>
          <p:sp>
            <p:nvSpPr>
              <p:cNvPr id="62" name="Rectangle 64"/>
              <p:cNvSpPr>
                <a:spLocks noChangeArrowheads="1"/>
              </p:cNvSpPr>
              <p:nvPr/>
            </p:nvSpPr>
            <p:spPr bwMode="auto">
              <a:xfrm>
                <a:off x="5621587" y="3526733"/>
                <a:ext cx="527940" cy="3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99" b="1" i="0" u="none" strike="noStrike" kern="1200" cap="none" spc="0" normalizeH="0" baseline="0" noProof="0" dirty="0">
                    <a:ln>
                      <a:noFill/>
                    </a:ln>
                    <a:solidFill>
                      <a:srgbClr val="FF0000"/>
                    </a:solidFill>
                    <a:effectLst/>
                    <a:uLnTx/>
                    <a:uFillTx/>
                    <a:latin typeface="微软雅黑"/>
                    <a:ea typeface="微软雅黑"/>
                    <a:cs typeface="+mn-cs"/>
                  </a:rPr>
                  <a:t>T3</a:t>
                </a:r>
                <a:endParaRPr kumimoji="0" lang="en-US" altLang="zh-CN" sz="1199" b="1" i="0" u="none" strike="noStrike" kern="1200" cap="none" spc="0" normalizeH="0" baseline="-25000" noProof="0" dirty="0">
                  <a:ln>
                    <a:noFill/>
                  </a:ln>
                  <a:solidFill>
                    <a:srgbClr val="FF0000"/>
                  </a:solidFill>
                  <a:effectLst/>
                  <a:uLnTx/>
                  <a:uFillTx/>
                  <a:latin typeface="微软雅黑"/>
                  <a:ea typeface="微软雅黑"/>
                  <a:cs typeface="+mn-cs"/>
                </a:endParaRPr>
              </a:p>
            </p:txBody>
          </p:sp>
          <p:sp>
            <p:nvSpPr>
              <p:cNvPr id="63" name="Rectangle 64"/>
              <p:cNvSpPr>
                <a:spLocks noChangeArrowheads="1"/>
              </p:cNvSpPr>
              <p:nvPr/>
            </p:nvSpPr>
            <p:spPr bwMode="auto">
              <a:xfrm>
                <a:off x="5621587" y="3796956"/>
                <a:ext cx="527940" cy="3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99" b="1" i="0" u="none" strike="noStrike" kern="1200" cap="none" spc="0" normalizeH="0" baseline="0" noProof="0" dirty="0">
                    <a:ln>
                      <a:noFill/>
                    </a:ln>
                    <a:solidFill>
                      <a:srgbClr val="FF0000"/>
                    </a:solidFill>
                    <a:effectLst/>
                    <a:uLnTx/>
                    <a:uFillTx/>
                    <a:latin typeface="微软雅黑"/>
                    <a:ea typeface="微软雅黑"/>
                    <a:cs typeface="+mn-cs"/>
                  </a:rPr>
                  <a:t>T4</a:t>
                </a:r>
                <a:endParaRPr kumimoji="0" lang="en-US" altLang="zh-CN" sz="1199" b="1" i="0" u="none" strike="noStrike" kern="1200" cap="none" spc="0" normalizeH="0" baseline="-25000" noProof="0" dirty="0">
                  <a:ln>
                    <a:noFill/>
                  </a:ln>
                  <a:solidFill>
                    <a:srgbClr val="FF0000"/>
                  </a:solidFill>
                  <a:effectLst/>
                  <a:uLnTx/>
                  <a:uFillTx/>
                  <a:latin typeface="微软雅黑"/>
                  <a:ea typeface="微软雅黑"/>
                  <a:cs typeface="+mn-cs"/>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685708" rtl="0" eaLnBrk="1" fontAlgn="auto" latinLnBrk="0" hangingPunct="1">
                <a:lnSpc>
                  <a:spcPct val="150000"/>
                </a:lnSpc>
                <a:spcBef>
                  <a:spcPts val="0"/>
                </a:spcBef>
                <a:spcAft>
                  <a:spcPts val="0"/>
                </a:spcAft>
                <a:buClrTx/>
                <a:buSzTx/>
                <a:buFontTx/>
                <a:buNone/>
                <a:tabLst/>
                <a:defRPr/>
              </a:pPr>
              <a:r>
                <a:rPr kumimoji="0" lang="zh-CN" altLang="en-US" sz="1422" b="1" i="0" u="none" strike="noStrike" kern="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时序发生器</a:t>
              </a:r>
              <a:endParaRPr kumimoji="0" lang="en-US" altLang="zh-CN" sz="1422" b="1" i="0" u="none" strike="noStrike" kern="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685708" rtl="0" eaLnBrk="1" fontAlgn="auto" latinLnBrk="0" hangingPunct="1">
                <a:lnSpc>
                  <a:spcPct val="150000"/>
                </a:lnSpc>
                <a:spcBef>
                  <a:spcPts val="0"/>
                </a:spcBef>
                <a:spcAft>
                  <a:spcPts val="0"/>
                </a:spcAft>
                <a:buClrTx/>
                <a:buSzTx/>
                <a:buFontTx/>
                <a:buNone/>
                <a:tabLst/>
                <a:defRPr/>
              </a:pPr>
              <a:r>
                <a:rPr kumimoji="0" lang="zh-CN" altLang="en-US" sz="1422" b="1" i="0" u="none" strike="noStrike" kern="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C00000"/>
                    </a:solidFill>
                    <a:effectLst/>
                    <a:uLnTx/>
                    <a:uFillTx/>
                    <a:latin typeface="微软雅黑"/>
                    <a:ea typeface="微软雅黑"/>
                    <a:cs typeface="+mn-cs"/>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C00000"/>
                    </a:solidFill>
                    <a:effectLst/>
                    <a:uLnTx/>
                    <a:uFillTx/>
                    <a:latin typeface="微软雅黑"/>
                    <a:ea typeface="微软雅黑"/>
                    <a:cs typeface="+mn-cs"/>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C00000"/>
                    </a:solidFill>
                    <a:effectLst/>
                    <a:uLnTx/>
                    <a:uFillTx/>
                    <a:latin typeface="微软雅黑"/>
                    <a:ea typeface="微软雅黑"/>
                    <a:cs typeface="+mn-cs"/>
                  </a:endParaRPr>
                </a:p>
              </p:txBody>
            </p:sp>
          </p:grpSp>
          <p:sp>
            <p:nvSpPr>
              <p:cNvPr id="67" name="Rectangle 9"/>
              <p:cNvSpPr>
                <a:spLocks noChangeArrowheads="1"/>
              </p:cNvSpPr>
              <p:nvPr/>
            </p:nvSpPr>
            <p:spPr bwMode="auto">
              <a:xfrm>
                <a:off x="1010496" y="4636524"/>
                <a:ext cx="738670" cy="3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zh-CN" altLang="en-US" sz="1199" b="1" i="0" u="none" strike="noStrike" kern="1200" cap="none" spc="0" normalizeH="0" baseline="0" noProof="0" dirty="0">
                    <a:ln>
                      <a:noFill/>
                    </a:ln>
                    <a:solidFill>
                      <a:srgbClr val="C00000"/>
                    </a:solidFill>
                    <a:effectLst/>
                    <a:uLnTx/>
                    <a:uFillTx/>
                    <a:latin typeface="微软雅黑"/>
                    <a:ea typeface="微软雅黑"/>
                    <a:cs typeface="+mn-cs"/>
                  </a:rPr>
                  <a:t>现态</a:t>
                </a:r>
                <a:endParaRPr kumimoji="0" lang="en-US" altLang="zh-CN" sz="1199" b="1" i="0" u="none" strike="noStrike" kern="1200" cap="none" spc="0" normalizeH="0" baseline="0" noProof="0" dirty="0">
                  <a:ln>
                    <a:noFill/>
                  </a:ln>
                  <a:solidFill>
                    <a:srgbClr val="C00000"/>
                  </a:solidFill>
                  <a:effectLst/>
                  <a:uLnTx/>
                  <a:uFillTx/>
                  <a:latin typeface="微软雅黑"/>
                  <a:ea typeface="微软雅黑"/>
                  <a:cs typeface="+mn-cs"/>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685708" rtl="0" eaLnBrk="1" fontAlgn="auto" latinLnBrk="0" hangingPunct="1">
                <a:lnSpc>
                  <a:spcPct val="150000"/>
                </a:lnSpc>
                <a:spcBef>
                  <a:spcPts val="0"/>
                </a:spcBef>
                <a:spcAft>
                  <a:spcPts val="0"/>
                </a:spcAft>
                <a:buClrTx/>
                <a:buSzTx/>
                <a:buFontTx/>
                <a:buNone/>
                <a:tabLst/>
                <a:defRPr/>
              </a:pPr>
              <a:r>
                <a:rPr kumimoji="0" lang="en-US" altLang="zh-CN" sz="1422" b="1" i="0" u="none" strike="noStrike" kern="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FSM</a:t>
              </a:r>
            </a:p>
            <a:p>
              <a:pPr marL="0" marR="0" lvl="0" indent="0" algn="ctr" defTabSz="685708" rtl="0" eaLnBrk="1" fontAlgn="auto" latinLnBrk="0" hangingPunct="1">
                <a:lnSpc>
                  <a:spcPct val="150000"/>
                </a:lnSpc>
                <a:spcBef>
                  <a:spcPts val="0"/>
                </a:spcBef>
                <a:spcAft>
                  <a:spcPts val="0"/>
                </a:spcAft>
                <a:buClrTx/>
                <a:buSzTx/>
                <a:buFontTx/>
                <a:buNone/>
                <a:tabLst/>
                <a:defRPr/>
              </a:pPr>
              <a:r>
                <a:rPr kumimoji="0" lang="zh-CN" altLang="en-US" sz="1422" b="1" i="0" u="none" strike="noStrike" kern="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状态机</a:t>
              </a:r>
              <a:endParaRPr kumimoji="0" lang="en-US" altLang="zh-CN" sz="1422" b="1" i="0" u="none" strike="noStrike" kern="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685708" rtl="0" eaLnBrk="1" fontAlgn="auto" latinLnBrk="0" hangingPunct="1">
                <a:lnSpc>
                  <a:spcPct val="150000"/>
                </a:lnSpc>
                <a:spcBef>
                  <a:spcPts val="0"/>
                </a:spcBef>
                <a:spcAft>
                  <a:spcPts val="0"/>
                </a:spcAft>
                <a:buClrTx/>
                <a:buSzTx/>
                <a:buFontTx/>
                <a:buNone/>
                <a:tabLst/>
                <a:defRPr/>
              </a:pPr>
              <a:r>
                <a:rPr kumimoji="0" lang="zh-CN" altLang="en-US" sz="1422" b="1" i="0" u="none" strike="noStrike" kern="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45894" y="4016777"/>
              <a:ext cx="2578611" cy="626838"/>
              <a:chOff x="127168" y="4985340"/>
              <a:chExt cx="2719629" cy="661118"/>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zh-CN" altLang="en-US" sz="1280" b="1" i="0" u="none" strike="noStrike" kern="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27168" y="4997603"/>
                <a:ext cx="692499" cy="648855"/>
              </a:xfrm>
              <a:prstGeom prst="rect">
                <a:avLst/>
              </a:prstGeom>
              <a:solidFill>
                <a:srgbClr val="7FC4FF"/>
              </a:solidFill>
              <a:ln w="19050">
                <a:solidFill>
                  <a:srgbClr val="C00000"/>
                </a:solidFill>
              </a:ln>
              <a:extLst/>
            </p:spPr>
            <p:txBody>
              <a:bodyPr wrap="non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zh-CN" altLang="en-US" sz="1199" b="1" i="0" u="none" strike="noStrike" kern="1200" cap="none" spc="0" normalizeH="0" baseline="0" noProof="0" dirty="0">
                    <a:ln>
                      <a:noFill/>
                    </a:ln>
                    <a:solidFill>
                      <a:srgbClr val="001010"/>
                    </a:solidFill>
                    <a:effectLst/>
                    <a:uLnTx/>
                    <a:uFillTx/>
                    <a:latin typeface="微软雅黑"/>
                    <a:ea typeface="微软雅黑"/>
                    <a:cs typeface="+mn-cs"/>
                  </a:rPr>
                  <a:t>时钟</a:t>
                </a:r>
                <a:endParaRPr kumimoji="0" lang="en-US" altLang="zh-CN" sz="1199" b="1" i="0" u="none" strike="noStrike" kern="1200" cap="none" spc="0" normalizeH="0" baseline="0" noProof="0" dirty="0">
                  <a:ln>
                    <a:noFill/>
                  </a:ln>
                  <a:solidFill>
                    <a:srgbClr val="001010"/>
                  </a:solidFill>
                  <a:effectLst/>
                  <a:uLnTx/>
                  <a:uFillTx/>
                  <a:latin typeface="微软雅黑"/>
                  <a:ea typeface="微软雅黑"/>
                  <a:cs typeface="+mn-cs"/>
                </a:endParaRPr>
              </a:p>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99" b="1" i="0" u="none" strike="noStrike" kern="1200" cap="none" spc="0" normalizeH="0" baseline="0" noProof="0" dirty="0">
                    <a:ln>
                      <a:noFill/>
                    </a:ln>
                    <a:solidFill>
                      <a:srgbClr val="001010"/>
                    </a:solidFill>
                    <a:effectLst/>
                    <a:uLnTx/>
                    <a:uFillTx/>
                    <a:latin typeface="微软雅黑"/>
                    <a:ea typeface="微软雅黑"/>
                    <a:cs typeface="+mn-cs"/>
                  </a:rPr>
                  <a:t>CLK</a:t>
                </a:r>
                <a:endParaRPr kumimoji="0" lang="zh-CN" altLang="en-US" sz="1199" b="1" i="0" u="none" strike="noStrike" kern="1200" cap="none" spc="0" normalizeH="0" baseline="0" noProof="0" dirty="0">
                  <a:ln>
                    <a:noFill/>
                  </a:ln>
                  <a:solidFill>
                    <a:srgbClr val="001010"/>
                  </a:solidFill>
                  <a:effectLst/>
                  <a:uLnTx/>
                  <a:uFillTx/>
                  <a:latin typeface="微软雅黑"/>
                  <a:ea typeface="微软雅黑"/>
                  <a:cs typeface="+mn-cs"/>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280" b="1" i="0" u="none" strike="noStrike" kern="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2"/>
              <a:ext cx="3774346" cy="761036"/>
              <a:chOff x="1627086" y="4124407"/>
              <a:chExt cx="3980756" cy="802656"/>
            </a:xfrm>
          </p:grpSpPr>
          <p:sp>
            <p:nvSpPr>
              <p:cNvPr id="78" name="Rectangle 9"/>
              <p:cNvSpPr>
                <a:spLocks noChangeArrowheads="1"/>
              </p:cNvSpPr>
              <p:nvPr/>
            </p:nvSpPr>
            <p:spPr bwMode="auto">
              <a:xfrm>
                <a:off x="4869173" y="4537713"/>
                <a:ext cx="738669" cy="3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zh-CN" altLang="en-US" sz="1199" b="1" i="0" u="none" strike="noStrike" kern="1200" cap="none" spc="0" normalizeH="0" baseline="0" noProof="0" dirty="0">
                    <a:ln>
                      <a:noFill/>
                    </a:ln>
                    <a:solidFill>
                      <a:srgbClr val="C00000"/>
                    </a:solidFill>
                    <a:effectLst/>
                    <a:uLnTx/>
                    <a:uFillTx/>
                    <a:latin typeface="微软雅黑"/>
                    <a:ea typeface="微软雅黑"/>
                    <a:cs typeface="+mn-cs"/>
                  </a:rPr>
                  <a:t>现态</a:t>
                </a:r>
                <a:endParaRPr kumimoji="0" lang="en-US" altLang="zh-CN" sz="1199" b="1" i="0" u="none" strike="noStrike" kern="1200" cap="none" spc="0" normalizeH="0" baseline="0" noProof="0" dirty="0">
                  <a:ln>
                    <a:noFill/>
                  </a:ln>
                  <a:solidFill>
                    <a:srgbClr val="C00000"/>
                  </a:solidFill>
                  <a:effectLst/>
                  <a:uLnTx/>
                  <a:uFillTx/>
                  <a:latin typeface="微软雅黑"/>
                  <a:ea typeface="微软雅黑"/>
                  <a:cs typeface="+mn-cs"/>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C00000"/>
                    </a:solidFill>
                    <a:effectLst/>
                    <a:uLnTx/>
                    <a:uFillTx/>
                    <a:latin typeface="微软雅黑"/>
                    <a:ea typeface="微软雅黑"/>
                    <a:cs typeface="+mn-cs"/>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C00000"/>
                    </a:solidFill>
                    <a:effectLst/>
                    <a:uLnTx/>
                    <a:uFillTx/>
                    <a:latin typeface="微软雅黑"/>
                    <a:ea typeface="微软雅黑"/>
                    <a:cs typeface="+mn-cs"/>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C00000"/>
                    </a:solidFill>
                    <a:effectLst/>
                    <a:uLnTx/>
                    <a:uFillTx/>
                    <a:latin typeface="微软雅黑"/>
                    <a:ea typeface="微软雅黑"/>
                    <a:cs typeface="+mn-cs"/>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zh-CN" altLang="en-US" sz="1199" b="1" i="0" u="none" strike="noStrike" kern="1200" cap="none" spc="0" normalizeH="0" baseline="0" noProof="0" dirty="0">
                        <a:ln>
                          <a:noFill/>
                        </a:ln>
                        <a:solidFill>
                          <a:srgbClr val="4472C4"/>
                        </a:solidFill>
                        <a:effectLst/>
                        <a:uLnTx/>
                        <a:uFillTx/>
                        <a:latin typeface="微软雅黑"/>
                        <a:ea typeface="微软雅黑"/>
                        <a:cs typeface="+mn-cs"/>
                      </a:rPr>
                      <a:t>次态</a:t>
                    </a:r>
                    <a:endParaRPr kumimoji="0" lang="en-US" altLang="zh-CN" sz="1199" b="1" i="0" u="none" strike="noStrike" kern="1200" cap="none" spc="0" normalizeH="0" baseline="0" noProof="0" dirty="0">
                      <a:ln>
                        <a:noFill/>
                      </a:ln>
                      <a:solidFill>
                        <a:srgbClr val="4472C4"/>
                      </a:solidFill>
                      <a:effectLst/>
                      <a:uLnTx/>
                      <a:uFillTx/>
                      <a:latin typeface="微软雅黑"/>
                      <a:ea typeface="微软雅黑"/>
                      <a:cs typeface="+mn-cs"/>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C00000"/>
                    </a:solidFill>
                    <a:effectLst/>
                    <a:uLnTx/>
                    <a:uFillTx/>
                    <a:latin typeface="微软雅黑"/>
                    <a:ea typeface="微软雅黑"/>
                    <a:cs typeface="+mn-cs"/>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C00000"/>
                    </a:solidFill>
                    <a:effectLst/>
                    <a:uLnTx/>
                    <a:uFillTx/>
                    <a:latin typeface="微软雅黑"/>
                    <a:ea typeface="微软雅黑"/>
                    <a:cs typeface="+mn-cs"/>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049" b="1" i="0" u="none" strike="noStrike" kern="1200" cap="none" spc="0" normalizeH="0" baseline="0" noProof="0">
                    <a:ln>
                      <a:noFill/>
                    </a:ln>
                    <a:solidFill>
                      <a:srgbClr val="C00000"/>
                    </a:solidFill>
                    <a:effectLst/>
                    <a:uLnTx/>
                    <a:uFillTx/>
                    <a:latin typeface="微软雅黑"/>
                    <a:ea typeface="微软雅黑"/>
                    <a:cs typeface="+mn-cs"/>
                  </a:endParaRPr>
                </a:p>
              </p:txBody>
            </p:sp>
          </p:grpSp>
          <p:sp>
            <p:nvSpPr>
              <p:cNvPr id="105" name="Rectangle 9"/>
              <p:cNvSpPr>
                <a:spLocks noChangeArrowheads="1"/>
              </p:cNvSpPr>
              <p:nvPr/>
            </p:nvSpPr>
            <p:spPr bwMode="auto">
              <a:xfrm>
                <a:off x="976171" y="5648329"/>
                <a:ext cx="738669" cy="3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zh-CN" altLang="en-US" sz="1199" b="1" i="0" u="none" strike="noStrike" kern="1200" cap="none" spc="0" normalizeH="0" baseline="0" noProof="0" dirty="0">
                    <a:ln>
                      <a:noFill/>
                    </a:ln>
                    <a:solidFill>
                      <a:srgbClr val="4472C4"/>
                    </a:solidFill>
                    <a:effectLst/>
                    <a:uLnTx/>
                    <a:uFillTx/>
                    <a:latin typeface="微软雅黑"/>
                    <a:ea typeface="微软雅黑"/>
                    <a:cs typeface="+mn-cs"/>
                  </a:rPr>
                  <a:t>次态</a:t>
                </a:r>
                <a:endParaRPr kumimoji="0" lang="en-US" altLang="zh-CN" sz="1199" b="1" i="0" u="none" strike="noStrike" kern="1200" cap="none" spc="0" normalizeH="0" baseline="0" noProof="0" dirty="0">
                  <a:ln>
                    <a:noFill/>
                  </a:ln>
                  <a:solidFill>
                    <a:srgbClr val="4472C4"/>
                  </a:solidFill>
                  <a:effectLst/>
                  <a:uLnTx/>
                  <a:uFillTx/>
                  <a:latin typeface="微软雅黑"/>
                  <a:ea typeface="微软雅黑"/>
                  <a:cs typeface="+mn-cs"/>
                </a:endParaRPr>
              </a:p>
            </p:txBody>
          </p:sp>
        </p:grpSp>
      </p:grpSp>
      <p:grpSp>
        <p:nvGrpSpPr>
          <p:cNvPr id="149" name="组合 148">
            <a:extLst>
              <a:ext uri="{FF2B5EF4-FFF2-40B4-BE49-F238E27FC236}">
                <a16:creationId xmlns:a16="http://schemas.microsoft.com/office/drawing/2014/main" id="{92B0070D-CA86-4001-A129-60B339541FDA}"/>
              </a:ext>
            </a:extLst>
          </p:cNvPr>
          <p:cNvGrpSpPr/>
          <p:nvPr/>
        </p:nvGrpSpPr>
        <p:grpSpPr>
          <a:xfrm>
            <a:off x="5173803" y="2132206"/>
            <a:ext cx="3426632" cy="3810708"/>
            <a:chOff x="939464" y="1407865"/>
            <a:chExt cx="4568842" cy="5080943"/>
          </a:xfrm>
        </p:grpSpPr>
        <p:grpSp>
          <p:nvGrpSpPr>
            <p:cNvPr id="150" name="组合 149">
              <a:extLst>
                <a:ext uri="{FF2B5EF4-FFF2-40B4-BE49-F238E27FC236}">
                  <a16:creationId xmlns:a16="http://schemas.microsoft.com/office/drawing/2014/main" id="{8CFCAB94-5216-470A-B3BB-53A3E763012B}"/>
                </a:ext>
              </a:extLst>
            </p:cNvPr>
            <p:cNvGrpSpPr/>
            <p:nvPr/>
          </p:nvGrpSpPr>
          <p:grpSpPr>
            <a:xfrm>
              <a:off x="939464" y="1407865"/>
              <a:ext cx="4568842" cy="5080943"/>
              <a:chOff x="939464" y="1407865"/>
              <a:chExt cx="4568842" cy="5080943"/>
            </a:xfrm>
          </p:grpSpPr>
          <p:sp>
            <p:nvSpPr>
              <p:cNvPr id="152" name="弧形 151">
                <a:extLst>
                  <a:ext uri="{FF2B5EF4-FFF2-40B4-BE49-F238E27FC236}">
                    <a16:creationId xmlns:a16="http://schemas.microsoft.com/office/drawing/2014/main" id="{EC228C3D-FD6D-4798-A6C3-653AB6C0F41F}"/>
                  </a:ext>
                </a:extLst>
              </p:cNvPr>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grpSp>
            <p:nvGrpSpPr>
              <p:cNvPr id="153" name="组合 152">
                <a:extLst>
                  <a:ext uri="{FF2B5EF4-FFF2-40B4-BE49-F238E27FC236}">
                    <a16:creationId xmlns:a16="http://schemas.microsoft.com/office/drawing/2014/main" id="{92D1A5CF-AE70-4B23-A6FA-BB8102E2708C}"/>
                  </a:ext>
                </a:extLst>
              </p:cNvPr>
              <p:cNvGrpSpPr/>
              <p:nvPr/>
            </p:nvGrpSpPr>
            <p:grpSpPr>
              <a:xfrm rot="3600000">
                <a:off x="3947340" y="5269201"/>
                <a:ext cx="806337" cy="810310"/>
                <a:chOff x="4997657" y="3422580"/>
                <a:chExt cx="806337" cy="810310"/>
              </a:xfrm>
            </p:grpSpPr>
            <p:sp>
              <p:nvSpPr>
                <p:cNvPr id="162" name="椭圆 161">
                  <a:extLst>
                    <a:ext uri="{FF2B5EF4-FFF2-40B4-BE49-F238E27FC236}">
                      <a16:creationId xmlns:a16="http://schemas.microsoft.com/office/drawing/2014/main" id="{21CA9B1E-D7E5-4703-9617-DC626A586AFC}"/>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706"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3" name="文本框 162">
                  <a:extLst>
                    <a:ext uri="{FF2B5EF4-FFF2-40B4-BE49-F238E27FC236}">
                      <a16:creationId xmlns:a16="http://schemas.microsoft.com/office/drawing/2014/main" id="{006D3362-B9B8-4593-8180-DBB4FD53C567}"/>
                    </a:ext>
                  </a:extLst>
                </p:cNvPr>
                <p:cNvSpPr txBox="1"/>
                <p:nvPr/>
              </p:nvSpPr>
              <p:spPr>
                <a:xfrm rot="18000000">
                  <a:off x="5095560" y="3575981"/>
                  <a:ext cx="610562" cy="466965"/>
                </a:xfrm>
                <a:prstGeom prst="rect">
                  <a:avLst/>
                </a:prstGeom>
                <a:noFill/>
              </p:spPr>
              <p:txBody>
                <a:bodyPr wrap="square" lIns="0" tIns="0" rIns="0" bIns="0" rtlCol="0">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T2=1</a:t>
                  </a:r>
                </a:p>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a:t>
                  </a:r>
                  <a:r>
                    <a:rPr kumimoji="0" lang="en-US" altLang="zh-CN" sz="1138" b="0" i="0" u="none" strike="noStrike" kern="1200" cap="none" spc="0" normalizeH="0" baseline="-2500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cal</a:t>
                  </a:r>
                  <a:r>
                    <a:rPr kumimoji="0" lang="en-US" altLang="zh-CN" sz="1138" b="0" i="0" u="none" strike="noStrike" kern="120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1138" b="0" i="0" u="none" strike="noStrike" kern="1200" cap="none" spc="0" normalizeH="0" baseline="0" noProof="0" dirty="0">
                    <a:ln>
                      <a:noFill/>
                    </a:ln>
                    <a:solidFill>
                      <a:prstClr val="black"/>
                    </a:solidFill>
                    <a:effectLst/>
                    <a:uLnTx/>
                    <a:uFillTx/>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54" name="椭圆 153">
                <a:extLst>
                  <a:ext uri="{FF2B5EF4-FFF2-40B4-BE49-F238E27FC236}">
                    <a16:creationId xmlns:a16="http://schemas.microsoft.com/office/drawing/2014/main" id="{BBDC12E8-DC97-4838-9B2E-1D511D4D4FC4}"/>
                  </a:ext>
                </a:extLst>
              </p:cNvPr>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706"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9" name="矩形 158">
                <a:extLst>
                  <a:ext uri="{FF2B5EF4-FFF2-40B4-BE49-F238E27FC236}">
                    <a16:creationId xmlns:a16="http://schemas.microsoft.com/office/drawing/2014/main" id="{76B3AC69-528B-4C38-8D46-74EA108EA1FF}"/>
                  </a:ext>
                </a:extLst>
              </p:cNvPr>
              <p:cNvSpPr/>
              <p:nvPr/>
            </p:nvSpPr>
            <p:spPr>
              <a:xfrm>
                <a:off x="2442316" y="4979022"/>
                <a:ext cx="521939" cy="40010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350" b="1" i="0" u="none" strike="noStrike" kern="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S4</a:t>
                </a: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60" name="矩形 159">
                <a:extLst>
                  <a:ext uri="{FF2B5EF4-FFF2-40B4-BE49-F238E27FC236}">
                    <a16:creationId xmlns:a16="http://schemas.microsoft.com/office/drawing/2014/main" id="{DD9B5BB2-3BF1-4838-8E0C-77D0B930A6A6}"/>
                  </a:ext>
                </a:extLst>
              </p:cNvPr>
              <p:cNvSpPr/>
              <p:nvPr/>
            </p:nvSpPr>
            <p:spPr>
              <a:xfrm>
                <a:off x="3821108" y="4980359"/>
                <a:ext cx="517664" cy="40010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350" b="1" i="0" u="none" strike="noStrike" kern="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S5</a:t>
                </a: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61" name="矩形 160">
                <a:extLst>
                  <a:ext uri="{FF2B5EF4-FFF2-40B4-BE49-F238E27FC236}">
                    <a16:creationId xmlns:a16="http://schemas.microsoft.com/office/drawing/2014/main" id="{57BA01C2-9DCC-4251-B69D-E444013F0BA4}"/>
                  </a:ext>
                </a:extLst>
              </p:cNvPr>
              <p:cNvSpPr/>
              <p:nvPr/>
            </p:nvSpPr>
            <p:spPr>
              <a:xfrm>
                <a:off x="2671706" y="6057921"/>
                <a:ext cx="1272142" cy="430887"/>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500" b="1" i="0" u="none" strike="noStrike" kern="0" cap="none" spc="0" normalizeH="0" baseline="0" noProof="0">
                    <a:ln>
                      <a:noFill/>
                    </a:ln>
                    <a:solidFill>
                      <a:srgbClr val="ED7D31">
                        <a:lumMod val="7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计算周期</a:t>
                </a:r>
                <a:endParaRPr kumimoji="0" lang="zh-CN" altLang="en-US" sz="1500" b="1" i="0" u="none" strike="noStrike" kern="1200" cap="none" spc="0" normalizeH="0" baseline="0" noProof="0">
                  <a:ln>
                    <a:noFill/>
                  </a:ln>
                  <a:solidFill>
                    <a:srgbClr val="ED7D31">
                      <a:lumMod val="75000"/>
                    </a:srgbClr>
                  </a:solidFill>
                  <a:effectLst/>
                  <a:uLnTx/>
                  <a:uFillTx/>
                  <a:latin typeface="微软雅黑"/>
                  <a:ea typeface="微软雅黑"/>
                  <a:cs typeface="+mn-cs"/>
                </a:endParaRPr>
              </a:p>
            </p:txBody>
          </p:sp>
        </p:grpSp>
        <p:sp>
          <p:nvSpPr>
            <p:cNvPr id="151" name="文本框 150">
              <a:extLst>
                <a:ext uri="{FF2B5EF4-FFF2-40B4-BE49-F238E27FC236}">
                  <a16:creationId xmlns:a16="http://schemas.microsoft.com/office/drawing/2014/main" id="{BB04A606-74A7-4312-9B4F-4FF83C93312C}"/>
                </a:ext>
              </a:extLst>
            </p:cNvPr>
            <p:cNvSpPr txBox="1"/>
            <p:nvPr/>
          </p:nvSpPr>
          <p:spPr>
            <a:xfrm>
              <a:off x="1942280" y="5440030"/>
              <a:ext cx="610563" cy="466965"/>
            </a:xfrm>
            <a:prstGeom prst="rect">
              <a:avLst/>
            </a:prstGeom>
            <a:noFill/>
          </p:spPr>
          <p:txBody>
            <a:bodyPr wrap="square" lIns="0" tIns="0" rIns="0" bIns="0" rtlCol="0">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T1=1</a:t>
              </a:r>
            </a:p>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a:t>
              </a:r>
              <a:r>
                <a:rPr kumimoji="0" lang="en-US" altLang="zh-CN" sz="1138" b="0" i="0" u="none" strike="noStrike" kern="1200" cap="none" spc="0" normalizeH="0" baseline="-2500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cal</a:t>
              </a:r>
              <a:r>
                <a:rPr kumimoji="0" lang="en-US" altLang="zh-CN" sz="1138" b="0" i="0" u="none" strike="noStrike" kern="120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1138" b="0" i="0" u="none" strike="noStrike" kern="1200" cap="none" spc="0" normalizeH="0" baseline="0" noProof="0" dirty="0">
                <a:ln>
                  <a:noFill/>
                </a:ln>
                <a:solidFill>
                  <a:prstClr val="black"/>
                </a:solidFill>
                <a:effectLst/>
                <a:uLnTx/>
                <a:uFillTx/>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164" name="组合 163">
            <a:extLst>
              <a:ext uri="{FF2B5EF4-FFF2-40B4-BE49-F238E27FC236}">
                <a16:creationId xmlns:a16="http://schemas.microsoft.com/office/drawing/2014/main" id="{289BF4EA-27DC-4C65-9ACF-F76A17C5DAC3}"/>
              </a:ext>
            </a:extLst>
          </p:cNvPr>
          <p:cNvGrpSpPr/>
          <p:nvPr/>
        </p:nvGrpSpPr>
        <p:grpSpPr>
          <a:xfrm>
            <a:off x="5173803" y="2132206"/>
            <a:ext cx="3426632" cy="3426632"/>
            <a:chOff x="939464" y="1407865"/>
            <a:chExt cx="4568842" cy="4568842"/>
          </a:xfrm>
        </p:grpSpPr>
        <p:sp>
          <p:nvSpPr>
            <p:cNvPr id="165" name="弧形 164">
              <a:extLst>
                <a:ext uri="{FF2B5EF4-FFF2-40B4-BE49-F238E27FC236}">
                  <a16:creationId xmlns:a16="http://schemas.microsoft.com/office/drawing/2014/main" id="{0D5E281B-B376-494E-862B-B6B565EF782C}"/>
                </a:ext>
              </a:extLst>
            </p:cNvPr>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66" name="文本框 165">
              <a:extLst>
                <a:ext uri="{FF2B5EF4-FFF2-40B4-BE49-F238E27FC236}">
                  <a16:creationId xmlns:a16="http://schemas.microsoft.com/office/drawing/2014/main" id="{35C7B4EC-E0FF-4C9A-9A86-664F473F10AC}"/>
                </a:ext>
              </a:extLst>
            </p:cNvPr>
            <p:cNvSpPr txBox="1"/>
            <p:nvPr/>
          </p:nvSpPr>
          <p:spPr>
            <a:xfrm>
              <a:off x="1215967" y="4525721"/>
              <a:ext cx="1592588" cy="307776"/>
            </a:xfrm>
            <a:prstGeom prst="rect">
              <a:avLst/>
            </a:prstGeom>
            <a:noFill/>
          </p:spPr>
          <p:txBody>
            <a:bodyPr wrap="square" lIns="0" tIns="0" rIns="0" bIns="0" rtlCol="0">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500" b="0" i="1" u="none" strike="noStrike" kern="1200" cap="none" spc="0" normalizeH="0" baseline="0" noProof="0">
                  <a:ln>
                    <a:noFill/>
                  </a:ln>
                  <a:solidFill>
                    <a:srgbClr val="0000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lw/sw/beq</a:t>
              </a:r>
            </a:p>
          </p:txBody>
        </p:sp>
      </p:grpSp>
      <p:grpSp>
        <p:nvGrpSpPr>
          <p:cNvPr id="167" name="组合 166">
            <a:extLst>
              <a:ext uri="{FF2B5EF4-FFF2-40B4-BE49-F238E27FC236}">
                <a16:creationId xmlns:a16="http://schemas.microsoft.com/office/drawing/2014/main" id="{7475EE05-A491-4698-92F9-11A6B3E11A07}"/>
              </a:ext>
            </a:extLst>
          </p:cNvPr>
          <p:cNvGrpSpPr/>
          <p:nvPr/>
        </p:nvGrpSpPr>
        <p:grpSpPr>
          <a:xfrm>
            <a:off x="5496975" y="3555021"/>
            <a:ext cx="2794253" cy="289498"/>
            <a:chOff x="1370359" y="3304952"/>
            <a:chExt cx="3725671" cy="385997"/>
          </a:xfrm>
        </p:grpSpPr>
        <p:sp>
          <p:nvSpPr>
            <p:cNvPr id="168" name="文本框 167">
              <a:extLst>
                <a:ext uri="{FF2B5EF4-FFF2-40B4-BE49-F238E27FC236}">
                  <a16:creationId xmlns:a16="http://schemas.microsoft.com/office/drawing/2014/main" id="{4BC514BD-F029-46A5-99A9-7F81D6FD1F43}"/>
                </a:ext>
              </a:extLst>
            </p:cNvPr>
            <p:cNvSpPr txBox="1"/>
            <p:nvPr/>
          </p:nvSpPr>
          <p:spPr>
            <a:xfrm>
              <a:off x="2652935" y="3304952"/>
              <a:ext cx="1192700" cy="307776"/>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500" b="0" i="1" u="none" strike="noStrike" kern="1200" cap="none" spc="0" normalizeH="0" baseline="0" noProof="0">
                  <a:ln>
                    <a:noFill/>
                  </a:ln>
                  <a:solidFill>
                    <a:srgbClr val="0000FF"/>
                  </a:solidFill>
                  <a:effectLst/>
                  <a:uLnTx/>
                  <a:uFillTx/>
                  <a:latin typeface="Segoe UI Black" panose="020B0A02040204020203" pitchFamily="34" charset="0"/>
                  <a:ea typeface="Segoe UI Black" panose="020B0A02040204020203" pitchFamily="34" charset="0"/>
                </a:rPr>
                <a:t>add/addi</a:t>
              </a:r>
            </a:p>
          </p:txBody>
        </p:sp>
        <p:cxnSp>
          <p:nvCxnSpPr>
            <p:cNvPr id="169" name="直接箭头连接符 168">
              <a:extLst>
                <a:ext uri="{FF2B5EF4-FFF2-40B4-BE49-F238E27FC236}">
                  <a16:creationId xmlns:a16="http://schemas.microsoft.com/office/drawing/2014/main" id="{0789BE62-70DC-43E9-8571-42E11FDAC4F7}"/>
                </a:ext>
              </a:extLst>
            </p:cNvPr>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a:extLst>
              <a:ext uri="{FF2B5EF4-FFF2-40B4-BE49-F238E27FC236}">
                <a16:creationId xmlns:a16="http://schemas.microsoft.com/office/drawing/2014/main" id="{B7F16187-6AAF-441E-895A-49510620A70E}"/>
              </a:ext>
            </a:extLst>
          </p:cNvPr>
          <p:cNvSpPr txBox="1"/>
          <p:nvPr/>
        </p:nvSpPr>
        <p:spPr>
          <a:xfrm>
            <a:off x="5659764" y="3792655"/>
            <a:ext cx="2450544" cy="497187"/>
          </a:xfrm>
          <a:prstGeom prst="rect">
            <a:avLst/>
          </a:prstGeom>
          <a:noFill/>
          <a:ln>
            <a:noFill/>
          </a:ln>
        </p:spPr>
        <p:txBody>
          <a:bodyPr wrap="square" rtlCol="0">
            <a:spAutoFit/>
          </a:bodyPr>
          <a:lstStyle/>
          <a:p>
            <a:pPr marL="0" marR="0" lvl="0" indent="0" algn="ctr" defTabSz="685800" rtl="0" eaLnBrk="1" fontAlgn="auto" latinLnBrk="0" hangingPunct="1">
              <a:lnSpc>
                <a:spcPct val="150000"/>
              </a:lnSpc>
              <a:spcBef>
                <a:spcPts val="427"/>
              </a:spcBef>
              <a:spcAft>
                <a:spcPts val="427"/>
              </a:spcAft>
              <a:buClr>
                <a:srgbClr val="FFC000"/>
              </a:buClr>
              <a:buSzTx/>
              <a:buFontTx/>
              <a:buNone/>
              <a:tabLst/>
              <a:defRPr/>
            </a:pPr>
            <a:r>
              <a:rPr kumimoji="0" lang="zh-CN" altLang="en-US" sz="1991" b="1" i="0" u="none" strike="noStrike" kern="1200" cap="none" spc="0" normalizeH="0" baseline="0" noProof="0">
                <a:ln>
                  <a:noFill/>
                </a:ln>
                <a:solidFill>
                  <a:srgbClr val="FF6600"/>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kumimoji="0" lang="en-US" altLang="zh-CN" sz="1991" b="1" i="0" u="none" strike="noStrike" kern="1200" cap="none" spc="0" normalizeH="0" baseline="0" noProof="0" dirty="0">
              <a:ln>
                <a:noFill/>
              </a:ln>
              <a:solidFill>
                <a:srgbClr val="FF6600"/>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a:extLst>
              <a:ext uri="{FF2B5EF4-FFF2-40B4-BE49-F238E27FC236}">
                <a16:creationId xmlns:a16="http://schemas.microsoft.com/office/drawing/2014/main" id="{8F36FD60-8C94-4BCE-809E-58F69FB81EC0}"/>
              </a:ext>
            </a:extLst>
          </p:cNvPr>
          <p:cNvGrpSpPr/>
          <p:nvPr/>
        </p:nvGrpSpPr>
        <p:grpSpPr>
          <a:xfrm>
            <a:off x="4802673" y="1839355"/>
            <a:ext cx="3797762" cy="3719483"/>
            <a:chOff x="444624" y="1017397"/>
            <a:chExt cx="5063682" cy="4959310"/>
          </a:xfrm>
        </p:grpSpPr>
        <p:sp>
          <p:nvSpPr>
            <p:cNvPr id="172" name="矩形 171">
              <a:extLst>
                <a:ext uri="{FF2B5EF4-FFF2-40B4-BE49-F238E27FC236}">
                  <a16:creationId xmlns:a16="http://schemas.microsoft.com/office/drawing/2014/main" id="{94A64391-9B9F-4A86-9F18-20DF80C58D68}"/>
                </a:ext>
              </a:extLst>
            </p:cNvPr>
            <p:cNvSpPr/>
            <p:nvPr/>
          </p:nvSpPr>
          <p:spPr>
            <a:xfrm>
              <a:off x="3002538" y="1906064"/>
              <a:ext cx="517664" cy="40010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350" b="1" i="0" u="none" strike="noStrike" kern="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S0</a:t>
              </a: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73" name="矩形 172">
              <a:extLst>
                <a:ext uri="{FF2B5EF4-FFF2-40B4-BE49-F238E27FC236}">
                  <a16:creationId xmlns:a16="http://schemas.microsoft.com/office/drawing/2014/main" id="{652BFABB-3272-4C49-804D-F704A6445725}"/>
                </a:ext>
              </a:extLst>
            </p:cNvPr>
            <p:cNvSpPr/>
            <p:nvPr/>
          </p:nvSpPr>
          <p:spPr>
            <a:xfrm>
              <a:off x="2183228" y="2158616"/>
              <a:ext cx="489877" cy="40010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350" b="1" i="0" u="none" strike="noStrike" kern="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S1</a:t>
              </a: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74" name="矩形 173">
              <a:extLst>
                <a:ext uri="{FF2B5EF4-FFF2-40B4-BE49-F238E27FC236}">
                  <a16:creationId xmlns:a16="http://schemas.microsoft.com/office/drawing/2014/main" id="{1CD70907-041F-4B9C-9CAC-75A14FC31F89}"/>
                </a:ext>
              </a:extLst>
            </p:cNvPr>
            <p:cNvSpPr/>
            <p:nvPr/>
          </p:nvSpPr>
          <p:spPr>
            <a:xfrm>
              <a:off x="1592253" y="2697823"/>
              <a:ext cx="517664" cy="40010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350" b="1" i="0" u="none" strike="noStrike" kern="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S2</a:t>
              </a: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75" name="矩形 174">
              <a:extLst>
                <a:ext uri="{FF2B5EF4-FFF2-40B4-BE49-F238E27FC236}">
                  <a16:creationId xmlns:a16="http://schemas.microsoft.com/office/drawing/2014/main" id="{D6BC26C2-EFAC-45A3-8207-BCAFD416F09A}"/>
                </a:ext>
              </a:extLst>
            </p:cNvPr>
            <p:cNvSpPr/>
            <p:nvPr/>
          </p:nvSpPr>
          <p:spPr>
            <a:xfrm>
              <a:off x="1323041" y="3706670"/>
              <a:ext cx="517664" cy="40010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350" b="1" i="0" u="none" strike="noStrike" kern="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S3</a:t>
              </a: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grpSp>
          <p:nvGrpSpPr>
            <p:cNvPr id="176" name="组合 175">
              <a:extLst>
                <a:ext uri="{FF2B5EF4-FFF2-40B4-BE49-F238E27FC236}">
                  <a16:creationId xmlns:a16="http://schemas.microsoft.com/office/drawing/2014/main" id="{69C8AEAC-2838-44AF-AE50-E34911817753}"/>
                </a:ext>
              </a:extLst>
            </p:cNvPr>
            <p:cNvGrpSpPr/>
            <p:nvPr/>
          </p:nvGrpSpPr>
          <p:grpSpPr>
            <a:xfrm>
              <a:off x="444624" y="1017397"/>
              <a:ext cx="5063682" cy="4959310"/>
              <a:chOff x="444624" y="1017397"/>
              <a:chExt cx="5063682" cy="4959310"/>
            </a:xfrm>
          </p:grpSpPr>
          <p:sp>
            <p:nvSpPr>
              <p:cNvPr id="177" name="弧形 176">
                <a:extLst>
                  <a:ext uri="{FF2B5EF4-FFF2-40B4-BE49-F238E27FC236}">
                    <a16:creationId xmlns:a16="http://schemas.microsoft.com/office/drawing/2014/main" id="{30066C54-557C-4E56-9664-F813CF31CE99}"/>
                  </a:ext>
                </a:extLst>
              </p:cNvPr>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grpSp>
            <p:nvGrpSpPr>
              <p:cNvPr id="178" name="组合 177">
                <a:extLst>
                  <a:ext uri="{FF2B5EF4-FFF2-40B4-BE49-F238E27FC236}">
                    <a16:creationId xmlns:a16="http://schemas.microsoft.com/office/drawing/2014/main" id="{2E297632-49AF-4E23-BDBE-C77B395FF898}"/>
                  </a:ext>
                </a:extLst>
              </p:cNvPr>
              <p:cNvGrpSpPr/>
              <p:nvPr/>
            </p:nvGrpSpPr>
            <p:grpSpPr>
              <a:xfrm>
                <a:off x="444624" y="1017397"/>
                <a:ext cx="5063682" cy="4959310"/>
                <a:chOff x="444624" y="1017397"/>
                <a:chExt cx="5063682" cy="4959310"/>
              </a:xfrm>
            </p:grpSpPr>
            <p:sp>
              <p:nvSpPr>
                <p:cNvPr id="179" name="弧形 178">
                  <a:extLst>
                    <a:ext uri="{FF2B5EF4-FFF2-40B4-BE49-F238E27FC236}">
                      <a16:creationId xmlns:a16="http://schemas.microsoft.com/office/drawing/2014/main" id="{4BC9CAD2-2754-4B38-A888-6BC298B5658D}"/>
                    </a:ext>
                  </a:extLst>
                </p:cNvPr>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grpSp>
              <p:nvGrpSpPr>
                <p:cNvPr id="180" name="组合 179">
                  <a:extLst>
                    <a:ext uri="{FF2B5EF4-FFF2-40B4-BE49-F238E27FC236}">
                      <a16:creationId xmlns:a16="http://schemas.microsoft.com/office/drawing/2014/main" id="{9512B65A-6AE9-49CF-A7E5-6E412172F085}"/>
                    </a:ext>
                  </a:extLst>
                </p:cNvPr>
                <p:cNvGrpSpPr/>
                <p:nvPr/>
              </p:nvGrpSpPr>
              <p:grpSpPr>
                <a:xfrm>
                  <a:off x="444624" y="1017397"/>
                  <a:ext cx="5063682" cy="4959310"/>
                  <a:chOff x="444624" y="1017397"/>
                  <a:chExt cx="5063682" cy="4959310"/>
                </a:xfrm>
              </p:grpSpPr>
              <p:sp>
                <p:nvSpPr>
                  <p:cNvPr id="181" name="弧形 180">
                    <a:extLst>
                      <a:ext uri="{FF2B5EF4-FFF2-40B4-BE49-F238E27FC236}">
                        <a16:creationId xmlns:a16="http://schemas.microsoft.com/office/drawing/2014/main" id="{6E7491ED-1115-4A71-A94F-618F56BA648B}"/>
                      </a:ext>
                    </a:extLst>
                  </p:cNvPr>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grpSp>
                <p:nvGrpSpPr>
                  <p:cNvPr id="182" name="组合 181">
                    <a:extLst>
                      <a:ext uri="{FF2B5EF4-FFF2-40B4-BE49-F238E27FC236}">
                        <a16:creationId xmlns:a16="http://schemas.microsoft.com/office/drawing/2014/main" id="{E32D3F9C-A291-45AA-80D7-E62A92E4A433}"/>
                      </a:ext>
                    </a:extLst>
                  </p:cNvPr>
                  <p:cNvGrpSpPr/>
                  <p:nvPr/>
                </p:nvGrpSpPr>
                <p:grpSpPr>
                  <a:xfrm>
                    <a:off x="564022" y="3281413"/>
                    <a:ext cx="806337" cy="810310"/>
                    <a:chOff x="4834556" y="1305082"/>
                    <a:chExt cx="806337" cy="810310"/>
                  </a:xfrm>
                </p:grpSpPr>
                <p:sp>
                  <p:nvSpPr>
                    <p:cNvPr id="191" name="椭圆 190">
                      <a:extLst>
                        <a:ext uri="{FF2B5EF4-FFF2-40B4-BE49-F238E27FC236}">
                          <a16:creationId xmlns:a16="http://schemas.microsoft.com/office/drawing/2014/main" id="{93D7996E-08A2-48B2-A85F-87041A06EBCF}"/>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706"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2" name="文本框 191">
                      <a:extLst>
                        <a:ext uri="{FF2B5EF4-FFF2-40B4-BE49-F238E27FC236}">
                          <a16:creationId xmlns:a16="http://schemas.microsoft.com/office/drawing/2014/main" id="{6609B206-830B-4F25-89FA-71FB1FE04A7F}"/>
                        </a:ext>
                      </a:extLst>
                    </p:cNvPr>
                    <p:cNvSpPr txBox="1"/>
                    <p:nvPr/>
                  </p:nvSpPr>
                  <p:spPr>
                    <a:xfrm>
                      <a:off x="4932443" y="1458494"/>
                      <a:ext cx="610562" cy="466965"/>
                    </a:xfrm>
                    <a:prstGeom prst="rect">
                      <a:avLst/>
                    </a:prstGeom>
                    <a:noFill/>
                  </p:spPr>
                  <p:txBody>
                    <a:bodyPr wrap="square" lIns="0" tIns="0" rIns="0" bIns="0" rtlCol="0">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T4=1</a:t>
                      </a:r>
                      <a:endParaRPr kumimoji="0" lang="en-US" altLang="zh-CN" sz="1138"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a:t>
                      </a:r>
                      <a:r>
                        <a:rPr kumimoji="0" lang="en-US" altLang="zh-CN" sz="1138"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1138" b="0" i="0" u="none" strike="noStrike" kern="1200" cap="none" spc="0" normalizeH="0" baseline="0" noProof="0" dirty="0">
                        <a:ln>
                          <a:noFill/>
                        </a:ln>
                        <a:solidFill>
                          <a:prstClr val="white"/>
                        </a:solidFill>
                        <a:effectLst/>
                        <a:uLnTx/>
                        <a:uFillTx/>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3" name="椭圆 182">
                    <a:extLst>
                      <a:ext uri="{FF2B5EF4-FFF2-40B4-BE49-F238E27FC236}">
                        <a16:creationId xmlns:a16="http://schemas.microsoft.com/office/drawing/2014/main" id="{3543D411-9DC8-452D-97D1-C0005B8CEFE5}"/>
                      </a:ext>
                    </a:extLst>
                  </p:cNvPr>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706"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4" name="文本框 183">
                    <a:extLst>
                      <a:ext uri="{FF2B5EF4-FFF2-40B4-BE49-F238E27FC236}">
                        <a16:creationId xmlns:a16="http://schemas.microsoft.com/office/drawing/2014/main" id="{8C08C319-2769-4775-9552-A2F4E86D1546}"/>
                      </a:ext>
                    </a:extLst>
                  </p:cNvPr>
                  <p:cNvSpPr txBox="1"/>
                  <p:nvPr/>
                </p:nvSpPr>
                <p:spPr>
                  <a:xfrm>
                    <a:off x="969208" y="2322555"/>
                    <a:ext cx="610563" cy="466965"/>
                  </a:xfrm>
                  <a:prstGeom prst="rect">
                    <a:avLst/>
                  </a:prstGeom>
                  <a:noFill/>
                </p:spPr>
                <p:txBody>
                  <a:bodyPr wrap="square" lIns="0" tIns="0" rIns="0" bIns="0" rtlCol="0">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T3=1</a:t>
                    </a:r>
                    <a:endParaRPr kumimoji="0" lang="en-US" altLang="zh-CN" sz="1138"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a:t>
                    </a:r>
                    <a:r>
                      <a:rPr kumimoji="0" lang="en-US" altLang="zh-CN" sz="1138"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1138" b="0" i="0" u="none" strike="noStrike" kern="1200" cap="none" spc="0" normalizeH="0" baseline="0" noProof="0" dirty="0">
                      <a:ln>
                        <a:noFill/>
                      </a:ln>
                      <a:solidFill>
                        <a:prstClr val="white"/>
                      </a:solidFill>
                      <a:effectLst/>
                      <a:uLnTx/>
                      <a:uFillTx/>
                      <a:latin typeface="Segoe UI Black" panose="020B0A02040204020203" pitchFamily="34" charset="0"/>
                      <a:ea typeface="等线" panose="02010600030101010101" pitchFamily="2" charset="-122"/>
                      <a:cs typeface="Segoe UI Black" panose="020B0A02040204020203" pitchFamily="34" charset="0"/>
                    </a:endParaRPr>
                  </a:p>
                </p:txBody>
              </p:sp>
              <p:grpSp>
                <p:nvGrpSpPr>
                  <p:cNvPr id="185" name="组合 184">
                    <a:extLst>
                      <a:ext uri="{FF2B5EF4-FFF2-40B4-BE49-F238E27FC236}">
                        <a16:creationId xmlns:a16="http://schemas.microsoft.com/office/drawing/2014/main" id="{986D0B42-C0FA-4141-8B50-FC167A968B47}"/>
                      </a:ext>
                    </a:extLst>
                  </p:cNvPr>
                  <p:cNvGrpSpPr/>
                  <p:nvPr/>
                </p:nvGrpSpPr>
                <p:grpSpPr>
                  <a:xfrm rot="3600000">
                    <a:off x="1685130" y="1342176"/>
                    <a:ext cx="806337" cy="810310"/>
                    <a:chOff x="4834556" y="1305082"/>
                    <a:chExt cx="806337" cy="810310"/>
                  </a:xfrm>
                </p:grpSpPr>
                <p:sp>
                  <p:nvSpPr>
                    <p:cNvPr id="189" name="椭圆 188">
                      <a:extLst>
                        <a:ext uri="{FF2B5EF4-FFF2-40B4-BE49-F238E27FC236}">
                          <a16:creationId xmlns:a16="http://schemas.microsoft.com/office/drawing/2014/main" id="{44D7F31B-DA2F-4AE5-944F-912959581D87}"/>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706"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0" name="文本框 189">
                      <a:extLst>
                        <a:ext uri="{FF2B5EF4-FFF2-40B4-BE49-F238E27FC236}">
                          <a16:creationId xmlns:a16="http://schemas.microsoft.com/office/drawing/2014/main" id="{1C891E7A-D11B-46BD-A23B-7EEB643398D7}"/>
                        </a:ext>
                      </a:extLst>
                    </p:cNvPr>
                    <p:cNvSpPr txBox="1"/>
                    <p:nvPr/>
                  </p:nvSpPr>
                  <p:spPr>
                    <a:xfrm rot="18000000">
                      <a:off x="4932461" y="1458483"/>
                      <a:ext cx="610562" cy="466965"/>
                    </a:xfrm>
                    <a:prstGeom prst="rect">
                      <a:avLst/>
                    </a:prstGeom>
                    <a:noFill/>
                  </p:spPr>
                  <p:txBody>
                    <a:bodyPr wrap="square" lIns="0" tIns="0" rIns="0" bIns="0" rtlCol="0">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T2=1</a:t>
                      </a:r>
                      <a:endParaRPr kumimoji="0" lang="en-US" altLang="zh-CN" sz="1138"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a:t>
                      </a:r>
                      <a:r>
                        <a:rPr kumimoji="0" lang="en-US" altLang="zh-CN" sz="1138"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1138" b="0" i="0" u="none" strike="noStrike" kern="1200" cap="none" spc="0" normalizeH="0" baseline="0" noProof="0" dirty="0">
                        <a:ln>
                          <a:noFill/>
                        </a:ln>
                        <a:solidFill>
                          <a:prstClr val="white"/>
                        </a:solidFill>
                        <a:effectLst/>
                        <a:uLnTx/>
                        <a:uFillTx/>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6" name="椭圆 185">
                    <a:extLst>
                      <a:ext uri="{FF2B5EF4-FFF2-40B4-BE49-F238E27FC236}">
                        <a16:creationId xmlns:a16="http://schemas.microsoft.com/office/drawing/2014/main" id="{52EC1C23-5504-454F-A5B7-FC6C9AD30DC4}"/>
                      </a:ext>
                    </a:extLst>
                  </p:cNvPr>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706"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7" name="文本框 186">
                    <a:extLst>
                      <a:ext uri="{FF2B5EF4-FFF2-40B4-BE49-F238E27FC236}">
                        <a16:creationId xmlns:a16="http://schemas.microsoft.com/office/drawing/2014/main" id="{9E315B50-A3EB-4E28-8DC1-EEFB30285CF6}"/>
                      </a:ext>
                    </a:extLst>
                  </p:cNvPr>
                  <p:cNvSpPr txBox="1"/>
                  <p:nvPr/>
                </p:nvSpPr>
                <p:spPr>
                  <a:xfrm>
                    <a:off x="2948385" y="1187104"/>
                    <a:ext cx="610563" cy="466965"/>
                  </a:xfrm>
                  <a:prstGeom prst="rect">
                    <a:avLst/>
                  </a:prstGeom>
                  <a:noFill/>
                </p:spPr>
                <p:txBody>
                  <a:bodyPr wrap="square" lIns="0" tIns="0" rIns="0" bIns="0" rtlCol="0">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T1=1</a:t>
                    </a:r>
                  </a:p>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a:t>
                    </a:r>
                    <a:r>
                      <a:rPr kumimoji="0" lang="en-US" altLang="zh-CN" sz="1138"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1138" b="0" i="0" u="none" strike="noStrike" kern="1200" cap="none" spc="0" normalizeH="0" baseline="0" noProof="0" dirty="0">
                      <a:ln>
                        <a:noFill/>
                      </a:ln>
                      <a:solidFill>
                        <a:prstClr val="white"/>
                      </a:solidFill>
                      <a:effectLst/>
                      <a:uLnTx/>
                      <a:uFillTx/>
                      <a:latin typeface="Segoe UI Black" panose="020B0A02040204020203" pitchFamily="34" charset="0"/>
                      <a:ea typeface="等线" panose="02010600030101010101" pitchFamily="2" charset="-122"/>
                      <a:cs typeface="Segoe UI Black" panose="020B0A02040204020203" pitchFamily="34" charset="0"/>
                    </a:endParaRPr>
                  </a:p>
                </p:txBody>
              </p:sp>
              <p:sp>
                <p:nvSpPr>
                  <p:cNvPr id="188" name="矩形 187">
                    <a:extLst>
                      <a:ext uri="{FF2B5EF4-FFF2-40B4-BE49-F238E27FC236}">
                        <a16:creationId xmlns:a16="http://schemas.microsoft.com/office/drawing/2014/main" id="{67A8B4E9-24B0-4E91-8A91-EE9BDF3DE086}"/>
                      </a:ext>
                    </a:extLst>
                  </p:cNvPr>
                  <p:cNvSpPr/>
                  <p:nvPr/>
                </p:nvSpPr>
                <p:spPr>
                  <a:xfrm>
                    <a:off x="444624" y="1705448"/>
                    <a:ext cx="1272142" cy="430887"/>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500" b="1" i="0" u="none" strike="noStrike" kern="0" cap="none" spc="0" normalizeH="0" baseline="0" noProof="0">
                        <a:ln>
                          <a:noFill/>
                        </a:ln>
                        <a:solidFill>
                          <a:srgbClr val="1FB965"/>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取指周期</a:t>
                    </a:r>
                    <a:endParaRPr kumimoji="0" lang="zh-CN" altLang="en-US" sz="1500" b="1" i="0" u="none" strike="noStrike" kern="1200" cap="none" spc="0" normalizeH="0" baseline="0" noProof="0">
                      <a:ln>
                        <a:noFill/>
                      </a:ln>
                      <a:solidFill>
                        <a:srgbClr val="1FB965"/>
                      </a:solidFill>
                      <a:effectLst/>
                      <a:uLnTx/>
                      <a:uFillTx/>
                      <a:latin typeface="微软雅黑"/>
                      <a:ea typeface="微软雅黑"/>
                      <a:cs typeface="+mn-cs"/>
                    </a:endParaRPr>
                  </a:p>
                </p:txBody>
              </p:sp>
            </p:grpSp>
          </p:grpSp>
        </p:grpSp>
      </p:grpSp>
      <p:grpSp>
        <p:nvGrpSpPr>
          <p:cNvPr id="193" name="组合 192">
            <a:extLst>
              <a:ext uri="{FF2B5EF4-FFF2-40B4-BE49-F238E27FC236}">
                <a16:creationId xmlns:a16="http://schemas.microsoft.com/office/drawing/2014/main" id="{8A0CAEF3-7B2B-49F7-9D50-85FA9C5CECE7}"/>
              </a:ext>
            </a:extLst>
          </p:cNvPr>
          <p:cNvGrpSpPr/>
          <p:nvPr/>
        </p:nvGrpSpPr>
        <p:grpSpPr>
          <a:xfrm>
            <a:off x="5173804" y="2073736"/>
            <a:ext cx="3948492" cy="3485102"/>
            <a:chOff x="939464" y="1329904"/>
            <a:chExt cx="5264657" cy="4646803"/>
          </a:xfrm>
        </p:grpSpPr>
        <p:sp>
          <p:nvSpPr>
            <p:cNvPr id="194" name="弧形 193">
              <a:extLst>
                <a:ext uri="{FF2B5EF4-FFF2-40B4-BE49-F238E27FC236}">
                  <a16:creationId xmlns:a16="http://schemas.microsoft.com/office/drawing/2014/main" id="{BB654AF6-0B69-4413-9F8B-3ECAD3243542}"/>
                </a:ext>
              </a:extLst>
            </p:cNvPr>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grpSp>
          <p:nvGrpSpPr>
            <p:cNvPr id="195" name="组合 194">
              <a:extLst>
                <a:ext uri="{FF2B5EF4-FFF2-40B4-BE49-F238E27FC236}">
                  <a16:creationId xmlns:a16="http://schemas.microsoft.com/office/drawing/2014/main" id="{02085E20-A4B8-4766-BF0D-332BF37DA240}"/>
                </a:ext>
              </a:extLst>
            </p:cNvPr>
            <p:cNvGrpSpPr/>
            <p:nvPr/>
          </p:nvGrpSpPr>
          <p:grpSpPr>
            <a:xfrm>
              <a:off x="939464" y="1329904"/>
              <a:ext cx="5264657" cy="4646803"/>
              <a:chOff x="939464" y="1329904"/>
              <a:chExt cx="5264657" cy="4646803"/>
            </a:xfrm>
          </p:grpSpPr>
          <p:sp>
            <p:nvSpPr>
              <p:cNvPr id="196" name="弧形 195">
                <a:extLst>
                  <a:ext uri="{FF2B5EF4-FFF2-40B4-BE49-F238E27FC236}">
                    <a16:creationId xmlns:a16="http://schemas.microsoft.com/office/drawing/2014/main" id="{61D081ED-C42F-4474-8F38-9AE4E5B37749}"/>
                  </a:ext>
                </a:extLst>
              </p:cNvPr>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97" name="矩形 196">
                <a:extLst>
                  <a:ext uri="{FF2B5EF4-FFF2-40B4-BE49-F238E27FC236}">
                    <a16:creationId xmlns:a16="http://schemas.microsoft.com/office/drawing/2014/main" id="{FF633B66-BE6B-4D43-8584-D0964DC14408}"/>
                  </a:ext>
                </a:extLst>
              </p:cNvPr>
              <p:cNvSpPr/>
              <p:nvPr/>
            </p:nvSpPr>
            <p:spPr>
              <a:xfrm>
                <a:off x="4364088" y="2652121"/>
                <a:ext cx="517664" cy="40010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350" b="1" i="0" u="none" strike="noStrike" kern="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S7</a:t>
                </a: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00" name="矩形 199">
                <a:extLst>
                  <a:ext uri="{FF2B5EF4-FFF2-40B4-BE49-F238E27FC236}">
                    <a16:creationId xmlns:a16="http://schemas.microsoft.com/office/drawing/2014/main" id="{C597E660-C2B8-461B-A8A9-AD0F82CFBADA}"/>
                  </a:ext>
                </a:extLst>
              </p:cNvPr>
              <p:cNvSpPr/>
              <p:nvPr/>
            </p:nvSpPr>
            <p:spPr>
              <a:xfrm>
                <a:off x="3786702" y="2119229"/>
                <a:ext cx="517664" cy="40010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350" b="1" i="0" u="none" strike="noStrike" kern="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S8</a:t>
                </a: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01" name="矩形 200">
                <a:extLst>
                  <a:ext uri="{FF2B5EF4-FFF2-40B4-BE49-F238E27FC236}">
                    <a16:creationId xmlns:a16="http://schemas.microsoft.com/office/drawing/2014/main" id="{54293CC0-47F4-4332-A5C0-E65F318FC597}"/>
                  </a:ext>
                </a:extLst>
              </p:cNvPr>
              <p:cNvSpPr/>
              <p:nvPr/>
            </p:nvSpPr>
            <p:spPr>
              <a:xfrm>
                <a:off x="4931978" y="1742727"/>
                <a:ext cx="1272143" cy="430887"/>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500" b="1" i="0" u="none" strike="noStrike" kern="0" cap="none" spc="0" normalizeH="0" baseline="0" noProof="0">
                    <a:ln>
                      <a:noFill/>
                    </a:ln>
                    <a:solidFill>
                      <a:srgbClr val="00B0F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执行周期</a:t>
                </a:r>
                <a:endParaRPr kumimoji="0" lang="zh-CN" altLang="en-US" sz="1500" b="1" i="0" u="none" strike="noStrike" kern="1200" cap="none" spc="0" normalizeH="0" baseline="0" noProof="0">
                  <a:ln>
                    <a:noFill/>
                  </a:ln>
                  <a:solidFill>
                    <a:srgbClr val="00B0F0"/>
                  </a:solidFill>
                  <a:effectLst/>
                  <a:uLnTx/>
                  <a:uFillTx/>
                  <a:latin typeface="微软雅黑"/>
                  <a:ea typeface="微软雅黑"/>
                  <a:cs typeface="+mn-cs"/>
                </a:endParaRPr>
              </a:p>
            </p:txBody>
          </p:sp>
          <p:grpSp>
            <p:nvGrpSpPr>
              <p:cNvPr id="212" name="组合 211">
                <a:extLst>
                  <a:ext uri="{FF2B5EF4-FFF2-40B4-BE49-F238E27FC236}">
                    <a16:creationId xmlns:a16="http://schemas.microsoft.com/office/drawing/2014/main" id="{924E55CF-F7DD-4F85-820B-562E09BCDB70}"/>
                  </a:ext>
                </a:extLst>
              </p:cNvPr>
              <p:cNvGrpSpPr/>
              <p:nvPr/>
            </p:nvGrpSpPr>
            <p:grpSpPr>
              <a:xfrm>
                <a:off x="939464" y="1329904"/>
                <a:ext cx="4962903" cy="4646803"/>
                <a:chOff x="939464" y="1329904"/>
                <a:chExt cx="4962903" cy="4646803"/>
              </a:xfrm>
            </p:grpSpPr>
            <p:grpSp>
              <p:nvGrpSpPr>
                <p:cNvPr id="213" name="组合 212">
                  <a:extLst>
                    <a:ext uri="{FF2B5EF4-FFF2-40B4-BE49-F238E27FC236}">
                      <a16:creationId xmlns:a16="http://schemas.microsoft.com/office/drawing/2014/main" id="{66FFD2C0-05D0-43CC-BAF7-B532D4F652A3}"/>
                    </a:ext>
                  </a:extLst>
                </p:cNvPr>
                <p:cNvGrpSpPr/>
                <p:nvPr/>
              </p:nvGrpSpPr>
              <p:grpSpPr>
                <a:xfrm>
                  <a:off x="939464" y="1329904"/>
                  <a:ext cx="4962903" cy="4646803"/>
                  <a:chOff x="939464" y="1329904"/>
                  <a:chExt cx="4962903" cy="4646803"/>
                </a:xfrm>
              </p:grpSpPr>
              <p:sp>
                <p:nvSpPr>
                  <p:cNvPr id="215" name="弧形 214">
                    <a:extLst>
                      <a:ext uri="{FF2B5EF4-FFF2-40B4-BE49-F238E27FC236}">
                        <a16:creationId xmlns:a16="http://schemas.microsoft.com/office/drawing/2014/main" id="{9D0205FA-B794-46BD-B7A2-08CB730A0316}"/>
                      </a:ext>
                    </a:extLst>
                  </p:cNvPr>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16" name="弧形 215">
                    <a:extLst>
                      <a:ext uri="{FF2B5EF4-FFF2-40B4-BE49-F238E27FC236}">
                        <a16:creationId xmlns:a16="http://schemas.microsoft.com/office/drawing/2014/main" id="{C96FDAA5-0FC8-4828-841D-5DC1C66E63A8}"/>
                      </a:ext>
                    </a:extLst>
                  </p:cNvPr>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grpSp>
                <p:nvGrpSpPr>
                  <p:cNvPr id="217" name="组合 216">
                    <a:extLst>
                      <a:ext uri="{FF2B5EF4-FFF2-40B4-BE49-F238E27FC236}">
                        <a16:creationId xmlns:a16="http://schemas.microsoft.com/office/drawing/2014/main" id="{39EA83CF-EF42-4C3E-B660-9A7CFE600F92}"/>
                      </a:ext>
                    </a:extLst>
                  </p:cNvPr>
                  <p:cNvGrpSpPr/>
                  <p:nvPr/>
                </p:nvGrpSpPr>
                <p:grpSpPr>
                  <a:xfrm>
                    <a:off x="5096030" y="3285794"/>
                    <a:ext cx="806337" cy="810310"/>
                    <a:chOff x="4997657" y="3422580"/>
                    <a:chExt cx="806337" cy="810310"/>
                  </a:xfrm>
                </p:grpSpPr>
                <p:sp>
                  <p:nvSpPr>
                    <p:cNvPr id="259" name="椭圆 258">
                      <a:extLst>
                        <a:ext uri="{FF2B5EF4-FFF2-40B4-BE49-F238E27FC236}">
                          <a16:creationId xmlns:a16="http://schemas.microsoft.com/office/drawing/2014/main" id="{3656C899-0100-44E3-9105-CCB0654F87D5}"/>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706"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0" name="文本框 259">
                      <a:extLst>
                        <a:ext uri="{FF2B5EF4-FFF2-40B4-BE49-F238E27FC236}">
                          <a16:creationId xmlns:a16="http://schemas.microsoft.com/office/drawing/2014/main" id="{AC62C330-3C11-4A7E-9B51-F22568302866}"/>
                        </a:ext>
                      </a:extLst>
                    </p:cNvPr>
                    <p:cNvSpPr txBox="1"/>
                    <p:nvPr/>
                  </p:nvSpPr>
                  <p:spPr>
                    <a:xfrm>
                      <a:off x="5095544" y="3575992"/>
                      <a:ext cx="610562" cy="466966"/>
                    </a:xfrm>
                    <a:prstGeom prst="rect">
                      <a:avLst/>
                    </a:prstGeom>
                    <a:noFill/>
                  </p:spPr>
                  <p:txBody>
                    <a:bodyPr wrap="square" lIns="0" tIns="0" rIns="0" bIns="0" rtlCol="0">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T1=1</a:t>
                      </a:r>
                      <a:endParaRPr kumimoji="0" lang="en-US" altLang="zh-CN" sz="1138"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a:t>
                      </a:r>
                      <a:r>
                        <a:rPr kumimoji="0" lang="en-US" altLang="zh-CN" sz="1138"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1138" b="0" i="0" u="none" strike="noStrike" kern="1200" cap="none" spc="0" normalizeH="0" baseline="0" noProof="0" dirty="0">
                        <a:ln>
                          <a:noFill/>
                        </a:ln>
                        <a:solidFill>
                          <a:prstClr val="white"/>
                        </a:solidFill>
                        <a:effectLst/>
                        <a:uLnTx/>
                        <a:uFillTx/>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18" name="组合 217">
                    <a:extLst>
                      <a:ext uri="{FF2B5EF4-FFF2-40B4-BE49-F238E27FC236}">
                        <a16:creationId xmlns:a16="http://schemas.microsoft.com/office/drawing/2014/main" id="{E3C0C21A-D724-4CB8-8921-89C5809CE658}"/>
                      </a:ext>
                    </a:extLst>
                  </p:cNvPr>
                  <p:cNvGrpSpPr/>
                  <p:nvPr/>
                </p:nvGrpSpPr>
                <p:grpSpPr>
                  <a:xfrm rot="7200000">
                    <a:off x="3971948" y="1327918"/>
                    <a:ext cx="806337" cy="810310"/>
                    <a:chOff x="4834556" y="1305082"/>
                    <a:chExt cx="806337" cy="810310"/>
                  </a:xfrm>
                </p:grpSpPr>
                <p:sp>
                  <p:nvSpPr>
                    <p:cNvPr id="257" name="椭圆 256">
                      <a:extLst>
                        <a:ext uri="{FF2B5EF4-FFF2-40B4-BE49-F238E27FC236}">
                          <a16:creationId xmlns:a16="http://schemas.microsoft.com/office/drawing/2014/main" id="{940719BF-3B80-4396-A25D-4BFB1A569F62}"/>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706"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8" name="文本框 257">
                      <a:extLst>
                        <a:ext uri="{FF2B5EF4-FFF2-40B4-BE49-F238E27FC236}">
                          <a16:creationId xmlns:a16="http://schemas.microsoft.com/office/drawing/2014/main" id="{75FBA8D9-7DA9-40E5-9CAF-5B5690FA0236}"/>
                        </a:ext>
                      </a:extLst>
                    </p:cNvPr>
                    <p:cNvSpPr txBox="1"/>
                    <p:nvPr/>
                  </p:nvSpPr>
                  <p:spPr>
                    <a:xfrm rot="14400000">
                      <a:off x="4932462" y="1458463"/>
                      <a:ext cx="610562" cy="466965"/>
                    </a:xfrm>
                    <a:prstGeom prst="rect">
                      <a:avLst/>
                    </a:prstGeom>
                    <a:noFill/>
                  </p:spPr>
                  <p:txBody>
                    <a:bodyPr wrap="square" lIns="0" tIns="0" rIns="0" bIns="0" rtlCol="0">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T3=1</a:t>
                      </a:r>
                      <a:endParaRPr kumimoji="0" lang="en-US" altLang="zh-CN" sz="1138"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a:t>
                      </a:r>
                      <a:r>
                        <a:rPr kumimoji="0" lang="en-US" altLang="zh-CN" sz="1138"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1138" b="0" i="0" u="none" strike="noStrike" kern="1200" cap="none" spc="0" normalizeH="0" baseline="0" noProof="0" dirty="0">
                        <a:ln>
                          <a:noFill/>
                        </a:ln>
                        <a:solidFill>
                          <a:prstClr val="white"/>
                        </a:solidFill>
                        <a:effectLst/>
                        <a:uLnTx/>
                        <a:uFillTx/>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5" name="椭圆 254">
                    <a:extLst>
                      <a:ext uri="{FF2B5EF4-FFF2-40B4-BE49-F238E27FC236}">
                        <a16:creationId xmlns:a16="http://schemas.microsoft.com/office/drawing/2014/main" id="{36F2E0F8-6179-4F8E-A4C2-5DB57B297746}"/>
                      </a:ext>
                    </a:extLst>
                  </p:cNvPr>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8" rtl="0" eaLnBrk="1" fontAlgn="auto" latinLnBrk="0" hangingPunct="1">
                      <a:lnSpc>
                        <a:spcPct val="100000"/>
                      </a:lnSpc>
                      <a:spcBef>
                        <a:spcPts val="0"/>
                      </a:spcBef>
                      <a:spcAft>
                        <a:spcPts val="0"/>
                      </a:spcAft>
                      <a:buClrTx/>
                      <a:buSzTx/>
                      <a:buFontTx/>
                      <a:buNone/>
                      <a:tabLst/>
                      <a:defRPr/>
                    </a:pPr>
                    <a:endParaRPr kumimoji="0" lang="zh-CN" altLang="en-US" sz="1706"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6" name="文本框 255">
                    <a:extLst>
                      <a:ext uri="{FF2B5EF4-FFF2-40B4-BE49-F238E27FC236}">
                        <a16:creationId xmlns:a16="http://schemas.microsoft.com/office/drawing/2014/main" id="{3C40DD1F-50CC-4ECC-9477-A427A3303184}"/>
                      </a:ext>
                    </a:extLst>
                  </p:cNvPr>
                  <p:cNvSpPr txBox="1"/>
                  <p:nvPr/>
                </p:nvSpPr>
                <p:spPr>
                  <a:xfrm>
                    <a:off x="4901662" y="2359116"/>
                    <a:ext cx="610561" cy="466965"/>
                  </a:xfrm>
                  <a:prstGeom prst="rect">
                    <a:avLst/>
                  </a:prstGeom>
                  <a:noFill/>
                </p:spPr>
                <p:txBody>
                  <a:bodyPr wrap="square" lIns="0" tIns="0" rIns="0" bIns="0" rtlCol="0">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T2=1</a:t>
                    </a:r>
                    <a:endParaRPr kumimoji="0" lang="en-US" altLang="zh-CN" sz="1138"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a:t>
                    </a:r>
                    <a:r>
                      <a:rPr kumimoji="0" lang="en-US" altLang="zh-CN" sz="1138"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r>
                      <a:rPr kumimoji="0" lang="en-US" altLang="zh-CN" sz="1138"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1138" b="0" i="0" u="none" strike="noStrike" kern="1200" cap="none" spc="0" normalizeH="0" baseline="0" noProof="0" dirty="0">
                      <a:ln>
                        <a:noFill/>
                      </a:ln>
                      <a:solidFill>
                        <a:prstClr val="white"/>
                      </a:solidFill>
                      <a:effectLst/>
                      <a:uLnTx/>
                      <a:uFillTx/>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14" name="矩形 213">
                  <a:extLst>
                    <a:ext uri="{FF2B5EF4-FFF2-40B4-BE49-F238E27FC236}">
                      <a16:creationId xmlns:a16="http://schemas.microsoft.com/office/drawing/2014/main" id="{556D8A71-F898-43BB-8399-B982415BC1E0}"/>
                    </a:ext>
                  </a:extLst>
                </p:cNvPr>
                <p:cNvSpPr/>
                <p:nvPr/>
              </p:nvSpPr>
              <p:spPr>
                <a:xfrm>
                  <a:off x="4668914" y="3710031"/>
                  <a:ext cx="517664" cy="40010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350" b="1" i="0" u="none" strike="noStrike" kern="0" cap="none" spc="0" normalizeH="0" baseline="0" noProof="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S6</a:t>
                  </a:r>
                  <a:endParaRPr kumimoji="0" lang="zh-CN" altLang="en-US" sz="1350" b="0" i="0" u="none" strike="noStrike" kern="1200" cap="none" spc="0" normalizeH="0" baseline="0" noProof="0">
                    <a:ln>
                      <a:noFill/>
                    </a:ln>
                    <a:solidFill>
                      <a:prstClr val="black"/>
                    </a:solidFill>
                    <a:effectLst/>
                    <a:uLnTx/>
                    <a:uFillTx/>
                    <a:latin typeface="微软雅黑"/>
                    <a:ea typeface="微软雅黑"/>
                    <a:cs typeface="+mn-cs"/>
                  </a:endParaRPr>
                </a:p>
              </p:txBody>
            </p:sp>
          </p:grpSp>
        </p:grpSp>
      </p:grpSp>
      <p:grpSp>
        <p:nvGrpSpPr>
          <p:cNvPr id="268" name="组合 267">
            <a:extLst>
              <a:ext uri="{FF2B5EF4-FFF2-40B4-BE49-F238E27FC236}">
                <a16:creationId xmlns:a16="http://schemas.microsoft.com/office/drawing/2014/main" id="{4DA01210-77A6-4FE0-924C-3B2AC49C954E}"/>
              </a:ext>
            </a:extLst>
          </p:cNvPr>
          <p:cNvGrpSpPr/>
          <p:nvPr/>
        </p:nvGrpSpPr>
        <p:grpSpPr>
          <a:xfrm>
            <a:off x="162343" y="2594283"/>
            <a:ext cx="880915" cy="645946"/>
            <a:chOff x="125116" y="1831657"/>
            <a:chExt cx="1174553" cy="861261"/>
          </a:xfrm>
        </p:grpSpPr>
        <p:grpSp>
          <p:nvGrpSpPr>
            <p:cNvPr id="269" name="组合 268">
              <a:extLst>
                <a:ext uri="{FF2B5EF4-FFF2-40B4-BE49-F238E27FC236}">
                  <a16:creationId xmlns:a16="http://schemas.microsoft.com/office/drawing/2014/main" id="{5CDDE4C8-BCDC-4E54-B070-8B16AC825452}"/>
                </a:ext>
              </a:extLst>
            </p:cNvPr>
            <p:cNvGrpSpPr/>
            <p:nvPr/>
          </p:nvGrpSpPr>
          <p:grpSpPr>
            <a:xfrm>
              <a:off x="667263" y="1944723"/>
              <a:ext cx="632406" cy="607216"/>
              <a:chOff x="667263" y="1944723"/>
              <a:chExt cx="632406" cy="607216"/>
            </a:xfrm>
          </p:grpSpPr>
          <p:cxnSp>
            <p:nvCxnSpPr>
              <p:cNvPr id="271" name="直接箭头连接符 270">
                <a:extLst>
                  <a:ext uri="{FF2B5EF4-FFF2-40B4-BE49-F238E27FC236}">
                    <a16:creationId xmlns:a16="http://schemas.microsoft.com/office/drawing/2014/main" id="{F72BE578-A422-4DD4-8CA8-94FF20EE4A62}"/>
                  </a:ext>
                </a:extLst>
              </p:cNvPr>
              <p:cNvCxnSpPr/>
              <p:nvPr/>
            </p:nvCxnSpPr>
            <p:spPr>
              <a:xfrm>
                <a:off x="683883" y="1944723"/>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E6F08A66-938D-43C6-928E-BC0C38CE40E9}"/>
                  </a:ext>
                </a:extLst>
              </p:cNvPr>
              <p:cNvCxnSpPr/>
              <p:nvPr/>
            </p:nvCxnSpPr>
            <p:spPr>
              <a:xfrm>
                <a:off x="683883" y="2146784"/>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D5807A5F-6E07-4E9A-97B6-9D33E4F02558}"/>
                  </a:ext>
                </a:extLst>
              </p:cNvPr>
              <p:cNvCxnSpPr/>
              <p:nvPr/>
            </p:nvCxnSpPr>
            <p:spPr>
              <a:xfrm>
                <a:off x="683883" y="2348845"/>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a:extLst>
                  <a:ext uri="{FF2B5EF4-FFF2-40B4-BE49-F238E27FC236}">
                    <a16:creationId xmlns:a16="http://schemas.microsoft.com/office/drawing/2014/main" id="{19262B4A-BDE0-4EAE-AF12-192D7DF86306}"/>
                  </a:ext>
                </a:extLst>
              </p:cNvPr>
              <p:cNvCxnSpPr/>
              <p:nvPr/>
            </p:nvCxnSpPr>
            <p:spPr>
              <a:xfrm>
                <a:off x="667263" y="2551939"/>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a:extLst>
                <a:ext uri="{FF2B5EF4-FFF2-40B4-BE49-F238E27FC236}">
                  <a16:creationId xmlns:a16="http://schemas.microsoft.com/office/drawing/2014/main" id="{08EBD51F-EF1C-4FA6-A554-E912A7349FB6}"/>
                </a:ext>
              </a:extLst>
            </p:cNvPr>
            <p:cNvSpPr>
              <a:spLocks noChangeArrowheads="1"/>
            </p:cNvSpPr>
            <p:nvPr/>
          </p:nvSpPr>
          <p:spPr bwMode="auto">
            <a:xfrm>
              <a:off x="125116" y="1831657"/>
              <a:ext cx="700368" cy="8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zh-CN" altLang="en-US" sz="1199" b="1" i="0" u="none" strike="noStrike" kern="1200" cap="none" spc="0" normalizeH="0" baseline="0" noProof="0" dirty="0">
                  <a:ln>
                    <a:noFill/>
                  </a:ln>
                  <a:solidFill>
                    <a:srgbClr val="4472C4"/>
                  </a:solidFill>
                  <a:effectLst/>
                  <a:uLnTx/>
                  <a:uFillTx/>
                  <a:latin typeface="微软雅黑"/>
                  <a:ea typeface="微软雅黑"/>
                  <a:cs typeface="+mn-cs"/>
                </a:rPr>
                <a:t>指令译码信号</a:t>
              </a:r>
              <a:endParaRPr kumimoji="0" lang="en-US" altLang="zh-CN" sz="1199" b="1" i="0" u="none" strike="noStrike" kern="1200" cap="none" spc="0" normalizeH="0" baseline="0" noProof="0" dirty="0">
                <a:ln>
                  <a:noFill/>
                </a:ln>
                <a:solidFill>
                  <a:srgbClr val="4472C4"/>
                </a:solidFill>
                <a:effectLst/>
                <a:uLnTx/>
                <a:uFillTx/>
                <a:latin typeface="微软雅黑"/>
                <a:ea typeface="微软雅黑"/>
                <a:cs typeface="+mn-cs"/>
              </a:endParaRPr>
            </a:p>
          </p:txBody>
        </p:sp>
      </p:grpSp>
      <p:sp>
        <p:nvSpPr>
          <p:cNvPr id="133" name="Rectangle 2">
            <a:extLst>
              <a:ext uri="{FF2B5EF4-FFF2-40B4-BE49-F238E27FC236}">
                <a16:creationId xmlns:a16="http://schemas.microsoft.com/office/drawing/2014/main" id="{2D6C2D0F-8716-4A91-B4B4-50C19D9F6017}"/>
              </a:ext>
            </a:extLst>
          </p:cNvPr>
          <p:cNvSpPr txBox="1">
            <a:spLocks noChangeArrowheads="1"/>
          </p:cNvSpPr>
          <p:nvPr/>
        </p:nvSpPr>
        <p:spPr bwMode="auto">
          <a:xfrm>
            <a:off x="0" y="0"/>
            <a:ext cx="781236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lvl="0" eaLnBrk="1" hangingPunct="1"/>
            <a:r>
              <a:rPr lang="en-US" altLang="zh-CN" b="1" kern="0" dirty="0">
                <a:latin typeface="Arial"/>
                <a:ea typeface="宋体"/>
              </a:rPr>
              <a:t>6.5.3 </a:t>
            </a:r>
            <a:r>
              <a:rPr lang="zh-CN" altLang="en-US" b="1" kern="0" dirty="0">
                <a:latin typeface="Arial"/>
                <a:ea typeface="宋体"/>
              </a:rPr>
              <a:t>状态机的建立</a:t>
            </a:r>
            <a:endParaRPr kumimoji="0" lang="zh-CN" altLang="en-US" sz="3600" b="1" i="0" u="none" strike="noStrike" kern="0" cap="none" spc="0" normalizeH="0" baseline="0" noProof="0" dirty="0">
              <a:ln>
                <a:noFill/>
              </a:ln>
              <a:solidFill>
                <a:srgbClr val="FF0000"/>
              </a:solidFill>
              <a:effectLst/>
              <a:uLnTx/>
              <a:uFillTx/>
              <a:latin typeface="Arial"/>
              <a:ea typeface="宋体"/>
              <a:cs typeface="+mj-cs"/>
            </a:endParaRPr>
          </a:p>
        </p:txBody>
      </p:sp>
    </p:spTree>
    <p:custDataLst>
      <p:tags r:id="rId1"/>
    </p:custDataLst>
    <p:extLst>
      <p:ext uri="{BB962C8B-B14F-4D97-AF65-F5344CB8AC3E}">
        <p14:creationId xmlns:p14="http://schemas.microsoft.com/office/powerpoint/2010/main" val="377011792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wipe(left)">
                                      <p:cBhvr>
                                        <p:cTn id="41"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extLst mod="1">
    <p:ext uri="{3A86A75C-4F4B-4683-9AE1-C65F6400EC91}">
      <p14:laserTraceLst xmlns:p14="http://schemas.microsoft.com/office/powerpoint/2010/main">
        <p14:tracePtLst>
          <p14:tracePt t="8417" x="2635250" y="1454150"/>
          <p14:tracePt t="8444" x="2635250" y="1447800"/>
          <p14:tracePt t="8485" x="2635250" y="1441450"/>
          <p14:tracePt t="8510" x="2622550" y="1441450"/>
          <p14:tracePt t="8528" x="2597150" y="1441450"/>
          <p14:tracePt t="8529" x="2578100" y="1441450"/>
          <p14:tracePt t="8544" x="2520950" y="1435100"/>
          <p14:tracePt t="8560" x="2425700" y="1428750"/>
          <p14:tracePt t="8577" x="2324100" y="1416050"/>
          <p14:tracePt t="8594" x="2247900" y="1416050"/>
          <p14:tracePt t="8610" x="2133600" y="1416050"/>
          <p14:tracePt t="8627" x="2051050" y="1416050"/>
          <p14:tracePt t="8645" x="1987550" y="1428750"/>
          <p14:tracePt t="8660" x="1898650" y="1447800"/>
          <p14:tracePt t="8677" x="1835150" y="1466850"/>
          <p14:tracePt t="8694" x="1771650" y="1485900"/>
          <p14:tracePt t="8711" x="1682750" y="1511300"/>
          <p14:tracePt t="8727" x="1600200" y="1530350"/>
          <p14:tracePt t="8744" x="1549400" y="1555750"/>
          <p14:tracePt t="8746" x="1517650" y="1568450"/>
          <p14:tracePt t="8761" x="1492250" y="1581150"/>
          <p14:tracePt t="8778" x="1447800" y="1625600"/>
          <p14:tracePt t="8794" x="1416050" y="1657350"/>
          <p14:tracePt t="8811" x="1371600" y="1739900"/>
          <p14:tracePt t="8828" x="1333500" y="1809750"/>
          <p14:tracePt t="8844" x="1289050" y="1892300"/>
          <p14:tracePt t="8861" x="1244600" y="1993900"/>
          <p14:tracePt t="8877" x="1200150" y="2108200"/>
          <p14:tracePt t="8894" x="1174750" y="2209800"/>
          <p14:tracePt t="8911" x="1155700" y="2286000"/>
          <p14:tracePt t="8927" x="1155700" y="2330450"/>
          <p14:tracePt t="8944" x="1155700" y="2419350"/>
          <p14:tracePt t="8961" x="1162050" y="2508250"/>
          <p14:tracePt t="8977" x="1174750" y="2559050"/>
          <p14:tracePt t="8980" x="1193800" y="2628900"/>
          <p14:tracePt t="8994" x="1200150" y="2660650"/>
          <p14:tracePt t="9011" x="1238250" y="2768600"/>
          <p14:tracePt t="9028" x="1244600" y="2800350"/>
          <p14:tracePt t="9044" x="1263650" y="2851150"/>
          <p14:tracePt t="9061" x="1270000" y="2870200"/>
          <p14:tracePt t="9078" x="1295400" y="2914650"/>
          <p14:tracePt t="9095" x="1314450" y="2940050"/>
          <p14:tracePt t="9111" x="1377950" y="3028950"/>
          <p14:tracePt t="9128" x="1454150" y="3098800"/>
          <p14:tracePt t="9144" x="1517650" y="3143250"/>
          <p14:tracePt t="9161" x="1568450" y="3181350"/>
          <p14:tracePt t="9178" x="1625600" y="3213100"/>
          <p14:tracePt t="9194" x="1720850" y="3244850"/>
          <p14:tracePt t="9211" x="1809750" y="3257550"/>
          <p14:tracePt t="9214" x="1835150" y="3257550"/>
          <p14:tracePt t="9228" x="1911350" y="3263900"/>
          <p14:tracePt t="9244" x="2057400" y="3270250"/>
          <p14:tracePt t="9246" x="2101850" y="3276600"/>
          <p14:tracePt t="9262" x="2247900" y="3276600"/>
          <p14:tracePt t="9278" x="2381250" y="3276600"/>
          <p14:tracePt t="9294" x="2482850" y="3270250"/>
          <p14:tracePt t="9312" x="2533650" y="3263900"/>
          <p14:tracePt t="9328" x="2597150" y="3244850"/>
          <p14:tracePt t="9344" x="2654300" y="3232150"/>
          <p14:tracePt t="9361" x="2673350" y="3219450"/>
          <p14:tracePt t="9378" x="2730500" y="3194050"/>
          <p14:tracePt t="9395" x="2755900" y="3175000"/>
          <p14:tracePt t="9411" x="2838450" y="3124200"/>
          <p14:tracePt t="9413" x="2870200" y="3098800"/>
          <p14:tracePt t="9428" x="2901950" y="3086100"/>
          <p14:tracePt t="9445" x="3003550" y="3009900"/>
          <p14:tracePt t="9461" x="3016250" y="2997200"/>
          <p14:tracePt t="9478" x="3048000" y="2965450"/>
          <p14:tracePt t="9480" x="3054350" y="2952750"/>
          <p14:tracePt t="9495" x="3098800" y="2889250"/>
          <p14:tracePt t="9512" x="3143250" y="2781300"/>
          <p14:tracePt t="9529" x="3168650" y="2686050"/>
          <p14:tracePt t="9545" x="3194050" y="2597150"/>
          <p14:tracePt t="9562" x="3200400" y="2508250"/>
          <p14:tracePt t="9579" x="3206750" y="2432050"/>
          <p14:tracePt t="9595" x="3206750" y="2400300"/>
          <p14:tracePt t="9612" x="3206750" y="2336800"/>
          <p14:tracePt t="9628" x="3200400" y="2286000"/>
          <p14:tracePt t="9645" x="3175000" y="2222500"/>
          <p14:tracePt t="9648" x="3168650" y="2209800"/>
          <p14:tracePt t="9662" x="3168650" y="2190750"/>
          <p14:tracePt t="9678" x="3136900" y="2127250"/>
          <p14:tracePt t="9681" x="3130550" y="2108200"/>
          <p14:tracePt t="9696" x="3111500" y="2057400"/>
          <p14:tracePt t="9712" x="3092450" y="2025650"/>
          <p14:tracePt t="9728" x="3073400" y="1981200"/>
          <p14:tracePt t="9746" x="3048000" y="1949450"/>
          <p14:tracePt t="9762" x="3003550" y="1892300"/>
          <p14:tracePt t="9779" x="2971800" y="1860550"/>
          <p14:tracePt t="9795" x="2946400" y="1835150"/>
          <p14:tracePt t="9812" x="2901950" y="1809750"/>
          <p14:tracePt t="9828" x="2882900" y="1803400"/>
          <p14:tracePt t="9846" x="2844800" y="1790700"/>
          <p14:tracePt t="9862" x="2736850" y="1778000"/>
          <p14:tracePt t="9878" x="2616200" y="1765300"/>
          <p14:tracePt t="9895" x="2520950" y="1752600"/>
          <p14:tracePt t="9912" x="2393950" y="1746250"/>
          <p14:tracePt t="9914" x="2343150" y="1739900"/>
          <p14:tracePt t="9929" x="2330450" y="1739900"/>
          <p14:tracePt t="9946" x="2247900" y="1739900"/>
          <p14:tracePt t="9962" x="2190750" y="1739900"/>
          <p14:tracePt t="9979" x="2146300" y="1739900"/>
          <p14:tracePt t="9995" x="2101850" y="1739900"/>
          <p14:tracePt t="10013" x="2089150" y="1739900"/>
          <p14:tracePt t="10029" x="2082800" y="1739900"/>
          <p14:tracePt t="10045" x="2070100" y="1739900"/>
          <p14:tracePt t="10062" x="2044700" y="1752600"/>
          <p14:tracePt t="10079" x="2025650" y="1752600"/>
          <p14:tracePt t="10095" x="2012950" y="1758950"/>
          <p14:tracePt t="10112" x="2006600" y="1758950"/>
          <p14:tracePt t="10183" x="0" y="0"/>
        </p14:tracePtLst>
        <p14:tracePtLst>
          <p14:tracePt t="17386" x="4921250" y="1358900"/>
          <p14:tracePt t="17405" x="4914900" y="1352550"/>
          <p14:tracePt t="17421" x="4902200" y="1346200"/>
          <p14:tracePt t="17438" x="4870450" y="1346200"/>
          <p14:tracePt t="17455" x="4819650" y="1339850"/>
          <p14:tracePt t="17472" x="4756150" y="1339850"/>
          <p14:tracePt t="17488" x="4660900" y="1333500"/>
          <p14:tracePt t="17505" x="4559300" y="1333500"/>
          <p14:tracePt t="17521" x="4457700" y="1333500"/>
          <p14:tracePt t="17538" x="4400550" y="1333500"/>
          <p14:tracePt t="17555" x="4324350" y="1346200"/>
          <p14:tracePt t="17572" x="4216400" y="1365250"/>
          <p14:tracePt t="17588" x="4146550" y="1377950"/>
          <p14:tracePt t="17605" x="4070350" y="1390650"/>
          <p14:tracePt t="17622" x="4013200" y="1416050"/>
          <p14:tracePt t="17639" x="3949700" y="1441450"/>
          <p14:tracePt t="17655" x="3879850" y="1479550"/>
          <p14:tracePt t="17671" x="3816350" y="1517650"/>
          <p14:tracePt t="17688" x="3752850" y="1555750"/>
          <p14:tracePt t="17705" x="3721100" y="1574800"/>
          <p14:tracePt t="17722" x="3670300" y="1606550"/>
          <p14:tracePt t="17738" x="3638550" y="1631950"/>
          <p14:tracePt t="17755" x="3619500" y="1663700"/>
          <p14:tracePt t="17771" x="3594100" y="1714500"/>
          <p14:tracePt t="17788" x="3556000" y="1797050"/>
          <p14:tracePt t="17790" x="3524250" y="1854200"/>
          <p14:tracePt t="17805" x="3505200" y="1911350"/>
          <p14:tracePt t="17822" x="3454400" y="2051050"/>
          <p14:tracePt t="17838" x="3435350" y="2146300"/>
          <p14:tracePt t="17855" x="3435350" y="2209800"/>
          <p14:tracePt t="17872" x="3435350" y="2279650"/>
          <p14:tracePt t="17889" x="3460750" y="2381250"/>
          <p14:tracePt t="17906" x="3473450" y="2451100"/>
          <p14:tracePt t="17922" x="3492500" y="2546350"/>
          <p14:tracePt t="17938" x="3511550" y="2641600"/>
          <p14:tracePt t="17955" x="3536950" y="2705100"/>
          <p14:tracePt t="17972" x="3568700" y="2800350"/>
          <p14:tracePt t="17988" x="3594100" y="2857500"/>
          <p14:tracePt t="18005" x="3632200" y="2952750"/>
          <p14:tracePt t="18022" x="3657600" y="3016250"/>
          <p14:tracePt t="18024" x="3670300" y="3035300"/>
          <p14:tracePt t="18039" x="3695700" y="3092450"/>
          <p14:tracePt t="18056" x="3778250" y="3251200"/>
          <p14:tracePt t="18072" x="3835400" y="3346450"/>
          <p14:tracePt t="18089" x="3867150" y="3378200"/>
          <p14:tracePt t="18106" x="3930650" y="3441700"/>
          <p14:tracePt t="18122" x="4006850" y="3492500"/>
          <p14:tracePt t="18139" x="4108450" y="3549650"/>
          <p14:tracePt t="18156" x="4241800" y="3581400"/>
          <p14:tracePt t="18172" x="4425950" y="3619500"/>
          <p14:tracePt t="18189" x="4610100" y="3651250"/>
          <p14:tracePt t="18205" x="4749800" y="3670300"/>
          <p14:tracePt t="18222" x="4959350" y="3695700"/>
          <p14:tracePt t="18239" x="5092700" y="3708400"/>
          <p14:tracePt t="18256" x="5276850" y="3714750"/>
          <p14:tracePt t="18272" x="5384800" y="3708400"/>
          <p14:tracePt t="18289" x="5486400" y="3683000"/>
          <p14:tracePt t="18290" x="5543550" y="3663950"/>
          <p14:tracePt t="18306" x="5626100" y="3632200"/>
          <p14:tracePt t="18322" x="5715000" y="3587750"/>
          <p14:tracePt t="18339" x="5816600" y="3549650"/>
          <p14:tracePt t="18356" x="5930900" y="3517900"/>
          <p14:tracePt t="18373" x="6045200" y="3492500"/>
          <p14:tracePt t="18389" x="6115050" y="3479800"/>
          <p14:tracePt t="18406" x="6216650" y="3454400"/>
          <p14:tracePt t="18422" x="6324600" y="3403600"/>
          <p14:tracePt t="18439" x="6381750" y="3359150"/>
          <p14:tracePt t="18456" x="6445250" y="3289300"/>
          <p14:tracePt t="18458" x="6477000" y="3251200"/>
          <p14:tracePt t="18472" x="6515100" y="3213100"/>
          <p14:tracePt t="18489" x="6572250" y="3149600"/>
          <p14:tracePt t="18491" x="6597650" y="3111500"/>
          <p14:tracePt t="18506" x="6604000" y="3098800"/>
          <p14:tracePt t="18523" x="6635750" y="3041650"/>
          <p14:tracePt t="18525" x="6648450" y="3009900"/>
          <p14:tracePt t="18540" x="6654800" y="2959100"/>
          <p14:tracePt t="18556" x="6667500" y="2876550"/>
          <p14:tracePt t="18573" x="6667500" y="2749550"/>
          <p14:tracePt t="18589" x="6661150" y="2654300"/>
          <p14:tracePt t="18606" x="6642100" y="2565400"/>
          <p14:tracePt t="18623" x="6642100" y="2501900"/>
          <p14:tracePt t="18640" x="6629400" y="2451100"/>
          <p14:tracePt t="18657" x="6616700" y="2400300"/>
          <p14:tracePt t="18673" x="6610350" y="2368550"/>
          <p14:tracePt t="18689" x="6584950" y="2305050"/>
          <p14:tracePt t="18706" x="6553200" y="2228850"/>
          <p14:tracePt t="18723" x="6508750" y="2146300"/>
          <p14:tracePt t="18724" x="6496050" y="2120900"/>
          <p14:tracePt t="18740" x="6477000" y="2089150"/>
          <p14:tracePt t="18756" x="6438900" y="2019300"/>
          <p14:tracePt t="18773" x="6407150" y="1968500"/>
          <p14:tracePt t="18790" x="6388100" y="1936750"/>
          <p14:tracePt t="18806" x="6369050" y="1911350"/>
          <p14:tracePt t="18823" x="6318250" y="1847850"/>
          <p14:tracePt t="18840" x="6286500" y="1809750"/>
          <p14:tracePt t="18857" x="6229350" y="1746250"/>
          <p14:tracePt t="18873" x="6203950" y="1727200"/>
          <p14:tracePt t="18890" x="6172200" y="1701800"/>
          <p14:tracePt t="18906" x="6115050" y="1663700"/>
          <p14:tracePt t="18923" x="6070600" y="1638300"/>
          <p14:tracePt t="18940" x="5981700" y="1600200"/>
          <p14:tracePt t="18956" x="5905500" y="1568450"/>
          <p14:tracePt t="18959" x="5873750" y="1555750"/>
          <p14:tracePt t="18973" x="5848350" y="1549400"/>
          <p14:tracePt t="18990" x="5689600" y="1511300"/>
          <p14:tracePt t="19006" x="5530850" y="1473200"/>
          <p14:tracePt t="19023" x="5480050" y="1460500"/>
          <p14:tracePt t="19025" x="5422900" y="1454150"/>
          <p14:tracePt t="19040" x="5194300" y="1416050"/>
          <p14:tracePt t="19057" x="5080000" y="1390650"/>
          <p14:tracePt t="19073" x="4908550" y="1358900"/>
          <p14:tracePt t="19090" x="4838700" y="1339850"/>
          <p14:tracePt t="19107" x="4718050" y="1320800"/>
          <p14:tracePt t="19124" x="4584700" y="1301750"/>
          <p14:tracePt t="19140" x="4489450" y="1295400"/>
          <p14:tracePt t="19157" x="4337050" y="1295400"/>
          <p14:tracePt t="19174" x="4178300" y="1295400"/>
          <p14:tracePt t="19190" x="4089400" y="1308100"/>
          <p14:tracePt t="19208" x="3930650" y="1346200"/>
          <p14:tracePt t="19224" x="3873500" y="1371600"/>
          <p14:tracePt t="19240" x="3778250" y="1422400"/>
          <p14:tracePt t="19257" x="3708400" y="1460500"/>
          <p14:tracePt t="19273" x="3619500" y="1536700"/>
          <p14:tracePt t="19290" x="3536950" y="1625600"/>
          <p14:tracePt t="19307" x="3454400" y="1727200"/>
          <p14:tracePt t="19323" x="3384550" y="1835150"/>
          <p14:tracePt t="19340" x="3352800" y="1905000"/>
          <p14:tracePt t="19357" x="3327400" y="2038350"/>
          <p14:tracePt t="19374" x="3321050" y="2184400"/>
          <p14:tracePt t="19390" x="3321050" y="2305050"/>
          <p14:tracePt t="19407" x="3321050" y="2438400"/>
          <p14:tracePt t="19424" x="3333750" y="2559050"/>
          <p14:tracePt t="19441" x="3365500" y="2673350"/>
          <p14:tracePt t="19442" x="3378200" y="2717800"/>
          <p14:tracePt t="19457" x="3403600" y="2774950"/>
          <p14:tracePt t="19474" x="3479800" y="2921000"/>
          <p14:tracePt t="19490" x="3530600" y="3003550"/>
          <p14:tracePt t="19507" x="3587750" y="3105150"/>
          <p14:tracePt t="19524" x="3651250" y="3181350"/>
          <p14:tracePt t="19540" x="3740150" y="3289300"/>
          <p14:tracePt t="19557" x="3797300" y="3346450"/>
          <p14:tracePt t="19574" x="3860800" y="3378200"/>
          <p14:tracePt t="19591" x="3905250" y="3390900"/>
          <p14:tracePt t="19607" x="3975100" y="3390900"/>
          <p14:tracePt t="19624" x="4032250" y="3390900"/>
          <p14:tracePt t="19641" x="4159250" y="3390900"/>
          <p14:tracePt t="19658" x="4267200" y="3384550"/>
          <p14:tracePt t="19674" x="4406900" y="3384550"/>
          <p14:tracePt t="19691" x="4476750" y="3378200"/>
          <p14:tracePt t="19708" x="4527550" y="3378200"/>
          <p14:tracePt t="19724" x="4578350" y="3352800"/>
          <p14:tracePt t="19741" x="4616450" y="3333750"/>
          <p14:tracePt t="19757" x="4648200" y="3321050"/>
          <p14:tracePt t="19774" x="4667250" y="3308350"/>
          <p14:tracePt t="19791" x="4673600" y="3308350"/>
          <p14:tracePt t="19917" x="0" y="0"/>
        </p14:tracePtLst>
        <p14:tracePtLst>
          <p14:tracePt t="23638" x="609600" y="3886200"/>
          <p14:tracePt t="23662" x="603250" y="3886200"/>
          <p14:tracePt t="23679" x="596900" y="3886200"/>
          <p14:tracePt t="23696" x="577850" y="3886200"/>
          <p14:tracePt t="23712" x="527050" y="3886200"/>
          <p14:tracePt t="23729" x="431800" y="3911600"/>
          <p14:tracePt t="23746" x="368300" y="3930650"/>
          <p14:tracePt t="23763" x="317500" y="3949700"/>
          <p14:tracePt t="23780" x="266700" y="3987800"/>
          <p14:tracePt t="23780" x="241300" y="4006850"/>
          <p14:tracePt t="23796" x="209550" y="4038600"/>
          <p14:tracePt t="23813" x="190500" y="4070350"/>
          <p14:tracePt t="23829" x="177800" y="4095750"/>
          <p14:tracePt t="23846" x="165100" y="4140200"/>
          <p14:tracePt t="23862" x="152400" y="4203700"/>
          <p14:tracePt t="23879" x="146050" y="4260850"/>
          <p14:tracePt t="23896" x="146050" y="4292600"/>
          <p14:tracePt t="23912" x="146050" y="4368800"/>
          <p14:tracePt t="23929" x="190500" y="4464050"/>
          <p14:tracePt t="23946" x="222250" y="4533900"/>
          <p14:tracePt t="23963" x="260350" y="4616450"/>
          <p14:tracePt t="23965" x="285750" y="4654550"/>
          <p14:tracePt t="23979" x="304800" y="4673600"/>
          <p14:tracePt t="23996" x="393700" y="4775200"/>
          <p14:tracePt t="24013" x="444500" y="4832350"/>
          <p14:tracePt t="24030" x="488950" y="4857750"/>
          <p14:tracePt t="24046" x="539750" y="4876800"/>
          <p14:tracePt t="24063" x="603250" y="4883150"/>
          <p14:tracePt t="24080" x="679450" y="4883150"/>
          <p14:tracePt t="24096" x="781050" y="4864100"/>
          <p14:tracePt t="24113" x="895350" y="4832350"/>
          <p14:tracePt t="24129" x="990600" y="4813300"/>
          <p14:tracePt t="24147" x="1041400" y="4806950"/>
          <p14:tracePt t="24163" x="1060450" y="4800600"/>
          <p14:tracePt t="24180" x="1073150" y="4794250"/>
          <p14:tracePt t="24196" x="1079500" y="4787900"/>
          <p14:tracePt t="24213" x="1104900" y="4768850"/>
          <p14:tracePt t="24215" x="1130300" y="4737100"/>
          <p14:tracePt t="24230" x="1149350" y="4705350"/>
          <p14:tracePt t="24246" x="1212850" y="4591050"/>
          <p14:tracePt t="24263" x="1238250" y="4533900"/>
          <p14:tracePt t="24280" x="1250950" y="4489450"/>
          <p14:tracePt t="24297" x="1250950" y="4457700"/>
          <p14:tracePt t="24313" x="1250950" y="4413250"/>
          <p14:tracePt t="24330" x="1250950" y="4330700"/>
          <p14:tracePt t="24347" x="1231900" y="4279900"/>
          <p14:tracePt t="24363" x="1200150" y="4216400"/>
          <p14:tracePt t="24380" x="1155700" y="4140200"/>
          <p14:tracePt t="24396" x="1130300" y="4102100"/>
          <p14:tracePt t="24413" x="1092200" y="4051300"/>
          <p14:tracePt t="24430" x="1066800" y="4019550"/>
          <p14:tracePt t="24447" x="1035050" y="3975100"/>
          <p14:tracePt t="24449" x="1028700" y="3968750"/>
          <p14:tracePt t="24463" x="1009650" y="3949700"/>
          <p14:tracePt t="24480" x="977900" y="3905250"/>
          <p14:tracePt t="24496" x="958850" y="3892550"/>
          <p14:tracePt t="24514" x="946150" y="3879850"/>
          <p14:tracePt t="24530" x="933450" y="3867150"/>
          <p14:tracePt t="24547" x="927100" y="3867150"/>
          <p14:tracePt t="24563" x="914400" y="3860800"/>
          <p14:tracePt t="24580" x="882650" y="3860800"/>
          <p14:tracePt t="24597" x="819150" y="3860800"/>
          <p14:tracePt t="24613" x="736600" y="3860800"/>
          <p14:tracePt t="24630" x="654050" y="3873500"/>
          <p14:tracePt t="24647" x="552450" y="3905250"/>
          <p14:tracePt t="24663" x="476250" y="3937000"/>
          <p14:tracePt t="24680" x="400050" y="3975100"/>
          <p14:tracePt t="24697" x="317500" y="4051300"/>
          <p14:tracePt t="24713" x="260350" y="4114800"/>
          <p14:tracePt t="24715" x="247650" y="4127500"/>
          <p14:tracePt t="24730" x="190500" y="4229100"/>
          <p14:tracePt t="24747" x="171450" y="4286250"/>
          <p14:tracePt t="24764" x="158750" y="4324350"/>
          <p14:tracePt t="24780" x="146050" y="4387850"/>
          <p14:tracePt t="24797" x="146050" y="4451350"/>
          <p14:tracePt t="24814" x="165100" y="4533900"/>
          <p14:tracePt t="24831" x="203200" y="4616450"/>
          <p14:tracePt t="24847" x="222250" y="4641850"/>
          <p14:tracePt t="24864" x="266700" y="4673600"/>
          <p14:tracePt t="24880" x="317500" y="4679950"/>
          <p14:tracePt t="24897" x="425450" y="4686300"/>
          <p14:tracePt t="24914" x="565150" y="4699000"/>
          <p14:tracePt t="24930" x="654050" y="4718050"/>
          <p14:tracePt t="24947" x="711200" y="4730750"/>
          <p14:tracePt t="24949" x="730250" y="4730750"/>
          <p14:tracePt t="24964" x="742950" y="4737100"/>
          <p14:tracePt t="24980" x="768350" y="4724400"/>
          <p14:tracePt t="24998" x="831850" y="4660900"/>
          <p14:tracePt t="25014" x="927100" y="4591050"/>
          <p14:tracePt t="25030" x="1035050" y="4514850"/>
          <p14:tracePt t="25047" x="1111250" y="4464050"/>
          <p14:tracePt t="25064" x="1130300" y="4451350"/>
          <p14:tracePt t="25080" x="1130300" y="4445000"/>
          <p14:tracePt t="25114" x="1136650" y="4438650"/>
          <p14:tracePt t="25131" x="1136650" y="4425950"/>
          <p14:tracePt t="25147" x="1136650" y="4394200"/>
          <p14:tracePt t="25164" x="1136650" y="4362450"/>
          <p14:tracePt t="25181" x="1136650" y="4343400"/>
          <p14:tracePt t="25183" x="1136650" y="4337050"/>
          <p14:tracePt t="25197" x="1130300" y="4337050"/>
          <p14:tracePt t="25214" x="1130300" y="4330700"/>
          <p14:tracePt t="25289" x="0" y="0"/>
        </p14:tracePtLst>
        <p14:tracePtLst>
          <p14:tracePt t="27693" x="1866900" y="3765550"/>
          <p14:tracePt t="27698" x="1866900" y="3759200"/>
          <p14:tracePt t="27717" x="1866900" y="3752850"/>
          <p14:tracePt t="27734" x="1866900" y="3746500"/>
          <p14:tracePt t="27751" x="1860550" y="3727450"/>
          <p14:tracePt t="27767" x="1854200" y="3708400"/>
          <p14:tracePt t="27769" x="1847850" y="3695700"/>
          <p14:tracePt t="27784" x="1822450" y="3663950"/>
          <p14:tracePt t="27801" x="1790700" y="3638550"/>
          <p14:tracePt t="27817" x="1746250" y="3619500"/>
          <p14:tracePt t="27834" x="1708150" y="3600450"/>
          <p14:tracePt t="27851" x="1663700" y="3594100"/>
          <p14:tracePt t="27868" x="1631950" y="3594100"/>
          <p14:tracePt t="27884" x="1568450" y="3587750"/>
          <p14:tracePt t="27901" x="1517650" y="3587750"/>
          <p14:tracePt t="27917" x="1428750" y="3587750"/>
          <p14:tracePt t="27934" x="1371600" y="3581400"/>
          <p14:tracePt t="27951" x="1339850" y="3581400"/>
          <p14:tracePt t="27968" x="1314450" y="3581400"/>
          <p14:tracePt t="27969" x="1301750" y="3587750"/>
          <p14:tracePt t="27985" x="1282700" y="3587750"/>
          <p14:tracePt t="28002" x="1282700" y="3594100"/>
          <p14:tracePt t="28003" x="1263650" y="3600450"/>
          <p14:tracePt t="28018" x="1257300" y="3613150"/>
          <p14:tracePt t="28034" x="1181100" y="3670300"/>
          <p14:tracePt t="28051" x="1155700" y="3702050"/>
          <p14:tracePt t="28068" x="1092200" y="3765550"/>
          <p14:tracePt t="28084" x="1041400" y="3822700"/>
          <p14:tracePt t="28101" x="1016000" y="3860800"/>
          <p14:tracePt t="28118" x="990600" y="3917950"/>
          <p14:tracePt t="28134" x="990600" y="3962400"/>
          <p14:tracePt t="28151" x="990600" y="3981450"/>
          <p14:tracePt t="28168" x="996950" y="4000500"/>
          <p14:tracePt t="28184" x="1009650" y="4013200"/>
          <p14:tracePt t="28202" x="1016000" y="4019550"/>
          <p14:tracePt t="28204" x="1022350" y="4019550"/>
          <p14:tracePt t="28219" x="1028700" y="4025900"/>
          <p14:tracePt t="28235" x="1054100" y="4044950"/>
          <p14:tracePt t="28252" x="1066800" y="4057650"/>
          <p14:tracePt t="28268" x="1155700" y="4127500"/>
          <p14:tracePt t="28286" x="1231900" y="4171950"/>
          <p14:tracePt t="28301" x="1333500" y="4210050"/>
          <p14:tracePt t="28318" x="1416050" y="4222750"/>
          <p14:tracePt t="28334" x="1504950" y="4222750"/>
          <p14:tracePt t="28351" x="1593850" y="4222750"/>
          <p14:tracePt t="28368" x="1657350" y="4203700"/>
          <p14:tracePt t="28385" x="1758950" y="4159250"/>
          <p14:tracePt t="28401" x="1841500" y="4102100"/>
          <p14:tracePt t="28418" x="1879600" y="4076700"/>
          <p14:tracePt t="28435" x="1911350" y="4032250"/>
          <p14:tracePt t="28436" x="1930400" y="4013200"/>
          <p14:tracePt t="28452" x="1936750" y="3994150"/>
          <p14:tracePt t="28469" x="1955800" y="3962400"/>
          <p14:tracePt t="28470" x="1955800" y="3956050"/>
          <p14:tracePt t="28485" x="1974850" y="3924300"/>
          <p14:tracePt t="28502" x="1987550" y="3886200"/>
          <p14:tracePt t="28519" x="2000250" y="3854450"/>
          <p14:tracePt t="28535" x="2006600" y="3822700"/>
          <p14:tracePt t="28552" x="2012950" y="3797300"/>
          <p14:tracePt t="28568" x="2012950" y="3759200"/>
          <p14:tracePt t="28585" x="2012950" y="3740150"/>
          <p14:tracePt t="28602" x="2000250" y="3714750"/>
          <p14:tracePt t="28618" x="1993900" y="3708400"/>
          <p14:tracePt t="28635" x="1987550" y="3702050"/>
          <p14:tracePt t="28652" x="1974850" y="3695700"/>
          <p14:tracePt t="28668" x="1955800" y="3683000"/>
          <p14:tracePt t="28671" x="1930400" y="3676650"/>
          <p14:tracePt t="28685" x="1892300" y="3670300"/>
          <p14:tracePt t="28702" x="1809750" y="3644900"/>
          <p14:tracePt t="28704" x="1778000" y="3638550"/>
          <p14:tracePt t="28719" x="1695450" y="3625850"/>
          <p14:tracePt t="28736" x="1644650" y="3613150"/>
          <p14:tracePt t="28752" x="1600200" y="3606800"/>
          <p14:tracePt t="28769" x="1562100" y="3606800"/>
          <p14:tracePt t="28785" x="1511300" y="3606800"/>
          <p14:tracePt t="28802" x="1479550" y="3606800"/>
          <p14:tracePt t="28818" x="1441450" y="3613150"/>
          <p14:tracePt t="28835" x="1403350" y="3619500"/>
          <p14:tracePt t="28852" x="1371600" y="3638550"/>
          <p14:tracePt t="28869" x="1327150" y="3670300"/>
          <p14:tracePt t="28885" x="1289050" y="3695700"/>
          <p14:tracePt t="28902" x="1231900" y="3727450"/>
          <p14:tracePt t="28904" x="1212850" y="3727450"/>
          <p14:tracePt t="28919" x="1193800" y="3740150"/>
          <p14:tracePt t="28935" x="1168400" y="3752850"/>
          <p14:tracePt t="28953" x="1168400" y="3759200"/>
          <p14:tracePt t="28969" x="1162050" y="3778250"/>
          <p14:tracePt t="28986" x="1162050" y="3797300"/>
          <p14:tracePt t="29002" x="1162050" y="3829050"/>
          <p14:tracePt t="29019" x="1174750" y="3879850"/>
          <p14:tracePt t="29035" x="1193800" y="3930650"/>
          <p14:tracePt t="29052" x="1206500" y="3962400"/>
          <p14:tracePt t="29069" x="1244600" y="4006850"/>
          <p14:tracePt t="29085" x="1282700" y="4038600"/>
          <p14:tracePt t="29102" x="1301750" y="4051300"/>
          <p14:tracePt t="29107" x="1308100" y="4051300"/>
          <p14:tracePt t="29119" x="1314450" y="4051300"/>
          <p14:tracePt t="29136" x="1358900" y="4057650"/>
          <p14:tracePt t="29152" x="1416050" y="4051300"/>
          <p14:tracePt t="29169" x="1536700" y="4025900"/>
          <p14:tracePt t="29186" x="1619250" y="4013200"/>
          <p14:tracePt t="29188" x="1651000" y="4013200"/>
          <p14:tracePt t="29203" x="1695450" y="4006850"/>
          <p14:tracePt t="29220" x="1701800" y="4006850"/>
          <p14:tracePt t="29414" x="0" y="0"/>
        </p14:tracePtLst>
        <p14:tracePtLst>
          <p14:tracePt t="30100" x="1587500" y="4635500"/>
          <p14:tracePt t="30108" x="1587500" y="4629150"/>
          <p14:tracePt t="30165" x="1581150" y="4629150"/>
          <p14:tracePt t="30174" x="1574800" y="4622800"/>
          <p14:tracePt t="30187" x="1543050" y="4622800"/>
          <p14:tracePt t="30204" x="1511300" y="4616450"/>
          <p14:tracePt t="30220" x="1447800" y="4616450"/>
          <p14:tracePt t="30237" x="1352550" y="4616450"/>
          <p14:tracePt t="30253" x="1244600" y="4622800"/>
          <p14:tracePt t="30271" x="1174750" y="4629150"/>
          <p14:tracePt t="30287" x="1104900" y="4635500"/>
          <p14:tracePt t="30304" x="1073150" y="4641850"/>
          <p14:tracePt t="30320" x="1066800" y="4648200"/>
          <p14:tracePt t="30337" x="1060450" y="4654550"/>
          <p14:tracePt t="30354" x="1047750" y="4679950"/>
          <p14:tracePt t="30355" x="1047750" y="4699000"/>
          <p14:tracePt t="30371" x="1022350" y="4743450"/>
          <p14:tracePt t="30387" x="1003300" y="4806950"/>
          <p14:tracePt t="30404" x="1003300" y="4857750"/>
          <p14:tracePt t="30421" x="996950" y="4902200"/>
          <p14:tracePt t="30438" x="996950" y="4940300"/>
          <p14:tracePt t="30454" x="996950" y="4965700"/>
          <p14:tracePt t="30471" x="1003300" y="4972050"/>
          <p14:tracePt t="30487" x="1009650" y="4978400"/>
          <p14:tracePt t="30504" x="1016000" y="4978400"/>
          <p14:tracePt t="30521" x="1028700" y="4984750"/>
          <p14:tracePt t="30537" x="1066800" y="4984750"/>
          <p14:tracePt t="30554" x="1123950" y="4997450"/>
          <p14:tracePt t="30555" x="1136650" y="4997450"/>
          <p14:tracePt t="30571" x="1174750" y="5003800"/>
          <p14:tracePt t="30587" x="1244600" y="5029200"/>
          <p14:tracePt t="30589" x="1257300" y="5035550"/>
          <p14:tracePt t="30604" x="1282700" y="5041900"/>
          <p14:tracePt t="30621" x="1333500" y="5060950"/>
          <p14:tracePt t="30637" x="1371600" y="5073650"/>
          <p14:tracePt t="30655" x="1409700" y="5073650"/>
          <p14:tracePt t="30671" x="1460500" y="5073650"/>
          <p14:tracePt t="30688" x="1517650" y="5073650"/>
          <p14:tracePt t="30705" x="1568450" y="5073650"/>
          <p14:tracePt t="30721" x="1619250" y="5060950"/>
          <p14:tracePt t="30737" x="1638300" y="5054600"/>
          <p14:tracePt t="30755" x="1663700" y="5035550"/>
          <p14:tracePt t="30771" x="1682750" y="5022850"/>
          <p14:tracePt t="30788" x="1701800" y="5016500"/>
          <p14:tracePt t="30805" x="1746250" y="4991100"/>
          <p14:tracePt t="30821" x="1778000" y="4972050"/>
          <p14:tracePt t="30838" x="1790700" y="4965700"/>
          <p14:tracePt t="30854" x="1803400" y="4933950"/>
          <p14:tracePt t="30871" x="1809750" y="4914900"/>
          <p14:tracePt t="30888" x="1816100" y="4864100"/>
          <p14:tracePt t="30905" x="1816100" y="4832350"/>
          <p14:tracePt t="30921" x="1816100" y="4800600"/>
          <p14:tracePt t="30938" x="1816100" y="4781550"/>
          <p14:tracePt t="30955" x="1809750" y="4756150"/>
          <p14:tracePt t="30972" x="1790700" y="4743450"/>
          <p14:tracePt t="30988" x="1771650" y="4724400"/>
          <p14:tracePt t="31004" x="1752600" y="4711700"/>
          <p14:tracePt t="31021" x="1739900" y="4699000"/>
          <p14:tracePt t="31024" x="1733550" y="4699000"/>
          <p14:tracePt t="31038" x="1727200" y="4686300"/>
          <p14:tracePt t="31055" x="1689100" y="4679950"/>
          <p14:tracePt t="31071" x="1670050" y="4673600"/>
          <p14:tracePt t="31088" x="1612900" y="4660900"/>
          <p14:tracePt t="31105" x="1562100" y="4654550"/>
          <p14:tracePt t="31121" x="1536700" y="4648200"/>
          <p14:tracePt t="31138" x="1498600" y="4641850"/>
          <p14:tracePt t="31155" x="1473200" y="4641850"/>
          <p14:tracePt t="31171" x="1441450" y="4641850"/>
          <p14:tracePt t="31188" x="1377950" y="4641850"/>
          <p14:tracePt t="31205" x="1346200" y="4641850"/>
          <p14:tracePt t="31222" x="1327150" y="4641850"/>
          <p14:tracePt t="31238" x="1320800" y="4648200"/>
          <p14:tracePt t="31255" x="1308100" y="4654550"/>
          <p14:tracePt t="31272" x="1289050" y="4667250"/>
          <p14:tracePt t="31288" x="1276350" y="4679950"/>
          <p14:tracePt t="31305" x="1270000" y="4686300"/>
          <p14:tracePt t="31322" x="1263650" y="4686300"/>
          <p14:tracePt t="31395" x="1263650" y="4692650"/>
          <p14:tracePt t="31405" x="0" y="0"/>
        </p14:tracePtLst>
        <p14:tracePtLst>
          <p14:tracePt t="34751" x="1803400" y="3657600"/>
          <p14:tracePt t="34790" x="1797050" y="3657600"/>
          <p14:tracePt t="34809" x="1739900" y="3651250"/>
          <p14:tracePt t="34826" x="1657350" y="3651250"/>
          <p14:tracePt t="34843" x="1555750" y="3651250"/>
          <p14:tracePt t="34859" x="1441450" y="3651250"/>
          <p14:tracePt t="34876" x="1352550" y="3670300"/>
          <p14:tracePt t="34893" x="1295400" y="3689350"/>
          <p14:tracePt t="34909" x="1276350" y="3702050"/>
          <p14:tracePt t="34926" x="1257300" y="3721100"/>
          <p14:tracePt t="34943" x="1238250" y="3740150"/>
          <p14:tracePt t="34959" x="1219200" y="3784600"/>
          <p14:tracePt t="34976" x="1200150" y="3822700"/>
          <p14:tracePt t="34993" x="1200150" y="3860800"/>
          <p14:tracePt t="35009" x="1200150" y="3886200"/>
          <p14:tracePt t="35027" x="1212850" y="3943350"/>
          <p14:tracePt t="35043" x="1225550" y="3962400"/>
          <p14:tracePt t="35060" x="1250950" y="3987800"/>
          <p14:tracePt t="35076" x="1282700" y="4006850"/>
          <p14:tracePt t="35093" x="1308100" y="4019550"/>
          <p14:tracePt t="35110" x="1339850" y="4032250"/>
          <p14:tracePt t="35127" x="1377950" y="4032250"/>
          <p14:tracePt t="35143" x="1454150" y="4032250"/>
          <p14:tracePt t="35160" x="1555750" y="4032250"/>
          <p14:tracePt t="35176" x="1612900" y="4032250"/>
          <p14:tracePt t="35193" x="1670050" y="4032250"/>
          <p14:tracePt t="35210" x="1682750" y="4032250"/>
          <p14:tracePt t="35282" x="1682750" y="4025900"/>
          <p14:tracePt t="35293" x="1701800" y="4013200"/>
          <p14:tracePt t="35310" x="1714500" y="4000500"/>
          <p14:tracePt t="35327" x="1727200" y="3994150"/>
          <p14:tracePt t="35343" x="1739900" y="3968750"/>
          <p14:tracePt t="35360" x="1746250" y="3949700"/>
          <p14:tracePt t="35377" x="1758950" y="3930650"/>
          <p14:tracePt t="35394" x="1765300" y="3924300"/>
          <p14:tracePt t="35410" x="1765300" y="3917950"/>
          <p14:tracePt t="35563" x="0" y="0"/>
        </p14:tracePtLst>
        <p14:tracePtLst>
          <p14:tracePt t="39341" x="3092450" y="1746250"/>
          <p14:tracePt t="39349" x="3086100" y="1739900"/>
          <p14:tracePt t="39365" x="3079750" y="1739900"/>
          <p14:tracePt t="39381" x="3079750" y="1733550"/>
          <p14:tracePt t="39398" x="3073400" y="1727200"/>
          <p14:tracePt t="39415" x="3067050" y="1714500"/>
          <p14:tracePt t="39432" x="3048000" y="1701800"/>
          <p14:tracePt t="39448" x="3041650" y="1689100"/>
          <p14:tracePt t="39465" x="2990850" y="1670050"/>
          <p14:tracePt t="39482" x="2959100" y="1657350"/>
          <p14:tracePt t="39498" x="2889250" y="1638300"/>
          <p14:tracePt t="39516" x="2832100" y="1625600"/>
          <p14:tracePt t="39532" x="2762250" y="1606550"/>
          <p14:tracePt t="39548" x="2603500" y="1587500"/>
          <p14:tracePt t="39565" x="2520950" y="1574800"/>
          <p14:tracePt t="39582" x="2438400" y="1568450"/>
          <p14:tracePt t="39599" x="2311400" y="1562100"/>
          <p14:tracePt t="39615" x="2203450" y="1549400"/>
          <p14:tracePt t="39632" x="2139950" y="1549400"/>
          <p14:tracePt t="39649" x="2057400" y="1549400"/>
          <p14:tracePt t="39665" x="2012950" y="1549400"/>
          <p14:tracePt t="39668" x="1962150" y="1549400"/>
          <p14:tracePt t="39682" x="1943100" y="1549400"/>
          <p14:tracePt t="39699" x="1879600" y="1555750"/>
          <p14:tracePt t="39700" x="1860550" y="1562100"/>
          <p14:tracePt t="39716" x="1828800" y="1574800"/>
          <p14:tracePt t="39732" x="1746250" y="1612900"/>
          <p14:tracePt t="39749" x="1619250" y="1689100"/>
          <p14:tracePt t="39766" x="1536700" y="1739900"/>
          <p14:tracePt t="39782" x="1371600" y="1854200"/>
          <p14:tracePt t="39799" x="1295400" y="1911350"/>
          <p14:tracePt t="39815" x="1187450" y="1993900"/>
          <p14:tracePt t="39832" x="1136650" y="2044700"/>
          <p14:tracePt t="39849" x="1130300" y="2082800"/>
          <p14:tracePt t="39865" x="1111250" y="2139950"/>
          <p14:tracePt t="39882" x="1104900" y="2178050"/>
          <p14:tracePt t="39899" x="1104900" y="2266950"/>
          <p14:tracePt t="39915" x="1104900" y="2355850"/>
          <p14:tracePt t="39932" x="1104900" y="2419350"/>
          <p14:tracePt t="39933" x="1104900" y="2457450"/>
          <p14:tracePt t="39949" x="1111250" y="2571750"/>
          <p14:tracePt t="39965" x="1123950" y="2647950"/>
          <p14:tracePt t="39982" x="1143000" y="2787650"/>
          <p14:tracePt t="39999" x="1155700" y="2863850"/>
          <p14:tracePt t="40016" x="1168400" y="2933700"/>
          <p14:tracePt t="40033" x="1206500" y="3028950"/>
          <p14:tracePt t="40049" x="1225550" y="3073400"/>
          <p14:tracePt t="40066" x="1244600" y="3111500"/>
          <p14:tracePt t="40083" x="1263650" y="3168650"/>
          <p14:tracePt t="40099" x="1282700" y="3225800"/>
          <p14:tracePt t="40101" x="1320800" y="3295650"/>
          <p14:tracePt t="40116" x="1333500" y="3321050"/>
          <p14:tracePt t="40132" x="1358900" y="3359150"/>
          <p14:tracePt t="40149" x="1384300" y="3409950"/>
          <p14:tracePt t="40166" x="1435100" y="3460750"/>
          <p14:tracePt t="40168" x="1454150" y="3473450"/>
          <p14:tracePt t="40183" x="1492250" y="3505200"/>
          <p14:tracePt t="40199" x="1562100" y="3524250"/>
          <p14:tracePt t="40216" x="1593850" y="3524250"/>
          <p14:tracePt t="40233" x="1676400" y="3524250"/>
          <p14:tracePt t="40250" x="1778000" y="3505200"/>
          <p14:tracePt t="40266" x="1841500" y="3498850"/>
          <p14:tracePt t="40283" x="1943100" y="3492500"/>
          <p14:tracePt t="40299" x="2000250" y="3492500"/>
          <p14:tracePt t="40316" x="2076450" y="3492500"/>
          <p14:tracePt t="40333" x="2114550" y="3486150"/>
          <p14:tracePt t="40336" x="2133600" y="3486150"/>
          <p14:tracePt t="40349" x="2152650" y="3479800"/>
          <p14:tracePt t="40366" x="2197100" y="3473450"/>
          <p14:tracePt t="40383" x="2216150" y="3473450"/>
          <p14:tracePt t="40400" x="2228850" y="3460750"/>
          <p14:tracePt t="40402" x="2235200" y="3460750"/>
          <p14:tracePt t="40416" x="2247900" y="3448050"/>
          <p14:tracePt t="40434" x="2279650" y="3429000"/>
          <p14:tracePt t="40449" x="2311400" y="3403600"/>
          <p14:tracePt t="40466" x="2349500" y="3397250"/>
          <p14:tracePt t="40483" x="2387600" y="3390900"/>
          <p14:tracePt t="40500" x="2425700" y="3378200"/>
          <p14:tracePt t="40517" x="2457450" y="3378200"/>
          <p14:tracePt t="40534" x="2489200" y="3359150"/>
          <p14:tracePt t="40550" x="2501900" y="3352800"/>
          <p14:tracePt t="40566" x="2527300" y="3327400"/>
          <p14:tracePt t="40583" x="2546350" y="3302000"/>
          <p14:tracePt t="40600" x="2597150" y="3238500"/>
          <p14:tracePt t="40602" x="2616200" y="3225800"/>
          <p14:tracePt t="40616" x="2647950" y="3187700"/>
          <p14:tracePt t="40633" x="2686050" y="3136900"/>
          <p14:tracePt t="40650" x="2717800" y="3092450"/>
          <p14:tracePt t="40666" x="2730500" y="3079750"/>
          <p14:tracePt t="40668" x="2730500" y="3060700"/>
          <p14:tracePt t="40683" x="2762250" y="3003550"/>
          <p14:tracePt t="40700" x="2768600" y="2946400"/>
          <p14:tracePt t="40716" x="2787650" y="2889250"/>
          <p14:tracePt t="40733" x="2800350" y="2832100"/>
          <p14:tracePt t="40750" x="2813050" y="2730500"/>
          <p14:tracePt t="40767" x="2819400" y="2679700"/>
          <p14:tracePt t="40783" x="2819400" y="2622550"/>
          <p14:tracePt t="40800" x="2819400" y="2571750"/>
          <p14:tracePt t="40817" x="2819400" y="2520950"/>
          <p14:tracePt t="40833" x="2819400" y="2444750"/>
          <p14:tracePt t="40835" x="2819400" y="2425700"/>
          <p14:tracePt t="40850" x="2819400" y="2406650"/>
          <p14:tracePt t="40867" x="2819400" y="2355850"/>
          <p14:tracePt t="40884" x="2813050" y="2324100"/>
          <p14:tracePt t="40900" x="2813050" y="2305050"/>
          <p14:tracePt t="40902" x="2813050" y="2292350"/>
          <p14:tracePt t="40917" x="2800350" y="2260600"/>
          <p14:tracePt t="40933" x="2794000" y="2235200"/>
          <p14:tracePt t="40950" x="2787650" y="2216150"/>
          <p14:tracePt t="40967" x="2781300" y="2184400"/>
          <p14:tracePt t="40983" x="2762250" y="2127250"/>
          <p14:tracePt t="41001" x="2749550" y="2101850"/>
          <p14:tracePt t="41018" x="2730500" y="2063750"/>
          <p14:tracePt t="41034" x="2711450" y="2032000"/>
          <p14:tracePt t="41050" x="2686050" y="1993900"/>
          <p14:tracePt t="41067" x="2667000" y="1974850"/>
          <p14:tracePt t="41085" x="2641600" y="1955800"/>
          <p14:tracePt t="41087" x="2635250" y="1949450"/>
          <p14:tracePt t="41100" x="2628900" y="1936750"/>
          <p14:tracePt t="41118" x="2603500" y="1924050"/>
          <p14:tracePt t="41134" x="2565400" y="1898650"/>
          <p14:tracePt t="41150" x="2540000" y="1892300"/>
          <p14:tracePt t="41167" x="2508250" y="1873250"/>
          <p14:tracePt t="41184" x="2476500" y="1866900"/>
          <p14:tracePt t="41200" x="2432050" y="1854200"/>
          <p14:tracePt t="41218" x="2400300" y="1847850"/>
          <p14:tracePt t="41234" x="2368550" y="1835150"/>
          <p14:tracePt t="41251" x="2330450" y="1828800"/>
          <p14:tracePt t="41268" x="2292350" y="1816100"/>
          <p14:tracePt t="41284" x="2235200" y="1809750"/>
          <p14:tracePt t="41300" x="2184400" y="1803400"/>
          <p14:tracePt t="41317" x="2108200" y="1803400"/>
          <p14:tracePt t="41334" x="2032000" y="1803400"/>
          <p14:tracePt t="41351" x="1943100" y="1803400"/>
          <p14:tracePt t="41351" x="1892300" y="1809750"/>
          <p14:tracePt t="41367" x="1803400" y="1828800"/>
          <p14:tracePt t="41384" x="1720850" y="1854200"/>
          <p14:tracePt t="41401" x="1670050" y="1879600"/>
          <p14:tracePt t="41418" x="1606550" y="1911350"/>
          <p14:tracePt t="41434" x="1574800" y="1943100"/>
          <p14:tracePt t="41451" x="1536700" y="1981200"/>
          <p14:tracePt t="41468" x="1524000" y="2012950"/>
          <p14:tracePt t="41485" x="1504950" y="2032000"/>
          <p14:tracePt t="41501" x="1504950" y="2057400"/>
          <p14:tracePt t="41518" x="1492250" y="2082800"/>
          <p14:tracePt t="41522" x="1492250" y="2101850"/>
          <p14:tracePt t="41534" x="1485900" y="2120900"/>
          <p14:tracePt t="41551" x="1466850" y="2171700"/>
          <p14:tracePt t="41555" x="1460500" y="2197100"/>
          <p14:tracePt t="41568" x="1454150" y="2235200"/>
          <p14:tracePt t="41584" x="1454150" y="2279650"/>
          <p14:tracePt t="41588" x="1454150" y="2317750"/>
          <p14:tracePt t="41601" x="1447800" y="2368550"/>
          <p14:tracePt t="41618" x="1441450" y="2451100"/>
          <p14:tracePt t="41634" x="1441450" y="2520950"/>
          <p14:tracePt t="41651" x="1441450" y="2597150"/>
          <p14:tracePt t="41668" x="1447800" y="2673350"/>
          <p14:tracePt t="41684" x="1460500" y="2762250"/>
          <p14:tracePt t="41701" x="1479550" y="2844800"/>
          <p14:tracePt t="41718" x="1498600" y="2914650"/>
          <p14:tracePt t="41735" x="1517650" y="2971800"/>
          <p14:tracePt t="41751" x="1536700" y="3016250"/>
          <p14:tracePt t="41768" x="1562100" y="3067050"/>
          <p14:tracePt t="41785" x="1581150" y="3086100"/>
          <p14:tracePt t="41786" x="1600200" y="3124200"/>
          <p14:tracePt t="41801" x="1612900" y="3130550"/>
          <p14:tracePt t="41818" x="1651000" y="3168650"/>
          <p14:tracePt t="41820" x="1663700" y="3175000"/>
          <p14:tracePt t="41834" x="1670050" y="3181350"/>
          <p14:tracePt t="41851" x="1720850" y="3219450"/>
          <p14:tracePt t="41868" x="1752600" y="3238500"/>
          <p14:tracePt t="41885" x="1835150" y="3263900"/>
          <p14:tracePt t="41901" x="1981200" y="3302000"/>
          <p14:tracePt t="41918" x="2095500" y="3327400"/>
          <p14:tracePt t="41935" x="2165350" y="3340100"/>
          <p14:tracePt t="41951" x="2273300" y="3352800"/>
          <p14:tracePt t="41969" x="2362200" y="3365500"/>
          <p14:tracePt t="41986" x="2432050" y="3365500"/>
          <p14:tracePt t="41987" x="2451100" y="3365500"/>
          <p14:tracePt t="42002" x="2495550" y="3365500"/>
          <p14:tracePt t="42019" x="2565400" y="3352800"/>
          <p14:tracePt t="42021" x="2584450" y="3346450"/>
          <p14:tracePt t="42035" x="2622550" y="3327400"/>
          <p14:tracePt t="42051" x="2679700" y="3308350"/>
          <p14:tracePt t="42068" x="2711450" y="3295650"/>
          <p14:tracePt t="42215" x="0" y="0"/>
        </p14:tracePtLst>
        <p14:tracePtLst>
          <p14:tracePt t="44530" x="704850" y="1943100"/>
          <p14:tracePt t="44547" x="704850" y="1936750"/>
          <p14:tracePt t="44578" x="698500" y="1936750"/>
          <p14:tracePt t="44605" x="673100" y="1936750"/>
          <p14:tracePt t="44621" x="590550" y="1949450"/>
          <p14:tracePt t="44638" x="539750" y="1968500"/>
          <p14:tracePt t="44655" x="438150" y="2019300"/>
          <p14:tracePt t="44671" x="374650" y="2051050"/>
          <p14:tracePt t="44688" x="323850" y="2082800"/>
          <p14:tracePt t="44705" x="273050" y="2139950"/>
          <p14:tracePt t="44721" x="241300" y="2190750"/>
          <p14:tracePt t="44738" x="209550" y="2292350"/>
          <p14:tracePt t="44755" x="190500" y="2387600"/>
          <p14:tracePt t="44771" x="184150" y="2463800"/>
          <p14:tracePt t="44788" x="184150" y="2590800"/>
          <p14:tracePt t="44805" x="184150" y="2679700"/>
          <p14:tracePt t="44821" x="203200" y="2806700"/>
          <p14:tracePt t="44824" x="203200" y="2825750"/>
          <p14:tracePt t="44838" x="215900" y="2876550"/>
          <p14:tracePt t="44855" x="279400" y="2997200"/>
          <p14:tracePt t="44872" x="330200" y="3041650"/>
          <p14:tracePt t="44888" x="355600" y="3067050"/>
          <p14:tracePt t="44905" x="387350" y="3086100"/>
          <p14:tracePt t="44922" x="412750" y="3105150"/>
          <p14:tracePt t="44939" x="425450" y="3111500"/>
          <p14:tracePt t="44955" x="450850" y="3117850"/>
          <p14:tracePt t="44972" x="482600" y="3117850"/>
          <p14:tracePt t="44988" x="527050" y="3117850"/>
          <p14:tracePt t="45005" x="603250" y="3105150"/>
          <p14:tracePt t="45022" x="679450" y="3079750"/>
          <p14:tracePt t="45038" x="800100" y="3035300"/>
          <p14:tracePt t="45055" x="869950" y="2997200"/>
          <p14:tracePt t="45058" x="908050" y="2971800"/>
          <p14:tracePt t="45072" x="920750" y="2959100"/>
          <p14:tracePt t="45089" x="958850" y="2914650"/>
          <p14:tracePt t="45106" x="984250" y="2825750"/>
          <p14:tracePt t="45122" x="990600" y="2730500"/>
          <p14:tracePt t="45139" x="1003300" y="2635250"/>
          <p14:tracePt t="45156" x="1009650" y="2520950"/>
          <p14:tracePt t="45172" x="1016000" y="2432050"/>
          <p14:tracePt t="45189" x="1022350" y="2381250"/>
          <p14:tracePt t="45205" x="1022350" y="2317750"/>
          <p14:tracePt t="45223" x="1016000" y="2273300"/>
          <p14:tracePt t="45239" x="1003300" y="2203450"/>
          <p14:tracePt t="45255" x="990600" y="2139950"/>
          <p14:tracePt t="45272" x="977900" y="2089150"/>
          <p14:tracePt t="45289" x="958850" y="2051050"/>
          <p14:tracePt t="45306" x="933450" y="2019300"/>
          <p14:tracePt t="45308" x="920750" y="2006600"/>
          <p14:tracePt t="45322" x="908050" y="1987550"/>
          <p14:tracePt t="45339" x="889000" y="1968500"/>
          <p14:tracePt t="45356" x="863600" y="1955800"/>
          <p14:tracePt t="45372" x="844550" y="1949450"/>
          <p14:tracePt t="45389" x="812800" y="1943100"/>
          <p14:tracePt t="45406" x="768350" y="1936750"/>
          <p14:tracePt t="45422" x="704850" y="1936750"/>
          <p14:tracePt t="45439" x="615950" y="1955800"/>
          <p14:tracePt t="45456" x="501650" y="1981200"/>
          <p14:tracePt t="45473" x="393700" y="2012950"/>
          <p14:tracePt t="45489" x="292100" y="2051050"/>
          <p14:tracePt t="45506" x="228600" y="2082800"/>
          <p14:tracePt t="45508" x="215900" y="2089150"/>
          <p14:tracePt t="45522" x="209550" y="2095500"/>
          <p14:tracePt t="45539" x="209550" y="2108200"/>
          <p14:tracePt t="45556" x="209550" y="2120900"/>
          <p14:tracePt t="45572" x="203200" y="2152650"/>
          <p14:tracePt t="45574" x="203200" y="2165350"/>
          <p14:tracePt t="45590" x="196850" y="2209800"/>
          <p14:tracePt t="45606" x="196850" y="2266950"/>
          <p14:tracePt t="45623" x="196850" y="2355850"/>
          <p14:tracePt t="45640" x="209550" y="2451100"/>
          <p14:tracePt t="45656" x="222250" y="2520950"/>
          <p14:tracePt t="45673" x="247650" y="2584450"/>
          <p14:tracePt t="45689" x="266700" y="2647950"/>
          <p14:tracePt t="45706" x="292100" y="2705100"/>
          <p14:tracePt t="45723" x="311150" y="2743200"/>
          <p14:tracePt t="45739" x="323850" y="2762250"/>
          <p14:tracePt t="45741" x="336550" y="2774950"/>
          <p14:tracePt t="45756" x="342900" y="2781300"/>
          <p14:tracePt t="45773" x="355600" y="2787650"/>
          <p14:tracePt t="45775" x="361950" y="2800350"/>
          <p14:tracePt t="45790" x="374650" y="2800350"/>
          <p14:tracePt t="45806" x="387350" y="2813050"/>
          <p14:tracePt t="45823" x="400050" y="2819400"/>
          <p14:tracePt t="45840" x="431800" y="2832100"/>
          <p14:tracePt t="45856" x="450850" y="2838450"/>
          <p14:tracePt t="45873" x="488950" y="2851150"/>
          <p14:tracePt t="45890" x="520700" y="2851150"/>
          <p14:tracePt t="45907" x="584200" y="2851150"/>
          <p14:tracePt t="45923" x="635000" y="2844800"/>
          <p14:tracePt t="45940" x="698500" y="2819400"/>
          <p14:tracePt t="45957" x="774700" y="2768600"/>
          <p14:tracePt t="45973" x="825500" y="2736850"/>
          <p14:tracePt t="45990" x="889000" y="2692400"/>
          <p14:tracePt t="46006" x="920750" y="2654300"/>
          <p14:tracePt t="46007" x="933450" y="2647950"/>
          <p14:tracePt t="46023" x="952500" y="2616200"/>
          <p14:tracePt t="46040" x="965200" y="2597150"/>
          <p14:tracePt t="46056" x="971550" y="2584450"/>
          <p14:tracePt t="46073" x="977900" y="2571750"/>
          <p14:tracePt t="46204" x="0" y="0"/>
        </p14:tracePtLst>
        <p14:tracePtLst>
          <p14:tracePt t="51318" x="5346700" y="3524250"/>
          <p14:tracePt t="51339" x="5346700" y="3517900"/>
          <p14:tracePt t="51346" x="5340350" y="3517900"/>
          <p14:tracePt t="51363" x="5334000" y="3511550"/>
          <p14:tracePt t="51380" x="5314950" y="3505200"/>
          <p14:tracePt t="51396" x="5295900" y="3498850"/>
          <p14:tracePt t="51413" x="5270500" y="3498850"/>
          <p14:tracePt t="51430" x="5238750" y="3498850"/>
          <p14:tracePt t="51446" x="5181600" y="3498850"/>
          <p14:tracePt t="51463" x="5130800" y="3511550"/>
          <p14:tracePt t="51464" x="5111750" y="3517900"/>
          <p14:tracePt t="51480" x="5035550" y="3536950"/>
          <p14:tracePt t="51497" x="5016500" y="3543300"/>
          <p14:tracePt t="51514" x="4933950" y="3581400"/>
          <p14:tracePt t="51531" x="4908550" y="3600450"/>
          <p14:tracePt t="51547" x="4889500" y="3619500"/>
          <p14:tracePt t="51563" x="4876800" y="3632200"/>
          <p14:tracePt t="51580" x="4870450" y="3657600"/>
          <p14:tracePt t="51596" x="4857750" y="3676650"/>
          <p14:tracePt t="51613" x="4857750" y="3708400"/>
          <p14:tracePt t="51631" x="4857750" y="3746500"/>
          <p14:tracePt t="51647" x="4857750" y="3803650"/>
          <p14:tracePt t="51663" x="4857750" y="3848100"/>
          <p14:tracePt t="51680" x="4864100" y="3873500"/>
          <p14:tracePt t="51697" x="4870450" y="3892550"/>
          <p14:tracePt t="51699" x="4883150" y="3911600"/>
          <p14:tracePt t="51714" x="4895850" y="3930650"/>
          <p14:tracePt t="51730" x="4927600" y="3962400"/>
          <p14:tracePt t="51747" x="4972050" y="3987800"/>
          <p14:tracePt t="51763" x="5022850" y="4006850"/>
          <p14:tracePt t="51780" x="5073650" y="4013200"/>
          <p14:tracePt t="51797" x="5130800" y="4013200"/>
          <p14:tracePt t="51813" x="5168900" y="4013200"/>
          <p14:tracePt t="51830" x="5187950" y="4013200"/>
          <p14:tracePt t="51847" x="5207000" y="4013200"/>
          <p14:tracePt t="51863" x="5232400" y="4013200"/>
          <p14:tracePt t="51880" x="5264150" y="4000500"/>
          <p14:tracePt t="51897" x="5302250" y="3981450"/>
          <p14:tracePt t="51913" x="5378450" y="3956050"/>
          <p14:tracePt t="51930" x="5435600" y="3943350"/>
          <p14:tracePt t="51932" x="5480050" y="3924300"/>
          <p14:tracePt t="51947" x="5499100" y="3911600"/>
          <p14:tracePt t="51964" x="5530850" y="3886200"/>
          <p14:tracePt t="51980" x="5543550" y="3867150"/>
          <p14:tracePt t="51997" x="5549900" y="3841750"/>
          <p14:tracePt t="52014" x="5556250" y="3803650"/>
          <p14:tracePt t="52031" x="5556250" y="3778250"/>
          <p14:tracePt t="52048" x="5556250" y="3746500"/>
          <p14:tracePt t="52064" x="5543550" y="3689350"/>
          <p14:tracePt t="52080" x="5530850" y="3657600"/>
          <p14:tracePt t="52097" x="5511800" y="3619500"/>
          <p14:tracePt t="52114" x="5499100" y="3581400"/>
          <p14:tracePt t="52130" x="5480050" y="3562350"/>
          <p14:tracePt t="52148" x="5467350" y="3549650"/>
          <p14:tracePt t="52164" x="5461000" y="3543300"/>
          <p14:tracePt t="52166" x="5454650" y="3536950"/>
          <p14:tracePt t="52181" x="5448300" y="3536950"/>
          <p14:tracePt t="52198" x="5422900" y="3524250"/>
          <p14:tracePt t="52214" x="5397500" y="3517900"/>
          <p14:tracePt t="52231" x="5365750" y="3517900"/>
          <p14:tracePt t="52247" x="5302250" y="3517900"/>
          <p14:tracePt t="52264" x="5251450" y="3517900"/>
          <p14:tracePt t="52281" x="5200650" y="3517900"/>
          <p14:tracePt t="52298" x="5168900" y="3517900"/>
          <p14:tracePt t="52315" x="5137150" y="3517900"/>
          <p14:tracePt t="52331" x="5111750" y="3536950"/>
          <p14:tracePt t="52348" x="5092700" y="3549650"/>
          <p14:tracePt t="52364" x="5073650" y="3568700"/>
          <p14:tracePt t="52381" x="5048250" y="3600450"/>
          <p14:tracePt t="52398" x="5035550" y="3625850"/>
          <p14:tracePt t="52400" x="5022850" y="3644900"/>
          <p14:tracePt t="52414" x="5016500" y="3663950"/>
          <p14:tracePt t="52431" x="5003800" y="3683000"/>
          <p14:tracePt t="52433" x="5003800" y="3695700"/>
          <p14:tracePt t="52448" x="4997450" y="3714750"/>
          <p14:tracePt t="52464" x="4991100" y="3740150"/>
          <p14:tracePt t="52481" x="4991100" y="3752850"/>
          <p14:tracePt t="52498" x="4991100" y="3778250"/>
          <p14:tracePt t="52514" x="4991100" y="3810000"/>
          <p14:tracePt t="52532" x="4997450" y="3829050"/>
          <p14:tracePt t="52548" x="5003800" y="3854450"/>
          <p14:tracePt t="52564" x="5016500" y="3873500"/>
          <p14:tracePt t="52581" x="5029200" y="3898900"/>
          <p14:tracePt t="52598" x="5048250" y="3924300"/>
          <p14:tracePt t="52600" x="5054600" y="3937000"/>
          <p14:tracePt t="52614" x="5067300" y="3949700"/>
          <p14:tracePt t="52631" x="5092700" y="3962400"/>
          <p14:tracePt t="52648" x="5105400" y="3968750"/>
          <p14:tracePt t="52664" x="5124450" y="3975100"/>
          <p14:tracePt t="52666" x="5130800" y="3975100"/>
          <p14:tracePt t="52681" x="5137150" y="3975100"/>
          <p14:tracePt t="52698" x="5175250" y="3975100"/>
          <p14:tracePt t="52715" x="5207000" y="3968750"/>
          <p14:tracePt t="52731" x="5283200" y="3949700"/>
          <p14:tracePt t="52748" x="5334000" y="3937000"/>
          <p14:tracePt t="52765" x="5397500" y="3930650"/>
          <p14:tracePt t="52782" x="5422900" y="3924300"/>
          <p14:tracePt t="52798" x="5429250" y="3924300"/>
          <p14:tracePt t="52848" x="5435600" y="3924300"/>
          <p14:tracePt t="52851" x="5435600" y="3917950"/>
          <p14:tracePt t="52881" x="5441950" y="3911600"/>
          <p14:tracePt t="53005" x="0" y="0"/>
        </p14:tracePtLst>
        <p14:tracePtLst>
          <p14:tracePt t="61645" x="9569450" y="3708400"/>
          <p14:tracePt t="61693" x="9569450" y="3702050"/>
          <p14:tracePt t="61709" x="9594850" y="3702050"/>
          <p14:tracePt t="61726" x="9620250" y="3702050"/>
          <p14:tracePt t="61742" x="9658350" y="3695700"/>
          <p14:tracePt t="61759" x="9747250" y="3695700"/>
          <p14:tracePt t="61776" x="9823450" y="3695700"/>
          <p14:tracePt t="61792" x="9912350" y="3689350"/>
          <p14:tracePt t="61809" x="10001250" y="3676650"/>
          <p14:tracePt t="61811" x="10071100" y="3670300"/>
          <p14:tracePt t="61826" x="10090150" y="3663950"/>
          <p14:tracePt t="61843" x="10191750" y="3638550"/>
          <p14:tracePt t="61860" x="10198100" y="3638550"/>
          <p14:tracePt t="61876" x="10248900" y="3613150"/>
          <p14:tracePt t="61893" x="10267950" y="3600450"/>
          <p14:tracePt t="61909" x="10306050" y="3575050"/>
          <p14:tracePt t="61926" x="10344150" y="3556000"/>
          <p14:tracePt t="61942" x="10369550" y="3549650"/>
          <p14:tracePt t="61960" x="10401300" y="3530600"/>
          <p14:tracePt t="61976" x="10414000" y="3517900"/>
          <p14:tracePt t="61993" x="10433050" y="3486150"/>
          <p14:tracePt t="62009" x="10445750" y="3460750"/>
          <p14:tracePt t="62026" x="10458450" y="3390900"/>
          <p14:tracePt t="62043" x="10464800" y="3346450"/>
          <p14:tracePt t="62059" x="10464800" y="3276600"/>
          <p14:tracePt t="62060" x="10464800" y="3263900"/>
          <p14:tracePt t="62076" x="10458450" y="3232150"/>
          <p14:tracePt t="62093" x="10445750" y="3200400"/>
          <p14:tracePt t="62110" x="10433050" y="3168650"/>
          <p14:tracePt t="62127" x="10414000" y="3130550"/>
          <p14:tracePt t="62143" x="10394950" y="3105150"/>
          <p14:tracePt t="62159" x="10356850" y="3067050"/>
          <p14:tracePt t="62176" x="10293350" y="3016250"/>
          <p14:tracePt t="62193" x="10242550" y="2990850"/>
          <p14:tracePt t="62210" x="10147300" y="2940050"/>
          <p14:tracePt t="62226" x="10102850" y="2927350"/>
          <p14:tracePt t="62243" x="10026650" y="2901950"/>
          <p14:tracePt t="62260" x="9994900" y="2889250"/>
          <p14:tracePt t="62276" x="9963150" y="2882900"/>
          <p14:tracePt t="62293" x="9899650" y="2870200"/>
          <p14:tracePt t="62295" x="9880600" y="2870200"/>
          <p14:tracePt t="62310" x="9855200" y="2870200"/>
          <p14:tracePt t="62327" x="9715500" y="2870200"/>
          <p14:tracePt t="62343" x="9645650" y="2876550"/>
          <p14:tracePt t="62360" x="9575800" y="2895600"/>
          <p14:tracePt t="62376" x="9499600" y="2908300"/>
          <p14:tracePt t="62393" x="9423400" y="2921000"/>
          <p14:tracePt t="62410" x="9328150" y="2952750"/>
          <p14:tracePt t="62426" x="9296400" y="2971800"/>
          <p14:tracePt t="62443" x="9264650" y="2990850"/>
          <p14:tracePt t="62460" x="9220200" y="3035300"/>
          <p14:tracePt t="62476" x="9194800" y="3054350"/>
          <p14:tracePt t="62493" x="9175750" y="3092450"/>
          <p14:tracePt t="62510" x="9156700" y="3117850"/>
          <p14:tracePt t="62527" x="9144000" y="3181350"/>
          <p14:tracePt t="62529" x="9131300" y="3232150"/>
          <p14:tracePt t="62543" x="9124950" y="3251200"/>
          <p14:tracePt t="62560" x="9112250" y="3352800"/>
          <p14:tracePt t="62577" x="9112250" y="3409950"/>
          <p14:tracePt t="62594" x="9118600" y="3435350"/>
          <p14:tracePt t="62610" x="9131300" y="3473450"/>
          <p14:tracePt t="62627" x="9137650" y="3492500"/>
          <p14:tracePt t="62644" x="9163050" y="3543300"/>
          <p14:tracePt t="62660" x="9188450" y="3587750"/>
          <p14:tracePt t="62677" x="9232900" y="3644900"/>
          <p14:tracePt t="62693" x="9264650" y="3683000"/>
          <p14:tracePt t="62710" x="9296400" y="3714750"/>
          <p14:tracePt t="62727" x="9340850" y="3740150"/>
          <p14:tracePt t="62743" x="9378950" y="3752850"/>
          <p14:tracePt t="62760" x="9429750" y="3759200"/>
          <p14:tracePt t="62777" x="9499600" y="3765550"/>
          <p14:tracePt t="62794" x="9582150" y="3765550"/>
          <p14:tracePt t="62795" x="9607550" y="3765550"/>
          <p14:tracePt t="62811" x="9709150" y="3765550"/>
          <p14:tracePt t="62827" x="9823450" y="3765550"/>
          <p14:tracePt t="62844" x="9931400" y="3765550"/>
          <p14:tracePt t="62861" x="9994900" y="3765550"/>
          <p14:tracePt t="62878" x="10039350" y="3752850"/>
          <p14:tracePt t="62894" x="10083800" y="3733800"/>
          <p14:tracePt t="62911" x="10115550" y="3714750"/>
          <p14:tracePt t="62927" x="10166350" y="3683000"/>
          <p14:tracePt t="62930" x="10172700" y="3676650"/>
          <p14:tracePt t="62945" x="10191750" y="3663950"/>
          <p14:tracePt t="62961" x="10210800" y="3651250"/>
          <p14:tracePt t="62964" x="10223500" y="3638550"/>
          <p14:tracePt t="62977" x="10236200" y="3632200"/>
          <p14:tracePt t="62994" x="10267950" y="3600450"/>
          <p14:tracePt t="63011" x="10293350" y="3575050"/>
          <p14:tracePt t="63027" x="10318750" y="3549650"/>
          <p14:tracePt t="63030" x="10325100" y="3530600"/>
          <p14:tracePt t="63044" x="10344150" y="3505200"/>
          <p14:tracePt t="63061" x="10363200" y="3429000"/>
          <p14:tracePt t="63077" x="10375900" y="3371850"/>
          <p14:tracePt t="63095" x="10382250" y="3346450"/>
          <p14:tracePt t="63111" x="10382250" y="3308350"/>
          <p14:tracePt t="63128" x="10382250" y="3289300"/>
          <p14:tracePt t="63145" x="10375900" y="3257550"/>
          <p14:tracePt t="63149" x="10369550" y="3251200"/>
          <p14:tracePt t="63161" x="10369550" y="3238500"/>
          <p14:tracePt t="63178" x="10344150" y="3200400"/>
          <p14:tracePt t="63194" x="10331450" y="3175000"/>
          <p14:tracePt t="63198" x="10312400" y="3149600"/>
          <p14:tracePt t="63212" x="10306050" y="3136900"/>
          <p14:tracePt t="63215" x="10299700" y="3130550"/>
          <p14:tracePt t="63228" x="10293350" y="3124200"/>
          <p14:tracePt t="63246" x="10274300" y="3098800"/>
          <p14:tracePt t="63261" x="10261600" y="3086100"/>
          <p14:tracePt t="63278" x="10248900" y="3073400"/>
          <p14:tracePt t="63295" x="10223500" y="3054350"/>
          <p14:tracePt t="63311" x="10179050" y="3028950"/>
          <p14:tracePt t="63328" x="10147300" y="3016250"/>
          <p14:tracePt t="63345" x="10115550" y="3003550"/>
          <p14:tracePt t="63361" x="10096500" y="2997200"/>
          <p14:tracePt t="63378" x="10077450" y="2997200"/>
          <p14:tracePt t="63396" x="10064750" y="2990850"/>
          <p14:tracePt t="63411" x="10045700" y="2984500"/>
          <p14:tracePt t="63415" x="10033000" y="2984500"/>
          <p14:tracePt t="63428" x="10020300" y="2984500"/>
          <p14:tracePt t="63444" x="9982200" y="2984500"/>
          <p14:tracePt t="63446" x="9956800" y="2984500"/>
          <p14:tracePt t="63461" x="9931400" y="2984500"/>
          <p14:tracePt t="63478" x="9874250" y="2984500"/>
          <p14:tracePt t="63479" x="9848850" y="2984500"/>
          <p14:tracePt t="63495" x="9804400" y="2984500"/>
          <p14:tracePt t="63511" x="9766300" y="2990850"/>
          <p14:tracePt t="63528" x="9721850" y="2997200"/>
          <p14:tracePt t="63544" x="9709150" y="3003550"/>
          <p14:tracePt t="63561" x="9690100" y="3009900"/>
          <p14:tracePt t="63578" x="9658350" y="3028950"/>
          <p14:tracePt t="63595" x="9601200" y="3054350"/>
          <p14:tracePt t="63611" x="9537700" y="3073400"/>
          <p14:tracePt t="63628" x="9467850" y="3092450"/>
          <p14:tracePt t="63645" x="9391650" y="3117850"/>
          <p14:tracePt t="63662" x="9366250" y="3136900"/>
          <p14:tracePt t="63678" x="9359900" y="3136900"/>
          <p14:tracePt t="63695" x="9359900" y="3143250"/>
          <p14:tracePt t="63711" x="9353550" y="3143250"/>
          <p14:tracePt t="63728" x="9353550" y="3149600"/>
          <p14:tracePt t="63745" x="9353550" y="3162300"/>
          <p14:tracePt t="63761" x="9347200" y="3175000"/>
          <p14:tracePt t="63778" x="9347200" y="3206750"/>
          <p14:tracePt t="63795" x="9347200" y="3225800"/>
          <p14:tracePt t="63812" x="9347200" y="3263900"/>
          <p14:tracePt t="63829" x="9347200" y="3295650"/>
          <p14:tracePt t="63846" x="9347200" y="3321050"/>
          <p14:tracePt t="63862" x="9353550" y="3346450"/>
          <p14:tracePt t="63879" x="9353550" y="3359150"/>
          <p14:tracePt t="63938" x="9353550" y="3365500"/>
          <p14:tracePt t="63949" x="9359900" y="3365500"/>
          <p14:tracePt t="63985" x="9359900" y="3371850"/>
          <p14:tracePt t="64030" x="9359900" y="3378200"/>
          <p14:tracePt t="64045" x="0" y="0"/>
        </p14:tracePtLst>
        <p14:tracePtLst>
          <p14:tracePt t="94511" x="9518650" y="1320800"/>
          <p14:tracePt t="94515" x="9518650" y="1314450"/>
          <p14:tracePt t="94532" x="9518650" y="1308100"/>
          <p14:tracePt t="94550" x="9518650" y="1301750"/>
          <p14:tracePt t="94566" x="9518650" y="1295400"/>
          <p14:tracePt t="94583" x="9518650" y="1276350"/>
          <p14:tracePt t="94599" x="9518650" y="1250950"/>
          <p14:tracePt t="94616" x="9518650" y="1219200"/>
          <p14:tracePt t="94633" x="9512300" y="1181100"/>
          <p14:tracePt t="94649" x="9505950" y="1162050"/>
          <p14:tracePt t="94666" x="9493250" y="1123950"/>
          <p14:tracePt t="94683" x="9480550" y="1104900"/>
          <p14:tracePt t="94699" x="9461500" y="1079500"/>
          <p14:tracePt t="94701" x="9455150" y="1073150"/>
          <p14:tracePt t="94716" x="9429750" y="1054100"/>
          <p14:tracePt t="94733" x="9417050" y="1041400"/>
          <p14:tracePt t="94749" x="9410700" y="1035050"/>
          <p14:tracePt t="94766" x="9398000" y="1022350"/>
          <p14:tracePt t="94783" x="9372600" y="1009650"/>
          <p14:tracePt t="94800" x="9328150" y="996950"/>
          <p14:tracePt t="94817" x="9290050" y="990600"/>
          <p14:tracePt t="94833" x="9232900" y="977900"/>
          <p14:tracePt t="94850" x="9194800" y="977900"/>
          <p14:tracePt t="94866" x="9156700" y="977900"/>
          <p14:tracePt t="94883" x="9131300" y="977900"/>
          <p14:tracePt t="94900" x="9105900" y="977900"/>
          <p14:tracePt t="94902" x="9099550" y="977900"/>
          <p14:tracePt t="94917" x="9086850" y="984250"/>
          <p14:tracePt t="94933" x="9055100" y="1003300"/>
          <p14:tracePt t="94935" x="9029700" y="1016000"/>
          <p14:tracePt t="94950" x="8985250" y="1054100"/>
          <p14:tracePt t="94967" x="8966200" y="1079500"/>
          <p14:tracePt t="94983" x="8928100" y="1111250"/>
          <p14:tracePt t="95000" x="8909050" y="1130300"/>
          <p14:tracePt t="95016" x="8902700" y="1136650"/>
          <p14:tracePt t="95033" x="8883650" y="1155700"/>
          <p14:tracePt t="95050" x="8864600" y="1193800"/>
          <p14:tracePt t="95067" x="8845550" y="1225550"/>
          <p14:tracePt t="95083" x="8832850" y="1295400"/>
          <p14:tracePt t="95101" x="8826500" y="1327150"/>
          <p14:tracePt t="95117" x="8820150" y="1390650"/>
          <p14:tracePt t="95133" x="8820150" y="1422400"/>
          <p14:tracePt t="95150" x="8820150" y="1460500"/>
          <p14:tracePt t="95167" x="8826500" y="1511300"/>
          <p14:tracePt t="95169" x="8826500" y="1524000"/>
          <p14:tracePt t="95183" x="8832850" y="1536700"/>
          <p14:tracePt t="95200" x="8858250" y="1600200"/>
          <p14:tracePt t="95217" x="8883650" y="1651000"/>
          <p14:tracePt t="95233" x="8934450" y="1752600"/>
          <p14:tracePt t="95251" x="8966200" y="1803400"/>
          <p14:tracePt t="95267" x="8997950" y="1847850"/>
          <p14:tracePt t="95285" x="9017000" y="1873250"/>
          <p14:tracePt t="95301" x="9029700" y="1892300"/>
          <p14:tracePt t="95317" x="9048750" y="1905000"/>
          <p14:tracePt t="95334" x="9074150" y="1924050"/>
          <p14:tracePt t="95351" x="9099550" y="1943100"/>
          <p14:tracePt t="95367" x="9124950" y="1955800"/>
          <p14:tracePt t="95384" x="9150350" y="1968500"/>
          <p14:tracePt t="95385" x="9169400" y="1968500"/>
          <p14:tracePt t="95400" x="9220200" y="1968500"/>
          <p14:tracePt t="95417" x="9290050" y="1968500"/>
          <p14:tracePt t="95419" x="9309100" y="1968500"/>
          <p14:tracePt t="95434" x="9340850" y="1968500"/>
          <p14:tracePt t="95451" x="9461500" y="1949450"/>
          <p14:tracePt t="95467" x="9556750" y="1936750"/>
          <p14:tracePt t="95484" x="9607550" y="1924050"/>
          <p14:tracePt t="95500" x="9677400" y="1879600"/>
          <p14:tracePt t="95517" x="9702800" y="1841500"/>
          <p14:tracePt t="95534" x="9734550" y="1809750"/>
          <p14:tracePt t="95551" x="9759950" y="1746250"/>
          <p14:tracePt t="95568" x="9785350" y="1689100"/>
          <p14:tracePt t="95584" x="9804400" y="1631950"/>
          <p14:tracePt t="95601" x="9823450" y="1587500"/>
          <p14:tracePt t="95617" x="9823450" y="1555750"/>
          <p14:tracePt t="95618" x="9823450" y="1530350"/>
          <p14:tracePt t="95634" x="9823450" y="1498600"/>
          <p14:tracePt t="95651" x="9823450" y="1460500"/>
          <p14:tracePt t="95667" x="9823450" y="1435100"/>
          <p14:tracePt t="95684" x="9823450" y="1397000"/>
          <p14:tracePt t="95701" x="9810750" y="1365250"/>
          <p14:tracePt t="95717" x="9791700" y="1333500"/>
          <p14:tracePt t="95734" x="9772650" y="1295400"/>
          <p14:tracePt t="95751" x="9753600" y="1276350"/>
          <p14:tracePt t="95768" x="9747250" y="1257300"/>
          <p14:tracePt t="95785" x="9728200" y="1238250"/>
          <p14:tracePt t="95801" x="9709150" y="1219200"/>
          <p14:tracePt t="95818" x="9683750" y="1193800"/>
          <p14:tracePt t="95821" x="9671050" y="1187450"/>
          <p14:tracePt t="95834" x="9652000" y="1181100"/>
          <p14:tracePt t="95851" x="9613900" y="1155700"/>
          <p14:tracePt t="95853" x="9601200" y="1149350"/>
          <p14:tracePt t="95868" x="9575800" y="1136650"/>
          <p14:tracePt t="95884" x="9518650" y="1111250"/>
          <p14:tracePt t="95901" x="9480550" y="1098550"/>
          <p14:tracePt t="95918" x="9442450" y="1085850"/>
          <p14:tracePt t="95934" x="9398000" y="1066800"/>
          <p14:tracePt t="95951" x="9353550" y="1066800"/>
          <p14:tracePt t="95968" x="9296400" y="1066800"/>
          <p14:tracePt t="95984" x="9264650" y="1066800"/>
          <p14:tracePt t="96001" x="9201150" y="1066800"/>
          <p14:tracePt t="96018" x="9163050" y="1066800"/>
          <p14:tracePt t="96034" x="9112250" y="1066800"/>
          <p14:tracePt t="96051" x="9093200" y="1066800"/>
          <p14:tracePt t="96068" x="9074150" y="1066800"/>
          <p14:tracePt t="96085" x="9061450" y="1066800"/>
          <p14:tracePt t="96087" x="9055100" y="1066800"/>
          <p14:tracePt t="96101" x="9042400" y="1066800"/>
          <p14:tracePt t="96118" x="9010650" y="1073150"/>
          <p14:tracePt t="96134" x="8985250" y="1079500"/>
          <p14:tracePt t="96151" x="8928100" y="1104900"/>
          <p14:tracePt t="96168" x="8896350" y="1123950"/>
          <p14:tracePt t="96185" x="8858250" y="1136650"/>
          <p14:tracePt t="96201" x="8832850" y="1149350"/>
          <p14:tracePt t="96218" x="8801100" y="1174750"/>
          <p14:tracePt t="96235" x="8794750" y="1181100"/>
          <p14:tracePt t="96251" x="8775700" y="1212850"/>
          <p14:tracePt t="96268" x="8756650" y="1238250"/>
          <p14:tracePt t="96285" x="8737600" y="1282700"/>
          <p14:tracePt t="96302" x="8731250" y="1320800"/>
          <p14:tracePt t="96319" x="8718550" y="1358900"/>
          <p14:tracePt t="96321" x="8718550" y="1377950"/>
          <p14:tracePt t="96335" x="8718550" y="1397000"/>
          <p14:tracePt t="96351" x="8718550" y="1435100"/>
          <p14:tracePt t="96353" x="8718550" y="1454150"/>
          <p14:tracePt t="96368" x="8724900" y="1504950"/>
          <p14:tracePt t="96385" x="8750300" y="1555750"/>
          <p14:tracePt t="96401" x="8775700" y="1612900"/>
          <p14:tracePt t="96418" x="8807450" y="1644650"/>
          <p14:tracePt t="96435" x="8832850" y="1670050"/>
          <p14:tracePt t="96452" x="8839200" y="1682750"/>
          <p14:tracePt t="96509" x="8839200" y="1689100"/>
          <p14:tracePt t="96527" x="8845550" y="1689100"/>
          <p14:tracePt t="96535" x="8845550" y="1695450"/>
          <p14:tracePt t="96552" x="8845550" y="1701800"/>
          <p14:tracePt t="96568" x="8851900" y="1708150"/>
          <p14:tracePt t="96585" x="8858250" y="1727200"/>
          <p14:tracePt t="96602" x="8864600" y="1752600"/>
          <p14:tracePt t="96603" x="0" y="0"/>
        </p14:tracePtLst>
        <p14:tracePtLst>
          <p14:tracePt t="109775" x="7454900" y="1479550"/>
          <p14:tracePt t="109779" x="7448550" y="1479550"/>
          <p14:tracePt t="109789" x="7442200" y="1473200"/>
          <p14:tracePt t="109818" x="7435850" y="1460500"/>
          <p14:tracePt t="109835" x="7429500" y="1454150"/>
          <p14:tracePt t="109851" x="7416800" y="1454150"/>
          <p14:tracePt t="109868" x="7397750" y="1454150"/>
          <p14:tracePt t="109885" x="7372350" y="1454150"/>
          <p14:tracePt t="109902" x="7346950" y="1447800"/>
          <p14:tracePt t="109918" x="7308850" y="1447800"/>
          <p14:tracePt t="109935" x="7264400" y="1441450"/>
          <p14:tracePt t="109952" x="7226300" y="1441450"/>
          <p14:tracePt t="109968" x="7194550" y="1447800"/>
          <p14:tracePt t="109985" x="7150100" y="1466850"/>
          <p14:tracePt t="110002" x="7124700" y="1479550"/>
          <p14:tracePt t="110019" x="7067550" y="1504950"/>
          <p14:tracePt t="110020" x="7023100" y="1511300"/>
          <p14:tracePt t="110036" x="6953250" y="1517650"/>
          <p14:tracePt t="110052" x="6896100" y="1530350"/>
          <p14:tracePt t="110069" x="6864350" y="1543050"/>
          <p14:tracePt t="110085" x="6858000" y="1543050"/>
          <p14:tracePt t="110102" x="6851650" y="1549400"/>
          <p14:tracePt t="110118" x="6838950" y="1562100"/>
          <p14:tracePt t="110135" x="6819900" y="1574800"/>
          <p14:tracePt t="110152" x="6769100" y="1619250"/>
          <p14:tracePt t="110168" x="6718300" y="1657350"/>
          <p14:tracePt t="110185" x="6686550" y="1670050"/>
          <p14:tracePt t="110202" x="6667500" y="1689100"/>
          <p14:tracePt t="110219" x="6648450" y="1708150"/>
          <p14:tracePt t="110235" x="6635750" y="1727200"/>
          <p14:tracePt t="110252" x="6623050" y="1765300"/>
          <p14:tracePt t="110269" x="6604000" y="1809750"/>
          <p14:tracePt t="110286" x="6597650" y="1860550"/>
          <p14:tracePt t="110302" x="6591300" y="1892300"/>
          <p14:tracePt t="110319" x="6591300" y="1905000"/>
          <p14:tracePt t="110336" x="6591300" y="1911350"/>
          <p14:tracePt t="110352" x="6591300" y="1917700"/>
          <p14:tracePt t="110369" x="6591300" y="1924050"/>
          <p14:tracePt t="110385" x="6597650" y="1943100"/>
          <p14:tracePt t="110402" x="6604000" y="1955800"/>
          <p14:tracePt t="110419" x="6629400" y="1987550"/>
          <p14:tracePt t="110435" x="6642100" y="2006600"/>
          <p14:tracePt t="110437" x="6667500" y="2012950"/>
          <p14:tracePt t="110452" x="6686550" y="2025650"/>
          <p14:tracePt t="110469" x="6769100" y="2044700"/>
          <p14:tracePt t="110486" x="6858000" y="2057400"/>
          <p14:tracePt t="110502" x="7004050" y="2063750"/>
          <p14:tracePt t="110519" x="7099300" y="2070100"/>
          <p14:tracePt t="110536" x="7226300" y="2070100"/>
          <p14:tracePt t="110552" x="7302500" y="2076450"/>
          <p14:tracePt t="110569" x="7334250" y="2082800"/>
          <p14:tracePt t="110586" x="7359650" y="2082800"/>
          <p14:tracePt t="110602" x="7378700" y="2082800"/>
          <p14:tracePt t="110619" x="7404100" y="2063750"/>
          <p14:tracePt t="110636" x="7423150" y="2051050"/>
          <p14:tracePt t="110652" x="7442200" y="2038350"/>
          <p14:tracePt t="110669" x="7461250" y="2019300"/>
          <p14:tracePt t="110672" x="7473950" y="2012950"/>
          <p14:tracePt t="110686" x="7473950" y="2006600"/>
          <p14:tracePt t="110703" x="7486650" y="1987550"/>
          <p14:tracePt t="110705" x="7493000" y="1981200"/>
          <p14:tracePt t="110719" x="7505700" y="1949450"/>
          <p14:tracePt t="110736" x="7518400" y="1924050"/>
          <p14:tracePt t="110753" x="7531100" y="1873250"/>
          <p14:tracePt t="110769" x="7531100" y="1835150"/>
          <p14:tracePt t="110786" x="7531100" y="1803400"/>
          <p14:tracePt t="110803" x="7524750" y="1778000"/>
          <p14:tracePt t="110820" x="7518400" y="1752600"/>
          <p14:tracePt t="110836" x="7512050" y="1733550"/>
          <p14:tracePt t="110853" x="7505700" y="1720850"/>
          <p14:tracePt t="110869" x="7505700" y="1708150"/>
          <p14:tracePt t="110886" x="7499350" y="1701800"/>
          <p14:tracePt t="110903" x="7493000" y="1695450"/>
          <p14:tracePt t="110919" x="7486650" y="1682750"/>
          <p14:tracePt t="110936" x="7473950" y="1676400"/>
          <p14:tracePt t="110938" x="7461250" y="1663700"/>
          <p14:tracePt t="110969" x="7423150" y="1638300"/>
          <p14:tracePt t="110986" x="7378700" y="1625600"/>
          <p14:tracePt t="111003" x="7315200" y="1612900"/>
          <p14:tracePt t="111020" x="7219950" y="1593850"/>
          <p14:tracePt t="111037" x="7150100" y="1581150"/>
          <p14:tracePt t="111053" x="7080250" y="1574800"/>
          <p14:tracePt t="111069" x="7023100" y="1574800"/>
          <p14:tracePt t="111086" x="6965950" y="1574800"/>
          <p14:tracePt t="111103" x="6902450" y="1574800"/>
          <p14:tracePt t="111105" x="6883400" y="1574800"/>
          <p14:tracePt t="111120" x="6864350" y="1574800"/>
          <p14:tracePt t="111136" x="6794500" y="1574800"/>
          <p14:tracePt t="111154" x="6731000" y="1574800"/>
          <p14:tracePt t="111155" x="6718300" y="1574800"/>
          <p14:tracePt t="111170" x="6692900" y="1574800"/>
          <p14:tracePt t="111186" x="6680200" y="1574800"/>
          <p14:tracePt t="111203" x="6629400" y="1587500"/>
          <p14:tracePt t="111221" x="6597650" y="1606550"/>
          <p14:tracePt t="111236" x="6546850" y="1631950"/>
          <p14:tracePt t="111254" x="6502400" y="1657350"/>
          <p14:tracePt t="111270" x="6483350" y="1676400"/>
          <p14:tracePt t="111287" x="6470650" y="1689100"/>
          <p14:tracePt t="111303" x="6464300" y="1695450"/>
          <p14:tracePt t="111320" x="6457950" y="1720850"/>
          <p14:tracePt t="111336" x="6457950" y="1746250"/>
          <p14:tracePt t="111354" x="6457950" y="1790700"/>
          <p14:tracePt t="111356" x="6457950" y="1809750"/>
          <p14:tracePt t="111370" x="6464300" y="1841500"/>
          <p14:tracePt t="111387" x="6496050" y="1892300"/>
          <p14:tracePt t="111388" x="6508750" y="1911350"/>
          <p14:tracePt t="111403" x="6565900" y="1955800"/>
          <p14:tracePt t="111420" x="6584950" y="1968500"/>
          <p14:tracePt t="111421" x="6616700" y="1987550"/>
          <p14:tracePt t="111437" x="6705600" y="2019300"/>
          <p14:tracePt t="111453" x="6826250" y="2044700"/>
          <p14:tracePt t="111470" x="7016750" y="2070100"/>
          <p14:tracePt t="111487" x="7308850" y="2108200"/>
          <p14:tracePt t="111504" x="7531100" y="2139950"/>
          <p14:tracePt t="111521" x="7696200" y="2159000"/>
          <p14:tracePt t="111538" x="7715250" y="2165350"/>
          <p14:tracePt t="111665" x="0" y="0"/>
        </p14:tracePtLst>
        <p14:tracePtLst>
          <p14:tracePt t="113027" x="6934200" y="2628900"/>
          <p14:tracePt t="113086" x="6934200" y="2635250"/>
          <p14:tracePt t="113089" x="6940550" y="2635250"/>
          <p14:tracePt t="113105" x="6959600" y="2641600"/>
          <p14:tracePt t="113122" x="6985000" y="2647950"/>
          <p14:tracePt t="113139" x="7023100" y="2667000"/>
          <p14:tracePt t="113156" x="7073900" y="2673350"/>
          <p14:tracePt t="113172" x="7118350" y="2679700"/>
          <p14:tracePt t="113189" x="7181850" y="2686050"/>
          <p14:tracePt t="113206" x="7226300" y="2692400"/>
          <p14:tracePt t="113223" x="7270750" y="2698750"/>
          <p14:tracePt t="113240" x="7289800" y="2698750"/>
          <p14:tracePt t="113242" x="7296150" y="2698750"/>
          <p14:tracePt t="113272" x="7308850" y="2698750"/>
          <p14:tracePt t="113274" x="7321550" y="2692400"/>
          <p14:tracePt t="113289" x="7359650" y="2673350"/>
          <p14:tracePt t="113306" x="7391400" y="2660650"/>
          <p14:tracePt t="113322" x="7429500" y="2654300"/>
          <p14:tracePt t="113339" x="7448550" y="2641600"/>
          <p14:tracePt t="113356" x="7467600" y="2641600"/>
          <p14:tracePt t="113372" x="7473950" y="2635250"/>
          <p14:tracePt t="113415" x="7473950" y="2628900"/>
          <p14:tracePt t="113422" x="7473950" y="2622550"/>
          <p14:tracePt t="113439" x="7480300" y="2603500"/>
          <p14:tracePt t="113456" x="7480300" y="2571750"/>
          <p14:tracePt t="113473" x="7480300" y="2552700"/>
          <p14:tracePt t="113476" x="7473950" y="2540000"/>
          <p14:tracePt t="113489" x="7473950" y="2527300"/>
          <p14:tracePt t="113507" x="7461250" y="2514600"/>
          <p14:tracePt t="113523" x="7454900" y="2514600"/>
          <p14:tracePt t="113568" x="7448550" y="2514600"/>
          <p14:tracePt t="113573" x="7435850" y="2514600"/>
          <p14:tracePt t="113589" x="7366000" y="2514600"/>
          <p14:tracePt t="113606" x="7277100" y="2514600"/>
          <p14:tracePt t="113623" x="7181850" y="2501900"/>
          <p14:tracePt t="113639" x="7118350" y="2489200"/>
          <p14:tracePt t="113656" x="7099300" y="2482850"/>
          <p14:tracePt t="113673" x="7086600" y="2476500"/>
          <p14:tracePt t="113713" x="7080250" y="2476500"/>
          <p14:tracePt t="113740" x="7048500" y="2489200"/>
          <p14:tracePt t="113757" x="6985000" y="2514600"/>
          <p14:tracePt t="113774" x="6902450" y="2546350"/>
          <p14:tracePt t="113775" x="6889750" y="2552700"/>
          <p14:tracePt t="113790" x="6838950" y="2565400"/>
          <p14:tracePt t="113806" x="6819900" y="2565400"/>
          <p14:tracePt t="113930" x="0" y="0"/>
        </p14:tracePtLst>
        <p14:tracePtLst>
          <p14:tracePt t="114349" x="7689850" y="1955800"/>
          <p14:tracePt t="114374" x="7702550" y="1955800"/>
          <p14:tracePt t="114390" x="7715250" y="1955800"/>
          <p14:tracePt t="114407" x="7747000" y="1955800"/>
          <p14:tracePt t="114424" x="7810500" y="1962150"/>
          <p14:tracePt t="114426" x="7823200" y="1962150"/>
          <p14:tracePt t="114440" x="7861300" y="1962150"/>
          <p14:tracePt t="114457" x="7950200" y="1968500"/>
          <p14:tracePt t="114474" x="7975600" y="1968500"/>
          <p14:tracePt t="114490" x="7988300" y="1968500"/>
          <p14:tracePt t="114508" x="7994650" y="1968500"/>
          <p14:tracePt t="114525" x="8001000" y="1968500"/>
          <p14:tracePt t="114540" x="8020050" y="1968500"/>
          <p14:tracePt t="114557" x="8045450" y="1962150"/>
          <p14:tracePt t="114574" x="8096250" y="1955800"/>
          <p14:tracePt t="114591" x="8147050" y="1936750"/>
          <p14:tracePt t="114607" x="8223250" y="1911350"/>
          <p14:tracePt t="114624" x="8280400" y="1905000"/>
          <p14:tracePt t="114641" x="8305800" y="1898650"/>
          <p14:tracePt t="114746" x="8305800" y="1892300"/>
          <p14:tracePt t="114749" x="8312150" y="1892300"/>
          <p14:tracePt t="114774" x="8312150" y="1885950"/>
          <p14:tracePt t="114848" x="0" y="0"/>
        </p14:tracePtLst>
        <p14:tracePtLst>
          <p14:tracePt t="115283" x="8915400" y="1581150"/>
          <p14:tracePt t="115298" x="8921750" y="1581150"/>
          <p14:tracePt t="115325" x="8928100" y="1581150"/>
          <p14:tracePt t="115341" x="8934450" y="1581150"/>
          <p14:tracePt t="115358" x="8947150" y="1581150"/>
          <p14:tracePt t="115375" x="8959850" y="1581150"/>
          <p14:tracePt t="115392" x="9042400" y="1581150"/>
          <p14:tracePt t="115409" x="9048750" y="1587500"/>
          <p14:tracePt t="115411" x="9061450" y="1587500"/>
          <p14:tracePt t="115426" x="9105900" y="1587500"/>
          <p14:tracePt t="115442" x="9137650" y="1587500"/>
          <p14:tracePt t="115459" x="9201150" y="1587500"/>
          <p14:tracePt t="115476" x="9245600" y="1587500"/>
          <p14:tracePt t="115588" x="0" y="0"/>
        </p14:tracePtLst>
        <p14:tracePtLst>
          <p14:tracePt t="116009" x="8890000" y="1358900"/>
          <p14:tracePt t="116034" x="8896350" y="1352550"/>
          <p14:tracePt t="116042" x="8915400" y="1346200"/>
          <p14:tracePt t="116059" x="8966200" y="1346200"/>
          <p14:tracePt t="116076" x="9029700" y="1346200"/>
          <p14:tracePt t="116078" x="9055100" y="1346200"/>
          <p14:tracePt t="116092" x="9061450" y="1346200"/>
          <p14:tracePt t="116109" x="9105900" y="1346200"/>
          <p14:tracePt t="116126" x="9124950" y="1346200"/>
          <p14:tracePt t="116142" x="9144000" y="1346200"/>
          <p14:tracePt t="116159" x="9169400" y="1346200"/>
          <p14:tracePt t="116176" x="9182100" y="1346200"/>
          <p14:tracePt t="116193" x="9201150" y="1346200"/>
          <p14:tracePt t="116209" x="9213850" y="1346200"/>
          <p14:tracePt t="116226" x="9239250" y="1346200"/>
          <p14:tracePt t="116243" x="9264650" y="1346200"/>
          <p14:tracePt t="116259" x="9290050" y="1339850"/>
          <p14:tracePt t="116276" x="9296400" y="1333500"/>
          <p14:tracePt t="116435" x="0" y="0"/>
        </p14:tracePtLst>
        <p14:tracePtLst>
          <p14:tracePt t="117164" x="7772400" y="1600200"/>
          <p14:tracePt t="117177" x="7778750" y="1600200"/>
          <p14:tracePt t="117210" x="7797800" y="1600200"/>
          <p14:tracePt t="117227" x="7829550" y="1600200"/>
          <p14:tracePt t="117244" x="7874000" y="1600200"/>
          <p14:tracePt t="117246" x="7893050" y="1600200"/>
          <p14:tracePt t="117260" x="7918450" y="1600200"/>
          <p14:tracePt t="117277" x="7981950" y="1606550"/>
          <p14:tracePt t="117294" x="8001000" y="1612900"/>
          <p14:tracePt t="117310" x="8013700" y="1612900"/>
          <p14:tracePt t="117344" x="8020050" y="1612900"/>
          <p14:tracePt t="117361" x="8026400" y="1612900"/>
          <p14:tracePt t="117377" x="8039100" y="1612900"/>
          <p14:tracePt t="117395" x="8064500" y="1612900"/>
          <p14:tracePt t="117411" x="8083550" y="1612900"/>
          <p14:tracePt t="117428" x="8102600" y="1612900"/>
          <p14:tracePt t="117444" x="8121650" y="1612900"/>
          <p14:tracePt t="117461" x="8134350" y="1612900"/>
          <p14:tracePt t="117478" x="8153400" y="1612900"/>
          <p14:tracePt t="117494" x="8159750" y="1612900"/>
          <p14:tracePt t="117511" x="8166100" y="1612900"/>
          <p14:tracePt t="117527" x="8172450" y="1612900"/>
          <p14:tracePt t="117666" x="8178800" y="1612900"/>
          <p14:tracePt t="117702" x="8185150" y="1612900"/>
          <p14:tracePt t="117717" x="8197850" y="1612900"/>
          <p14:tracePt t="117728" x="8197850" y="1606550"/>
          <p14:tracePt t="117744" x="8204200" y="1606550"/>
          <p14:tracePt t="117761" x="8210550" y="1606550"/>
          <p14:tracePt t="117762" x="8223250" y="1600200"/>
          <p14:tracePt t="117794" x="8242300" y="1581150"/>
          <p14:tracePt t="117811" x="8255000" y="1568450"/>
          <p14:tracePt t="117828" x="8261350" y="1568450"/>
          <p14:tracePt t="118198" x="8261350" y="1574800"/>
          <p14:tracePt t="118212" x="8248650" y="1581150"/>
          <p14:tracePt t="118228" x="8242300" y="1593850"/>
          <p14:tracePt t="118245" x="8235950" y="1593850"/>
          <p14:tracePt t="118489" x="8229600" y="1600200"/>
          <p14:tracePt t="118490" x="0" y="0"/>
        </p14:tracePtLst>
        <p14:tracePtLst>
          <p14:tracePt t="118893" x="7004050" y="2368550"/>
          <p14:tracePt t="118919" x="7010400" y="2368550"/>
          <p14:tracePt t="118946" x="7029450" y="2368550"/>
          <p14:tracePt t="118963" x="7035800" y="2368550"/>
          <p14:tracePt t="118979" x="7054850" y="2368550"/>
          <p14:tracePt t="118996" x="7073900" y="2368550"/>
          <p14:tracePt t="119013" x="7105650" y="2368550"/>
          <p14:tracePt t="119029" x="7137400" y="2374900"/>
          <p14:tracePt t="119046" x="7169150" y="2381250"/>
          <p14:tracePt t="119063" x="7207250" y="2381250"/>
          <p14:tracePt t="119080" x="7232650" y="2381250"/>
          <p14:tracePt t="119082" x="7245350" y="2381250"/>
          <p14:tracePt t="119096" x="7264400" y="2387600"/>
          <p14:tracePt t="119113" x="7283450" y="2393950"/>
          <p14:tracePt t="119130" x="7321550" y="2393950"/>
          <p14:tracePt t="119240" x="7327900" y="2393950"/>
          <p14:tracePt t="119256" x="7334250" y="2393950"/>
          <p14:tracePt t="119280" x="7346950" y="2393950"/>
          <p14:tracePt t="119296" x="7353300" y="2393950"/>
          <p14:tracePt t="119368" x="0" y="0"/>
        </p14:tracePtLst>
        <p14:tracePtLst>
          <p14:tracePt t="119785" x="6661150" y="3460750"/>
          <p14:tracePt t="119812" x="6667500" y="3460750"/>
          <p14:tracePt t="119830" x="6673850" y="3460750"/>
          <p14:tracePt t="119847" x="6699250" y="3460750"/>
          <p14:tracePt t="119864" x="6838950" y="3479800"/>
          <p14:tracePt t="119881" x="6946900" y="3498850"/>
          <p14:tracePt t="119898" x="7023100" y="3511550"/>
          <p14:tracePt t="119914" x="7054850" y="3511550"/>
          <p14:tracePt t="120171" x="0" y="0"/>
        </p14:tracePtLst>
        <p14:tracePtLst>
          <p14:tracePt t="127420" x="10318750" y="5721350"/>
          <p14:tracePt t="127428" x="10318750" y="5715000"/>
          <p14:tracePt t="127501" x="10312400" y="5715000"/>
          <p14:tracePt t="127509" x="10312400" y="5708650"/>
          <p14:tracePt t="127524" x="10306050" y="5708650"/>
          <p14:tracePt t="127540" x="10274300" y="5702300"/>
          <p14:tracePt t="127556" x="10242550" y="5689600"/>
          <p14:tracePt t="127573" x="10191750" y="5689600"/>
          <p14:tracePt t="127590" x="10166350" y="5689600"/>
          <p14:tracePt t="127606" x="10134600" y="5689600"/>
          <p14:tracePt t="127623" x="10115550" y="5689600"/>
          <p14:tracePt t="127640" x="10109200" y="5689600"/>
          <p14:tracePt t="127657" x="10102850" y="5708650"/>
          <p14:tracePt t="127673" x="10090150" y="5734050"/>
          <p14:tracePt t="127690" x="10083800" y="5759450"/>
          <p14:tracePt t="127707" x="10077450" y="5791200"/>
          <p14:tracePt t="127724" x="10071100" y="5803900"/>
          <p14:tracePt t="127725" x="10071100" y="5816600"/>
          <p14:tracePt t="127741" x="10071100" y="5835650"/>
          <p14:tracePt t="127757" x="10071100" y="5854700"/>
          <p14:tracePt t="127774" x="10077450" y="5854700"/>
          <p14:tracePt t="127790" x="10083800" y="5861050"/>
          <p14:tracePt t="127807" x="10096500" y="5861050"/>
          <p14:tracePt t="127824" x="10115550" y="5861050"/>
          <p14:tracePt t="127840" x="10147300" y="5861050"/>
          <p14:tracePt t="127857" x="10166350" y="5861050"/>
          <p14:tracePt t="127874" x="10185400" y="5861050"/>
          <p14:tracePt t="127891" x="10191750" y="5861050"/>
          <p14:tracePt t="127924" x="10198100" y="5861050"/>
          <p14:tracePt t="127941" x="10210800" y="5861050"/>
          <p14:tracePt t="127957" x="10229850" y="5861050"/>
          <p14:tracePt t="127975" x="10242550" y="5861050"/>
          <p14:tracePt t="127977" x="10255250" y="5854700"/>
          <p14:tracePt t="127992" x="10274300" y="5842000"/>
          <p14:tracePt t="128008" x="10287000" y="5829300"/>
          <p14:tracePt t="128042" x="10299700" y="5816600"/>
          <p14:tracePt t="128057" x="10306050" y="5810250"/>
          <p14:tracePt t="128074" x="10312400" y="5803900"/>
          <p14:tracePt t="128155" x="10312400" y="5797550"/>
          <p14:tracePt t="128174" x="10312400" y="5784850"/>
          <p14:tracePt t="128191" x="10312400" y="5778500"/>
          <p14:tracePt t="128224" x="10312400" y="5772150"/>
          <p14:tracePt t="128332" x="0" y="0"/>
        </p14:tracePtLst>
        <p14:tracePtLst>
          <p14:tracePt t="133949" x="11144250" y="2584450"/>
          <p14:tracePt t="133954" x="11137900" y="2584450"/>
          <p14:tracePt t="133964" x="11131550" y="2578100"/>
          <p14:tracePt t="133981" x="11125200" y="2571750"/>
          <p14:tracePt t="133998" x="11112500" y="2571750"/>
          <p14:tracePt t="134014" x="11093450" y="2565400"/>
          <p14:tracePt t="134031" x="11074400" y="2559050"/>
          <p14:tracePt t="134048" x="11042650" y="2559050"/>
          <p14:tracePt t="134049" x="11023600" y="2559050"/>
          <p14:tracePt t="134065" x="10979150" y="2559050"/>
          <p14:tracePt t="134081" x="10947400" y="2559050"/>
          <p14:tracePt t="134098" x="10871200" y="2571750"/>
          <p14:tracePt t="134115" x="10833100" y="2571750"/>
          <p14:tracePt t="134132" x="10775950" y="2578100"/>
          <p14:tracePt t="134148" x="10756900" y="2578100"/>
          <p14:tracePt t="134165" x="10744200" y="2584450"/>
          <p14:tracePt t="134181" x="10737850" y="2590800"/>
          <p14:tracePt t="134198" x="10718800" y="2603500"/>
          <p14:tracePt t="134215" x="10699750" y="2622550"/>
          <p14:tracePt t="134232" x="10680700" y="2641600"/>
          <p14:tracePt t="134248" x="10680700" y="2654300"/>
          <p14:tracePt t="134265" x="10674350" y="2667000"/>
          <p14:tracePt t="134282" x="10674350" y="2679700"/>
          <p14:tracePt t="134284" x="10674350" y="2692400"/>
          <p14:tracePt t="134299" x="10674350" y="2717800"/>
          <p14:tracePt t="134315" x="10687050" y="2749550"/>
          <p14:tracePt t="134332" x="10699750" y="2762250"/>
          <p14:tracePt t="134349" x="10737850" y="2781300"/>
          <p14:tracePt t="134366" x="10763250" y="2794000"/>
          <p14:tracePt t="134382" x="10807700" y="2806700"/>
          <p14:tracePt t="134399" x="10871200" y="2819400"/>
          <p14:tracePt t="134415" x="10909300" y="2832100"/>
          <p14:tracePt t="134432" x="10985500" y="2838450"/>
          <p14:tracePt t="134449" x="11042650" y="2838450"/>
          <p14:tracePt t="134468" x="11169650" y="2838450"/>
          <p14:tracePt t="134482" x="11201400" y="2838450"/>
          <p14:tracePt t="134498" x="11252200" y="2838450"/>
          <p14:tracePt t="134515" x="11334750" y="2825750"/>
          <p14:tracePt t="134517" x="11353800" y="2819400"/>
          <p14:tracePt t="134532" x="11366500" y="2813050"/>
          <p14:tracePt t="134549" x="11417300" y="2806700"/>
          <p14:tracePt t="134565" x="11430000" y="2794000"/>
          <p14:tracePt t="134582" x="11442700" y="2787650"/>
          <p14:tracePt t="134599" x="11468100" y="2768600"/>
          <p14:tracePt t="134615" x="11493500" y="2755900"/>
          <p14:tracePt t="134632" x="11518900" y="2736850"/>
          <p14:tracePt t="134649" x="11537950" y="2711450"/>
          <p14:tracePt t="134665" x="11550650" y="2698750"/>
          <p14:tracePt t="134682" x="11557000" y="2692400"/>
          <p14:tracePt t="134699" x="11563350" y="2679700"/>
          <p14:tracePt t="134715" x="11569700" y="2673350"/>
          <p14:tracePt t="134732" x="11569700" y="2660650"/>
          <p14:tracePt t="134749" x="11569700" y="2647950"/>
          <p14:tracePt t="134765" x="11557000" y="2635250"/>
          <p14:tracePt t="134782" x="11550650" y="2622550"/>
          <p14:tracePt t="134799" x="11512550" y="2597150"/>
          <p14:tracePt t="134815" x="11480800" y="2584450"/>
          <p14:tracePt t="134832" x="11455400" y="2571750"/>
          <p14:tracePt t="134849" x="11423650" y="2565400"/>
          <p14:tracePt t="134865" x="11410950" y="2559050"/>
          <p14:tracePt t="134883" x="11391900" y="2559050"/>
          <p14:tracePt t="134899" x="11353800" y="2552700"/>
          <p14:tracePt t="134916" x="11277600" y="2552700"/>
          <p14:tracePt t="134932" x="11176000" y="2565400"/>
          <p14:tracePt t="134949" x="11093450" y="2578100"/>
          <p14:tracePt t="134966" x="11023600" y="2578100"/>
          <p14:tracePt t="134966" x="10991850" y="2578100"/>
          <p14:tracePt t="134983" x="10953750" y="2578100"/>
          <p14:tracePt t="134999" x="10934700" y="2578100"/>
          <p14:tracePt t="135016" x="10915650" y="2578100"/>
          <p14:tracePt t="135032" x="10902950" y="2578100"/>
          <p14:tracePt t="135049" x="10871200" y="2590800"/>
          <p14:tracePt t="135066" x="10852150" y="2597150"/>
          <p14:tracePt t="135083" x="10820400" y="2609850"/>
          <p14:tracePt t="135099" x="10801350" y="2616200"/>
          <p14:tracePt t="135116" x="10788650" y="2622550"/>
          <p14:tracePt t="135133" x="10775950" y="2622550"/>
          <p14:tracePt t="135149" x="10763250" y="2635250"/>
          <p14:tracePt t="135167" x="10756900" y="2635250"/>
          <p14:tracePt t="135183" x="10744200" y="2647950"/>
          <p14:tracePt t="135199" x="10731500" y="2654300"/>
          <p14:tracePt t="135202" x="10731500" y="2660650"/>
          <p14:tracePt t="135216" x="10725150" y="2667000"/>
          <p14:tracePt t="135233" x="10718800" y="2679700"/>
          <p14:tracePt t="135249" x="10718800" y="2692400"/>
          <p14:tracePt t="135266" x="10718800" y="2705100"/>
          <p14:tracePt t="135283" x="10718800" y="2717800"/>
          <p14:tracePt t="135299" x="10731500" y="2736850"/>
          <p14:tracePt t="135316" x="10744200" y="2749550"/>
          <p14:tracePt t="135333" x="10769600" y="2768600"/>
          <p14:tracePt t="135350" x="10807700" y="2787650"/>
          <p14:tracePt t="135366" x="10845800" y="2794000"/>
          <p14:tracePt t="135383" x="10909300" y="2813050"/>
          <p14:tracePt t="135400" x="10960100" y="2819400"/>
          <p14:tracePt t="135416" x="11023600" y="2825750"/>
          <p14:tracePt t="135433" x="11080750" y="2825750"/>
          <p14:tracePt t="135436" x="11112500" y="2825750"/>
          <p14:tracePt t="135450" x="11125200" y="2825750"/>
          <p14:tracePt t="135466" x="11182350" y="2825750"/>
          <p14:tracePt t="135483" x="11214100" y="2825750"/>
          <p14:tracePt t="135500" x="11252200" y="2819400"/>
          <p14:tracePt t="135517" x="11283950" y="2819400"/>
          <p14:tracePt t="135533" x="11322050" y="2819400"/>
          <p14:tracePt t="135550" x="11366500" y="2813050"/>
          <p14:tracePt t="135566" x="11391900" y="2813050"/>
          <p14:tracePt t="135584" x="11410950" y="2806700"/>
          <p14:tracePt t="135600" x="11436350" y="2800350"/>
          <p14:tracePt t="135616" x="11468100" y="2794000"/>
          <p14:tracePt t="135634" x="11493500" y="2781300"/>
          <p14:tracePt t="135650" x="11525250" y="2768600"/>
          <p14:tracePt t="135666" x="11544300" y="2762250"/>
          <p14:tracePt t="135683" x="11557000" y="2755900"/>
          <p14:tracePt t="135700" x="11569700" y="2755900"/>
          <p14:tracePt t="135717" x="11569700" y="2743200"/>
          <p14:tracePt t="135733" x="11576050" y="2743200"/>
          <p14:tracePt t="135750" x="11576050" y="2736850"/>
          <p14:tracePt t="135767" x="11576050" y="2717800"/>
          <p14:tracePt t="135783" x="11576050" y="2711450"/>
          <p14:tracePt t="135800" x="11576050" y="2698750"/>
          <p14:tracePt t="135817" x="11576050" y="2686050"/>
          <p14:tracePt t="135834" x="11576050" y="2679700"/>
          <p14:tracePt t="135850" x="11576050" y="2673350"/>
          <p14:tracePt t="135867" x="11563350" y="2660650"/>
          <p14:tracePt t="135884" x="11557000" y="2654300"/>
          <p14:tracePt t="135901" x="11550650" y="2647950"/>
          <p14:tracePt t="135917" x="11537950" y="2647950"/>
          <p14:tracePt t="135934" x="11512550" y="2641600"/>
          <p14:tracePt t="135937" x="11499850" y="2635250"/>
          <p14:tracePt t="135951" x="11468100" y="2628900"/>
          <p14:tracePt t="135967" x="11404600" y="2622550"/>
          <p14:tracePt t="135983" x="11366500" y="2622550"/>
          <p14:tracePt t="136000" x="11322050" y="2622550"/>
          <p14:tracePt t="136017" x="11264900" y="2622550"/>
          <p14:tracePt t="136034" x="11156950" y="2622550"/>
          <p14:tracePt t="136051" x="11093450" y="2622550"/>
          <p14:tracePt t="136067" x="11036300" y="2628900"/>
          <p14:tracePt t="136084" x="10991850" y="2635250"/>
          <p14:tracePt t="136101" x="10953750" y="2647950"/>
          <p14:tracePt t="136169" x="0" y="0"/>
        </p14:tracePtLst>
        <p14:tracePtLst>
          <p14:tracePt t="136950" x="9340850" y="869950"/>
          <p14:tracePt t="136959" x="9328150" y="869950"/>
          <p14:tracePt t="136968" x="9296400" y="876300"/>
          <p14:tracePt t="136985" x="9226550" y="889000"/>
          <p14:tracePt t="137001" x="9156700" y="914400"/>
          <p14:tracePt t="137018" x="9099550" y="939800"/>
          <p14:tracePt t="137035" x="9048750" y="965200"/>
          <p14:tracePt t="137052" x="9004300" y="996950"/>
          <p14:tracePt t="137053" x="8991600" y="1009650"/>
          <p14:tracePt t="137068" x="8966200" y="1028700"/>
          <p14:tracePt t="137085" x="8947150" y="1054100"/>
          <p14:tracePt t="137086" x="8915400" y="1085850"/>
          <p14:tracePt t="137102" x="8890000" y="1104900"/>
          <p14:tracePt t="137118" x="8839200" y="1155700"/>
          <p14:tracePt t="137135" x="8807450" y="1200150"/>
          <p14:tracePt t="137152" x="8763000" y="1282700"/>
          <p14:tracePt t="137168" x="8737600" y="1352550"/>
          <p14:tracePt t="137185" x="8718550" y="1441450"/>
          <p14:tracePt t="137202" x="8718550" y="1524000"/>
          <p14:tracePt t="137219" x="8731250" y="1581150"/>
          <p14:tracePt t="137235" x="8756650" y="1619250"/>
          <p14:tracePt t="137252" x="8775700" y="1670050"/>
          <p14:tracePt t="137268" x="8807450" y="1727200"/>
          <p14:tracePt t="137285" x="8858250" y="1797050"/>
          <p14:tracePt t="137288" x="8864600" y="1816100"/>
          <p14:tracePt t="137302" x="8902700" y="1866900"/>
          <p14:tracePt t="137319" x="8991600" y="1962150"/>
          <p14:tracePt t="137335" x="9055100" y="2006600"/>
          <p14:tracePt t="137352" x="9118600" y="2044700"/>
          <p14:tracePt t="137353" x="9156700" y="2057400"/>
          <p14:tracePt t="137369" x="9207500" y="2063750"/>
          <p14:tracePt t="137386" x="9251950" y="2063750"/>
          <p14:tracePt t="137402" x="9302750" y="2063750"/>
          <p14:tracePt t="137419" x="9353550" y="2063750"/>
          <p14:tracePt t="137435" x="9398000" y="2038350"/>
          <p14:tracePt t="137452" x="9461500" y="1993900"/>
          <p14:tracePt t="137469" x="9518650" y="1936750"/>
          <p14:tracePt t="137485" x="9575800" y="1866900"/>
          <p14:tracePt t="137502" x="9613900" y="1809750"/>
          <p14:tracePt t="137519" x="9639300" y="1765300"/>
          <p14:tracePt t="137536" x="9690100" y="1689100"/>
          <p14:tracePt t="137537" x="9702800" y="1670050"/>
          <p14:tracePt t="137553" x="9709150" y="1651000"/>
          <p14:tracePt t="137570" x="9753600" y="1543050"/>
          <p14:tracePt t="137586" x="9772650" y="1473200"/>
          <p14:tracePt t="137603" x="9779000" y="1441450"/>
          <p14:tracePt t="137619" x="9779000" y="1377950"/>
          <p14:tracePt t="137636" x="9779000" y="1333500"/>
          <p14:tracePt t="137653" x="9779000" y="1289050"/>
          <p14:tracePt t="137669" x="9779000" y="1212850"/>
          <p14:tracePt t="137686" x="9766300" y="1181100"/>
          <p14:tracePt t="137702" x="9759950" y="1149350"/>
          <p14:tracePt t="137719" x="9747250" y="1123950"/>
          <p14:tracePt t="137736" x="9728200" y="1092200"/>
          <p14:tracePt t="137752" x="9721850" y="1073150"/>
          <p14:tracePt t="137769" x="9715500" y="1060450"/>
          <p14:tracePt t="137771" x="9709150" y="1060450"/>
          <p14:tracePt t="137786" x="9709150" y="1047750"/>
          <p14:tracePt t="137803" x="9690100" y="1035050"/>
          <p14:tracePt t="137819" x="9677400" y="1016000"/>
          <p14:tracePt t="137836" x="9652000" y="1003300"/>
          <p14:tracePt t="137852" x="9582150" y="984250"/>
          <p14:tracePt t="137869" x="9499600" y="958850"/>
          <p14:tracePt t="137886" x="9404350" y="933450"/>
          <p14:tracePt t="137903" x="9315450" y="920750"/>
          <p14:tracePt t="137919" x="9264650" y="914400"/>
          <p14:tracePt t="137936" x="9169400" y="914400"/>
          <p14:tracePt t="137953" x="9093200" y="927100"/>
          <p14:tracePt t="137969" x="8991600" y="952500"/>
          <p14:tracePt t="137986" x="8953500" y="971550"/>
          <p14:tracePt t="138003" x="8921750" y="990600"/>
          <p14:tracePt t="138005" x="8909050" y="1003300"/>
          <p14:tracePt t="138019" x="8902700" y="1009650"/>
          <p14:tracePt t="138037" x="8883650" y="1035050"/>
          <p14:tracePt t="138038" x="8877300" y="1054100"/>
          <p14:tracePt t="138053" x="8864600" y="1079500"/>
          <p14:tracePt t="138070" x="8851900" y="1117600"/>
          <p14:tracePt t="138086" x="8845550" y="1136650"/>
          <p14:tracePt t="138103" x="8820150" y="1187450"/>
          <p14:tracePt t="138119" x="8801100" y="1231900"/>
          <p14:tracePt t="138136" x="8775700" y="1289050"/>
          <p14:tracePt t="138153" x="8769350" y="1320800"/>
          <p14:tracePt t="138169" x="8756650" y="1384300"/>
          <p14:tracePt t="138186" x="8750300" y="1416050"/>
          <p14:tracePt t="138203" x="8743950" y="1485900"/>
          <p14:tracePt t="138220" x="8737600" y="1536700"/>
          <p14:tracePt t="138236" x="8731250" y="1606550"/>
          <p14:tracePt t="138253" x="8731250" y="1638300"/>
          <p14:tracePt t="138270" x="8731250" y="1676400"/>
          <p14:tracePt t="138271" x="8731250" y="1720850"/>
          <p14:tracePt t="138287" x="8731250" y="1739900"/>
          <p14:tracePt t="138303" x="8750300" y="1797050"/>
          <p14:tracePt t="138320" x="8794750" y="1879600"/>
          <p14:tracePt t="138336" x="8826500" y="1924050"/>
          <p14:tracePt t="138353" x="8851900" y="1955800"/>
          <p14:tracePt t="138370" x="8870950" y="1987550"/>
          <p14:tracePt t="138386" x="8883650" y="2000250"/>
          <p14:tracePt t="138403" x="8902700" y="2012950"/>
          <p14:tracePt t="138420" x="8947150" y="2044700"/>
          <p14:tracePt t="138437" x="8972550" y="2063750"/>
          <p14:tracePt t="138453" x="9004300" y="2082800"/>
          <p14:tracePt t="138470" x="9042400" y="2101850"/>
          <p14:tracePt t="138471" x="9067800" y="2120900"/>
          <p14:tracePt t="138487" x="9112250" y="2133600"/>
          <p14:tracePt t="138503" x="9137650" y="2139950"/>
          <p14:tracePt t="138506" x="9163050" y="2146300"/>
          <p14:tracePt t="138520" x="9182100" y="2152650"/>
          <p14:tracePt t="138538" x="9251950" y="2159000"/>
          <p14:tracePt t="138554" x="9334500" y="2159000"/>
          <p14:tracePt t="138571" x="9417050" y="2133600"/>
          <p14:tracePt t="138587" x="9505950" y="2108200"/>
          <p14:tracePt t="138604" x="9582150" y="2070100"/>
          <p14:tracePt t="138620" x="9639300" y="2032000"/>
          <p14:tracePt t="138637" x="9683750" y="2006600"/>
          <p14:tracePt t="138654" x="9715500" y="1968500"/>
          <p14:tracePt t="138670" x="9734550" y="1936750"/>
          <p14:tracePt t="138687" x="9766300" y="1873250"/>
          <p14:tracePt t="138703" x="9779000" y="1822450"/>
          <p14:tracePt t="138704" x="9798050" y="1771650"/>
          <p14:tracePt t="138721" x="9804400" y="1739900"/>
          <p14:tracePt t="138737" x="9829800" y="1651000"/>
          <p14:tracePt t="138754" x="9836150" y="1593850"/>
          <p14:tracePt t="138771" x="9842500" y="1568450"/>
          <p14:tracePt t="138772" x="9842500" y="1530350"/>
          <p14:tracePt t="138788" x="9848850" y="1447800"/>
          <p14:tracePt t="138804" x="9855200" y="1339850"/>
          <p14:tracePt t="138820" x="9855200" y="1289050"/>
          <p14:tracePt t="138837" x="9855200" y="1219200"/>
          <p14:tracePt t="138854" x="9855200" y="1181100"/>
          <p14:tracePt t="138870" x="9842500" y="1143000"/>
          <p14:tracePt t="138888" x="9836150" y="1098550"/>
          <p14:tracePt t="138904" x="9823450" y="1066800"/>
          <p14:tracePt t="138920" x="9810750" y="1041400"/>
          <p14:tracePt t="138937" x="9798050" y="1022350"/>
          <p14:tracePt t="138940" x="9791700" y="1022350"/>
          <p14:tracePt t="138954" x="9791700" y="1009650"/>
          <p14:tracePt t="138971" x="9779000" y="1003300"/>
          <p14:tracePt t="138987" x="9766300" y="996950"/>
          <p14:tracePt t="139004" x="9753600" y="984250"/>
          <p14:tracePt t="139021" x="9652000" y="971550"/>
          <p14:tracePt t="139038" x="9537700" y="971550"/>
          <p14:tracePt t="139055" x="9404350" y="971550"/>
          <p14:tracePt t="139071" x="9283700" y="971550"/>
          <p14:tracePt t="139088" x="9226550" y="971550"/>
          <p14:tracePt t="139104" x="9213850" y="971550"/>
          <p14:tracePt t="139231" x="0" y="0"/>
        </p14:tracePtLst>
        <p14:tracePtLst>
          <p14:tracePt t="155005" x="9061450" y="6438900"/>
          <p14:tracePt t="155078" x="9067800" y="6438900"/>
          <p14:tracePt t="155097" x="9080500" y="6438900"/>
          <p14:tracePt t="155107" x="9086850" y="6438900"/>
          <p14:tracePt t="155124" x="9131300" y="6438900"/>
          <p14:tracePt t="155140" x="9182100" y="6432550"/>
          <p14:tracePt t="155157" x="9251950" y="6426200"/>
          <p14:tracePt t="155174" x="9328150" y="6413500"/>
          <p14:tracePt t="155191" x="9423400" y="6394450"/>
          <p14:tracePt t="155207" x="9518650" y="6381750"/>
          <p14:tracePt t="155224" x="9632950" y="6362700"/>
          <p14:tracePt t="155242" x="9715500" y="6350000"/>
          <p14:tracePt t="155244" x="9740900" y="6343650"/>
          <p14:tracePt t="155258" x="9779000" y="6330950"/>
          <p14:tracePt t="155275" x="9823450" y="6324600"/>
          <p14:tracePt t="155278" x="9836150" y="6324600"/>
          <p14:tracePt t="155292" x="9855200" y="6311900"/>
          <p14:tracePt t="155308" x="9918700" y="6286500"/>
          <p14:tracePt t="155324" x="9931400" y="6280150"/>
          <p14:tracePt t="155341" x="10020300" y="6242050"/>
          <p14:tracePt t="155358" x="10064750" y="6223000"/>
          <p14:tracePt t="155375" x="10115550" y="6210300"/>
          <p14:tracePt t="155391" x="10179050" y="6184900"/>
          <p14:tracePt t="155408" x="10236200" y="6159500"/>
          <p14:tracePt t="155424" x="10287000" y="6140450"/>
          <p14:tracePt t="155441" x="10337800" y="6115050"/>
          <p14:tracePt t="155458" x="10401300" y="6070600"/>
          <p14:tracePt t="155475" x="10471150" y="6026150"/>
          <p14:tracePt t="155478" x="10515600" y="5988050"/>
          <p14:tracePt t="155492" x="10541000" y="5975350"/>
          <p14:tracePt t="155508" x="10598150" y="5937250"/>
          <p14:tracePt t="155511" x="10610850" y="5918200"/>
          <p14:tracePt t="155526" x="10623550" y="5905500"/>
          <p14:tracePt t="155542" x="10668000" y="5861050"/>
          <p14:tracePt t="155558" x="10706100" y="5803900"/>
          <p14:tracePt t="155575" x="10731500" y="5740400"/>
          <p14:tracePt t="155591" x="10737850" y="5702300"/>
          <p14:tracePt t="155608" x="10744200" y="5670550"/>
          <p14:tracePt t="155624" x="10750550" y="5607050"/>
          <p14:tracePt t="155641" x="10756900" y="5575300"/>
          <p14:tracePt t="155658" x="10756900" y="5499100"/>
          <p14:tracePt t="155675" x="10744200" y="5448300"/>
          <p14:tracePt t="155691" x="10731500" y="5397500"/>
          <p14:tracePt t="155708" x="10706100" y="5327650"/>
          <p14:tracePt t="155724" x="10687050" y="5289550"/>
          <p14:tracePt t="155742" x="10674350" y="5270500"/>
          <p14:tracePt t="155744" x="10674350" y="5257800"/>
          <p14:tracePt t="155758" x="10661650" y="5251450"/>
          <p14:tracePt t="155776" x="10636250" y="5219700"/>
          <p14:tracePt t="155791" x="10623550" y="5213350"/>
          <p14:tracePt t="155808" x="10591800" y="5187950"/>
          <p14:tracePt t="155825" x="10566400" y="5175250"/>
          <p14:tracePt t="155841" x="10521950" y="5156200"/>
          <p14:tracePt t="155858" x="10426700" y="5118100"/>
          <p14:tracePt t="155875" x="10369550" y="5099050"/>
          <p14:tracePt t="155891" x="10293350" y="5073650"/>
          <p14:tracePt t="155908" x="10185400" y="5054600"/>
          <p14:tracePt t="155925" x="10128250" y="5041900"/>
          <p14:tracePt t="155941" x="10071100" y="5035550"/>
          <p14:tracePt t="155958" x="9982200" y="5029200"/>
          <p14:tracePt t="155975" x="9937750" y="5029200"/>
          <p14:tracePt t="155992" x="9886950" y="5029200"/>
          <p14:tracePt t="155994" x="9848850" y="5035550"/>
          <p14:tracePt t="156009" x="9823450" y="5035550"/>
          <p14:tracePt t="156026" x="9696450" y="5067300"/>
          <p14:tracePt t="156027" x="9658350" y="5080000"/>
          <p14:tracePt t="156043" x="9613900" y="5092700"/>
          <p14:tracePt t="156058" x="9499600" y="5124450"/>
          <p14:tracePt t="156075" x="9423400" y="5143500"/>
          <p14:tracePt t="156092" x="9340850" y="5175250"/>
          <p14:tracePt t="156108" x="9315450" y="5187950"/>
          <p14:tracePt t="156125" x="9258300" y="5213350"/>
          <p14:tracePt t="156142" x="9226550" y="5232400"/>
          <p14:tracePt t="156158" x="9169400" y="5264150"/>
          <p14:tracePt t="156175" x="9144000" y="5283200"/>
          <p14:tracePt t="156192" x="9093200" y="5321300"/>
          <p14:tracePt t="156208" x="9061450" y="5346700"/>
          <p14:tracePt t="156226" x="9036050" y="5365750"/>
          <p14:tracePt t="156242" x="8966200" y="5410200"/>
          <p14:tracePt t="156244" x="8953500" y="5422900"/>
          <p14:tracePt t="156259" x="8928100" y="5435600"/>
          <p14:tracePt t="156261" x="8915400" y="5435600"/>
          <p14:tracePt t="156276" x="8883650" y="5467350"/>
          <p14:tracePt t="156292" x="8864600" y="5492750"/>
          <p14:tracePt t="156309" x="8839200" y="5524500"/>
          <p14:tracePt t="156326" x="8807450" y="5568950"/>
          <p14:tracePt t="156342" x="8794750" y="5600700"/>
          <p14:tracePt t="156358" x="8763000" y="5645150"/>
          <p14:tracePt t="156375" x="8750300" y="5689600"/>
          <p14:tracePt t="156392" x="8737600" y="5708650"/>
          <p14:tracePt t="156409" x="8737600" y="5740400"/>
          <p14:tracePt t="156425" x="8731250" y="5759450"/>
          <p14:tracePt t="156442" x="8724900" y="5810250"/>
          <p14:tracePt t="156459" x="8724900" y="5848350"/>
          <p14:tracePt t="156460" x="8724900" y="5899150"/>
          <p14:tracePt t="156475" x="8724900" y="5930900"/>
          <p14:tracePt t="156492" x="8737600" y="5981700"/>
          <p14:tracePt t="156494" x="8743950" y="6013450"/>
          <p14:tracePt t="156509" x="8750300" y="6032500"/>
          <p14:tracePt t="156526" x="8769350" y="6089650"/>
          <p14:tracePt t="156530" x="8775700" y="6102350"/>
          <p14:tracePt t="156543" x="8801100" y="6134100"/>
          <p14:tracePt t="156559" x="8813800" y="6159500"/>
          <p14:tracePt t="156576" x="8839200" y="6178550"/>
          <p14:tracePt t="156592" x="8851900" y="6184900"/>
          <p14:tracePt t="156609" x="8883650" y="6210300"/>
          <p14:tracePt t="156626" x="8915400" y="6223000"/>
          <p14:tracePt t="156642" x="8940800" y="6235700"/>
          <p14:tracePt t="156659" x="8978900" y="6248400"/>
          <p14:tracePt t="156676" x="8991600" y="6261100"/>
          <p14:tracePt t="156692" x="9029700" y="6273800"/>
          <p14:tracePt t="156695" x="9036050" y="6280150"/>
          <p14:tracePt t="156709" x="9048750" y="6286500"/>
          <p14:tracePt t="156727" x="9093200" y="6305550"/>
          <p14:tracePt t="156742" x="9137650" y="6318250"/>
          <p14:tracePt t="156760" x="9150350" y="6318250"/>
          <p14:tracePt t="156777" x="9201150" y="6330950"/>
          <p14:tracePt t="156793" x="9232900" y="6337300"/>
          <p14:tracePt t="156809" x="9264650" y="6343650"/>
          <p14:tracePt t="156826" x="9328150" y="6350000"/>
          <p14:tracePt t="156842" x="9366250" y="6356350"/>
          <p14:tracePt t="156859" x="9404350" y="6356350"/>
          <p14:tracePt t="156876" x="9455150" y="6356350"/>
          <p14:tracePt t="156893" x="9525000" y="6356350"/>
          <p14:tracePt t="156909" x="9569450" y="6356350"/>
          <p14:tracePt t="156926" x="9613900" y="6356350"/>
          <p14:tracePt t="156929" x="9639300" y="6356350"/>
          <p14:tracePt t="156943" x="9658350" y="6356350"/>
          <p14:tracePt t="156960" x="9702800" y="6356350"/>
          <p14:tracePt t="156962" x="9728200" y="6356350"/>
          <p14:tracePt t="156977" x="9772650" y="6356350"/>
          <p14:tracePt t="156993" x="9836150" y="6337300"/>
          <p14:tracePt t="157010" x="9893300" y="6318250"/>
          <p14:tracePt t="157026" x="9956800" y="6305550"/>
          <p14:tracePt t="157044" x="10007600" y="6286500"/>
          <p14:tracePt t="157059" x="10064750" y="6267450"/>
          <p14:tracePt t="157077" x="10121900" y="6254750"/>
          <p14:tracePt t="157093" x="10166350" y="6235700"/>
          <p14:tracePt t="157109" x="10217150" y="6210300"/>
          <p14:tracePt t="157126" x="10267950" y="6165850"/>
          <p14:tracePt t="157143" x="10331450" y="6127750"/>
          <p14:tracePt t="157160" x="10394950" y="6070600"/>
          <p14:tracePt t="157162" x="10420350" y="6045200"/>
          <p14:tracePt t="157176" x="10452100" y="6019800"/>
          <p14:tracePt t="157193" x="10515600" y="5975350"/>
          <p14:tracePt t="157195" x="10534650" y="5949950"/>
          <p14:tracePt t="157210" x="10579100" y="5918200"/>
          <p14:tracePt t="157227" x="10604500" y="5886450"/>
          <p14:tracePt t="157243" x="10629900" y="5861050"/>
          <p14:tracePt t="157260" x="10648950" y="5829300"/>
          <p14:tracePt t="157276" x="10668000" y="5797550"/>
          <p14:tracePt t="157293" x="10712450" y="5708650"/>
          <p14:tracePt t="157310" x="10737850" y="5670550"/>
          <p14:tracePt t="157326" x="10750550" y="5638800"/>
          <p14:tracePt t="157343" x="10763250" y="5607050"/>
          <p14:tracePt t="157360" x="10775950" y="5575300"/>
          <p14:tracePt t="157376" x="10795000" y="5524500"/>
          <p14:tracePt t="157393" x="10807700" y="5480050"/>
          <p14:tracePt t="157410" x="10807700" y="5441950"/>
          <p14:tracePt t="157427" x="10814050" y="5391150"/>
          <p14:tracePt t="157430" x="10814050" y="5372100"/>
          <p14:tracePt t="157444" x="10814050" y="5334000"/>
          <p14:tracePt t="157461" x="10814050" y="5308600"/>
          <p14:tracePt t="157477" x="10801350" y="5276850"/>
          <p14:tracePt t="157494" x="10795000" y="5251450"/>
          <p14:tracePt t="157511" x="10769600" y="5207000"/>
          <p14:tracePt t="157527" x="10756900" y="5187950"/>
          <p14:tracePt t="157544" x="10737850" y="5156200"/>
          <p14:tracePt t="157560" x="10687050" y="5111750"/>
          <p14:tracePt t="157577" x="10661650" y="5092700"/>
          <p14:tracePt t="157593" x="10629900" y="5073650"/>
          <p14:tracePt t="157610" x="10610850" y="5060950"/>
          <p14:tracePt t="157627" x="10560050" y="5041900"/>
          <p14:tracePt t="157644" x="10528300" y="5029200"/>
          <p14:tracePt t="157660" x="10490200" y="5016500"/>
          <p14:tracePt t="157677" x="10439400" y="4997450"/>
          <p14:tracePt t="157678" x="10414000" y="4997450"/>
          <p14:tracePt t="157694" x="10363200" y="4978400"/>
          <p14:tracePt t="157710" x="10312400" y="4965700"/>
          <p14:tracePt t="157727" x="10255250" y="4959350"/>
          <p14:tracePt t="157744" x="10185400" y="4953000"/>
          <p14:tracePt t="157761" x="10109200" y="4946650"/>
          <p14:tracePt t="157777" x="10026650" y="4946650"/>
          <p14:tracePt t="157794" x="9950450" y="4946650"/>
          <p14:tracePt t="157811" x="9893300" y="4946650"/>
          <p14:tracePt t="157827" x="9836150" y="4946650"/>
          <p14:tracePt t="157844" x="9791700" y="4946650"/>
          <p14:tracePt t="157860" x="9753600" y="4946650"/>
          <p14:tracePt t="157877" x="9709150" y="4965700"/>
          <p14:tracePt t="157878" x="9690100" y="4965700"/>
          <p14:tracePt t="157894" x="9664700" y="4972050"/>
          <p14:tracePt t="157910" x="9626600" y="4991100"/>
          <p14:tracePt t="157912" x="9601200" y="4997450"/>
          <p14:tracePt t="157927" x="9575800" y="5003800"/>
          <p14:tracePt t="157945" x="9531350" y="5022850"/>
          <p14:tracePt t="157961" x="9480550" y="5041900"/>
          <p14:tracePt t="157978" x="9429750" y="5080000"/>
          <p14:tracePt t="157994" x="9366250" y="5118100"/>
          <p14:tracePt t="158011" x="9328150" y="5143500"/>
          <p14:tracePt t="158027" x="9264650" y="5187950"/>
          <p14:tracePt t="158044" x="9201150" y="5232400"/>
          <p14:tracePt t="158061" x="9175750" y="5251450"/>
          <p14:tracePt t="158077" x="9150350" y="5270500"/>
          <p14:tracePt t="158094" x="9124950" y="5283200"/>
          <p14:tracePt t="158111" x="9105900" y="5295900"/>
          <p14:tracePt t="158113" x="9093200" y="5302250"/>
          <p14:tracePt t="158127" x="9086850" y="5314950"/>
          <p14:tracePt t="158144" x="9055100" y="5340350"/>
          <p14:tracePt t="158161" x="9029700" y="5372100"/>
          <p14:tracePt t="158178" x="8997950" y="5397500"/>
          <p14:tracePt t="158195" x="8959850" y="5441950"/>
          <p14:tracePt t="158211" x="8921750" y="5486400"/>
          <p14:tracePt t="158228" x="8890000" y="5530850"/>
          <p14:tracePt t="158244" x="8877300" y="5549900"/>
          <p14:tracePt t="158261" x="8851900" y="5588000"/>
          <p14:tracePt t="158278" x="8839200" y="5638800"/>
          <p14:tracePt t="158294" x="8813800" y="5689600"/>
          <p14:tracePt t="158311" x="8794750" y="5753100"/>
          <p14:tracePt t="158328" x="8794750" y="5784850"/>
          <p14:tracePt t="158344" x="8782050" y="5848350"/>
          <p14:tracePt t="158346" x="8782050" y="5886450"/>
          <p14:tracePt t="158361" x="8782050" y="5911850"/>
          <p14:tracePt t="158378" x="8782050" y="5962650"/>
          <p14:tracePt t="158394" x="8782050" y="6007100"/>
          <p14:tracePt t="158411" x="8782050" y="6045200"/>
          <p14:tracePt t="158429" x="8801100" y="6096000"/>
          <p14:tracePt t="158445" x="8820150" y="6140450"/>
          <p14:tracePt t="158461" x="8845550" y="6191250"/>
          <p14:tracePt t="158478" x="8870950" y="6223000"/>
          <p14:tracePt t="158495" x="8890000" y="6248400"/>
          <p14:tracePt t="158511" x="8902700" y="6267450"/>
          <p14:tracePt t="158528" x="8928100" y="6286500"/>
          <p14:tracePt t="158545" x="8947150" y="6311900"/>
          <p14:tracePt t="158561" x="8978900" y="6337300"/>
          <p14:tracePt t="158578" x="9010650" y="6362700"/>
          <p14:tracePt t="158595" x="9023350" y="6369050"/>
          <p14:tracePt t="158612" x="9067800" y="6394450"/>
          <p14:tracePt t="158613" x="9086850" y="6400800"/>
          <p14:tracePt t="158628" x="9118600" y="6413500"/>
          <p14:tracePt t="158645" x="9163050" y="6419850"/>
          <p14:tracePt t="158661" x="9213850" y="6426200"/>
          <p14:tracePt t="158679" x="9277350" y="6426200"/>
          <p14:tracePt t="158695" x="9334500" y="6426200"/>
          <p14:tracePt t="158712" x="9448800" y="6419850"/>
          <p14:tracePt t="158729" x="9525000" y="6407150"/>
          <p14:tracePt t="158745" x="9664700" y="6388100"/>
          <p14:tracePt t="158762" x="9747250" y="6375400"/>
          <p14:tracePt t="158778" x="9886950" y="6350000"/>
          <p14:tracePt t="158795" x="9956800" y="6337300"/>
          <p14:tracePt t="158812" x="10020300" y="6324600"/>
          <p14:tracePt t="158828" x="10109200" y="6299200"/>
          <p14:tracePt t="158845" x="10147300" y="6286500"/>
          <p14:tracePt t="158847" x="10160000" y="6280150"/>
          <p14:tracePt t="158862" x="10204450" y="6248400"/>
          <p14:tracePt t="158878" x="10236200" y="6223000"/>
          <p14:tracePt t="158895" x="10267950" y="6184900"/>
          <p14:tracePt t="158912" x="10299700" y="6153150"/>
          <p14:tracePt t="158929" x="10331450" y="6127750"/>
          <p14:tracePt t="158945" x="10369550" y="6083300"/>
          <p14:tracePt t="158962" x="10414000" y="6026150"/>
          <p14:tracePt t="158979" x="10445750" y="5988050"/>
          <p14:tracePt t="158996" x="10483850" y="5943600"/>
          <p14:tracePt t="159012" x="10521950" y="5892800"/>
          <p14:tracePt t="159029" x="10553700" y="5848350"/>
          <p14:tracePt t="159030" x="10572750" y="5822950"/>
          <p14:tracePt t="159045" x="10585450" y="5797550"/>
          <p14:tracePt t="159062" x="10604500" y="5740400"/>
          <p14:tracePt t="159079" x="10623550" y="5676900"/>
          <p14:tracePt t="159095" x="10636250" y="5600700"/>
          <p14:tracePt t="159096" x="10642600" y="5568950"/>
          <p14:tracePt t="159112" x="10648950" y="5530850"/>
          <p14:tracePt t="159129" x="10648950" y="5505450"/>
          <p14:tracePt t="159145" x="10648950" y="5441950"/>
          <p14:tracePt t="159162" x="10636250" y="5397500"/>
          <p14:tracePt t="159179" x="10610850" y="5321300"/>
          <p14:tracePt t="159196" x="10579100" y="5264150"/>
          <p14:tracePt t="159212" x="10566400" y="5238750"/>
          <p14:tracePt t="159229" x="10553700" y="5219700"/>
          <p14:tracePt t="159245" x="10547350" y="5213350"/>
          <p14:tracePt t="159262" x="10541000" y="5213350"/>
          <p14:tracePt t="159298" x="0" y="0"/>
        </p14:tracePtLst>
        <p14:tracePtLst>
          <p14:tracePt t="159831" x="9823450" y="2152650"/>
          <p14:tracePt t="159838" x="9836150" y="2152650"/>
          <p14:tracePt t="159846" x="9848850" y="2159000"/>
          <p14:tracePt t="159863" x="9886950" y="2171700"/>
          <p14:tracePt t="159880" x="9944100" y="2171700"/>
          <p14:tracePt t="159896" x="10020300" y="2178050"/>
          <p14:tracePt t="159913" x="10096500" y="2178050"/>
          <p14:tracePt t="159930" x="10172700" y="2178050"/>
          <p14:tracePt t="159947" x="10280650" y="2171700"/>
          <p14:tracePt t="159963" x="10363200" y="2159000"/>
          <p14:tracePt t="159980" x="10445750" y="2139950"/>
          <p14:tracePt t="159996" x="10534650" y="2101850"/>
          <p14:tracePt t="159998" x="10579100" y="2082800"/>
          <p14:tracePt t="160013" x="10629900" y="2051050"/>
          <p14:tracePt t="160030" x="10712450" y="1987550"/>
          <p14:tracePt t="160046" x="10769600" y="1917700"/>
          <p14:tracePt t="160063" x="10801350" y="1866900"/>
          <p14:tracePt t="160080" x="10852150" y="1803400"/>
          <p14:tracePt t="160097" x="10883900" y="1752600"/>
          <p14:tracePt t="160113" x="10915650" y="1695450"/>
          <p14:tracePt t="160130" x="10953750" y="1625600"/>
          <p14:tracePt t="160147" x="10985500" y="1568450"/>
          <p14:tracePt t="160164" x="11004550" y="1511300"/>
          <p14:tracePt t="160166" x="11010900" y="1479550"/>
          <p14:tracePt t="160180" x="11010900" y="1466850"/>
          <p14:tracePt t="160197" x="11010900" y="1422400"/>
          <p14:tracePt t="160214" x="11010900" y="1384300"/>
          <p14:tracePt t="160230" x="11004550" y="1358900"/>
          <p14:tracePt t="160232" x="10998200" y="1346200"/>
          <p14:tracePt t="160247" x="10998200" y="1339850"/>
          <p14:tracePt t="160264" x="10991850" y="1314450"/>
          <p14:tracePt t="160280" x="10966450" y="1276350"/>
          <p14:tracePt t="160297" x="10953750" y="1257300"/>
          <p14:tracePt t="160314" x="10922000" y="1231900"/>
          <p14:tracePt t="160330" x="10902950" y="1212850"/>
          <p14:tracePt t="160347" x="10864850" y="1193800"/>
          <p14:tracePt t="160364" x="10839450" y="1181100"/>
          <p14:tracePt t="160380" x="10782300" y="1174750"/>
          <p14:tracePt t="160397" x="10744200" y="1162050"/>
          <p14:tracePt t="160414" x="10693400" y="1149350"/>
          <p14:tracePt t="160417" x="10674350" y="1149350"/>
          <p14:tracePt t="160431" x="10610850" y="1143000"/>
          <p14:tracePt t="160448" x="10553700" y="1136650"/>
          <p14:tracePt t="160464" x="10502900" y="1136650"/>
          <p14:tracePt t="160466" x="10483850" y="1136650"/>
          <p14:tracePt t="160481" x="10458450" y="1136650"/>
          <p14:tracePt t="160483" x="10433050" y="1136650"/>
          <p14:tracePt t="160497" x="10414000" y="1136650"/>
          <p14:tracePt t="160514" x="10299700" y="1155700"/>
          <p14:tracePt t="160531" x="10255250" y="1181100"/>
          <p14:tracePt t="160547" x="10210800" y="1193800"/>
          <p14:tracePt t="160564" x="10179050" y="1206500"/>
          <p14:tracePt t="160581" x="10153650" y="1225550"/>
          <p14:tracePt t="160597" x="10121900" y="1250950"/>
          <p14:tracePt t="160614" x="10096500" y="1282700"/>
          <p14:tracePt t="160631" x="10045700" y="1333500"/>
          <p14:tracePt t="160648" x="9988550" y="1397000"/>
          <p14:tracePt t="160665" x="9956800" y="1441450"/>
          <p14:tracePt t="160681" x="9918700" y="1504950"/>
          <p14:tracePt t="160682" x="9912350" y="1511300"/>
          <p14:tracePt t="160698" x="9886950" y="1549400"/>
          <p14:tracePt t="160714" x="9874250" y="1574800"/>
          <p14:tracePt t="160731" x="9867900" y="1600200"/>
          <p14:tracePt t="160747" x="9867900" y="1612900"/>
          <p14:tracePt t="160748" x="9861550" y="1638300"/>
          <p14:tracePt t="160764" x="9861550" y="1689100"/>
          <p14:tracePt t="160781" x="9861550" y="1752600"/>
          <p14:tracePt t="160797" x="9861550" y="1816100"/>
          <p14:tracePt t="160814" x="9880600" y="1854200"/>
          <p14:tracePt t="160831" x="9906000" y="1917700"/>
          <p14:tracePt t="160847" x="9931400" y="1962150"/>
          <p14:tracePt t="160864" x="9963150" y="2006600"/>
          <p14:tracePt t="160881" x="9982200" y="2032000"/>
          <p14:tracePt t="160898" x="10033000" y="2089150"/>
          <p14:tracePt t="160914" x="10077450" y="2114550"/>
          <p14:tracePt t="160916" x="10134600" y="2146300"/>
          <p14:tracePt t="160931" x="10147300" y="2159000"/>
          <p14:tracePt t="160948" x="10185400" y="2178050"/>
          <p14:tracePt t="160949" x="10204450" y="2184400"/>
          <p14:tracePt t="160965" x="10248900" y="2197100"/>
          <p14:tracePt t="160981" x="10280650" y="2197100"/>
          <p14:tracePt t="160997" x="10344150" y="2203450"/>
          <p14:tracePt t="161015" x="10394950" y="2203450"/>
          <p14:tracePt t="161031" x="10445750" y="2203450"/>
          <p14:tracePt t="161048" x="10528300" y="2197100"/>
          <p14:tracePt t="161064" x="10655300" y="2159000"/>
          <p14:tracePt t="161081" x="10706100" y="2127250"/>
          <p14:tracePt t="161098" x="10756900" y="2070100"/>
          <p14:tracePt t="161114" x="10775950" y="2032000"/>
          <p14:tracePt t="161131" x="10782300" y="2006600"/>
          <p14:tracePt t="161148" x="10782300" y="1987550"/>
          <p14:tracePt t="161216" x="0" y="0"/>
        </p14:tracePtLst>
        <p14:tracePtLst>
          <p14:tracePt t="162655" x="10045700" y="2222500"/>
          <p14:tracePt t="162689" x="10052050" y="2222500"/>
          <p14:tracePt t="162700" x="10064750" y="2222500"/>
          <p14:tracePt t="162716" x="10102850" y="2222500"/>
          <p14:tracePt t="162733" x="10160000" y="2222500"/>
          <p14:tracePt t="162750" x="10217150" y="2203450"/>
          <p14:tracePt t="162766" x="10306050" y="2178050"/>
          <p14:tracePt t="162783" x="10401300" y="2146300"/>
          <p14:tracePt t="162800" x="10502900" y="2114550"/>
          <p14:tracePt t="162816" x="10572750" y="2082800"/>
          <p14:tracePt t="162833" x="10642600" y="2044700"/>
          <p14:tracePt t="162850" x="10693400" y="2006600"/>
          <p14:tracePt t="162867" x="10744200" y="1943100"/>
          <p14:tracePt t="162884" x="10782300" y="1892300"/>
          <p14:tracePt t="162900" x="10814050" y="1816100"/>
          <p14:tracePt t="162917" x="10845800" y="1746250"/>
          <p14:tracePt t="162933" x="10871200" y="1670050"/>
          <p14:tracePt t="162951" x="10890250" y="1574800"/>
          <p14:tracePt t="162967" x="10896600" y="1479550"/>
          <p14:tracePt t="162984" x="10896600" y="1416050"/>
          <p14:tracePt t="163000" x="10890250" y="1327150"/>
          <p14:tracePt t="163017" x="10877550" y="1276350"/>
          <p14:tracePt t="163033" x="10871200" y="1238250"/>
          <p14:tracePt t="163050" x="10852150" y="1212850"/>
          <p14:tracePt t="163067" x="10839450" y="1181100"/>
          <p14:tracePt t="163083" x="10826750" y="1162050"/>
          <p14:tracePt t="163101" x="10801350" y="1136650"/>
          <p14:tracePt t="163117" x="10769600" y="1117600"/>
          <p14:tracePt t="163134" x="10718800" y="1092200"/>
          <p14:tracePt t="163136" x="10706100" y="1079500"/>
          <p14:tracePt t="163150" x="10661650" y="1066800"/>
          <p14:tracePt t="163167" x="10579100" y="1047750"/>
          <p14:tracePt t="163169" x="10553700" y="1041400"/>
          <p14:tracePt t="163184" x="10528300" y="1041400"/>
          <p14:tracePt t="163201" x="10414000" y="1035050"/>
          <p14:tracePt t="163217" x="10325100" y="1035050"/>
          <p14:tracePt t="163234" x="10287000" y="1047750"/>
          <p14:tracePt t="163250" x="10217150" y="1066800"/>
          <p14:tracePt t="163267" x="10179050" y="1085850"/>
          <p14:tracePt t="163284" x="10115550" y="1117600"/>
          <p14:tracePt t="163301" x="10083800" y="1136650"/>
          <p14:tracePt t="163317" x="10052050" y="1155700"/>
          <p14:tracePt t="163334" x="9988550" y="1212850"/>
          <p14:tracePt t="163351" x="9950450" y="1263650"/>
          <p14:tracePt t="163368" x="9899650" y="1314450"/>
          <p14:tracePt t="163384" x="9867900" y="1365250"/>
          <p14:tracePt t="163401" x="9836150" y="1416050"/>
          <p14:tracePt t="163418" x="9823450" y="1447800"/>
          <p14:tracePt t="163419" x="9817100" y="1479550"/>
          <p14:tracePt t="163434" x="9804400" y="1504950"/>
          <p14:tracePt t="163451" x="9798050" y="1574800"/>
          <p14:tracePt t="163468" x="9798050" y="1638300"/>
          <p14:tracePt t="163484" x="9798050" y="1714500"/>
          <p14:tracePt t="163501" x="9798050" y="1752600"/>
          <p14:tracePt t="163517" x="9810750" y="1828800"/>
          <p14:tracePt t="163534" x="9829800" y="1879600"/>
          <p14:tracePt t="163551" x="9861550" y="1962150"/>
          <p14:tracePt t="163568" x="9880600" y="1993900"/>
          <p14:tracePt t="163584" x="9893300" y="2019300"/>
          <p14:tracePt t="163601" x="9918700" y="2057400"/>
          <p14:tracePt t="163618" x="9937750" y="2070100"/>
          <p14:tracePt t="163634" x="9956800" y="2082800"/>
          <p14:tracePt t="163651" x="10007600" y="2108200"/>
          <p14:tracePt t="163653" x="10033000" y="2114550"/>
          <p14:tracePt t="163668" x="10052050" y="2120900"/>
          <p14:tracePt t="163685" x="10185400" y="2146300"/>
          <p14:tracePt t="163701" x="10274300" y="2159000"/>
          <p14:tracePt t="163718" x="10312400" y="2159000"/>
          <p14:tracePt t="163734" x="10382250" y="2159000"/>
          <p14:tracePt t="163751" x="10445750" y="2159000"/>
          <p14:tracePt t="163768" x="10477500" y="2159000"/>
          <p14:tracePt t="163784" x="10541000" y="2152650"/>
          <p14:tracePt t="163801" x="10591800" y="2127250"/>
          <p14:tracePt t="163818" x="10617200" y="2114550"/>
          <p14:tracePt t="163834" x="10661650" y="2082800"/>
          <p14:tracePt t="163851" x="10674350" y="2070100"/>
          <p14:tracePt t="163853" x="10687050" y="2057400"/>
          <p14:tracePt t="163868" x="10699750" y="2044700"/>
          <p14:tracePt t="163886" x="10706100" y="2025650"/>
          <p14:tracePt t="164026" x="0" y="0"/>
        </p14:tracePtLst>
        <p14:tracePtLst>
          <p14:tracePt t="185142" x="1606550" y="3517900"/>
          <p14:tracePt t="185192" x="1612900" y="3517900"/>
          <p14:tracePt t="185211" x="1651000" y="3517900"/>
          <p14:tracePt t="185213" x="1682750" y="3517900"/>
          <p14:tracePt t="185228" x="1778000" y="3517900"/>
          <p14:tracePt t="185244" x="1879600" y="3517900"/>
          <p14:tracePt t="185261" x="2000250" y="3524250"/>
          <p14:tracePt t="185277" x="2127250" y="3530600"/>
          <p14:tracePt t="185295" x="2254250" y="3536950"/>
          <p14:tracePt t="185311" x="2343150" y="3536950"/>
          <p14:tracePt t="185327" x="2419350" y="3536950"/>
          <p14:tracePt t="185344" x="2482850" y="3524250"/>
          <p14:tracePt t="185361" x="2540000" y="3511550"/>
          <p14:tracePt t="185378" x="2590800" y="3479800"/>
          <p14:tracePt t="185380" x="2622550" y="3454400"/>
          <p14:tracePt t="185394" x="2647950" y="3441700"/>
          <p14:tracePt t="185411" x="2717800" y="3384550"/>
          <p14:tracePt t="185412" x="2755900" y="3359150"/>
          <p14:tracePt t="185428" x="2825750" y="3308350"/>
          <p14:tracePt t="185444" x="2870200" y="3270250"/>
          <p14:tracePt t="185461" x="2933700" y="3200400"/>
          <p14:tracePt t="185478" x="2978150" y="3136900"/>
          <p14:tracePt t="185495" x="3028950" y="3035300"/>
          <p14:tracePt t="185511" x="3060700" y="2971800"/>
          <p14:tracePt t="185528" x="3079750" y="2914650"/>
          <p14:tracePt t="185545" x="3105150" y="2838450"/>
          <p14:tracePt t="185561" x="3117850" y="2768600"/>
          <p14:tracePt t="185578" x="3136900" y="2679700"/>
          <p14:tracePt t="185595" x="3149600" y="2584450"/>
          <p14:tracePt t="185611" x="3155950" y="2495550"/>
          <p14:tracePt t="185614" x="3155950" y="2470150"/>
          <p14:tracePt t="185628" x="3162300" y="2400300"/>
          <p14:tracePt t="185644" x="3162300" y="2355850"/>
          <p14:tracePt t="185646" x="3162300" y="2298700"/>
          <p14:tracePt t="185661" x="3162300" y="2254250"/>
          <p14:tracePt t="185678" x="3155950" y="2171700"/>
          <p14:tracePt t="185695" x="3130550" y="2101850"/>
          <p14:tracePt t="185712" x="3117850" y="2063750"/>
          <p14:tracePt t="185728" x="3079750" y="2000250"/>
          <p14:tracePt t="185745" x="3054350" y="1955800"/>
          <p14:tracePt t="185761" x="2984500" y="1879600"/>
          <p14:tracePt t="185778" x="2933700" y="1828800"/>
          <p14:tracePt t="185795" x="2882900" y="1778000"/>
          <p14:tracePt t="185811" x="2787650" y="1701800"/>
          <p14:tracePt t="185828" x="2705100" y="1657350"/>
          <p14:tracePt t="185845" x="2641600" y="1631950"/>
          <p14:tracePt t="185862" x="2578100" y="1612900"/>
          <p14:tracePt t="185878" x="2514600" y="1593850"/>
          <p14:tracePt t="185880" x="2495550" y="1593850"/>
          <p14:tracePt t="185895" x="2444750" y="1581150"/>
          <p14:tracePt t="185912" x="2330450" y="1555750"/>
          <p14:tracePt t="185928" x="2228850" y="1536700"/>
          <p14:tracePt t="185945" x="2178050" y="1524000"/>
          <p14:tracePt t="185962" x="2101850" y="1511300"/>
          <p14:tracePt t="185979" x="2032000" y="1504950"/>
          <p14:tracePt t="185995" x="1993900" y="1504950"/>
          <p14:tracePt t="186012" x="1917700" y="1504950"/>
          <p14:tracePt t="186029" x="1822450" y="1524000"/>
          <p14:tracePt t="186045" x="1714500" y="1555750"/>
          <p14:tracePt t="186062" x="1606550" y="1600200"/>
          <p14:tracePt t="186078" x="1498600" y="1644650"/>
          <p14:tracePt t="186095" x="1422400" y="1695450"/>
          <p14:tracePt t="186112" x="1371600" y="1739900"/>
          <p14:tracePt t="186114" x="1358900" y="1752600"/>
          <p14:tracePt t="186128" x="1333500" y="1784350"/>
          <p14:tracePt t="186145" x="1301750" y="1860550"/>
          <p14:tracePt t="186162" x="1282700" y="1917700"/>
          <p14:tracePt t="186178" x="1257300" y="2038350"/>
          <p14:tracePt t="186195" x="1244600" y="2184400"/>
          <p14:tracePt t="186213" x="1231900" y="2266950"/>
          <p14:tracePt t="186229" x="1231900" y="2393950"/>
          <p14:tracePt t="186245" x="1231900" y="2470150"/>
          <p14:tracePt t="186262" x="1231900" y="2597150"/>
          <p14:tracePt t="186279" x="1231900" y="2673350"/>
          <p14:tracePt t="186296" x="1263650" y="2806700"/>
          <p14:tracePt t="186312" x="1308100" y="2933700"/>
          <p14:tracePt t="186314" x="1327150" y="2990850"/>
          <p14:tracePt t="186329" x="1352550" y="3048000"/>
          <p14:tracePt t="186345" x="1397000" y="3143250"/>
          <p14:tracePt t="186362" x="1441450" y="3194050"/>
          <p14:tracePt t="186379" x="1492250" y="3257550"/>
          <p14:tracePt t="186396" x="1619250" y="3371850"/>
          <p14:tracePt t="186412" x="1746250" y="3454400"/>
          <p14:tracePt t="186429" x="1835150" y="3492500"/>
          <p14:tracePt t="186446" x="1924050" y="3517900"/>
          <p14:tracePt t="186463" x="2044700" y="3524250"/>
          <p14:tracePt t="186480" x="2203450" y="3517900"/>
          <p14:tracePt t="186496" x="2336800" y="3486150"/>
          <p14:tracePt t="186513" x="2451100" y="3460750"/>
          <p14:tracePt t="186529" x="2540000" y="3435350"/>
          <p14:tracePt t="186546" x="2603500" y="3422650"/>
          <p14:tracePt t="186562" x="2667000" y="3390900"/>
          <p14:tracePt t="186564" x="2679700" y="3384550"/>
          <p14:tracePt t="186579" x="2717800" y="3371850"/>
          <p14:tracePt t="186596" x="2794000" y="3327400"/>
          <p14:tracePt t="186612" x="2832100" y="3308350"/>
          <p14:tracePt t="186629" x="2908300" y="3257550"/>
          <p14:tracePt t="186646" x="2971800" y="3187700"/>
          <p14:tracePt t="186662" x="2997200" y="3143250"/>
          <p14:tracePt t="186679" x="3035300" y="3073400"/>
          <p14:tracePt t="186696" x="3067050" y="2990850"/>
          <p14:tracePt t="186713" x="3086100" y="2901950"/>
          <p14:tracePt t="186729" x="3092450" y="2844800"/>
          <p14:tracePt t="186746" x="3105150" y="2787650"/>
          <p14:tracePt t="186763" x="3105150" y="2749550"/>
          <p14:tracePt t="186779" x="3111500" y="2705100"/>
          <p14:tracePt t="186796" x="3111500" y="2660650"/>
          <p14:tracePt t="186798" x="3111500" y="2622550"/>
          <p14:tracePt t="186813" x="3105150" y="2578100"/>
          <p14:tracePt t="186830" x="3092450" y="2489200"/>
          <p14:tracePt t="186846" x="3073400" y="2419350"/>
          <p14:tracePt t="186863" x="3060700" y="2349500"/>
          <p14:tracePt t="186879" x="3048000" y="2286000"/>
          <p14:tracePt t="186896" x="3041650" y="2247900"/>
          <p14:tracePt t="186913" x="3028950" y="2178050"/>
          <p14:tracePt t="186929" x="3003550" y="2120900"/>
          <p14:tracePt t="186947" x="2990850" y="2082800"/>
          <p14:tracePt t="186963" x="2959100" y="2038350"/>
          <p14:tracePt t="186980" x="2940050" y="2006600"/>
          <p14:tracePt t="186996" x="2927350" y="1993900"/>
          <p14:tracePt t="187013" x="2914650" y="1981200"/>
          <p14:tracePt t="187030" x="2895600" y="1974850"/>
          <p14:tracePt t="187032" x="2882900" y="1968500"/>
          <p14:tracePt t="187046" x="2870200" y="1962150"/>
          <p14:tracePt t="187063" x="2794000" y="1936750"/>
          <p14:tracePt t="187064" x="2762250" y="1930400"/>
          <p14:tracePt t="187080" x="2711450" y="1917700"/>
          <p14:tracePt t="187096" x="2603500" y="1905000"/>
          <p14:tracePt t="187113" x="2540000" y="1898650"/>
          <p14:tracePt t="187130" x="2489200" y="1898650"/>
          <p14:tracePt t="187146" x="2425700" y="1898650"/>
          <p14:tracePt t="187163" x="2336800" y="1924050"/>
          <p14:tracePt t="187180" x="2159000" y="1974850"/>
          <p14:tracePt t="187197" x="2063750" y="1993900"/>
          <p14:tracePt t="187213" x="1962150" y="2012950"/>
          <p14:tracePt t="187230" x="1866900" y="2025650"/>
          <p14:tracePt t="187246" x="1784350" y="2044700"/>
          <p14:tracePt t="187263" x="1720850" y="2063750"/>
          <p14:tracePt t="187280" x="1682750" y="2082800"/>
          <p14:tracePt t="187297" x="1644650" y="2108200"/>
          <p14:tracePt t="187298" x="1638300" y="2114550"/>
          <p14:tracePt t="187313" x="1600200" y="2152650"/>
          <p14:tracePt t="187330" x="1562100" y="2209800"/>
          <p14:tracePt t="187347" x="1524000" y="2266950"/>
          <p14:tracePt t="187364" x="1492250" y="2311400"/>
          <p14:tracePt t="187380" x="1454150" y="2387600"/>
          <p14:tracePt t="187397" x="1441450" y="2425700"/>
          <p14:tracePt t="187414" x="1416050" y="2501900"/>
          <p14:tracePt t="187431" x="1409700" y="2546350"/>
          <p14:tracePt t="187435" x="1403350" y="2616200"/>
          <p14:tracePt t="187448" x="1403350" y="2641600"/>
          <p14:tracePt t="187464" x="1403350" y="2698750"/>
          <p14:tracePt t="187480" x="1403350" y="2806700"/>
          <p14:tracePt t="187497" x="1422400" y="2870200"/>
          <p14:tracePt t="187514" x="1441450" y="2933700"/>
          <p14:tracePt t="187532" x="1466850" y="2984500"/>
          <p14:tracePt t="187536" x="1504950" y="3048000"/>
          <p14:tracePt t="187547" x="1517650" y="3067050"/>
          <p14:tracePt t="187564" x="1568450" y="3143250"/>
          <p14:tracePt t="187580" x="1619250" y="3194050"/>
          <p14:tracePt t="187597" x="1714500" y="3270250"/>
          <p14:tracePt t="187614" x="1771650" y="3302000"/>
          <p14:tracePt t="187630" x="1879600" y="3333750"/>
          <p14:tracePt t="187647" x="1943100" y="3346450"/>
          <p14:tracePt t="187664" x="2057400" y="3346450"/>
          <p14:tracePt t="187681" x="2133600" y="3346450"/>
          <p14:tracePt t="187698" x="2254250" y="3346450"/>
          <p14:tracePt t="187700" x="2298700" y="3340100"/>
          <p14:tracePt t="187714" x="2336800" y="3333750"/>
          <p14:tracePt t="187730" x="2489200" y="3302000"/>
          <p14:tracePt t="187747" x="2565400" y="3282950"/>
          <p14:tracePt t="187764" x="2660650" y="3251200"/>
          <p14:tracePt t="187781" x="2730500" y="3213100"/>
          <p14:tracePt t="187783" x="2825750" y="3168650"/>
          <p14:tracePt t="187797" x="2882900" y="3124200"/>
          <p14:tracePt t="187814" x="2933700" y="3098800"/>
          <p14:tracePt t="187831" x="2971800" y="3067050"/>
          <p14:tracePt t="187847" x="2997200" y="3035300"/>
          <p14:tracePt t="187864" x="3035300" y="2971800"/>
          <p14:tracePt t="187881" x="3060700" y="2927350"/>
          <p14:tracePt t="187897" x="3092450" y="2825750"/>
          <p14:tracePt t="187914" x="3098800" y="2774950"/>
          <p14:tracePt t="187931" x="3105150" y="2679700"/>
          <p14:tracePt t="187948" x="3105150" y="2641600"/>
          <p14:tracePt t="187949" x="3105150" y="2616200"/>
          <p14:tracePt t="187964" x="3105150" y="2565400"/>
          <p14:tracePt t="187981" x="3092450" y="2527300"/>
          <p14:tracePt t="187982" x="3086100" y="2501900"/>
          <p14:tracePt t="187998" x="3054350" y="2438400"/>
          <p14:tracePt t="188015" x="3041650" y="2406650"/>
          <p14:tracePt t="188031" x="3028950" y="2400300"/>
          <p14:tracePt t="188048" x="3009900" y="2368550"/>
          <p14:tracePt t="188153" x="0" y="0"/>
        </p14:tracePtLst>
        <p14:tracePtLst>
          <p14:tracePt t="191383" x="4089400" y="3390900"/>
          <p14:tracePt t="191388" x="4121150" y="3397250"/>
          <p14:tracePt t="191402" x="4165600" y="3403600"/>
          <p14:tracePt t="191419" x="4489450" y="3409950"/>
          <p14:tracePt t="191435" x="4819650" y="3409950"/>
          <p14:tracePt t="191452" x="5067300" y="3409950"/>
          <p14:tracePt t="191468" x="5308600" y="3397250"/>
          <p14:tracePt t="191485" x="5454650" y="3384550"/>
          <p14:tracePt t="191502" x="5600700" y="3359150"/>
          <p14:tracePt t="191518" x="5657850" y="3327400"/>
          <p14:tracePt t="191535" x="5695950" y="3295650"/>
          <p14:tracePt t="191552" x="5721350" y="3244850"/>
          <p14:tracePt t="191568" x="5740400" y="3200400"/>
          <p14:tracePt t="191585" x="5765800" y="3136900"/>
          <p14:tracePt t="191602" x="5803900" y="3073400"/>
          <p14:tracePt t="191620" x="5829300" y="3028950"/>
          <p14:tracePt t="191636" x="5873750" y="2952750"/>
          <p14:tracePt t="191653" x="5899150" y="2914650"/>
          <p14:tracePt t="191669" x="5924550" y="2857500"/>
          <p14:tracePt t="191685" x="5949950" y="2794000"/>
          <p14:tracePt t="191702" x="5981700" y="2692400"/>
          <p14:tracePt t="191719" x="5994400" y="2628900"/>
          <p14:tracePt t="191735" x="6007100" y="2533650"/>
          <p14:tracePt t="191752" x="6013450" y="2457450"/>
          <p14:tracePt t="191769" x="6013450" y="2387600"/>
          <p14:tracePt t="191785" x="6013450" y="2292350"/>
          <p14:tracePt t="191802" x="6013450" y="2222500"/>
          <p14:tracePt t="191819" x="6007100" y="2152650"/>
          <p14:tracePt t="191835" x="5994400" y="2089150"/>
          <p14:tracePt t="191853" x="5975350" y="2025650"/>
          <p14:tracePt t="191855" x="5969000" y="2006600"/>
          <p14:tracePt t="191869" x="5949950" y="1962150"/>
          <p14:tracePt t="191886" x="5911850" y="1898650"/>
          <p14:tracePt t="191903" x="5873750" y="1847850"/>
          <p14:tracePt t="191919" x="5854700" y="1822450"/>
          <p14:tracePt t="191936" x="5803900" y="1758950"/>
          <p14:tracePt t="191952" x="5753100" y="1701800"/>
          <p14:tracePt t="191969" x="5715000" y="1670050"/>
          <p14:tracePt t="191986" x="5638800" y="1625600"/>
          <p14:tracePt t="192002" x="5594350" y="1600200"/>
          <p14:tracePt t="192019" x="5511800" y="1562100"/>
          <p14:tracePt t="192036" x="5467350" y="1543050"/>
          <p14:tracePt t="192052" x="5429250" y="1524000"/>
          <p14:tracePt t="192056" x="5384800" y="1504950"/>
          <p14:tracePt t="192069" x="5365750" y="1504950"/>
          <p14:tracePt t="192086" x="5321300" y="1504950"/>
          <p14:tracePt t="192103" x="5219700" y="1504950"/>
          <p14:tracePt t="192105" x="5181600" y="1504950"/>
          <p14:tracePt t="192119" x="5137150" y="1504950"/>
          <p14:tracePt t="192137" x="4889500" y="1549400"/>
          <p14:tracePt t="192153" x="4711700" y="1568450"/>
          <p14:tracePt t="192169" x="4572000" y="1593850"/>
          <p14:tracePt t="192186" x="4445000" y="1619250"/>
          <p14:tracePt t="192203" x="4337050" y="1644650"/>
          <p14:tracePt t="192219" x="4241800" y="1676400"/>
          <p14:tracePt t="192237" x="4191000" y="1701800"/>
          <p14:tracePt t="192253" x="4114800" y="1746250"/>
          <p14:tracePt t="192269" x="4032250" y="1797050"/>
          <p14:tracePt t="192286" x="3981450" y="1828800"/>
          <p14:tracePt t="192303" x="3879850" y="1898650"/>
          <p14:tracePt t="192305" x="3854450" y="1924050"/>
          <p14:tracePt t="192320" x="3778250" y="1987550"/>
          <p14:tracePt t="192336" x="3740150" y="2025650"/>
          <p14:tracePt t="192353" x="3683000" y="2101850"/>
          <p14:tracePt t="192370" x="3657600" y="2152650"/>
          <p14:tracePt t="192387" x="3651250" y="2228850"/>
          <p14:tracePt t="192403" x="3644900" y="2273300"/>
          <p14:tracePt t="192420" x="3644900" y="2311400"/>
          <p14:tracePt t="192436" x="3644900" y="2387600"/>
          <p14:tracePt t="192453" x="3657600" y="2438400"/>
          <p14:tracePt t="192470" x="3663950" y="2514600"/>
          <p14:tracePt t="192486" x="3708400" y="2654300"/>
          <p14:tracePt t="192503" x="3759200" y="2806700"/>
          <p14:tracePt t="192520" x="3810000" y="2927350"/>
          <p14:tracePt t="192537" x="3841750" y="2990850"/>
          <p14:tracePt t="192539" x="3873500" y="3054350"/>
          <p14:tracePt t="192553" x="3892550" y="3092450"/>
          <p14:tracePt t="192570" x="3930650" y="3181350"/>
          <p14:tracePt t="192587" x="3943350" y="3206750"/>
          <p14:tracePt t="192603" x="3968750" y="3257550"/>
          <p14:tracePt t="192620" x="3994150" y="3295650"/>
          <p14:tracePt t="192637" x="4038600" y="3371850"/>
          <p14:tracePt t="192653" x="4070350" y="3409950"/>
          <p14:tracePt t="192670" x="4121150" y="3454400"/>
          <p14:tracePt t="192686" x="4171950" y="3498850"/>
          <p14:tracePt t="192703" x="4229100" y="3536950"/>
          <p14:tracePt t="192720" x="4279900" y="3568700"/>
          <p14:tracePt t="192737" x="4337050" y="3594100"/>
          <p14:tracePt t="192753" x="4387850" y="3619500"/>
          <p14:tracePt t="192770" x="4451350" y="3638550"/>
          <p14:tracePt t="192772" x="4476750" y="3651250"/>
          <p14:tracePt t="192787" x="4533900" y="3657600"/>
          <p14:tracePt t="192803" x="4597400" y="3657600"/>
          <p14:tracePt t="192804" x="4679950" y="3657600"/>
          <p14:tracePt t="192820" x="4749800" y="3657600"/>
          <p14:tracePt t="192837" x="4864100" y="3657600"/>
          <p14:tracePt t="192854" x="4984750" y="3657600"/>
          <p14:tracePt t="192870" x="5048250" y="3657600"/>
          <p14:tracePt t="192887" x="5149850" y="3663950"/>
          <p14:tracePt t="192904" x="5207000" y="3663950"/>
          <p14:tracePt t="192921" x="5264150" y="3663950"/>
          <p14:tracePt t="192937" x="5346700" y="3663950"/>
          <p14:tracePt t="192954" x="5391150" y="3657600"/>
          <p14:tracePt t="192970" x="5429250" y="3651250"/>
          <p14:tracePt t="192987" x="5480050" y="3632200"/>
          <p14:tracePt t="193004" x="5511800" y="3619500"/>
          <p14:tracePt t="193020" x="5549900" y="3594100"/>
          <p14:tracePt t="193037" x="5594350" y="3562350"/>
          <p14:tracePt t="193038" x="5645150" y="3511550"/>
          <p14:tracePt t="193054" x="5702300" y="3460750"/>
          <p14:tracePt t="193070" x="5753100" y="3403600"/>
          <p14:tracePt t="193087" x="5803900" y="3340100"/>
          <p14:tracePt t="193104" x="5854700" y="3263900"/>
          <p14:tracePt t="193121" x="5924550" y="3117850"/>
          <p14:tracePt t="193137" x="5956300" y="3041650"/>
          <p14:tracePt t="193154" x="6000750" y="2933700"/>
          <p14:tracePt t="193171" x="6019800" y="2882900"/>
          <p14:tracePt t="193187" x="6038850" y="2806700"/>
          <p14:tracePt t="193204" x="6045200" y="2749550"/>
          <p14:tracePt t="193221" x="6070600" y="2654300"/>
          <p14:tracePt t="193237" x="6070600" y="2584450"/>
          <p14:tracePt t="193254" x="6070600" y="2514600"/>
          <p14:tracePt t="193256" x="6070600" y="2482850"/>
          <p14:tracePt t="193271" x="6070600" y="2400300"/>
          <p14:tracePt t="193288" x="6070600" y="2343150"/>
          <p14:tracePt t="193304" x="6070600" y="2273300"/>
          <p14:tracePt t="193321" x="6070600" y="2235200"/>
          <p14:tracePt t="193337" x="6070600" y="2203450"/>
          <p14:tracePt t="193354" x="6070600" y="2171700"/>
          <p14:tracePt t="193371" x="6064250" y="2146300"/>
          <p14:tracePt t="193388" x="6057900" y="2139950"/>
          <p14:tracePt t="193481" x="0" y="0"/>
        </p14:tracePtLst>
        <p14:tracePtLst>
          <p14:tracePt t="193871" x="5346700" y="3448050"/>
          <p14:tracePt t="193875" x="5334000" y="3435350"/>
          <p14:tracePt t="193888" x="5308600" y="3422650"/>
          <p14:tracePt t="193905" x="5283200" y="3416300"/>
          <p14:tracePt t="193921" x="5251450" y="3409950"/>
          <p14:tracePt t="193938" x="5219700" y="3409950"/>
          <p14:tracePt t="193955" x="5175250" y="3409950"/>
          <p14:tracePt t="193971" x="5137150" y="3409950"/>
          <p14:tracePt t="193988" x="5086350" y="3435350"/>
          <p14:tracePt t="194005" x="5029200" y="3473450"/>
          <p14:tracePt t="194021" x="4997450" y="3492500"/>
          <p14:tracePt t="194039" x="4965700" y="3524250"/>
          <p14:tracePt t="194055" x="4933950" y="3562350"/>
          <p14:tracePt t="194060" x="4921250" y="3594100"/>
          <p14:tracePt t="194073" x="4914900" y="3600450"/>
          <p14:tracePt t="194090" x="4895850" y="3657600"/>
          <p14:tracePt t="194093" x="4889500" y="3663950"/>
          <p14:tracePt t="194107" x="4876800" y="3714750"/>
          <p14:tracePt t="194122" x="4876800" y="3752850"/>
          <p14:tracePt t="194139" x="4876800" y="3803650"/>
          <p14:tracePt t="194156" x="4876800" y="3867150"/>
          <p14:tracePt t="194172" x="4895850" y="3924300"/>
          <p14:tracePt t="194189" x="4927600" y="3987800"/>
          <p14:tracePt t="194205" x="4946650" y="4019550"/>
          <p14:tracePt t="194222" x="4959350" y="4044950"/>
          <p14:tracePt t="194239" x="4978400" y="4064000"/>
          <p14:tracePt t="194256" x="5016500" y="4076700"/>
          <p14:tracePt t="194260" x="5041900" y="4083050"/>
          <p14:tracePt t="194272" x="5073650" y="4089400"/>
          <p14:tracePt t="194289" x="5130800" y="4089400"/>
          <p14:tracePt t="194294" x="5168900" y="4089400"/>
          <p14:tracePt t="194306" x="5175250" y="4089400"/>
          <p14:tracePt t="194323" x="5270500" y="4064000"/>
          <p14:tracePt t="194340" x="5321300" y="4038600"/>
          <p14:tracePt t="194357" x="5359400" y="4013200"/>
          <p14:tracePt t="194361" x="5365750" y="4013200"/>
          <p14:tracePt t="194373" x="5397500" y="3981450"/>
          <p14:tracePt t="194389" x="5435600" y="3917950"/>
          <p14:tracePt t="194406" x="5454650" y="3860800"/>
          <p14:tracePt t="194423" x="5473700" y="3797300"/>
          <p14:tracePt t="194439" x="5473700" y="3778250"/>
          <p14:tracePt t="194455" x="5480050" y="3746500"/>
          <p14:tracePt t="194472" x="5480050" y="3721100"/>
          <p14:tracePt t="194489" x="5480050" y="3702050"/>
          <p14:tracePt t="194505" x="5480050" y="3689350"/>
          <p14:tracePt t="194522" x="5480050" y="3676650"/>
          <p14:tracePt t="194539" x="5467350" y="3651250"/>
          <p14:tracePt t="194556" x="5454650" y="3619500"/>
          <p14:tracePt t="194572" x="5435600" y="3600450"/>
          <p14:tracePt t="194589" x="5397500" y="3575050"/>
          <p14:tracePt t="194606" x="5372100" y="3556000"/>
          <p14:tracePt t="194622" x="5321300" y="3543300"/>
          <p14:tracePt t="194639" x="5283200" y="3536950"/>
          <p14:tracePt t="194656" x="5251450" y="3536950"/>
          <p14:tracePt t="194672" x="5181600" y="3530600"/>
          <p14:tracePt t="194689" x="5143500" y="3530600"/>
          <p14:tracePt t="194706" x="5105400" y="3536950"/>
          <p14:tracePt t="194722" x="5054600" y="3549650"/>
          <p14:tracePt t="194739" x="4984750" y="3575050"/>
          <p14:tracePt t="194756" x="4946650" y="3581400"/>
          <p14:tracePt t="194759" x="4933950" y="3587750"/>
          <p14:tracePt t="194772" x="4927600" y="3594100"/>
          <p14:tracePt t="194789" x="4908550" y="3606800"/>
          <p14:tracePt t="194792" x="4902200" y="3606800"/>
          <p14:tracePt t="194806" x="4895850" y="3619500"/>
          <p14:tracePt t="194823" x="4889500" y="3632200"/>
          <p14:tracePt t="194839" x="4883150" y="3657600"/>
          <p14:tracePt t="194857" x="4876800" y="3689350"/>
          <p14:tracePt t="194872" x="4870450" y="3740150"/>
          <p14:tracePt t="194889" x="4864100" y="3778250"/>
          <p14:tracePt t="194906" x="4864100" y="3816350"/>
          <p14:tracePt t="194923" x="4864100" y="3854450"/>
          <p14:tracePt t="194939" x="4864100" y="3879850"/>
          <p14:tracePt t="194956" x="4870450" y="3898900"/>
          <p14:tracePt t="194973" x="4883150" y="3917950"/>
          <p14:tracePt t="194989" x="4902200" y="3943350"/>
          <p14:tracePt t="195006" x="4914900" y="3962400"/>
          <p14:tracePt t="195023" x="4933950" y="3975100"/>
          <p14:tracePt t="195025" x="4933950" y="3981450"/>
          <p14:tracePt t="195039" x="4946650" y="3987800"/>
          <p14:tracePt t="195057" x="4984750" y="4013200"/>
          <p14:tracePt t="195074" x="5022850" y="4032250"/>
          <p14:tracePt t="195090" x="5060950" y="4051300"/>
          <p14:tracePt t="195107" x="5105400" y="4064000"/>
          <p14:tracePt t="195123" x="5156200" y="4070350"/>
          <p14:tracePt t="195140" x="5200650" y="4070350"/>
          <p14:tracePt t="195157" x="5251450" y="4070350"/>
          <p14:tracePt t="195173" x="5308600" y="4057650"/>
          <p14:tracePt t="195190" x="5365750" y="4025900"/>
          <p14:tracePt t="195206" x="5422900" y="3987800"/>
          <p14:tracePt t="195223" x="5441950" y="3968750"/>
          <p14:tracePt t="195240" x="5467350" y="3943350"/>
          <p14:tracePt t="195256" x="5486400" y="3911600"/>
          <p14:tracePt t="195273" x="5492750" y="3886200"/>
          <p14:tracePt t="195275" x="5505450" y="3867150"/>
          <p14:tracePt t="195290" x="5511800" y="3848100"/>
          <p14:tracePt t="195307" x="5524500" y="3816350"/>
          <p14:tracePt t="195323" x="5530850" y="3797300"/>
          <p14:tracePt t="195340" x="5537200" y="3759200"/>
          <p14:tracePt t="195357" x="5537200" y="3740150"/>
          <p14:tracePt t="195373" x="5537200" y="3721100"/>
          <p14:tracePt t="195390" x="5537200" y="3689350"/>
          <p14:tracePt t="195407" x="5530850" y="3670300"/>
          <p14:tracePt t="195423" x="5524500" y="3651250"/>
          <p14:tracePt t="195440" x="5505450" y="3632200"/>
          <p14:tracePt t="195457" x="5499100" y="3619500"/>
          <p14:tracePt t="195473" x="5492750" y="3613150"/>
          <p14:tracePt t="195490" x="5480050" y="3606800"/>
          <p14:tracePt t="195507" x="5467350" y="3594100"/>
          <p14:tracePt t="195509" x="5461000" y="3587750"/>
          <p14:tracePt t="195523" x="5441950" y="3568700"/>
          <p14:tracePt t="195541" x="5410200" y="3556000"/>
          <p14:tracePt t="195557" x="5378450" y="3543300"/>
          <p14:tracePt t="195574" x="5353050" y="3536950"/>
          <p14:tracePt t="195591" x="5321300" y="3524250"/>
          <p14:tracePt t="195607" x="5283200" y="3517900"/>
          <p14:tracePt t="195624" x="5251450" y="3517900"/>
          <p14:tracePt t="195640" x="5213350" y="3517900"/>
          <p14:tracePt t="195657" x="5181600" y="3517900"/>
          <p14:tracePt t="195673" x="5149850" y="3517900"/>
          <p14:tracePt t="195690" x="5118100" y="3524250"/>
          <p14:tracePt t="195707" x="5092700" y="3530600"/>
          <p14:tracePt t="195709" x="5080000" y="3530600"/>
          <p14:tracePt t="195724" x="5073650" y="3530600"/>
          <p14:tracePt t="195740" x="5048250" y="3543300"/>
          <p14:tracePt t="195757" x="5035550" y="3549650"/>
          <p14:tracePt t="195774" x="5022850" y="3562350"/>
          <p14:tracePt t="195791" x="5003800" y="3587750"/>
          <p14:tracePt t="195807" x="4984750" y="3606800"/>
          <p14:tracePt t="195824" x="4972050" y="3619500"/>
          <p14:tracePt t="195841" x="4959350" y="3644900"/>
          <p14:tracePt t="195857" x="4959350" y="3657600"/>
          <p14:tracePt t="195874" x="4946650" y="3683000"/>
          <p14:tracePt t="195890" x="4933950" y="3702050"/>
          <p14:tracePt t="195907" x="4933950" y="3714750"/>
          <p14:tracePt t="195924" x="4927600" y="3733800"/>
          <p14:tracePt t="195941" x="4927600" y="3746500"/>
          <p14:tracePt t="195942" x="4927600" y="3759200"/>
          <p14:tracePt t="195957" x="4927600" y="3765550"/>
          <p14:tracePt t="195975" x="4927600" y="3797300"/>
          <p14:tracePt t="195991" x="4927600" y="3822700"/>
          <p14:tracePt t="196007" x="4946650" y="3854450"/>
          <p14:tracePt t="196024" x="4953000" y="3879850"/>
          <p14:tracePt t="196041" x="4965700" y="3905250"/>
          <p14:tracePt t="196058" x="4984750" y="3917950"/>
          <p14:tracePt t="196074" x="5029200" y="3949700"/>
          <p14:tracePt t="196091" x="5048250" y="3962400"/>
          <p14:tracePt t="196107" x="5080000" y="3962400"/>
          <p14:tracePt t="196124" x="5137150" y="3962400"/>
          <p14:tracePt t="196141" x="5181600" y="3943350"/>
          <p14:tracePt t="196157" x="5232400" y="3924300"/>
          <p14:tracePt t="196174" x="5276850" y="3892550"/>
          <p14:tracePt t="196177" x="5308600" y="3867150"/>
          <p14:tracePt t="196191" x="5321300" y="3854450"/>
          <p14:tracePt t="196208" x="5359400" y="3829050"/>
          <p14:tracePt t="196210" x="5365750" y="3816350"/>
          <p14:tracePt t="196224" x="5378450" y="3797300"/>
          <p14:tracePt t="196241" x="5397500" y="3778250"/>
          <p14:tracePt t="196258" x="5410200" y="3752850"/>
          <p14:tracePt t="196275" x="5416550" y="3733800"/>
          <p14:tracePt t="196291" x="5422900" y="3721100"/>
          <p14:tracePt t="196308" x="5422900" y="3714750"/>
          <p14:tracePt t="196325" x="5422900" y="3702050"/>
          <p14:tracePt t="196341" x="5422900" y="3695700"/>
          <p14:tracePt t="196358" x="5422900" y="3689350"/>
          <p14:tracePt t="196374" x="5429250" y="3683000"/>
          <p14:tracePt t="196391" x="5429250" y="3676650"/>
          <p14:tracePt t="196408" x="5429250" y="3670300"/>
          <p14:tracePt t="196571" x="0" y="0"/>
        </p14:tracePtLst>
      </p14:laserTraceLst>
    </p:ext>
    <p:ext uri="{E180D4A7-C9FB-4DFB-919C-405C955672EB}">
      <p14:showEvtLst xmlns:p14="http://schemas.microsoft.com/office/powerpoint/2010/main">
        <p14:playEvt time="201" objId="154"/>
        <p14:stopEvt time="201320" objId="154"/>
      </p14:showEvtLst>
    </p:ext>
  </p:extLs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6.5.3 </a:t>
            </a:r>
            <a:r>
              <a:rPr lang="zh-CN" altLang="en-US" b="1" dirty="0"/>
              <a:t>状态机的建立</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r>
              <a:rPr lang="zh-CN" altLang="en-US" dirty="0"/>
              <a:t>以</a:t>
            </a:r>
            <a:r>
              <a:rPr lang="en-US" altLang="zh-CN" dirty="0" err="1"/>
              <a:t>Lw</a:t>
            </a:r>
            <a:r>
              <a:rPr lang="zh-CN" altLang="en-US" dirty="0"/>
              <a:t>指令工作状态为例</a:t>
            </a:r>
            <a:r>
              <a:rPr lang="en-US" altLang="zh-CN" dirty="0"/>
              <a:t> </a:t>
            </a:r>
            <a:endParaRPr lang="zh-CN" altLang="en-US" dirty="0"/>
          </a:p>
        </p:txBody>
      </p:sp>
      <p:sp>
        <p:nvSpPr>
          <p:cNvPr id="4" name="矩形 3">
            <a:extLst>
              <a:ext uri="{FF2B5EF4-FFF2-40B4-BE49-F238E27FC236}">
                <a16:creationId xmlns:a16="http://schemas.microsoft.com/office/drawing/2014/main" id="{4E29949A-BAC4-4986-87F9-01225ED7D332}"/>
              </a:ext>
            </a:extLst>
          </p:cNvPr>
          <p:cNvSpPr/>
          <p:nvPr/>
        </p:nvSpPr>
        <p:spPr>
          <a:xfrm>
            <a:off x="395536" y="1628800"/>
            <a:ext cx="8100392" cy="4524315"/>
          </a:xfrm>
          <a:prstGeom prst="rect">
            <a:avLst/>
          </a:prstGeom>
        </p:spPr>
        <p:txBody>
          <a:bodyPr wrap="square">
            <a:spAutoFit/>
          </a:bodyPr>
          <a:lstStyle/>
          <a:p>
            <a:pPr indent="266700" algn="just">
              <a:spcAft>
                <a:spcPts val="0"/>
              </a:spcAft>
            </a:pPr>
            <a:r>
              <a:rPr lang="en-US" altLang="zh-CN" kern="100" dirty="0">
                <a:latin typeface="Calibri" panose="020F0502020204030204" pitchFamily="34" charset="0"/>
                <a:cs typeface="Times New Roman" panose="02020603050405020304" pitchFamily="18" charset="0"/>
              </a:rPr>
              <a:t>S</a:t>
            </a:r>
            <a:r>
              <a:rPr lang="en-US" altLang="zh-CN" kern="100" baseline="-25000" dirty="0">
                <a:latin typeface="Calibri" panose="020F0502020204030204" pitchFamily="34" charset="0"/>
                <a:cs typeface="Times New Roman" panose="02020603050405020304" pitchFamily="18" charset="0"/>
              </a:rPr>
              <a:t>0</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IF</a:t>
            </a:r>
            <a:r>
              <a:rPr lang="zh-CN" altLang="zh-CN" kern="100" dirty="0">
                <a:latin typeface="Calibri" panose="020F0502020204030204" pitchFamily="34" charset="0"/>
                <a:cs typeface="Times New Roman" panose="02020603050405020304" pitchFamily="18" charset="0"/>
              </a:rPr>
              <a:t>）：取指令状态，这个状态的功能是根据</a:t>
            </a:r>
            <a:r>
              <a:rPr lang="en-US" altLang="zh-CN" kern="100" dirty="0">
                <a:latin typeface="Calibri" panose="020F0502020204030204" pitchFamily="34" charset="0"/>
                <a:cs typeface="Times New Roman" panose="02020603050405020304" pitchFamily="18" charset="0"/>
              </a:rPr>
              <a:t>PC</a:t>
            </a:r>
            <a:r>
              <a:rPr lang="zh-CN" altLang="zh-CN" kern="100" dirty="0">
                <a:latin typeface="Calibri" panose="020F0502020204030204" pitchFamily="34" charset="0"/>
                <a:cs typeface="Times New Roman" panose="02020603050405020304" pitchFamily="18" charset="0"/>
              </a:rPr>
              <a:t>的当前值内容访问</a:t>
            </a:r>
            <a:r>
              <a:rPr lang="en-US" altLang="zh-CN" kern="100" dirty="0">
                <a:latin typeface="Calibri" panose="020F0502020204030204" pitchFamily="34" charset="0"/>
                <a:cs typeface="Times New Roman" panose="02020603050405020304" pitchFamily="18" charset="0"/>
              </a:rPr>
              <a:t>IM</a:t>
            </a:r>
            <a:r>
              <a:rPr lang="zh-CN" altLang="zh-CN" kern="100" dirty="0">
                <a:latin typeface="Calibri" panose="020F0502020204030204" pitchFamily="34" charset="0"/>
                <a:cs typeface="Times New Roman" panose="02020603050405020304" pitchFamily="18" charset="0"/>
              </a:rPr>
              <a:t>；</a:t>
            </a:r>
          </a:p>
          <a:p>
            <a:pPr indent="259715" algn="just">
              <a:spcAft>
                <a:spcPts val="0"/>
              </a:spcAft>
            </a:pPr>
            <a:r>
              <a:rPr lang="en-US" altLang="zh-CN" kern="100" dirty="0">
                <a:latin typeface="Calibri" panose="020F0502020204030204" pitchFamily="34" charset="0"/>
                <a:cs typeface="Times New Roman" panose="02020603050405020304" pitchFamily="18" charset="0"/>
              </a:rPr>
              <a:t>S</a:t>
            </a:r>
            <a:r>
              <a:rPr lang="en-US" altLang="zh-CN" kern="100" baseline="-250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ID</a:t>
            </a:r>
            <a:r>
              <a:rPr lang="zh-CN" altLang="zh-CN" kern="100" dirty="0">
                <a:latin typeface="Calibri" panose="020F0502020204030204" pitchFamily="34" charset="0"/>
                <a:cs typeface="Times New Roman" panose="02020603050405020304" pitchFamily="18" charset="0"/>
              </a:rPr>
              <a:t>）：指令译码状态，这个状态中完成以下操作：</a:t>
            </a:r>
          </a:p>
          <a:p>
            <a:pPr indent="916305" algn="just">
              <a:spcAft>
                <a:spcPts val="0"/>
              </a:spcAft>
            </a:pP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）将</a:t>
            </a:r>
            <a:r>
              <a:rPr lang="en-US" altLang="zh-CN" kern="100" dirty="0">
                <a:latin typeface="Calibri" panose="020F0502020204030204" pitchFamily="34" charset="0"/>
                <a:cs typeface="Times New Roman" panose="02020603050405020304" pitchFamily="18" charset="0"/>
              </a:rPr>
              <a:t>IM</a:t>
            </a:r>
            <a:r>
              <a:rPr lang="zh-CN" altLang="zh-CN" kern="100" dirty="0">
                <a:latin typeface="Calibri" panose="020F0502020204030204" pitchFamily="34" charset="0"/>
                <a:cs typeface="Times New Roman" panose="02020603050405020304" pitchFamily="18" charset="0"/>
              </a:rPr>
              <a:t>输出的指令锁存到</a:t>
            </a:r>
            <a:r>
              <a:rPr lang="en-US" altLang="zh-CN" kern="100" dirty="0">
                <a:latin typeface="Calibri" panose="020F0502020204030204" pitchFamily="34" charset="0"/>
                <a:cs typeface="Times New Roman" panose="02020603050405020304" pitchFamily="18" charset="0"/>
              </a:rPr>
              <a:t>IR</a:t>
            </a:r>
            <a:r>
              <a:rPr lang="zh-CN" altLang="zh-CN" kern="100" dirty="0">
                <a:latin typeface="Calibri" panose="020F0502020204030204" pitchFamily="34" charset="0"/>
                <a:cs typeface="Times New Roman" panose="02020603050405020304" pitchFamily="18" charset="0"/>
              </a:rPr>
              <a:t>；</a:t>
            </a:r>
          </a:p>
          <a:p>
            <a:pPr indent="926465" algn="just">
              <a:spcAft>
                <a:spcPts val="0"/>
              </a:spcAft>
            </a:pP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2</a:t>
            </a:r>
            <a:r>
              <a:rPr lang="zh-CN" altLang="zh-CN" kern="100" dirty="0">
                <a:latin typeface="Calibri" panose="020F0502020204030204" pitchFamily="34" charset="0"/>
                <a:cs typeface="Times New Roman" panose="02020603050405020304" pitchFamily="18" charset="0"/>
              </a:rPr>
              <a:t>）从</a:t>
            </a:r>
            <a:r>
              <a:rPr lang="en-US" altLang="zh-CN" kern="100" dirty="0">
                <a:latin typeface="Calibri" panose="020F0502020204030204" pitchFamily="34" charset="0"/>
                <a:cs typeface="Times New Roman" panose="02020603050405020304" pitchFamily="18" charset="0"/>
              </a:rPr>
              <a:t>RF</a:t>
            </a:r>
            <a:r>
              <a:rPr lang="zh-CN" altLang="zh-CN" kern="100" dirty="0">
                <a:latin typeface="Calibri" panose="020F0502020204030204" pitchFamily="34" charset="0"/>
                <a:cs typeface="Times New Roman" panose="02020603050405020304" pitchFamily="18" charset="0"/>
              </a:rPr>
              <a:t>中读出</a:t>
            </a:r>
            <a:r>
              <a:rPr lang="en-US" altLang="zh-CN" kern="100" dirty="0">
                <a:latin typeface="Times New Roman" panose="02020603050405020304" pitchFamily="18" charset="0"/>
                <a:cs typeface="Times New Roman" panose="02020603050405020304" pitchFamily="18" charset="0"/>
              </a:rPr>
              <a:t>R[</a:t>
            </a:r>
            <a:r>
              <a:rPr lang="en-US" altLang="zh-CN" kern="100" dirty="0" err="1">
                <a:latin typeface="Times New Roman" panose="02020603050405020304" pitchFamily="18" charset="0"/>
                <a:cs typeface="Times New Roman" panose="02020603050405020304" pitchFamily="18" charset="0"/>
              </a:rPr>
              <a:t>rs</a:t>
            </a:r>
            <a:r>
              <a:rPr lang="en-US" altLang="zh-CN" kern="100" dirty="0">
                <a:latin typeface="Times New Roman" panose="02020603050405020304" pitchFamily="18" charset="0"/>
                <a:cs typeface="Times New Roman" panose="02020603050405020304" pitchFamily="18" charset="0"/>
              </a:rPr>
              <a:t>]</a:t>
            </a:r>
            <a:r>
              <a:rPr lang="zh-CN" altLang="zh-CN" kern="100" dirty="0">
                <a:latin typeface="Times New Roman" panose="02020603050405020304" pitchFamily="18"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indent="926465" algn="just">
              <a:spcAft>
                <a:spcPts val="0"/>
              </a:spcAft>
            </a:pP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3</a:t>
            </a:r>
            <a:r>
              <a:rPr lang="zh-CN" altLang="zh-CN" kern="100" dirty="0">
                <a:latin typeface="Times New Roman" panose="02020603050405020304" pitchFamily="18" charset="0"/>
                <a:cs typeface="Times New Roman" panose="02020603050405020304" pitchFamily="18" charset="0"/>
              </a:rPr>
              <a:t>）对指令中的立即数有符号扩展得到</a:t>
            </a:r>
            <a:r>
              <a:rPr lang="en-US" altLang="zh-CN" kern="100" dirty="0" err="1">
                <a:latin typeface="Times New Roman" panose="02020603050405020304" pitchFamily="18" charset="0"/>
                <a:cs typeface="Times New Roman" panose="02020603050405020304" pitchFamily="18" charset="0"/>
              </a:rPr>
              <a:t>signext</a:t>
            </a:r>
            <a:r>
              <a:rPr lang="en-US" altLang="zh-CN" kern="100" dirty="0">
                <a:latin typeface="Times New Roman" panose="02020603050405020304" pitchFamily="18" charset="0"/>
                <a:cs typeface="Times New Roman" panose="02020603050405020304" pitchFamily="18" charset="0"/>
              </a:rPr>
              <a:t>(offset)</a:t>
            </a:r>
            <a:r>
              <a:rPr lang="zh-CN" altLang="zh-CN" kern="100" dirty="0">
                <a:latin typeface="Times New Roman" panose="02020603050405020304" pitchFamily="18"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indent="926465" algn="just">
              <a:spcAft>
                <a:spcPts val="0"/>
              </a:spcAft>
            </a:pP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4</a:t>
            </a:r>
            <a:r>
              <a:rPr lang="zh-CN" altLang="zh-CN" kern="100" dirty="0">
                <a:latin typeface="Times New Roman" panose="02020603050405020304" pitchFamily="18"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更新</a:t>
            </a:r>
            <a:r>
              <a:rPr lang="en-US" altLang="zh-CN" kern="100" dirty="0">
                <a:latin typeface="Calibri" panose="020F0502020204030204" pitchFamily="34" charset="0"/>
                <a:cs typeface="Times New Roman" panose="02020603050405020304" pitchFamily="18" charset="0"/>
              </a:rPr>
              <a:t>PC</a:t>
            </a:r>
            <a:r>
              <a:rPr lang="zh-CN" altLang="zh-CN" kern="100" dirty="0">
                <a:latin typeface="Calibri" panose="020F0502020204030204" pitchFamily="34" charset="0"/>
                <a:cs typeface="Times New Roman" panose="02020603050405020304" pitchFamily="18" charset="0"/>
              </a:rPr>
              <a:t>的值，使</a:t>
            </a:r>
            <a:r>
              <a:rPr lang="en-US" altLang="zh-CN" kern="100" dirty="0">
                <a:latin typeface="Calibri" panose="020F0502020204030204" pitchFamily="34" charset="0"/>
                <a:cs typeface="Times New Roman" panose="02020603050405020304" pitchFamily="18" charset="0"/>
              </a:rPr>
              <a:t>PC</a:t>
            </a:r>
            <a:r>
              <a:rPr lang="zh-CN" altLang="zh-CN" kern="100" dirty="0">
                <a:latin typeface="Calibri" panose="020F0502020204030204" pitchFamily="34" charset="0"/>
                <a:cs typeface="Times New Roman" panose="02020603050405020304" pitchFamily="18" charset="0"/>
              </a:rPr>
              <a:t>指向下一条指令的地址；</a:t>
            </a:r>
          </a:p>
          <a:p>
            <a:pPr indent="193040" algn="just">
              <a:spcAft>
                <a:spcPts val="0"/>
              </a:spcAft>
            </a:pPr>
            <a:r>
              <a:rPr lang="en-US" altLang="zh-CN" kern="100" dirty="0">
                <a:latin typeface="Calibri" panose="020F0502020204030204" pitchFamily="34" charset="0"/>
                <a:cs typeface="Times New Roman" panose="02020603050405020304" pitchFamily="18" charset="0"/>
              </a:rPr>
              <a:t>S</a:t>
            </a:r>
            <a:r>
              <a:rPr lang="en-US" altLang="zh-CN" kern="100" baseline="-25000" dirty="0">
                <a:latin typeface="Calibri" panose="020F0502020204030204" pitchFamily="34" charset="0"/>
                <a:cs typeface="Times New Roman" panose="02020603050405020304" pitchFamily="18" charset="0"/>
              </a:rPr>
              <a:t>2</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MA</a:t>
            </a:r>
            <a:r>
              <a:rPr lang="zh-CN" altLang="zh-CN" kern="100" dirty="0">
                <a:latin typeface="Calibri" panose="020F0502020204030204" pitchFamily="34" charset="0"/>
                <a:cs typeface="Times New Roman" panose="02020603050405020304" pitchFamily="18" charset="0"/>
              </a:rPr>
              <a:t>）：计算存储单元地址状态，该状态完成以下操作：</a:t>
            </a:r>
          </a:p>
          <a:p>
            <a:pPr indent="926465" algn="just">
              <a:spcAft>
                <a:spcPts val="0"/>
              </a:spcAft>
            </a:pP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）寄存器</a:t>
            </a:r>
            <a:r>
              <a:rPr lang="en-US" altLang="zh-CN" kern="100" dirty="0">
                <a:latin typeface="Calibri" panose="020F0502020204030204" pitchFamily="34" charset="0"/>
                <a:cs typeface="Times New Roman" panose="02020603050405020304" pitchFamily="18" charset="0"/>
              </a:rPr>
              <a:t>A</a:t>
            </a:r>
            <a:r>
              <a:rPr lang="zh-CN" altLang="zh-CN" kern="100" dirty="0">
                <a:latin typeface="Calibri" panose="020F0502020204030204" pitchFamily="34" charset="0"/>
                <a:cs typeface="Times New Roman" panose="02020603050405020304" pitchFamily="18" charset="0"/>
              </a:rPr>
              <a:t>锁存</a:t>
            </a:r>
            <a:r>
              <a:rPr lang="en-US" altLang="zh-CN" kern="100" dirty="0">
                <a:latin typeface="Times New Roman" panose="02020603050405020304" pitchFamily="18" charset="0"/>
                <a:cs typeface="Times New Roman" panose="02020603050405020304" pitchFamily="18" charset="0"/>
              </a:rPr>
              <a:t>R[</a:t>
            </a:r>
            <a:r>
              <a:rPr lang="en-US" altLang="zh-CN" kern="100" dirty="0" err="1">
                <a:latin typeface="Times New Roman" panose="02020603050405020304" pitchFamily="18" charset="0"/>
                <a:cs typeface="Times New Roman" panose="02020603050405020304" pitchFamily="18" charset="0"/>
              </a:rPr>
              <a:t>rs</a:t>
            </a:r>
            <a:r>
              <a:rPr lang="en-US" altLang="zh-CN" kern="100" dirty="0">
                <a:latin typeface="Times New Roman" panose="02020603050405020304" pitchFamily="18" charset="0"/>
                <a:cs typeface="Times New Roman" panose="02020603050405020304" pitchFamily="18" charset="0"/>
              </a:rPr>
              <a:t>]</a:t>
            </a:r>
            <a:r>
              <a:rPr lang="zh-CN" altLang="zh-CN" kern="100" dirty="0">
                <a:latin typeface="Times New Roman" panose="02020603050405020304" pitchFamily="18" charset="0"/>
                <a:cs typeface="Times New Roman" panose="02020603050405020304" pitchFamily="18" charset="0"/>
              </a:rPr>
              <a:t>的数据；</a:t>
            </a:r>
            <a:endParaRPr lang="zh-CN" altLang="zh-CN" kern="100" dirty="0">
              <a:latin typeface="Calibri" panose="020F0502020204030204" pitchFamily="34" charset="0"/>
              <a:cs typeface="Times New Roman" panose="02020603050405020304" pitchFamily="18" charset="0"/>
            </a:endParaRPr>
          </a:p>
          <a:p>
            <a:pPr indent="926465" algn="just">
              <a:spcAft>
                <a:spcPts val="0"/>
              </a:spcAft>
            </a:pP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2</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ALU</a:t>
            </a:r>
            <a:r>
              <a:rPr lang="zh-CN" altLang="zh-CN" kern="100" dirty="0">
                <a:latin typeface="Calibri" panose="020F0502020204030204" pitchFamily="34" charset="0"/>
                <a:cs typeface="Times New Roman" panose="02020603050405020304" pitchFamily="18" charset="0"/>
              </a:rPr>
              <a:t>计算数据存储单元的地址，</a:t>
            </a:r>
            <a:r>
              <a:rPr lang="en-US" altLang="zh-CN" kern="100" dirty="0">
                <a:latin typeface="Times New Roman" panose="02020603050405020304" pitchFamily="18" charset="0"/>
                <a:cs typeface="Times New Roman" panose="02020603050405020304" pitchFamily="18" charset="0"/>
              </a:rPr>
              <a:t> R[</a:t>
            </a:r>
            <a:r>
              <a:rPr lang="en-US" altLang="zh-CN" kern="100" dirty="0" err="1">
                <a:latin typeface="Times New Roman" panose="02020603050405020304" pitchFamily="18" charset="0"/>
                <a:cs typeface="Times New Roman" panose="02020603050405020304" pitchFamily="18" charset="0"/>
              </a:rPr>
              <a:t>rs</a:t>
            </a:r>
            <a:r>
              <a:rPr lang="en-US" altLang="zh-CN" kern="100" dirty="0">
                <a:latin typeface="Times New Roman" panose="02020603050405020304" pitchFamily="18" charset="0"/>
                <a:cs typeface="Times New Roman" panose="02020603050405020304" pitchFamily="18" charset="0"/>
              </a:rPr>
              <a:t>] + </a:t>
            </a:r>
            <a:r>
              <a:rPr lang="en-US" altLang="zh-CN" kern="100" dirty="0" err="1">
                <a:latin typeface="Times New Roman" panose="02020603050405020304" pitchFamily="18" charset="0"/>
                <a:cs typeface="Times New Roman" panose="02020603050405020304" pitchFamily="18" charset="0"/>
              </a:rPr>
              <a:t>signext</a:t>
            </a:r>
            <a:r>
              <a:rPr lang="en-US" altLang="zh-CN" kern="100" dirty="0">
                <a:latin typeface="Times New Roman" panose="02020603050405020304" pitchFamily="18" charset="0"/>
                <a:cs typeface="Times New Roman" panose="02020603050405020304" pitchFamily="18" charset="0"/>
              </a:rPr>
              <a:t>(offset) </a:t>
            </a:r>
            <a:endParaRPr lang="zh-CN" altLang="zh-CN" kern="100" dirty="0">
              <a:latin typeface="Calibri" panose="020F0502020204030204" pitchFamily="34" charset="0"/>
              <a:cs typeface="Times New Roman" panose="02020603050405020304" pitchFamily="18" charset="0"/>
            </a:endParaRPr>
          </a:p>
          <a:p>
            <a:pPr indent="193040" algn="just">
              <a:spcAft>
                <a:spcPts val="0"/>
              </a:spcAft>
            </a:pPr>
            <a:r>
              <a:rPr lang="en-US" altLang="zh-CN" kern="100" dirty="0">
                <a:latin typeface="Calibri" panose="020F0502020204030204" pitchFamily="34" charset="0"/>
                <a:cs typeface="Times New Roman" panose="02020603050405020304" pitchFamily="18" charset="0"/>
              </a:rPr>
              <a:t>S</a:t>
            </a:r>
            <a:r>
              <a:rPr lang="en-US" altLang="zh-CN" kern="100" baseline="-25000" dirty="0">
                <a:latin typeface="Calibri" panose="020F0502020204030204" pitchFamily="34" charset="0"/>
                <a:cs typeface="Times New Roman" panose="02020603050405020304" pitchFamily="18" charset="0"/>
              </a:rPr>
              <a:t>3</a:t>
            </a:r>
            <a:r>
              <a:rPr lang="zh-CN" altLang="zh-CN" kern="100" dirty="0">
                <a:latin typeface="Calibri" panose="020F0502020204030204" pitchFamily="34" charset="0"/>
                <a:cs typeface="Times New Roman" panose="02020603050405020304" pitchFamily="18" charset="0"/>
              </a:rPr>
              <a:t>（</a:t>
            </a:r>
            <a:r>
              <a:rPr lang="en-US" altLang="zh-CN" kern="100" dirty="0" err="1">
                <a:latin typeface="Calibri" panose="020F0502020204030204" pitchFamily="34" charset="0"/>
                <a:cs typeface="Times New Roman" panose="02020603050405020304" pitchFamily="18" charset="0"/>
              </a:rPr>
              <a:t>MRead</a:t>
            </a:r>
            <a:r>
              <a:rPr lang="zh-CN" altLang="zh-CN" kern="100" dirty="0">
                <a:latin typeface="Calibri" panose="020F0502020204030204" pitchFamily="34" charset="0"/>
                <a:cs typeface="Times New Roman" panose="02020603050405020304" pitchFamily="18" charset="0"/>
              </a:rPr>
              <a:t>）：存储器读出数据状态，该状态完成以下操作</a:t>
            </a:r>
          </a:p>
          <a:p>
            <a:pPr indent="926465" algn="just">
              <a:spcAft>
                <a:spcPts val="0"/>
              </a:spcAft>
            </a:pP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）寄存器</a:t>
            </a:r>
            <a:r>
              <a:rPr lang="en-US" altLang="zh-CN" kern="100" dirty="0">
                <a:latin typeface="Calibri" panose="020F0502020204030204" pitchFamily="34" charset="0"/>
                <a:cs typeface="Times New Roman" panose="02020603050405020304" pitchFamily="18" charset="0"/>
              </a:rPr>
              <a:t>Z</a:t>
            </a:r>
            <a:r>
              <a:rPr lang="zh-CN" altLang="zh-CN" kern="100" dirty="0">
                <a:latin typeface="Calibri" panose="020F0502020204030204" pitchFamily="34" charset="0"/>
                <a:cs typeface="Times New Roman" panose="02020603050405020304" pitchFamily="18" charset="0"/>
              </a:rPr>
              <a:t>锁存运算器的计算机结果，即</a:t>
            </a:r>
            <a:r>
              <a:rPr lang="en-US" altLang="zh-CN" kern="100" dirty="0">
                <a:latin typeface="Calibri" panose="020F0502020204030204" pitchFamily="34" charset="0"/>
                <a:cs typeface="Times New Roman" panose="02020603050405020304" pitchFamily="18" charset="0"/>
              </a:rPr>
              <a:t>Z=</a:t>
            </a:r>
            <a:r>
              <a:rPr lang="en-US" altLang="zh-CN" kern="100" dirty="0">
                <a:latin typeface="Times New Roman" panose="02020603050405020304" pitchFamily="18" charset="0"/>
                <a:cs typeface="Times New Roman" panose="02020603050405020304" pitchFamily="18" charset="0"/>
              </a:rPr>
              <a:t> R[</a:t>
            </a:r>
            <a:r>
              <a:rPr lang="en-US" altLang="zh-CN" kern="100" dirty="0" err="1">
                <a:latin typeface="Times New Roman" panose="02020603050405020304" pitchFamily="18" charset="0"/>
                <a:cs typeface="Times New Roman" panose="02020603050405020304" pitchFamily="18" charset="0"/>
              </a:rPr>
              <a:t>rs</a:t>
            </a:r>
            <a:r>
              <a:rPr lang="en-US" altLang="zh-CN" kern="100" dirty="0">
                <a:latin typeface="Times New Roman" panose="02020603050405020304" pitchFamily="18" charset="0"/>
                <a:cs typeface="Times New Roman" panose="02020603050405020304" pitchFamily="18" charset="0"/>
              </a:rPr>
              <a:t>] + </a:t>
            </a:r>
            <a:r>
              <a:rPr lang="en-US" altLang="zh-CN" kern="100" dirty="0" err="1">
                <a:latin typeface="Times New Roman" panose="02020603050405020304" pitchFamily="18" charset="0"/>
                <a:cs typeface="Times New Roman" panose="02020603050405020304" pitchFamily="18" charset="0"/>
              </a:rPr>
              <a:t>signext</a:t>
            </a:r>
            <a:r>
              <a:rPr lang="en-US" altLang="zh-CN" kern="100" dirty="0">
                <a:latin typeface="Times New Roman" panose="02020603050405020304" pitchFamily="18" charset="0"/>
                <a:cs typeface="Times New Roman" panose="02020603050405020304" pitchFamily="18" charset="0"/>
              </a:rPr>
              <a:t>(offset)</a:t>
            </a:r>
            <a:r>
              <a:rPr lang="zh-CN" altLang="zh-CN" kern="100" dirty="0">
                <a:latin typeface="Times New Roman" panose="02020603050405020304" pitchFamily="18"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indent="926465" algn="just">
              <a:spcAft>
                <a:spcPts val="0"/>
              </a:spcAft>
            </a:pP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2</a:t>
            </a:r>
            <a:r>
              <a:rPr lang="zh-CN" altLang="zh-CN" kern="100" dirty="0">
                <a:latin typeface="Times New Roman" panose="02020603050405020304" pitchFamily="18" charset="0"/>
                <a:cs typeface="Times New Roman" panose="02020603050405020304" pitchFamily="18" charset="0"/>
              </a:rPr>
              <a:t>）从数据存储器</a:t>
            </a:r>
            <a:r>
              <a:rPr lang="en-US" altLang="zh-CN" kern="100" dirty="0">
                <a:latin typeface="Times New Roman" panose="02020603050405020304" pitchFamily="18" charset="0"/>
                <a:cs typeface="Times New Roman" panose="02020603050405020304" pitchFamily="18" charset="0"/>
              </a:rPr>
              <a:t>DM</a:t>
            </a:r>
            <a:r>
              <a:rPr lang="zh-CN" altLang="zh-CN" kern="100" dirty="0">
                <a:latin typeface="Times New Roman" panose="02020603050405020304" pitchFamily="18" charset="0"/>
                <a:cs typeface="Times New Roman" panose="02020603050405020304" pitchFamily="18" charset="0"/>
              </a:rPr>
              <a:t>读出数据，</a:t>
            </a:r>
            <a:endParaRPr lang="zh-CN" altLang="zh-CN" kern="100" dirty="0">
              <a:latin typeface="Calibri" panose="020F0502020204030204" pitchFamily="34" charset="0"/>
              <a:cs typeface="Times New Roman" panose="02020603050405020304" pitchFamily="18" charset="0"/>
            </a:endParaRPr>
          </a:p>
          <a:p>
            <a:pPr indent="193040" algn="just">
              <a:spcAft>
                <a:spcPts val="0"/>
              </a:spcAft>
            </a:pPr>
            <a:r>
              <a:rPr lang="en-US" altLang="zh-CN" kern="100" dirty="0">
                <a:latin typeface="Times New Roman" panose="02020603050405020304" pitchFamily="18" charset="0"/>
                <a:cs typeface="Times New Roman" panose="02020603050405020304" pitchFamily="18" charset="0"/>
              </a:rPr>
              <a:t>S</a:t>
            </a:r>
            <a:r>
              <a:rPr lang="en-US" altLang="zh-CN" kern="100" baseline="-25000" dirty="0">
                <a:latin typeface="Times New Roman" panose="02020603050405020304" pitchFamily="18" charset="0"/>
                <a:cs typeface="Times New Roman" panose="02020603050405020304" pitchFamily="18" charset="0"/>
              </a:rPr>
              <a:t>4</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MWB</a:t>
            </a:r>
            <a:r>
              <a:rPr lang="zh-CN" altLang="zh-CN" kern="100" dirty="0">
                <a:latin typeface="Times New Roman" panose="02020603050405020304" pitchFamily="18" charset="0"/>
                <a:cs typeface="Times New Roman" panose="02020603050405020304" pitchFamily="18" charset="0"/>
              </a:rPr>
              <a:t>）：存储器数据写入寄存器状态，该状态完成以下操作：</a:t>
            </a:r>
            <a:endParaRPr lang="zh-CN" altLang="zh-CN" kern="100" dirty="0">
              <a:latin typeface="Calibri" panose="020F0502020204030204" pitchFamily="34" charset="0"/>
              <a:cs typeface="Times New Roman" panose="02020603050405020304" pitchFamily="18" charset="0"/>
            </a:endParaRPr>
          </a:p>
          <a:p>
            <a:pPr indent="859790" algn="just">
              <a:spcAft>
                <a:spcPts val="0"/>
              </a:spcAft>
            </a:pP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1</a:t>
            </a:r>
            <a:r>
              <a:rPr lang="zh-CN" altLang="zh-CN" kern="100" dirty="0">
                <a:latin typeface="Times New Roman" panose="02020603050405020304" pitchFamily="18" charset="0"/>
                <a:cs typeface="Times New Roman" panose="02020603050405020304" pitchFamily="18" charset="0"/>
              </a:rPr>
              <a:t>）将</a:t>
            </a:r>
            <a:r>
              <a:rPr lang="en-US" altLang="zh-CN" kern="100" dirty="0">
                <a:latin typeface="Times New Roman" panose="02020603050405020304" pitchFamily="18" charset="0"/>
                <a:cs typeface="Times New Roman" panose="02020603050405020304" pitchFamily="18" charset="0"/>
              </a:rPr>
              <a:t>DM</a:t>
            </a:r>
            <a:r>
              <a:rPr lang="zh-CN" altLang="zh-CN" kern="100" dirty="0">
                <a:latin typeface="Times New Roman" panose="02020603050405020304" pitchFamily="18" charset="0"/>
                <a:cs typeface="Times New Roman" panose="02020603050405020304" pitchFamily="18" charset="0"/>
              </a:rPr>
              <a:t>输出的数据锁存至</a:t>
            </a:r>
            <a:r>
              <a:rPr lang="en-US" altLang="zh-CN" kern="100" dirty="0">
                <a:latin typeface="Times New Roman" panose="02020603050405020304" pitchFamily="18" charset="0"/>
                <a:cs typeface="Times New Roman" panose="02020603050405020304" pitchFamily="18" charset="0"/>
              </a:rPr>
              <a:t>DR</a:t>
            </a:r>
            <a:r>
              <a:rPr lang="zh-CN" altLang="zh-CN" kern="100" dirty="0">
                <a:latin typeface="Times New Roman" panose="02020603050405020304" pitchFamily="18" charset="0"/>
                <a:cs typeface="Times New Roman" panose="02020603050405020304" pitchFamily="18" charset="0"/>
              </a:rPr>
              <a:t>中；</a:t>
            </a:r>
            <a:endParaRPr lang="zh-CN" altLang="zh-CN" kern="100" dirty="0">
              <a:latin typeface="Calibri" panose="020F0502020204030204" pitchFamily="34" charset="0"/>
              <a:cs typeface="Times New Roman" panose="02020603050405020304" pitchFamily="18" charset="0"/>
            </a:endParaRPr>
          </a:p>
          <a:p>
            <a:pPr indent="859790" algn="just">
              <a:spcAft>
                <a:spcPts val="0"/>
              </a:spcAft>
            </a:pP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2</a:t>
            </a:r>
            <a:r>
              <a:rPr lang="zh-CN" altLang="zh-CN" kern="100" dirty="0">
                <a:latin typeface="Times New Roman" panose="02020603050405020304" pitchFamily="18" charset="0"/>
                <a:cs typeface="Times New Roman" panose="02020603050405020304" pitchFamily="18" charset="0"/>
              </a:rPr>
              <a:t>）将</a:t>
            </a:r>
            <a:r>
              <a:rPr lang="en-US" altLang="zh-CN" kern="100" dirty="0">
                <a:latin typeface="Times New Roman" panose="02020603050405020304" pitchFamily="18" charset="0"/>
                <a:cs typeface="Times New Roman" panose="02020603050405020304" pitchFamily="18" charset="0"/>
              </a:rPr>
              <a:t>RF</a:t>
            </a:r>
            <a:r>
              <a:rPr lang="zh-CN" altLang="zh-CN" kern="100" dirty="0">
                <a:latin typeface="Times New Roman" panose="02020603050405020304" pitchFamily="18" charset="0"/>
                <a:cs typeface="Times New Roman" panose="02020603050405020304" pitchFamily="18" charset="0"/>
              </a:rPr>
              <a:t>的写使能信号</a:t>
            </a:r>
            <a:r>
              <a:rPr lang="en-US" altLang="zh-CN" kern="100" dirty="0" err="1">
                <a:latin typeface="Calibri" panose="020F0502020204030204" pitchFamily="34" charset="0"/>
                <a:cs typeface="Times New Roman" panose="02020603050405020304" pitchFamily="18" charset="0"/>
              </a:rPr>
              <a:t>RFWr</a:t>
            </a:r>
            <a:r>
              <a:rPr lang="zh-CN" altLang="zh-CN" kern="100" dirty="0">
                <a:latin typeface="Calibri" panose="020F0502020204030204" pitchFamily="34" charset="0"/>
                <a:cs typeface="Times New Roman" panose="02020603050405020304" pitchFamily="18" charset="0"/>
              </a:rPr>
              <a:t>置</a:t>
            </a:r>
            <a:r>
              <a:rPr lang="en-US" altLang="zh-CN" kern="1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，使得下一个时钟信号的上升沿（</a:t>
            </a:r>
            <a:r>
              <a:rPr lang="en-US" altLang="zh-CN" kern="100" dirty="0">
                <a:latin typeface="Calibri" panose="020F0502020204030204" pitchFamily="34" charset="0"/>
                <a:cs typeface="Times New Roman" panose="02020603050405020304" pitchFamily="18" charset="0"/>
              </a:rPr>
              <a:t>IF</a:t>
            </a:r>
            <a:r>
              <a:rPr lang="zh-CN" altLang="zh-CN" kern="100" dirty="0">
                <a:latin typeface="Calibri" panose="020F0502020204030204" pitchFamily="34" charset="0"/>
                <a:cs typeface="Times New Roman" panose="02020603050405020304" pitchFamily="18" charset="0"/>
              </a:rPr>
              <a:t>状态）将</a:t>
            </a:r>
            <a:r>
              <a:rPr lang="en-US" altLang="zh-CN" kern="100" dirty="0">
                <a:latin typeface="Calibri" panose="020F0502020204030204" pitchFamily="34" charset="0"/>
                <a:cs typeface="Times New Roman" panose="02020603050405020304" pitchFamily="18" charset="0"/>
              </a:rPr>
              <a:t>DR</a:t>
            </a:r>
            <a:r>
              <a:rPr lang="zh-CN" altLang="zh-CN" kern="100" dirty="0">
                <a:latin typeface="Calibri" panose="020F0502020204030204" pitchFamily="34" charset="0"/>
                <a:cs typeface="Times New Roman" panose="02020603050405020304" pitchFamily="18" charset="0"/>
              </a:rPr>
              <a:t>数据写入</a:t>
            </a:r>
            <a:r>
              <a:rPr lang="en-US" altLang="zh-CN" kern="100" dirty="0">
                <a:latin typeface="Times New Roman" panose="02020603050405020304" pitchFamily="18" charset="0"/>
                <a:cs typeface="Times New Roman" panose="02020603050405020304" pitchFamily="18" charset="0"/>
              </a:rPr>
              <a:t>R[rt]</a:t>
            </a:r>
            <a:r>
              <a:rPr lang="zh-CN" altLang="zh-CN" kern="100" dirty="0">
                <a:latin typeface="Times New Roman" panose="02020603050405020304" pitchFamily="18"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28898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6.5.3 </a:t>
            </a:r>
            <a:r>
              <a:rPr lang="zh-CN" altLang="en-US" b="1" dirty="0"/>
              <a:t>状态机的建立</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r>
              <a:rPr lang="en-US" altLang="zh-CN" dirty="0" err="1"/>
              <a:t>Lw</a:t>
            </a:r>
            <a:r>
              <a:rPr lang="en-US" altLang="zh-CN" dirty="0"/>
              <a:t> </a:t>
            </a:r>
            <a:r>
              <a:rPr lang="zh-CN" altLang="en-US" dirty="0"/>
              <a:t>所需的</a:t>
            </a:r>
            <a:r>
              <a:rPr lang="en-US" altLang="zh-CN" dirty="0"/>
              <a:t>5</a:t>
            </a:r>
            <a:r>
              <a:rPr lang="zh-CN" altLang="en-US" dirty="0"/>
              <a:t>个状态</a:t>
            </a:r>
            <a:r>
              <a:rPr lang="en-US" altLang="zh-CN" dirty="0"/>
              <a:t> </a:t>
            </a:r>
            <a:endParaRPr lang="zh-CN" altLang="en-US" dirty="0"/>
          </a:p>
        </p:txBody>
      </p:sp>
      <p:graphicFrame>
        <p:nvGraphicFramePr>
          <p:cNvPr id="2" name="表格 1">
            <a:extLst>
              <a:ext uri="{FF2B5EF4-FFF2-40B4-BE49-F238E27FC236}">
                <a16:creationId xmlns:a16="http://schemas.microsoft.com/office/drawing/2014/main" id="{8FC7FEBB-367B-40E2-9EA1-01DED4401C48}"/>
              </a:ext>
            </a:extLst>
          </p:cNvPr>
          <p:cNvGraphicFramePr>
            <a:graphicFrameLocks noGrp="1"/>
          </p:cNvGraphicFramePr>
          <p:nvPr>
            <p:extLst>
              <p:ext uri="{D42A27DB-BD31-4B8C-83A1-F6EECF244321}">
                <p14:modId xmlns:p14="http://schemas.microsoft.com/office/powerpoint/2010/main" val="303541210"/>
              </p:ext>
            </p:extLst>
          </p:nvPr>
        </p:nvGraphicFramePr>
        <p:xfrm>
          <a:off x="323528" y="1412776"/>
          <a:ext cx="8589642" cy="3352800"/>
        </p:xfrm>
        <a:graphic>
          <a:graphicData uri="http://schemas.openxmlformats.org/drawingml/2006/table">
            <a:tbl>
              <a:tblPr firstRow="1" firstCol="1" bandRow="1">
                <a:tableStyleId>{3C2FFA5D-87B4-456A-9821-1D502468CF0F}</a:tableStyleId>
              </a:tblPr>
              <a:tblGrid>
                <a:gridCol w="1728192">
                  <a:extLst>
                    <a:ext uri="{9D8B030D-6E8A-4147-A177-3AD203B41FA5}">
                      <a16:colId xmlns:a16="http://schemas.microsoft.com/office/drawing/2014/main" val="2587811833"/>
                    </a:ext>
                  </a:extLst>
                </a:gridCol>
                <a:gridCol w="1440160">
                  <a:extLst>
                    <a:ext uri="{9D8B030D-6E8A-4147-A177-3AD203B41FA5}">
                      <a16:colId xmlns:a16="http://schemas.microsoft.com/office/drawing/2014/main" val="4211729665"/>
                    </a:ext>
                  </a:extLst>
                </a:gridCol>
                <a:gridCol w="1368152">
                  <a:extLst>
                    <a:ext uri="{9D8B030D-6E8A-4147-A177-3AD203B41FA5}">
                      <a16:colId xmlns:a16="http://schemas.microsoft.com/office/drawing/2014/main" val="1626220808"/>
                    </a:ext>
                  </a:extLst>
                </a:gridCol>
                <a:gridCol w="1189924">
                  <a:extLst>
                    <a:ext uri="{9D8B030D-6E8A-4147-A177-3AD203B41FA5}">
                      <a16:colId xmlns:a16="http://schemas.microsoft.com/office/drawing/2014/main" val="2367701994"/>
                    </a:ext>
                  </a:extLst>
                </a:gridCol>
                <a:gridCol w="1431607">
                  <a:extLst>
                    <a:ext uri="{9D8B030D-6E8A-4147-A177-3AD203B41FA5}">
                      <a16:colId xmlns:a16="http://schemas.microsoft.com/office/drawing/2014/main" val="1993915377"/>
                    </a:ext>
                  </a:extLst>
                </a:gridCol>
                <a:gridCol w="1431607">
                  <a:extLst>
                    <a:ext uri="{9D8B030D-6E8A-4147-A177-3AD203B41FA5}">
                      <a16:colId xmlns:a16="http://schemas.microsoft.com/office/drawing/2014/main" val="3222664659"/>
                    </a:ext>
                  </a:extLst>
                </a:gridCol>
              </a:tblGrid>
              <a:tr h="0">
                <a:tc>
                  <a:txBody>
                    <a:bodyPr/>
                    <a:lstStyle/>
                    <a:p>
                      <a:pPr indent="127000"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solidFill>
                            <a:srgbClr val="FF0000"/>
                          </a:solidFill>
                          <a:effectLst/>
                        </a:rPr>
                        <a:t>S</a:t>
                      </a:r>
                      <a:r>
                        <a:rPr lang="en-US" sz="2000" kern="100" baseline="-25000" dirty="0">
                          <a:solidFill>
                            <a:srgbClr val="FF0000"/>
                          </a:solidFill>
                          <a:effectLst/>
                        </a:rPr>
                        <a:t>0</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solidFill>
                            <a:srgbClr val="FF0000"/>
                          </a:solidFill>
                          <a:effectLst/>
                        </a:rPr>
                        <a:t>S</a:t>
                      </a:r>
                      <a:r>
                        <a:rPr lang="en-US" sz="2000" kern="100" baseline="-25000" dirty="0">
                          <a:solidFill>
                            <a:srgbClr val="FF0000"/>
                          </a:solidFill>
                          <a:effectLst/>
                        </a:rPr>
                        <a:t>1</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solidFill>
                            <a:srgbClr val="FF0000"/>
                          </a:solidFill>
                          <a:effectLst/>
                        </a:rPr>
                        <a:t>S</a:t>
                      </a:r>
                      <a:r>
                        <a:rPr lang="en-US" sz="2000" kern="100" baseline="-25000" dirty="0">
                          <a:solidFill>
                            <a:srgbClr val="FF0000"/>
                          </a:solidFill>
                          <a:effectLst/>
                        </a:rPr>
                        <a:t>2</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solidFill>
                            <a:srgbClr val="FF0000"/>
                          </a:solidFill>
                          <a:effectLst/>
                        </a:rPr>
                        <a:t>S</a:t>
                      </a:r>
                      <a:r>
                        <a:rPr lang="en-US" sz="2000" kern="100" baseline="-25000" dirty="0">
                          <a:solidFill>
                            <a:srgbClr val="FF0000"/>
                          </a:solidFill>
                          <a:effectLst/>
                        </a:rPr>
                        <a:t>3</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solidFill>
                            <a:srgbClr val="FF0000"/>
                          </a:solidFill>
                          <a:effectLst/>
                        </a:rPr>
                        <a:t>S</a:t>
                      </a:r>
                      <a:r>
                        <a:rPr lang="en-US" sz="2000" kern="100" baseline="-25000" dirty="0">
                          <a:solidFill>
                            <a:srgbClr val="FF0000"/>
                          </a:solidFill>
                          <a:effectLst/>
                        </a:rPr>
                        <a:t>4</a:t>
                      </a:r>
                      <a:endParaRPr 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5147937"/>
                  </a:ext>
                </a:extLst>
              </a:tr>
              <a:tr h="0">
                <a:tc>
                  <a:txBody>
                    <a:bodyPr/>
                    <a:lstStyle/>
                    <a:p>
                      <a:pPr indent="127000" algn="just">
                        <a:spcAft>
                          <a:spcPts val="0"/>
                        </a:spcAft>
                      </a:pPr>
                      <a:r>
                        <a:rPr lang="en-US" sz="2000" kern="100">
                          <a:effectLst/>
                        </a:rPr>
                        <a:t>PCWr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0638159"/>
                  </a:ext>
                </a:extLst>
              </a:tr>
              <a:tr h="0">
                <a:tc>
                  <a:txBody>
                    <a:bodyPr/>
                    <a:lstStyle/>
                    <a:p>
                      <a:pPr indent="127000" algn="just">
                        <a:spcAft>
                          <a:spcPts val="0"/>
                        </a:spcAft>
                      </a:pPr>
                      <a:r>
                        <a:rPr lang="en-US" sz="2000" kern="100">
                          <a:effectLst/>
                        </a:rPr>
                        <a:t>NPCOp</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00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XX</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XX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XX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XX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885879"/>
                  </a:ext>
                </a:extLst>
              </a:tr>
              <a:tr h="0">
                <a:tc>
                  <a:txBody>
                    <a:bodyPr/>
                    <a:lstStyle/>
                    <a:p>
                      <a:pPr indent="127000" algn="just">
                        <a:spcAft>
                          <a:spcPts val="0"/>
                        </a:spcAft>
                      </a:pPr>
                      <a:r>
                        <a:rPr lang="en-US" sz="2000" kern="100">
                          <a:effectLst/>
                        </a:rPr>
                        <a:t>IRWr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7908366"/>
                  </a:ext>
                </a:extLst>
              </a:tr>
              <a:tr h="0">
                <a:tc>
                  <a:txBody>
                    <a:bodyPr/>
                    <a:lstStyle/>
                    <a:p>
                      <a:pPr indent="127000" algn="just">
                        <a:spcAft>
                          <a:spcPts val="0"/>
                        </a:spcAft>
                      </a:pPr>
                      <a:r>
                        <a:rPr lang="en-US" sz="2000" kern="100">
                          <a:effectLst/>
                        </a:rPr>
                        <a:t>ALUB_Src</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3056008"/>
                  </a:ext>
                </a:extLst>
              </a:tr>
              <a:tr h="0">
                <a:tc>
                  <a:txBody>
                    <a:bodyPr/>
                    <a:lstStyle/>
                    <a:p>
                      <a:pPr indent="127000" algn="just">
                        <a:spcAft>
                          <a:spcPts val="0"/>
                        </a:spcAft>
                      </a:pPr>
                      <a:r>
                        <a:rPr lang="en-US" sz="2000" kern="100">
                          <a:effectLst/>
                        </a:rPr>
                        <a:t>SignExt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0871516"/>
                  </a:ext>
                </a:extLst>
              </a:tr>
              <a:tr h="0">
                <a:tc>
                  <a:txBody>
                    <a:bodyPr/>
                    <a:lstStyle/>
                    <a:p>
                      <a:pPr indent="127000" algn="just">
                        <a:spcAft>
                          <a:spcPts val="0"/>
                        </a:spcAft>
                      </a:pPr>
                      <a:r>
                        <a:rPr lang="en-US" sz="2000" kern="100">
                          <a:effectLst/>
                        </a:rPr>
                        <a:t>ALUOp</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XX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XX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00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1955206"/>
                  </a:ext>
                </a:extLst>
              </a:tr>
              <a:tr h="0">
                <a:tc>
                  <a:txBody>
                    <a:bodyPr/>
                    <a:lstStyle/>
                    <a:p>
                      <a:pPr indent="127000" algn="just">
                        <a:spcAft>
                          <a:spcPts val="0"/>
                        </a:spcAft>
                      </a:pPr>
                      <a:r>
                        <a:rPr lang="en-US" sz="2000" kern="100">
                          <a:effectLst/>
                        </a:rPr>
                        <a:t>DMWr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695488"/>
                  </a:ext>
                </a:extLst>
              </a:tr>
              <a:tr h="0">
                <a:tc>
                  <a:txBody>
                    <a:bodyPr/>
                    <a:lstStyle/>
                    <a:p>
                      <a:pPr indent="127000" algn="just">
                        <a:spcAft>
                          <a:spcPts val="0"/>
                        </a:spcAft>
                      </a:pPr>
                      <a:r>
                        <a:rPr lang="en-US" sz="2000" kern="100">
                          <a:effectLst/>
                        </a:rPr>
                        <a:t>RFWr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9483174"/>
                  </a:ext>
                </a:extLst>
              </a:tr>
              <a:tr h="0">
                <a:tc>
                  <a:txBody>
                    <a:bodyPr/>
                    <a:lstStyle/>
                    <a:p>
                      <a:pPr indent="127000" algn="just">
                        <a:spcAft>
                          <a:spcPts val="0"/>
                        </a:spcAft>
                      </a:pPr>
                      <a:r>
                        <a:rPr lang="en-US" sz="2000" kern="100">
                          <a:effectLst/>
                        </a:rPr>
                        <a:t>RegA3_Src</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6728517"/>
                  </a:ext>
                </a:extLst>
              </a:tr>
              <a:tr h="0">
                <a:tc>
                  <a:txBody>
                    <a:bodyPr/>
                    <a:lstStyle/>
                    <a:p>
                      <a:pPr indent="127000" algn="just">
                        <a:spcAft>
                          <a:spcPts val="0"/>
                        </a:spcAft>
                      </a:pPr>
                      <a:r>
                        <a:rPr lang="en-US" sz="2000" kern="100" dirty="0" err="1">
                          <a:effectLst/>
                        </a:rPr>
                        <a:t>RegD_Src</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X</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5831574"/>
                  </a:ext>
                </a:extLst>
              </a:tr>
            </a:tbl>
          </a:graphicData>
        </a:graphic>
      </p:graphicFrame>
    </p:spTree>
    <p:extLst>
      <p:ext uri="{BB962C8B-B14F-4D97-AF65-F5344CB8AC3E}">
        <p14:creationId xmlns:p14="http://schemas.microsoft.com/office/powerpoint/2010/main" val="31449497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6.5.3 </a:t>
            </a:r>
            <a:r>
              <a:rPr lang="zh-CN" altLang="en-US" b="1" dirty="0"/>
              <a:t>状态机的建立</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r>
              <a:rPr lang="zh-CN" altLang="en-US" dirty="0"/>
              <a:t>模型机的完整状态转移图</a:t>
            </a:r>
            <a:r>
              <a:rPr lang="en-US" altLang="zh-CN" dirty="0"/>
              <a:t> </a:t>
            </a:r>
            <a:endParaRPr lang="zh-CN" altLang="en-US" dirty="0"/>
          </a:p>
        </p:txBody>
      </p:sp>
      <p:sp>
        <p:nvSpPr>
          <p:cNvPr id="4" name="Rectangle 2">
            <a:extLst>
              <a:ext uri="{FF2B5EF4-FFF2-40B4-BE49-F238E27FC236}">
                <a16:creationId xmlns:a16="http://schemas.microsoft.com/office/drawing/2014/main" id="{D215E741-1018-4E77-9905-F9B2AA5F728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245DA00C-486A-4BFA-BCD6-7ACC27AB522F}"/>
              </a:ext>
            </a:extLst>
          </p:cNvPr>
          <p:cNvGraphicFramePr>
            <a:graphicFrameLocks noChangeAspect="1"/>
          </p:cNvGraphicFramePr>
          <p:nvPr>
            <p:extLst>
              <p:ext uri="{D42A27DB-BD31-4B8C-83A1-F6EECF244321}">
                <p14:modId xmlns:p14="http://schemas.microsoft.com/office/powerpoint/2010/main" val="3312384748"/>
              </p:ext>
            </p:extLst>
          </p:nvPr>
        </p:nvGraphicFramePr>
        <p:xfrm>
          <a:off x="1187624" y="1700807"/>
          <a:ext cx="6480720" cy="4870769"/>
        </p:xfrm>
        <a:graphic>
          <a:graphicData uri="http://schemas.openxmlformats.org/presentationml/2006/ole">
            <mc:AlternateContent xmlns:mc="http://schemas.openxmlformats.org/markup-compatibility/2006">
              <mc:Choice xmlns:v="urn:schemas-microsoft-com:vml" Requires="v">
                <p:oleObj spid="_x0000_s286735" name="Visio" r:id="rId3" imgW="5033048" imgH="3785279" progId="Visio.Drawing.11">
                  <p:embed/>
                </p:oleObj>
              </mc:Choice>
              <mc:Fallback>
                <p:oleObj name="Visio" r:id="rId3" imgW="5033048" imgH="378527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700807"/>
                        <a:ext cx="6480720" cy="4870769"/>
                      </a:xfrm>
                      <a:prstGeom prst="rect">
                        <a:avLst/>
                      </a:prstGeom>
                      <a:noFill/>
                    </p:spPr>
                  </p:pic>
                </p:oleObj>
              </mc:Fallback>
            </mc:AlternateContent>
          </a:graphicData>
        </a:graphic>
      </p:graphicFrame>
    </p:spTree>
    <p:extLst>
      <p:ext uri="{BB962C8B-B14F-4D97-AF65-F5344CB8AC3E}">
        <p14:creationId xmlns:p14="http://schemas.microsoft.com/office/powerpoint/2010/main" val="84143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6. 5  </a:t>
            </a:r>
            <a:r>
              <a:rPr lang="zh-CN" altLang="en-US" dirty="0"/>
              <a:t>多周期 </a:t>
            </a:r>
            <a:r>
              <a:rPr lang="en-US" altLang="zh-CN" dirty="0"/>
              <a:t>CPU</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6.5.1 </a:t>
            </a:r>
            <a:r>
              <a:rPr lang="zh-CN" altLang="en-US" dirty="0"/>
              <a:t>指令周期的分配</a:t>
            </a:r>
            <a:endParaRPr lang="en-US" altLang="zh-CN" dirty="0"/>
          </a:p>
          <a:p>
            <a:pPr>
              <a:lnSpc>
                <a:spcPct val="150000"/>
              </a:lnSpc>
              <a:spcBef>
                <a:spcPts val="1200"/>
              </a:spcBef>
              <a:defRPr/>
            </a:pPr>
            <a:r>
              <a:rPr lang="en-US" altLang="zh-CN" dirty="0"/>
              <a:t>6.5.2 </a:t>
            </a:r>
            <a:r>
              <a:rPr lang="zh-CN" altLang="en-US" dirty="0"/>
              <a:t>多周期的数据通路</a:t>
            </a:r>
            <a:endParaRPr lang="en-US" altLang="zh-CN" dirty="0"/>
          </a:p>
          <a:p>
            <a:pPr>
              <a:lnSpc>
                <a:spcPct val="150000"/>
              </a:lnSpc>
              <a:spcBef>
                <a:spcPts val="1200"/>
              </a:spcBef>
              <a:defRPr/>
            </a:pPr>
            <a:r>
              <a:rPr lang="en-US" altLang="zh-CN" dirty="0"/>
              <a:t>6.5.3 </a:t>
            </a:r>
            <a:r>
              <a:rPr lang="zh-CN" altLang="en-US" dirty="0"/>
              <a:t>状态机的建立</a:t>
            </a:r>
            <a:endParaRPr lang="en-US" altLang="zh-CN" dirty="0"/>
          </a:p>
          <a:p>
            <a:pPr>
              <a:lnSpc>
                <a:spcPct val="150000"/>
              </a:lnSpc>
              <a:spcBef>
                <a:spcPts val="1200"/>
              </a:spcBef>
              <a:defRPr/>
            </a:pPr>
            <a:r>
              <a:rPr lang="en-US" altLang="zh-CN" dirty="0"/>
              <a:t>6.5.4 </a:t>
            </a:r>
            <a:r>
              <a:rPr lang="zh-CN" altLang="en-US" dirty="0"/>
              <a:t>多周期控制器的实现</a:t>
            </a:r>
          </a:p>
        </p:txBody>
      </p:sp>
      <p:sp>
        <p:nvSpPr>
          <p:cNvPr id="4" name="矩形 3">
            <a:extLst>
              <a:ext uri="{FF2B5EF4-FFF2-40B4-BE49-F238E27FC236}">
                <a16:creationId xmlns:a16="http://schemas.microsoft.com/office/drawing/2014/main" id="{9D4009A7-808A-444D-8F86-716C47410EE7}"/>
              </a:ext>
            </a:extLst>
          </p:cNvPr>
          <p:cNvSpPr/>
          <p:nvPr/>
        </p:nvSpPr>
        <p:spPr>
          <a:xfrm>
            <a:off x="470017" y="4293096"/>
            <a:ext cx="5328592"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6.5.4 </a:t>
            </a:r>
            <a:r>
              <a:rPr lang="zh-CN" altLang="en-US" sz="3200" kern="0" dirty="0">
                <a:solidFill>
                  <a:srgbClr val="000000"/>
                </a:solidFill>
              </a:rPr>
              <a:t>多周期控制器的实现</a:t>
            </a:r>
          </a:p>
        </p:txBody>
      </p:sp>
    </p:spTree>
    <p:extLst>
      <p:ext uri="{BB962C8B-B14F-4D97-AF65-F5344CB8AC3E}">
        <p14:creationId xmlns:p14="http://schemas.microsoft.com/office/powerpoint/2010/main" val="79034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6.5.4 </a:t>
            </a:r>
            <a:r>
              <a:rPr lang="zh-CN" altLang="en-US" b="1" dirty="0"/>
              <a:t>多周期控制器的实现</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a:xfrm>
            <a:off x="179512" y="1268760"/>
            <a:ext cx="8712968" cy="2880320"/>
          </a:xfrm>
        </p:spPr>
        <p:txBody>
          <a:bodyPr/>
          <a:lstStyle/>
          <a:p>
            <a:r>
              <a:rPr lang="zh-CN" altLang="en-US" dirty="0"/>
              <a:t>步骤：</a:t>
            </a:r>
            <a:endParaRPr lang="en-US" altLang="zh-CN" dirty="0"/>
          </a:p>
          <a:p>
            <a:pPr lvl="1"/>
            <a:r>
              <a:rPr lang="zh-CN" altLang="zh-CN" dirty="0">
                <a:latin typeface="Calibri" panose="020F0502020204030204" pitchFamily="34" charset="0"/>
                <a:ea typeface="宋体" panose="02010600030101010101" pitchFamily="2" charset="-122"/>
                <a:cs typeface="Times New Roman" panose="02020603050405020304" pitchFamily="18" charset="0"/>
              </a:rPr>
              <a:t>（</a:t>
            </a:r>
            <a:r>
              <a:rPr lang="en-US" altLang="zh-CN" dirty="0">
                <a:latin typeface="Calibri" panose="020F0502020204030204" pitchFamily="34" charset="0"/>
                <a:ea typeface="宋体" panose="02010600030101010101" pitchFamily="2" charset="-122"/>
                <a:cs typeface="Times New Roman" panose="02020603050405020304" pitchFamily="18" charset="0"/>
              </a:rPr>
              <a:t>1</a:t>
            </a:r>
            <a:r>
              <a:rPr lang="zh-CN" altLang="zh-CN" dirty="0">
                <a:latin typeface="Calibri" panose="020F0502020204030204" pitchFamily="34" charset="0"/>
                <a:ea typeface="宋体" panose="02010600030101010101" pitchFamily="2" charset="-122"/>
                <a:cs typeface="Times New Roman" panose="02020603050405020304" pitchFamily="18" charset="0"/>
              </a:rPr>
              <a:t>）识别各指令类型和指令</a:t>
            </a:r>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r>
              <a:rPr lang="zh-CN" altLang="zh-CN" dirty="0"/>
              <a:t>（</a:t>
            </a:r>
            <a:r>
              <a:rPr lang="en-US" altLang="zh-CN" dirty="0"/>
              <a:t>2</a:t>
            </a:r>
            <a:r>
              <a:rPr lang="zh-CN" altLang="zh-CN" dirty="0"/>
              <a:t>）为状态机各状态分配编号</a:t>
            </a:r>
            <a:endParaRPr lang="en-US" altLang="zh-CN" dirty="0"/>
          </a:p>
          <a:p>
            <a:pPr lvl="1"/>
            <a:r>
              <a:rPr lang="zh-CN" altLang="zh-CN" dirty="0"/>
              <a:t>（</a:t>
            </a:r>
            <a:r>
              <a:rPr lang="en-US" altLang="zh-CN" dirty="0"/>
              <a:t>3</a:t>
            </a:r>
            <a:r>
              <a:rPr lang="zh-CN" altLang="zh-CN" dirty="0"/>
              <a:t>）写出每个控制信号的逻辑表达式</a:t>
            </a:r>
          </a:p>
          <a:p>
            <a:endParaRPr lang="zh-CN" altLang="en-US" dirty="0"/>
          </a:p>
        </p:txBody>
      </p:sp>
    </p:spTree>
    <p:extLst>
      <p:ext uri="{BB962C8B-B14F-4D97-AF65-F5344CB8AC3E}">
        <p14:creationId xmlns:p14="http://schemas.microsoft.com/office/powerpoint/2010/main" val="3523812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5B7A8A8-032F-4536-AE8E-34A0A656C41C}"/>
              </a:ext>
            </a:extLst>
          </p:cNvPr>
          <p:cNvSpPr>
            <a:spLocks noChangeArrowheads="1"/>
          </p:cNvSpPr>
          <p:nvPr/>
        </p:nvSpPr>
        <p:spPr bwMode="auto">
          <a:xfrm>
            <a:off x="990600" y="15240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39" name="Rectangle 3">
            <a:extLst>
              <a:ext uri="{FF2B5EF4-FFF2-40B4-BE49-F238E27FC236}">
                <a16:creationId xmlns:a16="http://schemas.microsoft.com/office/drawing/2014/main" id="{101EEECA-8924-48D2-BD2F-E89555C8EE9A}"/>
              </a:ext>
            </a:extLst>
          </p:cNvPr>
          <p:cNvSpPr>
            <a:spLocks noChangeArrowheads="1"/>
          </p:cNvSpPr>
          <p:nvPr/>
        </p:nvSpPr>
        <p:spPr bwMode="auto">
          <a:xfrm>
            <a:off x="838200" y="27432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0" name="Rectangle 4">
            <a:extLst>
              <a:ext uri="{FF2B5EF4-FFF2-40B4-BE49-F238E27FC236}">
                <a16:creationId xmlns:a16="http://schemas.microsoft.com/office/drawing/2014/main" id="{E0EA09A9-5567-41DE-9631-5A8FB59A18CE}"/>
              </a:ext>
            </a:extLst>
          </p:cNvPr>
          <p:cNvSpPr>
            <a:spLocks noChangeArrowheads="1"/>
          </p:cNvSpPr>
          <p:nvPr/>
        </p:nvSpPr>
        <p:spPr bwMode="auto">
          <a:xfrm>
            <a:off x="762000" y="35814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1" name="Rectangle 5">
            <a:extLst>
              <a:ext uri="{FF2B5EF4-FFF2-40B4-BE49-F238E27FC236}">
                <a16:creationId xmlns:a16="http://schemas.microsoft.com/office/drawing/2014/main" id="{699F589A-2B14-4354-8514-D60C2247D327}"/>
              </a:ext>
            </a:extLst>
          </p:cNvPr>
          <p:cNvSpPr>
            <a:spLocks noChangeArrowheads="1"/>
          </p:cNvSpPr>
          <p:nvPr/>
        </p:nvSpPr>
        <p:spPr bwMode="auto">
          <a:xfrm>
            <a:off x="2362200" y="3962400"/>
            <a:ext cx="1752600" cy="1981200"/>
          </a:xfrm>
          <a:prstGeom prst="rect">
            <a:avLst/>
          </a:prstGeom>
          <a:solidFill>
            <a:srgbClr val="FFFF99"/>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FF99"/>
            </a:extrusionClr>
            <a:contourClr>
              <a:srgbClr val="FFFF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2" name="Line 6">
            <a:extLst>
              <a:ext uri="{FF2B5EF4-FFF2-40B4-BE49-F238E27FC236}">
                <a16:creationId xmlns:a16="http://schemas.microsoft.com/office/drawing/2014/main" id="{818803A7-E41B-4776-95D9-FD702B9D2318}"/>
              </a:ext>
            </a:extLst>
          </p:cNvPr>
          <p:cNvSpPr>
            <a:spLocks noChangeShapeType="1"/>
          </p:cNvSpPr>
          <p:nvPr/>
        </p:nvSpPr>
        <p:spPr bwMode="auto">
          <a:xfrm flipH="1">
            <a:off x="1828800" y="990600"/>
            <a:ext cx="22860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3" name="Line 7">
            <a:extLst>
              <a:ext uri="{FF2B5EF4-FFF2-40B4-BE49-F238E27FC236}">
                <a16:creationId xmlns:a16="http://schemas.microsoft.com/office/drawing/2014/main" id="{6A51B417-6F12-4CC9-BBD6-4119710EA665}"/>
              </a:ext>
            </a:extLst>
          </p:cNvPr>
          <p:cNvSpPr>
            <a:spLocks noChangeShapeType="1"/>
          </p:cNvSpPr>
          <p:nvPr/>
        </p:nvSpPr>
        <p:spPr bwMode="auto">
          <a:xfrm>
            <a:off x="1828800" y="990600"/>
            <a:ext cx="0" cy="533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4" name="AutoShape 8">
            <a:extLst>
              <a:ext uri="{FF2B5EF4-FFF2-40B4-BE49-F238E27FC236}">
                <a16:creationId xmlns:a16="http://schemas.microsoft.com/office/drawing/2014/main" id="{7C6B6D8A-687A-49E4-8043-88BDB7850924}"/>
              </a:ext>
            </a:extLst>
          </p:cNvPr>
          <p:cNvSpPr>
            <a:spLocks noChangeArrowheads="1"/>
          </p:cNvSpPr>
          <p:nvPr/>
        </p:nvSpPr>
        <p:spPr bwMode="auto">
          <a:xfrm>
            <a:off x="990600" y="3048000"/>
            <a:ext cx="304800" cy="533400"/>
          </a:xfrm>
          <a:prstGeom prst="down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5" name="AutoShape 9">
            <a:extLst>
              <a:ext uri="{FF2B5EF4-FFF2-40B4-BE49-F238E27FC236}">
                <a16:creationId xmlns:a16="http://schemas.microsoft.com/office/drawing/2014/main" id="{DC70CAF5-C75E-4A66-84B3-D6C070D8281C}"/>
              </a:ext>
            </a:extLst>
          </p:cNvPr>
          <p:cNvSpPr>
            <a:spLocks noChangeArrowheads="1"/>
          </p:cNvSpPr>
          <p:nvPr/>
        </p:nvSpPr>
        <p:spPr bwMode="auto">
          <a:xfrm>
            <a:off x="1752600" y="3962400"/>
            <a:ext cx="609600" cy="3048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6" name="Rectangle 10">
            <a:extLst>
              <a:ext uri="{FF2B5EF4-FFF2-40B4-BE49-F238E27FC236}">
                <a16:creationId xmlns:a16="http://schemas.microsoft.com/office/drawing/2014/main" id="{933A9BE2-B3B5-45FF-B583-9ECC1C3FDFA8}"/>
              </a:ext>
            </a:extLst>
          </p:cNvPr>
          <p:cNvSpPr>
            <a:spLocks noChangeArrowheads="1"/>
          </p:cNvSpPr>
          <p:nvPr/>
        </p:nvSpPr>
        <p:spPr bwMode="auto">
          <a:xfrm>
            <a:off x="1600200" y="3886200"/>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7" name="Rectangle 11">
            <a:extLst>
              <a:ext uri="{FF2B5EF4-FFF2-40B4-BE49-F238E27FC236}">
                <a16:creationId xmlns:a16="http://schemas.microsoft.com/office/drawing/2014/main" id="{6C4FE5CD-098C-4677-894D-2F24D38E3662}"/>
              </a:ext>
            </a:extLst>
          </p:cNvPr>
          <p:cNvSpPr>
            <a:spLocks noChangeArrowheads="1"/>
          </p:cNvSpPr>
          <p:nvPr/>
        </p:nvSpPr>
        <p:spPr bwMode="auto">
          <a:xfrm>
            <a:off x="4724400" y="2438400"/>
            <a:ext cx="152400" cy="2209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8" name="Rectangle 12">
            <a:extLst>
              <a:ext uri="{FF2B5EF4-FFF2-40B4-BE49-F238E27FC236}">
                <a16:creationId xmlns:a16="http://schemas.microsoft.com/office/drawing/2014/main" id="{AF6BEF84-6B30-4472-B13F-C0DA6EF3C6D5}"/>
              </a:ext>
            </a:extLst>
          </p:cNvPr>
          <p:cNvSpPr>
            <a:spLocks noChangeArrowheads="1"/>
          </p:cNvSpPr>
          <p:nvPr/>
        </p:nvSpPr>
        <p:spPr bwMode="auto">
          <a:xfrm>
            <a:off x="1752600" y="2286000"/>
            <a:ext cx="31242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9" name="AutoShape 13">
            <a:extLst>
              <a:ext uri="{FF2B5EF4-FFF2-40B4-BE49-F238E27FC236}">
                <a16:creationId xmlns:a16="http://schemas.microsoft.com/office/drawing/2014/main" id="{A8AD09BE-B875-4BCD-A30E-FE74C8FC0352}"/>
              </a:ext>
            </a:extLst>
          </p:cNvPr>
          <p:cNvSpPr>
            <a:spLocks noChangeArrowheads="1"/>
          </p:cNvSpPr>
          <p:nvPr/>
        </p:nvSpPr>
        <p:spPr bwMode="auto">
          <a:xfrm>
            <a:off x="1524000" y="2286000"/>
            <a:ext cx="381000" cy="457200"/>
          </a:xfrm>
          <a:prstGeom prst="downArrow">
            <a:avLst>
              <a:gd name="adj1" fmla="val 50000"/>
              <a:gd name="adj2" fmla="val 3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50" name="Rectangle 14">
            <a:extLst>
              <a:ext uri="{FF2B5EF4-FFF2-40B4-BE49-F238E27FC236}">
                <a16:creationId xmlns:a16="http://schemas.microsoft.com/office/drawing/2014/main" id="{EB2511DC-0F68-4460-8D35-CDD787BF17B6}"/>
              </a:ext>
            </a:extLst>
          </p:cNvPr>
          <p:cNvSpPr>
            <a:spLocks noChangeArrowheads="1"/>
          </p:cNvSpPr>
          <p:nvPr/>
        </p:nvSpPr>
        <p:spPr bwMode="auto">
          <a:xfrm>
            <a:off x="1752600" y="3124200"/>
            <a:ext cx="29718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51" name="AutoShape 15">
            <a:extLst>
              <a:ext uri="{FF2B5EF4-FFF2-40B4-BE49-F238E27FC236}">
                <a16:creationId xmlns:a16="http://schemas.microsoft.com/office/drawing/2014/main" id="{993865CF-781B-4FAF-BF09-07A638F7EBD1}"/>
              </a:ext>
            </a:extLst>
          </p:cNvPr>
          <p:cNvSpPr>
            <a:spLocks noChangeArrowheads="1"/>
          </p:cNvSpPr>
          <p:nvPr/>
        </p:nvSpPr>
        <p:spPr bwMode="auto">
          <a:xfrm>
            <a:off x="1524000" y="3124200"/>
            <a:ext cx="304800" cy="381000"/>
          </a:xfrm>
          <a:prstGeom prst="down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52" name="Line 16">
            <a:extLst>
              <a:ext uri="{FF2B5EF4-FFF2-40B4-BE49-F238E27FC236}">
                <a16:creationId xmlns:a16="http://schemas.microsoft.com/office/drawing/2014/main" id="{29E5A495-6FF9-47D2-818C-A4B8D1C4E1E0}"/>
              </a:ext>
            </a:extLst>
          </p:cNvPr>
          <p:cNvSpPr>
            <a:spLocks noChangeShapeType="1"/>
          </p:cNvSpPr>
          <p:nvPr/>
        </p:nvSpPr>
        <p:spPr bwMode="auto">
          <a:xfrm flipH="1">
            <a:off x="2133600" y="36576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53" name="Line 17">
            <a:extLst>
              <a:ext uri="{FF2B5EF4-FFF2-40B4-BE49-F238E27FC236}">
                <a16:creationId xmlns:a16="http://schemas.microsoft.com/office/drawing/2014/main" id="{C47C837D-C8EF-48C2-B360-49610C83E0AF}"/>
              </a:ext>
            </a:extLst>
          </p:cNvPr>
          <p:cNvSpPr>
            <a:spLocks noChangeShapeType="1"/>
          </p:cNvSpPr>
          <p:nvPr/>
        </p:nvSpPr>
        <p:spPr bwMode="auto">
          <a:xfrm flipH="1">
            <a:off x="2133600" y="28194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54" name="Text Box 18">
            <a:extLst>
              <a:ext uri="{FF2B5EF4-FFF2-40B4-BE49-F238E27FC236}">
                <a16:creationId xmlns:a16="http://schemas.microsoft.com/office/drawing/2014/main" id="{1AD6C845-318E-4099-BD44-F7D13969C8EF}"/>
              </a:ext>
            </a:extLst>
          </p:cNvPr>
          <p:cNvSpPr txBox="1">
            <a:spLocks noChangeArrowheads="1"/>
          </p:cNvSpPr>
          <p:nvPr/>
        </p:nvSpPr>
        <p:spPr bwMode="auto">
          <a:xfrm>
            <a:off x="2057400" y="6858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算术逻辑单元</a:t>
            </a:r>
          </a:p>
        </p:txBody>
      </p:sp>
      <p:sp>
        <p:nvSpPr>
          <p:cNvPr id="14355" name="Text Box 19">
            <a:extLst>
              <a:ext uri="{FF2B5EF4-FFF2-40B4-BE49-F238E27FC236}">
                <a16:creationId xmlns:a16="http://schemas.microsoft.com/office/drawing/2014/main" id="{9E8F377D-9D7E-4E0D-94B5-97BC4813D7B7}"/>
              </a:ext>
            </a:extLst>
          </p:cNvPr>
          <p:cNvSpPr txBox="1">
            <a:spLocks noChangeArrowheads="1"/>
          </p:cNvSpPr>
          <p:nvPr/>
        </p:nvSpPr>
        <p:spPr bwMode="auto">
          <a:xfrm>
            <a:off x="228600" y="10668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状态条件寄存器</a:t>
            </a:r>
          </a:p>
        </p:txBody>
      </p:sp>
      <p:sp>
        <p:nvSpPr>
          <p:cNvPr id="14356" name="Text Box 20">
            <a:extLst>
              <a:ext uri="{FF2B5EF4-FFF2-40B4-BE49-F238E27FC236}">
                <a16:creationId xmlns:a16="http://schemas.microsoft.com/office/drawing/2014/main" id="{547FF24E-89FB-4814-8CD7-005E6E91BB8C}"/>
              </a:ext>
            </a:extLst>
          </p:cNvPr>
          <p:cNvSpPr txBox="1">
            <a:spLocks noChangeArrowheads="1"/>
          </p:cNvSpPr>
          <p:nvPr/>
        </p:nvSpPr>
        <p:spPr bwMode="auto">
          <a:xfrm>
            <a:off x="228600" y="22860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程序计数器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p>
        </p:txBody>
      </p:sp>
      <p:sp>
        <p:nvSpPr>
          <p:cNvPr id="14357" name="Text Box 21">
            <a:extLst>
              <a:ext uri="{FF2B5EF4-FFF2-40B4-BE49-F238E27FC236}">
                <a16:creationId xmlns:a16="http://schemas.microsoft.com/office/drawing/2014/main" id="{11D4D3C7-4C0D-4B29-B244-3E63F0E72440}"/>
              </a:ext>
            </a:extLst>
          </p:cNvPr>
          <p:cNvSpPr txBox="1">
            <a:spLocks noChangeArrowheads="1"/>
          </p:cNvSpPr>
          <p:nvPr/>
        </p:nvSpPr>
        <p:spPr bwMode="auto">
          <a:xfrm>
            <a:off x="0" y="38862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地址寄存器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AR</a:t>
            </a:r>
          </a:p>
        </p:txBody>
      </p:sp>
      <p:sp>
        <p:nvSpPr>
          <p:cNvPr id="14358" name="Text Box 22">
            <a:extLst>
              <a:ext uri="{FF2B5EF4-FFF2-40B4-BE49-F238E27FC236}">
                <a16:creationId xmlns:a16="http://schemas.microsoft.com/office/drawing/2014/main" id="{98D4AB03-10E2-4413-A537-93BACDDB5D49}"/>
              </a:ext>
            </a:extLst>
          </p:cNvPr>
          <p:cNvSpPr txBox="1">
            <a:spLocks noChangeArrowheads="1"/>
          </p:cNvSpPr>
          <p:nvPr/>
        </p:nvSpPr>
        <p:spPr bwMode="auto">
          <a:xfrm>
            <a:off x="228600" y="48006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地址总线</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ABUS</a:t>
            </a:r>
          </a:p>
        </p:txBody>
      </p:sp>
      <p:sp>
        <p:nvSpPr>
          <p:cNvPr id="14359" name="Text Box 23">
            <a:extLst>
              <a:ext uri="{FF2B5EF4-FFF2-40B4-BE49-F238E27FC236}">
                <a16:creationId xmlns:a16="http://schemas.microsoft.com/office/drawing/2014/main" id="{FC7D7B0C-1B50-461F-BF71-33A7AD1ADB8A}"/>
              </a:ext>
            </a:extLst>
          </p:cNvPr>
          <p:cNvSpPr txBox="1">
            <a:spLocks noChangeArrowheads="1"/>
          </p:cNvSpPr>
          <p:nvPr/>
        </p:nvSpPr>
        <p:spPr bwMode="auto">
          <a:xfrm>
            <a:off x="4876800" y="50292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数据总线</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DBUS</a:t>
            </a:r>
          </a:p>
        </p:txBody>
      </p:sp>
      <p:sp>
        <p:nvSpPr>
          <p:cNvPr id="14360" name="Text Box 24">
            <a:extLst>
              <a:ext uri="{FF2B5EF4-FFF2-40B4-BE49-F238E27FC236}">
                <a16:creationId xmlns:a16="http://schemas.microsoft.com/office/drawing/2014/main" id="{AD643BBE-F1B5-498A-9F79-0B79658984DD}"/>
              </a:ext>
            </a:extLst>
          </p:cNvPr>
          <p:cNvSpPr txBox="1">
            <a:spLocks noChangeArrowheads="1"/>
          </p:cNvSpPr>
          <p:nvPr/>
        </p:nvSpPr>
        <p:spPr bwMode="auto">
          <a:xfrm>
            <a:off x="3048000" y="18288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累加器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AC</a:t>
            </a:r>
          </a:p>
        </p:txBody>
      </p:sp>
      <p:sp>
        <p:nvSpPr>
          <p:cNvPr id="14361" name="Text Box 25">
            <a:extLst>
              <a:ext uri="{FF2B5EF4-FFF2-40B4-BE49-F238E27FC236}">
                <a16:creationId xmlns:a16="http://schemas.microsoft.com/office/drawing/2014/main" id="{ABFBE8B3-EE41-4EAF-B995-63AB9C2431E5}"/>
              </a:ext>
            </a:extLst>
          </p:cNvPr>
          <p:cNvSpPr txBox="1">
            <a:spLocks noChangeArrowheads="1"/>
          </p:cNvSpPr>
          <p:nvPr/>
        </p:nvSpPr>
        <p:spPr bwMode="auto">
          <a:xfrm>
            <a:off x="5791200" y="41910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缓冲寄存器</a:t>
            </a:r>
            <a:r>
              <a:rPr kumimoji="1" lang="en-US" altLang="zh-CN"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p>
        </p:txBody>
      </p:sp>
      <p:sp>
        <p:nvSpPr>
          <p:cNvPr id="14362" name="Text Box 26">
            <a:extLst>
              <a:ext uri="{FF2B5EF4-FFF2-40B4-BE49-F238E27FC236}">
                <a16:creationId xmlns:a16="http://schemas.microsoft.com/office/drawing/2014/main" id="{C158F673-7A7F-4B5D-AE7C-EC579ABEF87E}"/>
              </a:ext>
            </a:extLst>
          </p:cNvPr>
          <p:cNvSpPr txBox="1">
            <a:spLocks noChangeArrowheads="1"/>
          </p:cNvSpPr>
          <p:nvPr/>
        </p:nvSpPr>
        <p:spPr bwMode="auto">
          <a:xfrm>
            <a:off x="228600" y="609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CPU</a:t>
            </a:r>
          </a:p>
        </p:txBody>
      </p:sp>
      <p:sp>
        <p:nvSpPr>
          <p:cNvPr id="14363" name="Rectangle 27">
            <a:extLst>
              <a:ext uri="{FF2B5EF4-FFF2-40B4-BE49-F238E27FC236}">
                <a16:creationId xmlns:a16="http://schemas.microsoft.com/office/drawing/2014/main" id="{13AF77A3-2FA9-4264-A8F0-3A2FB991E427}"/>
              </a:ext>
            </a:extLst>
          </p:cNvPr>
          <p:cNvSpPr>
            <a:spLocks noChangeArrowheads="1"/>
          </p:cNvSpPr>
          <p:nvPr/>
        </p:nvSpPr>
        <p:spPr bwMode="auto">
          <a:xfrm>
            <a:off x="4114800" y="762000"/>
            <a:ext cx="1295400" cy="533400"/>
          </a:xfrm>
          <a:prstGeom prst="rect">
            <a:avLst/>
          </a:prstGeom>
          <a:solidFill>
            <a:schemeClr val="hlink"/>
          </a:solidFill>
          <a:ln w="9525">
            <a:miter lim="800000"/>
            <a:headEnd/>
            <a:tailEnd/>
          </a:ln>
          <a:scene3d>
            <a:camera prst="legacyObliqueTopRight"/>
            <a:lightRig rig="legacyFlat2" dir="t"/>
          </a:scene3d>
          <a:sp3d extrusionH="2778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64" name="Rectangle 28">
            <a:extLst>
              <a:ext uri="{FF2B5EF4-FFF2-40B4-BE49-F238E27FC236}">
                <a16:creationId xmlns:a16="http://schemas.microsoft.com/office/drawing/2014/main" id="{06641B16-2029-4D7A-922E-006D35F8CBBC}"/>
              </a:ext>
            </a:extLst>
          </p:cNvPr>
          <p:cNvSpPr>
            <a:spLocks noChangeArrowheads="1"/>
          </p:cNvSpPr>
          <p:nvPr/>
        </p:nvSpPr>
        <p:spPr bwMode="auto">
          <a:xfrm>
            <a:off x="4191000" y="18288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65" name="Rectangle 29">
            <a:extLst>
              <a:ext uri="{FF2B5EF4-FFF2-40B4-BE49-F238E27FC236}">
                <a16:creationId xmlns:a16="http://schemas.microsoft.com/office/drawing/2014/main" id="{7027E487-F692-447A-B1E5-620622F7A563}"/>
              </a:ext>
            </a:extLst>
          </p:cNvPr>
          <p:cNvSpPr>
            <a:spLocks noChangeArrowheads="1"/>
          </p:cNvSpPr>
          <p:nvPr/>
        </p:nvSpPr>
        <p:spPr bwMode="auto">
          <a:xfrm>
            <a:off x="5105400" y="3886200"/>
            <a:ext cx="10668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66" name="Rectangle 30">
            <a:extLst>
              <a:ext uri="{FF2B5EF4-FFF2-40B4-BE49-F238E27FC236}">
                <a16:creationId xmlns:a16="http://schemas.microsoft.com/office/drawing/2014/main" id="{437EB16B-1F82-4772-A92B-DD7D5E871C50}"/>
              </a:ext>
            </a:extLst>
          </p:cNvPr>
          <p:cNvSpPr>
            <a:spLocks noChangeArrowheads="1"/>
          </p:cNvSpPr>
          <p:nvPr/>
        </p:nvSpPr>
        <p:spPr bwMode="auto">
          <a:xfrm>
            <a:off x="6324600" y="1143000"/>
            <a:ext cx="1447800" cy="609600"/>
          </a:xfrm>
          <a:prstGeom prst="rect">
            <a:avLst/>
          </a:prstGeom>
          <a:solidFill>
            <a:srgbClr val="FF9966"/>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9966"/>
            </a:extrusionClr>
            <a:contourClr>
              <a:srgbClr val="FF9966"/>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4367" name="Rectangle 31">
            <a:extLst>
              <a:ext uri="{FF2B5EF4-FFF2-40B4-BE49-F238E27FC236}">
                <a16:creationId xmlns:a16="http://schemas.microsoft.com/office/drawing/2014/main" id="{AEAD9A12-0F7E-43B2-B3E4-691CA2842C1C}"/>
              </a:ext>
            </a:extLst>
          </p:cNvPr>
          <p:cNvSpPr>
            <a:spLocks noChangeArrowheads="1"/>
          </p:cNvSpPr>
          <p:nvPr/>
        </p:nvSpPr>
        <p:spPr bwMode="auto">
          <a:xfrm>
            <a:off x="6400800" y="2286000"/>
            <a:ext cx="1295400" cy="609600"/>
          </a:xfrm>
          <a:prstGeom prst="rect">
            <a:avLst/>
          </a:prstGeom>
          <a:solidFill>
            <a:srgbClr val="FFFF00"/>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68" name="Rectangle 32">
            <a:extLst>
              <a:ext uri="{FF2B5EF4-FFF2-40B4-BE49-F238E27FC236}">
                <a16:creationId xmlns:a16="http://schemas.microsoft.com/office/drawing/2014/main" id="{BBAC92C3-B956-452F-94D0-1883B731DD57}"/>
              </a:ext>
            </a:extLst>
          </p:cNvPr>
          <p:cNvSpPr>
            <a:spLocks noChangeArrowheads="1"/>
          </p:cNvSpPr>
          <p:nvPr/>
        </p:nvSpPr>
        <p:spPr bwMode="auto">
          <a:xfrm>
            <a:off x="6553200" y="3276600"/>
            <a:ext cx="1524000" cy="3810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69" name="AutoShape 33">
            <a:extLst>
              <a:ext uri="{FF2B5EF4-FFF2-40B4-BE49-F238E27FC236}">
                <a16:creationId xmlns:a16="http://schemas.microsoft.com/office/drawing/2014/main" id="{FA6BD2CE-D4CD-474E-90E8-CBB554A36C2A}"/>
              </a:ext>
            </a:extLst>
          </p:cNvPr>
          <p:cNvSpPr>
            <a:spLocks noChangeArrowheads="1"/>
          </p:cNvSpPr>
          <p:nvPr/>
        </p:nvSpPr>
        <p:spPr bwMode="auto">
          <a:xfrm>
            <a:off x="5105400" y="1295400"/>
            <a:ext cx="228600" cy="457200"/>
          </a:xfrm>
          <a:prstGeom prst="up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70" name="AutoShape 34">
            <a:extLst>
              <a:ext uri="{FF2B5EF4-FFF2-40B4-BE49-F238E27FC236}">
                <a16:creationId xmlns:a16="http://schemas.microsoft.com/office/drawing/2014/main" id="{3B006AE9-1F23-4C14-8C25-3A3E54CAE47A}"/>
              </a:ext>
            </a:extLst>
          </p:cNvPr>
          <p:cNvSpPr>
            <a:spLocks noChangeArrowheads="1"/>
          </p:cNvSpPr>
          <p:nvPr/>
        </p:nvSpPr>
        <p:spPr bwMode="auto">
          <a:xfrm>
            <a:off x="4419600" y="1295400"/>
            <a:ext cx="228600" cy="533400"/>
          </a:xfrm>
          <a:prstGeom prst="downArrow">
            <a:avLst>
              <a:gd name="adj1" fmla="val 50000"/>
              <a:gd name="adj2" fmla="val 58333"/>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71" name="AutoShape 35">
            <a:extLst>
              <a:ext uri="{FF2B5EF4-FFF2-40B4-BE49-F238E27FC236}">
                <a16:creationId xmlns:a16="http://schemas.microsoft.com/office/drawing/2014/main" id="{54403C04-08F9-4BF2-BD54-6ADA69A828B3}"/>
              </a:ext>
            </a:extLst>
          </p:cNvPr>
          <p:cNvSpPr>
            <a:spLocks noChangeArrowheads="1"/>
          </p:cNvSpPr>
          <p:nvPr/>
        </p:nvSpPr>
        <p:spPr bwMode="auto">
          <a:xfrm rot="5400000">
            <a:off x="4419600" y="2819400"/>
            <a:ext cx="1676400" cy="304800"/>
          </a:xfrm>
          <a:prstGeom prst="leftRightArrow">
            <a:avLst>
              <a:gd name="adj1" fmla="val 50000"/>
              <a:gd name="adj2" fmla="val 11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72" name="Rectangle 36">
            <a:extLst>
              <a:ext uri="{FF2B5EF4-FFF2-40B4-BE49-F238E27FC236}">
                <a16:creationId xmlns:a16="http://schemas.microsoft.com/office/drawing/2014/main" id="{C976AA8E-9373-45FB-A2A3-6929BC591675}"/>
              </a:ext>
            </a:extLst>
          </p:cNvPr>
          <p:cNvSpPr>
            <a:spLocks noChangeArrowheads="1"/>
          </p:cNvSpPr>
          <p:nvPr/>
        </p:nvSpPr>
        <p:spPr bwMode="auto">
          <a:xfrm>
            <a:off x="5791200" y="838200"/>
            <a:ext cx="152400" cy="2971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73" name="AutoShape 37">
            <a:extLst>
              <a:ext uri="{FF2B5EF4-FFF2-40B4-BE49-F238E27FC236}">
                <a16:creationId xmlns:a16="http://schemas.microsoft.com/office/drawing/2014/main" id="{0F701883-AC5A-4859-9684-CFBABBFCD89A}"/>
              </a:ext>
            </a:extLst>
          </p:cNvPr>
          <p:cNvSpPr>
            <a:spLocks noChangeArrowheads="1"/>
          </p:cNvSpPr>
          <p:nvPr/>
        </p:nvSpPr>
        <p:spPr bwMode="auto">
          <a:xfrm>
            <a:off x="5410200" y="762000"/>
            <a:ext cx="533400" cy="304800"/>
          </a:xfrm>
          <a:prstGeom prst="left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74" name="AutoShape 38">
            <a:extLst>
              <a:ext uri="{FF2B5EF4-FFF2-40B4-BE49-F238E27FC236}">
                <a16:creationId xmlns:a16="http://schemas.microsoft.com/office/drawing/2014/main" id="{286A1816-60ED-440D-BF0C-022759387CCC}"/>
              </a:ext>
            </a:extLst>
          </p:cNvPr>
          <p:cNvSpPr>
            <a:spLocks noChangeArrowheads="1"/>
          </p:cNvSpPr>
          <p:nvPr/>
        </p:nvSpPr>
        <p:spPr bwMode="auto">
          <a:xfrm rot="3092778">
            <a:off x="6210300" y="3390900"/>
            <a:ext cx="304800" cy="533400"/>
          </a:xfrm>
          <a:prstGeom prst="up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75" name="AutoShape 39">
            <a:extLst>
              <a:ext uri="{FF2B5EF4-FFF2-40B4-BE49-F238E27FC236}">
                <a16:creationId xmlns:a16="http://schemas.microsoft.com/office/drawing/2014/main" id="{0B1D49F3-98F9-4323-8831-3EEDB2CF8DBE}"/>
              </a:ext>
            </a:extLst>
          </p:cNvPr>
          <p:cNvSpPr>
            <a:spLocks noChangeArrowheads="1"/>
          </p:cNvSpPr>
          <p:nvPr/>
        </p:nvSpPr>
        <p:spPr bwMode="auto">
          <a:xfrm>
            <a:off x="5562600" y="4191000"/>
            <a:ext cx="304800" cy="304800"/>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76" name="Rectangle 40">
            <a:extLst>
              <a:ext uri="{FF2B5EF4-FFF2-40B4-BE49-F238E27FC236}">
                <a16:creationId xmlns:a16="http://schemas.microsoft.com/office/drawing/2014/main" id="{EB15F796-8B45-4C3B-BAB0-DC2F122190CE}"/>
              </a:ext>
            </a:extLst>
          </p:cNvPr>
          <p:cNvSpPr>
            <a:spLocks noChangeArrowheads="1"/>
          </p:cNvSpPr>
          <p:nvPr/>
        </p:nvSpPr>
        <p:spPr bwMode="auto">
          <a:xfrm>
            <a:off x="7010400" y="3657600"/>
            <a:ext cx="152400" cy="9906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77" name="AutoShape 41">
            <a:extLst>
              <a:ext uri="{FF2B5EF4-FFF2-40B4-BE49-F238E27FC236}">
                <a16:creationId xmlns:a16="http://schemas.microsoft.com/office/drawing/2014/main" id="{C2CFF28D-3129-4F66-9DDA-6D442C9FB198}"/>
              </a:ext>
            </a:extLst>
          </p:cNvPr>
          <p:cNvSpPr>
            <a:spLocks noChangeArrowheads="1"/>
          </p:cNvSpPr>
          <p:nvPr/>
        </p:nvSpPr>
        <p:spPr bwMode="auto">
          <a:xfrm>
            <a:off x="6629400" y="2895600"/>
            <a:ext cx="304800" cy="381000"/>
          </a:xfrm>
          <a:prstGeom prst="up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78" name="Line 42">
            <a:extLst>
              <a:ext uri="{FF2B5EF4-FFF2-40B4-BE49-F238E27FC236}">
                <a16:creationId xmlns:a16="http://schemas.microsoft.com/office/drawing/2014/main" id="{946D7508-45B1-4D28-B7EC-24FBBAAFDDC4}"/>
              </a:ext>
            </a:extLst>
          </p:cNvPr>
          <p:cNvSpPr>
            <a:spLocks noChangeShapeType="1"/>
          </p:cNvSpPr>
          <p:nvPr/>
        </p:nvSpPr>
        <p:spPr bwMode="auto">
          <a:xfrm flipV="1">
            <a:off x="6781800" y="1752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79" name="Line 43">
            <a:extLst>
              <a:ext uri="{FF2B5EF4-FFF2-40B4-BE49-F238E27FC236}">
                <a16:creationId xmlns:a16="http://schemas.microsoft.com/office/drawing/2014/main" id="{39494C48-129C-4C9E-92B6-FE7C3B38A6FF}"/>
              </a:ext>
            </a:extLst>
          </p:cNvPr>
          <p:cNvSpPr>
            <a:spLocks noChangeShapeType="1"/>
          </p:cNvSpPr>
          <p:nvPr/>
        </p:nvSpPr>
        <p:spPr bwMode="auto">
          <a:xfrm flipV="1">
            <a:off x="6934200" y="1752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80" name="Line 44">
            <a:extLst>
              <a:ext uri="{FF2B5EF4-FFF2-40B4-BE49-F238E27FC236}">
                <a16:creationId xmlns:a16="http://schemas.microsoft.com/office/drawing/2014/main" id="{9B77F99A-2665-4469-B05C-983C1BCCA7FA}"/>
              </a:ext>
            </a:extLst>
          </p:cNvPr>
          <p:cNvSpPr>
            <a:spLocks noChangeShapeType="1"/>
          </p:cNvSpPr>
          <p:nvPr/>
        </p:nvSpPr>
        <p:spPr bwMode="auto">
          <a:xfrm flipH="1" flipV="1">
            <a:off x="7086600" y="1752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81" name="Line 45">
            <a:extLst>
              <a:ext uri="{FF2B5EF4-FFF2-40B4-BE49-F238E27FC236}">
                <a16:creationId xmlns:a16="http://schemas.microsoft.com/office/drawing/2014/main" id="{53D4956B-5363-41E2-94DF-25BEE40BB32D}"/>
              </a:ext>
            </a:extLst>
          </p:cNvPr>
          <p:cNvSpPr>
            <a:spLocks noChangeShapeType="1"/>
          </p:cNvSpPr>
          <p:nvPr/>
        </p:nvSpPr>
        <p:spPr bwMode="auto">
          <a:xfrm flipV="1">
            <a:off x="7239000" y="1752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82" name="Line 46">
            <a:extLst>
              <a:ext uri="{FF2B5EF4-FFF2-40B4-BE49-F238E27FC236}">
                <a16:creationId xmlns:a16="http://schemas.microsoft.com/office/drawing/2014/main" id="{FC9EE239-C066-41B9-A66B-77AF75C83D53}"/>
              </a:ext>
            </a:extLst>
          </p:cNvPr>
          <p:cNvSpPr>
            <a:spLocks noChangeShapeType="1"/>
          </p:cNvSpPr>
          <p:nvPr/>
        </p:nvSpPr>
        <p:spPr bwMode="auto">
          <a:xfrm flipH="1" flipV="1">
            <a:off x="7391400" y="1752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83" name="Line 47">
            <a:extLst>
              <a:ext uri="{FF2B5EF4-FFF2-40B4-BE49-F238E27FC236}">
                <a16:creationId xmlns:a16="http://schemas.microsoft.com/office/drawing/2014/main" id="{3A25035D-D71E-46C2-8AA6-A1618BF67E7C}"/>
              </a:ext>
            </a:extLst>
          </p:cNvPr>
          <p:cNvSpPr>
            <a:spLocks noChangeShapeType="1"/>
          </p:cNvSpPr>
          <p:nvPr/>
        </p:nvSpPr>
        <p:spPr bwMode="auto">
          <a:xfrm flipV="1">
            <a:off x="7543800" y="1752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84" name="Line 48">
            <a:extLst>
              <a:ext uri="{FF2B5EF4-FFF2-40B4-BE49-F238E27FC236}">
                <a16:creationId xmlns:a16="http://schemas.microsoft.com/office/drawing/2014/main" id="{C809BBB6-AE2A-417E-83D8-6E7BB996B4F5}"/>
              </a:ext>
            </a:extLst>
          </p:cNvPr>
          <p:cNvSpPr>
            <a:spLocks noChangeShapeType="1"/>
          </p:cNvSpPr>
          <p:nvPr/>
        </p:nvSpPr>
        <p:spPr bwMode="auto">
          <a:xfrm flipV="1">
            <a:off x="6477000" y="609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85" name="Line 49">
            <a:extLst>
              <a:ext uri="{FF2B5EF4-FFF2-40B4-BE49-F238E27FC236}">
                <a16:creationId xmlns:a16="http://schemas.microsoft.com/office/drawing/2014/main" id="{6C48A7C2-24A0-46D5-9CDB-CE6BACED79F7}"/>
              </a:ext>
            </a:extLst>
          </p:cNvPr>
          <p:cNvSpPr>
            <a:spLocks noChangeShapeType="1"/>
          </p:cNvSpPr>
          <p:nvPr/>
        </p:nvSpPr>
        <p:spPr bwMode="auto">
          <a:xfrm flipV="1">
            <a:off x="6781800" y="609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86" name="Line 50">
            <a:extLst>
              <a:ext uri="{FF2B5EF4-FFF2-40B4-BE49-F238E27FC236}">
                <a16:creationId xmlns:a16="http://schemas.microsoft.com/office/drawing/2014/main" id="{E0C08CCC-D54B-4001-9C8D-34B52F71190E}"/>
              </a:ext>
            </a:extLst>
          </p:cNvPr>
          <p:cNvSpPr>
            <a:spLocks noChangeShapeType="1"/>
          </p:cNvSpPr>
          <p:nvPr/>
        </p:nvSpPr>
        <p:spPr bwMode="auto">
          <a:xfrm flipV="1">
            <a:off x="7239000" y="609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87" name="Line 51">
            <a:extLst>
              <a:ext uri="{FF2B5EF4-FFF2-40B4-BE49-F238E27FC236}">
                <a16:creationId xmlns:a16="http://schemas.microsoft.com/office/drawing/2014/main" id="{D7AAEE34-C4D9-4814-9C91-4A9784BD253C}"/>
              </a:ext>
            </a:extLst>
          </p:cNvPr>
          <p:cNvSpPr>
            <a:spLocks noChangeShapeType="1"/>
          </p:cNvSpPr>
          <p:nvPr/>
        </p:nvSpPr>
        <p:spPr bwMode="auto">
          <a:xfrm flipV="1">
            <a:off x="7391400" y="609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88" name="Line 52">
            <a:extLst>
              <a:ext uri="{FF2B5EF4-FFF2-40B4-BE49-F238E27FC236}">
                <a16:creationId xmlns:a16="http://schemas.microsoft.com/office/drawing/2014/main" id="{408395D9-8AC8-42E0-9973-CF6353A85C0C}"/>
              </a:ext>
            </a:extLst>
          </p:cNvPr>
          <p:cNvSpPr>
            <a:spLocks noChangeShapeType="1"/>
          </p:cNvSpPr>
          <p:nvPr/>
        </p:nvSpPr>
        <p:spPr bwMode="auto">
          <a:xfrm flipV="1">
            <a:off x="7543800" y="609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89" name="Line 53">
            <a:extLst>
              <a:ext uri="{FF2B5EF4-FFF2-40B4-BE49-F238E27FC236}">
                <a16:creationId xmlns:a16="http://schemas.microsoft.com/office/drawing/2014/main" id="{32FC5C9D-BB35-4800-AC11-24058221D2BA}"/>
              </a:ext>
            </a:extLst>
          </p:cNvPr>
          <p:cNvSpPr>
            <a:spLocks noChangeShapeType="1"/>
          </p:cNvSpPr>
          <p:nvPr/>
        </p:nvSpPr>
        <p:spPr bwMode="auto">
          <a:xfrm flipV="1">
            <a:off x="7696200" y="609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90" name="Line 54">
            <a:extLst>
              <a:ext uri="{FF2B5EF4-FFF2-40B4-BE49-F238E27FC236}">
                <a16:creationId xmlns:a16="http://schemas.microsoft.com/office/drawing/2014/main" id="{186541B6-C052-4920-AB45-EFF397451FF0}"/>
              </a:ext>
            </a:extLst>
          </p:cNvPr>
          <p:cNvSpPr>
            <a:spLocks noChangeShapeType="1"/>
          </p:cNvSpPr>
          <p:nvPr/>
        </p:nvSpPr>
        <p:spPr bwMode="auto">
          <a:xfrm flipH="1">
            <a:off x="7772400" y="1143000"/>
            <a:ext cx="609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91" name="Line 55">
            <a:extLst>
              <a:ext uri="{FF2B5EF4-FFF2-40B4-BE49-F238E27FC236}">
                <a16:creationId xmlns:a16="http://schemas.microsoft.com/office/drawing/2014/main" id="{100A11B4-1407-4C7C-A45A-54E928444AFA}"/>
              </a:ext>
            </a:extLst>
          </p:cNvPr>
          <p:cNvSpPr>
            <a:spLocks noChangeShapeType="1"/>
          </p:cNvSpPr>
          <p:nvPr/>
        </p:nvSpPr>
        <p:spPr bwMode="auto">
          <a:xfrm flipH="1">
            <a:off x="7848600" y="1447800"/>
            <a:ext cx="609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92" name="Line 56">
            <a:extLst>
              <a:ext uri="{FF2B5EF4-FFF2-40B4-BE49-F238E27FC236}">
                <a16:creationId xmlns:a16="http://schemas.microsoft.com/office/drawing/2014/main" id="{0784A164-A0A1-4D8B-A3A8-B8E3E519211A}"/>
              </a:ext>
            </a:extLst>
          </p:cNvPr>
          <p:cNvSpPr>
            <a:spLocks noChangeShapeType="1"/>
          </p:cNvSpPr>
          <p:nvPr/>
        </p:nvSpPr>
        <p:spPr bwMode="auto">
          <a:xfrm flipH="1">
            <a:off x="8077200" y="3429000"/>
            <a:ext cx="4572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93" name="Line 57">
            <a:extLst>
              <a:ext uri="{FF2B5EF4-FFF2-40B4-BE49-F238E27FC236}">
                <a16:creationId xmlns:a16="http://schemas.microsoft.com/office/drawing/2014/main" id="{87F1DD24-3157-4BF1-9258-1885D0359959}"/>
              </a:ext>
            </a:extLst>
          </p:cNvPr>
          <p:cNvSpPr>
            <a:spLocks noChangeShapeType="1"/>
          </p:cNvSpPr>
          <p:nvPr/>
        </p:nvSpPr>
        <p:spPr bwMode="auto">
          <a:xfrm flipH="1">
            <a:off x="6172200" y="40386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94" name="Line 58">
            <a:extLst>
              <a:ext uri="{FF2B5EF4-FFF2-40B4-BE49-F238E27FC236}">
                <a16:creationId xmlns:a16="http://schemas.microsoft.com/office/drawing/2014/main" id="{A3EE625C-FF8D-4FF1-BE39-B2E720ACF7F4}"/>
              </a:ext>
            </a:extLst>
          </p:cNvPr>
          <p:cNvSpPr>
            <a:spLocks noChangeShapeType="1"/>
          </p:cNvSpPr>
          <p:nvPr/>
        </p:nvSpPr>
        <p:spPr bwMode="auto">
          <a:xfrm flipH="1">
            <a:off x="5486400" y="19812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443" name="Text Box 59">
            <a:extLst>
              <a:ext uri="{FF2B5EF4-FFF2-40B4-BE49-F238E27FC236}">
                <a16:creationId xmlns:a16="http://schemas.microsoft.com/office/drawing/2014/main" id="{0EB14085-9925-489F-9F44-C3EF5F803E52}"/>
              </a:ext>
            </a:extLst>
          </p:cNvPr>
          <p:cNvSpPr txBox="1">
            <a:spLocks noChangeArrowheads="1"/>
          </p:cNvSpPr>
          <p:nvPr/>
        </p:nvSpPr>
        <p:spPr bwMode="auto">
          <a:xfrm>
            <a:off x="4267200" y="838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CCECFF"/>
                </a:solidFill>
                <a:effectLst/>
                <a:uLnTx/>
                <a:uFillTx/>
                <a:latin typeface="Tahoma" panose="020B0604030504040204" pitchFamily="34" charset="0"/>
                <a:ea typeface="宋体" panose="02010600030101010101" pitchFamily="2" charset="-122"/>
                <a:cs typeface="+mn-cs"/>
              </a:rPr>
              <a:t>ALU</a:t>
            </a:r>
          </a:p>
        </p:txBody>
      </p:sp>
      <p:sp>
        <p:nvSpPr>
          <p:cNvPr id="14396" name="Text Box 60">
            <a:extLst>
              <a:ext uri="{FF2B5EF4-FFF2-40B4-BE49-F238E27FC236}">
                <a16:creationId xmlns:a16="http://schemas.microsoft.com/office/drawing/2014/main" id="{BAFE149D-1446-4D5A-83B3-0E48F00FC123}"/>
              </a:ext>
            </a:extLst>
          </p:cNvPr>
          <p:cNvSpPr txBox="1">
            <a:spLocks noChangeArrowheads="1"/>
          </p:cNvSpPr>
          <p:nvPr/>
        </p:nvSpPr>
        <p:spPr bwMode="auto">
          <a:xfrm>
            <a:off x="7162800" y="3824288"/>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指令寄存器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p>
        </p:txBody>
      </p:sp>
      <p:sp>
        <p:nvSpPr>
          <p:cNvPr id="14397" name="Text Box 61">
            <a:extLst>
              <a:ext uri="{FF2B5EF4-FFF2-40B4-BE49-F238E27FC236}">
                <a16:creationId xmlns:a16="http://schemas.microsoft.com/office/drawing/2014/main" id="{645EC7D0-9685-429F-9BAD-EA50CC1F960F}"/>
              </a:ext>
            </a:extLst>
          </p:cNvPr>
          <p:cNvSpPr txBox="1">
            <a:spLocks noChangeArrowheads="1"/>
          </p:cNvSpPr>
          <p:nvPr/>
        </p:nvSpPr>
        <p:spPr bwMode="auto">
          <a:xfrm>
            <a:off x="6400800" y="24384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指令译码器</a:t>
            </a:r>
          </a:p>
        </p:txBody>
      </p:sp>
      <p:sp>
        <p:nvSpPr>
          <p:cNvPr id="14398" name="Text Box 62">
            <a:extLst>
              <a:ext uri="{FF2B5EF4-FFF2-40B4-BE49-F238E27FC236}">
                <a16:creationId xmlns:a16="http://schemas.microsoft.com/office/drawing/2014/main" id="{6DBC6B09-09C8-4258-9E91-DBCE9393EAA9}"/>
              </a:ext>
            </a:extLst>
          </p:cNvPr>
          <p:cNvSpPr txBox="1">
            <a:spLocks noChangeArrowheads="1"/>
          </p:cNvSpPr>
          <p:nvPr/>
        </p:nvSpPr>
        <p:spPr bwMode="auto">
          <a:xfrm>
            <a:off x="6400800" y="1066800"/>
            <a:ext cx="1371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操作控制器</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时序产生器</a:t>
            </a:r>
          </a:p>
        </p:txBody>
      </p:sp>
      <p:sp>
        <p:nvSpPr>
          <p:cNvPr id="14399" name="Text Box 63">
            <a:extLst>
              <a:ext uri="{FF2B5EF4-FFF2-40B4-BE49-F238E27FC236}">
                <a16:creationId xmlns:a16="http://schemas.microsoft.com/office/drawing/2014/main" id="{E83F9FA4-1BF5-4AA6-8E66-EA2ACEC0E91E}"/>
              </a:ext>
            </a:extLst>
          </p:cNvPr>
          <p:cNvSpPr txBox="1">
            <a:spLocks noChangeArrowheads="1"/>
          </p:cNvSpPr>
          <p:nvPr/>
        </p:nvSpPr>
        <p:spPr bwMode="auto">
          <a:xfrm>
            <a:off x="8458200" y="914400"/>
            <a:ext cx="685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时钟</a:t>
            </a:r>
          </a:p>
        </p:txBody>
      </p:sp>
      <p:sp>
        <p:nvSpPr>
          <p:cNvPr id="14400" name="Text Box 64">
            <a:extLst>
              <a:ext uri="{FF2B5EF4-FFF2-40B4-BE49-F238E27FC236}">
                <a16:creationId xmlns:a16="http://schemas.microsoft.com/office/drawing/2014/main" id="{776C591B-19B0-4543-8609-894067A3400A}"/>
              </a:ext>
            </a:extLst>
          </p:cNvPr>
          <p:cNvSpPr txBox="1">
            <a:spLocks noChangeArrowheads="1"/>
          </p:cNvSpPr>
          <p:nvPr/>
        </p:nvSpPr>
        <p:spPr bwMode="auto">
          <a:xfrm>
            <a:off x="8458200" y="1295400"/>
            <a:ext cx="685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状态反馈</a:t>
            </a:r>
          </a:p>
        </p:txBody>
      </p:sp>
      <p:sp>
        <p:nvSpPr>
          <p:cNvPr id="14401" name="Text Box 65">
            <a:extLst>
              <a:ext uri="{FF2B5EF4-FFF2-40B4-BE49-F238E27FC236}">
                <a16:creationId xmlns:a16="http://schemas.microsoft.com/office/drawing/2014/main" id="{C03E1FAB-0327-493E-9A56-43C59C28AC90}"/>
              </a:ext>
            </a:extLst>
          </p:cNvPr>
          <p:cNvSpPr txBox="1">
            <a:spLocks noChangeArrowheads="1"/>
          </p:cNvSpPr>
          <p:nvPr/>
        </p:nvSpPr>
        <p:spPr bwMode="auto">
          <a:xfrm>
            <a:off x="5943600" y="533400"/>
            <a:ext cx="685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取指控制</a:t>
            </a:r>
          </a:p>
        </p:txBody>
      </p:sp>
      <p:sp>
        <p:nvSpPr>
          <p:cNvPr id="14402" name="Text Box 66">
            <a:extLst>
              <a:ext uri="{FF2B5EF4-FFF2-40B4-BE49-F238E27FC236}">
                <a16:creationId xmlns:a16="http://schemas.microsoft.com/office/drawing/2014/main" id="{BB51069C-8E93-465A-A29C-DAE5C45CB657}"/>
              </a:ext>
            </a:extLst>
          </p:cNvPr>
          <p:cNvSpPr txBox="1">
            <a:spLocks noChangeArrowheads="1"/>
          </p:cNvSpPr>
          <p:nvPr/>
        </p:nvSpPr>
        <p:spPr bwMode="auto">
          <a:xfrm>
            <a:off x="7696200" y="457200"/>
            <a:ext cx="685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执行控制</a:t>
            </a:r>
          </a:p>
        </p:txBody>
      </p:sp>
      <p:sp>
        <p:nvSpPr>
          <p:cNvPr id="14403" name="Text Box 67">
            <a:extLst>
              <a:ext uri="{FF2B5EF4-FFF2-40B4-BE49-F238E27FC236}">
                <a16:creationId xmlns:a16="http://schemas.microsoft.com/office/drawing/2014/main" id="{071B340B-9D11-435F-BE17-EC38A0A97D90}"/>
              </a:ext>
            </a:extLst>
          </p:cNvPr>
          <p:cNvSpPr txBox="1">
            <a:spLocks noChangeArrowheads="1"/>
          </p:cNvSpPr>
          <p:nvPr/>
        </p:nvSpPr>
        <p:spPr bwMode="auto">
          <a:xfrm>
            <a:off x="6553200" y="38100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4404" name="Text Box 68">
            <a:extLst>
              <a:ext uri="{FF2B5EF4-FFF2-40B4-BE49-F238E27FC236}">
                <a16:creationId xmlns:a16="http://schemas.microsoft.com/office/drawing/2014/main" id="{ED175F89-90A9-4236-B188-FF6E7F27A01E}"/>
              </a:ext>
            </a:extLst>
          </p:cNvPr>
          <p:cNvSpPr txBox="1">
            <a:spLocks noChangeArrowheads="1"/>
          </p:cNvSpPr>
          <p:nvPr/>
        </p:nvSpPr>
        <p:spPr bwMode="auto">
          <a:xfrm>
            <a:off x="8610600" y="3200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4405" name="Text Box 69">
            <a:extLst>
              <a:ext uri="{FF2B5EF4-FFF2-40B4-BE49-F238E27FC236}">
                <a16:creationId xmlns:a16="http://schemas.microsoft.com/office/drawing/2014/main" id="{71B1B6B6-A040-41B6-A607-2B1F3F6D985F}"/>
              </a:ext>
            </a:extLst>
          </p:cNvPr>
          <p:cNvSpPr txBox="1">
            <a:spLocks noChangeArrowheads="1"/>
          </p:cNvSpPr>
          <p:nvPr/>
        </p:nvSpPr>
        <p:spPr bwMode="auto">
          <a:xfrm>
            <a:off x="5486400" y="19050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4406" name="Text Box 70">
            <a:extLst>
              <a:ext uri="{FF2B5EF4-FFF2-40B4-BE49-F238E27FC236}">
                <a16:creationId xmlns:a16="http://schemas.microsoft.com/office/drawing/2014/main" id="{DF74F638-3718-45BE-9DA4-DB1CD6B3278D}"/>
              </a:ext>
            </a:extLst>
          </p:cNvPr>
          <p:cNvSpPr txBox="1">
            <a:spLocks noChangeArrowheads="1"/>
          </p:cNvSpPr>
          <p:nvPr/>
        </p:nvSpPr>
        <p:spPr bwMode="auto">
          <a:xfrm>
            <a:off x="2514600" y="33528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4407" name="Text Box 71">
            <a:extLst>
              <a:ext uri="{FF2B5EF4-FFF2-40B4-BE49-F238E27FC236}">
                <a16:creationId xmlns:a16="http://schemas.microsoft.com/office/drawing/2014/main" id="{061CEF6E-6BF2-427C-8E39-09CEC3B9D38A}"/>
              </a:ext>
            </a:extLst>
          </p:cNvPr>
          <p:cNvSpPr txBox="1">
            <a:spLocks noChangeArrowheads="1"/>
          </p:cNvSpPr>
          <p:nvPr/>
        </p:nvSpPr>
        <p:spPr bwMode="auto">
          <a:xfrm>
            <a:off x="2514600" y="25146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+1</a:t>
            </a:r>
          </a:p>
        </p:txBody>
      </p:sp>
      <p:sp>
        <p:nvSpPr>
          <p:cNvPr id="14408" name="Line 72">
            <a:extLst>
              <a:ext uri="{FF2B5EF4-FFF2-40B4-BE49-F238E27FC236}">
                <a16:creationId xmlns:a16="http://schemas.microsoft.com/office/drawing/2014/main" id="{3E0BCF73-2332-4C48-89D8-FECA20BD84B6}"/>
              </a:ext>
            </a:extLst>
          </p:cNvPr>
          <p:cNvSpPr>
            <a:spLocks noChangeShapeType="1"/>
          </p:cNvSpPr>
          <p:nvPr/>
        </p:nvSpPr>
        <p:spPr bwMode="auto">
          <a:xfrm>
            <a:off x="2362200" y="41910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09" name="Line 73">
            <a:extLst>
              <a:ext uri="{FF2B5EF4-FFF2-40B4-BE49-F238E27FC236}">
                <a16:creationId xmlns:a16="http://schemas.microsoft.com/office/drawing/2014/main" id="{84F11185-87E4-4DC7-8E32-FF845725056A}"/>
              </a:ext>
            </a:extLst>
          </p:cNvPr>
          <p:cNvSpPr>
            <a:spLocks noChangeShapeType="1"/>
          </p:cNvSpPr>
          <p:nvPr/>
        </p:nvSpPr>
        <p:spPr bwMode="auto">
          <a:xfrm>
            <a:off x="2362200" y="44196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10" name="Line 74">
            <a:extLst>
              <a:ext uri="{FF2B5EF4-FFF2-40B4-BE49-F238E27FC236}">
                <a16:creationId xmlns:a16="http://schemas.microsoft.com/office/drawing/2014/main" id="{1E7C6000-8DF3-4653-BCAC-28FA0E03C00A}"/>
              </a:ext>
            </a:extLst>
          </p:cNvPr>
          <p:cNvSpPr>
            <a:spLocks noChangeShapeType="1"/>
          </p:cNvSpPr>
          <p:nvPr/>
        </p:nvSpPr>
        <p:spPr bwMode="auto">
          <a:xfrm>
            <a:off x="2362200" y="46482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11" name="Line 75">
            <a:extLst>
              <a:ext uri="{FF2B5EF4-FFF2-40B4-BE49-F238E27FC236}">
                <a16:creationId xmlns:a16="http://schemas.microsoft.com/office/drawing/2014/main" id="{BBAAE5ED-8F41-4755-87B0-B8F28BA51846}"/>
              </a:ext>
            </a:extLst>
          </p:cNvPr>
          <p:cNvSpPr>
            <a:spLocks noChangeShapeType="1"/>
          </p:cNvSpPr>
          <p:nvPr/>
        </p:nvSpPr>
        <p:spPr bwMode="auto">
          <a:xfrm>
            <a:off x="2362200" y="48768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12" name="Line 76">
            <a:extLst>
              <a:ext uri="{FF2B5EF4-FFF2-40B4-BE49-F238E27FC236}">
                <a16:creationId xmlns:a16="http://schemas.microsoft.com/office/drawing/2014/main" id="{3943FB23-1EDD-4D79-8743-9D560348CE4F}"/>
              </a:ext>
            </a:extLst>
          </p:cNvPr>
          <p:cNvSpPr>
            <a:spLocks noChangeShapeType="1"/>
          </p:cNvSpPr>
          <p:nvPr/>
        </p:nvSpPr>
        <p:spPr bwMode="auto">
          <a:xfrm>
            <a:off x="2362200" y="51054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13" name="Line 77">
            <a:extLst>
              <a:ext uri="{FF2B5EF4-FFF2-40B4-BE49-F238E27FC236}">
                <a16:creationId xmlns:a16="http://schemas.microsoft.com/office/drawing/2014/main" id="{BD116D3D-A273-4E6A-8D48-96C3277C80E6}"/>
              </a:ext>
            </a:extLst>
          </p:cNvPr>
          <p:cNvSpPr>
            <a:spLocks noChangeShapeType="1"/>
          </p:cNvSpPr>
          <p:nvPr/>
        </p:nvSpPr>
        <p:spPr bwMode="auto">
          <a:xfrm>
            <a:off x="2362200" y="53340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14" name="Line 78">
            <a:extLst>
              <a:ext uri="{FF2B5EF4-FFF2-40B4-BE49-F238E27FC236}">
                <a16:creationId xmlns:a16="http://schemas.microsoft.com/office/drawing/2014/main" id="{C728EE4E-9282-4455-87FC-96F9473007E5}"/>
              </a:ext>
            </a:extLst>
          </p:cNvPr>
          <p:cNvSpPr>
            <a:spLocks noChangeShapeType="1"/>
          </p:cNvSpPr>
          <p:nvPr/>
        </p:nvSpPr>
        <p:spPr bwMode="auto">
          <a:xfrm>
            <a:off x="2362200" y="55626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15" name="Line 79">
            <a:extLst>
              <a:ext uri="{FF2B5EF4-FFF2-40B4-BE49-F238E27FC236}">
                <a16:creationId xmlns:a16="http://schemas.microsoft.com/office/drawing/2014/main" id="{A3521CCA-2802-4EFE-ADDA-BAFC32EF3B2B}"/>
              </a:ext>
            </a:extLst>
          </p:cNvPr>
          <p:cNvSpPr>
            <a:spLocks noChangeShapeType="1"/>
          </p:cNvSpPr>
          <p:nvPr/>
        </p:nvSpPr>
        <p:spPr bwMode="auto">
          <a:xfrm>
            <a:off x="2362200" y="57912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16" name="Line 80">
            <a:extLst>
              <a:ext uri="{FF2B5EF4-FFF2-40B4-BE49-F238E27FC236}">
                <a16:creationId xmlns:a16="http://schemas.microsoft.com/office/drawing/2014/main" id="{9AEA9733-7DF2-4525-BE2F-F39373A1CF42}"/>
              </a:ext>
            </a:extLst>
          </p:cNvPr>
          <p:cNvSpPr>
            <a:spLocks noChangeShapeType="1"/>
          </p:cNvSpPr>
          <p:nvPr/>
        </p:nvSpPr>
        <p:spPr bwMode="auto">
          <a:xfrm>
            <a:off x="2819400" y="3962400"/>
            <a:ext cx="0" cy="198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17" name="Text Box 81">
            <a:extLst>
              <a:ext uri="{FF2B5EF4-FFF2-40B4-BE49-F238E27FC236}">
                <a16:creationId xmlns:a16="http://schemas.microsoft.com/office/drawing/2014/main" id="{19308EB3-C048-45CE-9447-0D13E60B5CDC}"/>
              </a:ext>
            </a:extLst>
          </p:cNvPr>
          <p:cNvSpPr txBox="1">
            <a:spLocks noChangeArrowheads="1"/>
          </p:cNvSpPr>
          <p:nvPr/>
        </p:nvSpPr>
        <p:spPr bwMode="auto">
          <a:xfrm>
            <a:off x="2362200" y="3962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20</a:t>
            </a:r>
          </a:p>
        </p:txBody>
      </p:sp>
      <p:sp>
        <p:nvSpPr>
          <p:cNvPr id="14418" name="Text Box 82">
            <a:extLst>
              <a:ext uri="{FF2B5EF4-FFF2-40B4-BE49-F238E27FC236}">
                <a16:creationId xmlns:a16="http://schemas.microsoft.com/office/drawing/2014/main" id="{2B51B42C-D74F-422C-B191-FC927C9E53DD}"/>
              </a:ext>
            </a:extLst>
          </p:cNvPr>
          <p:cNvSpPr txBox="1">
            <a:spLocks noChangeArrowheads="1"/>
          </p:cNvSpPr>
          <p:nvPr/>
        </p:nvSpPr>
        <p:spPr bwMode="auto">
          <a:xfrm>
            <a:off x="2362200" y="4191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21</a:t>
            </a:r>
          </a:p>
        </p:txBody>
      </p:sp>
      <p:sp>
        <p:nvSpPr>
          <p:cNvPr id="14419" name="Text Box 83">
            <a:extLst>
              <a:ext uri="{FF2B5EF4-FFF2-40B4-BE49-F238E27FC236}">
                <a16:creationId xmlns:a16="http://schemas.microsoft.com/office/drawing/2014/main" id="{04D7F8B7-93E0-439C-AC0A-F85FA74297DC}"/>
              </a:ext>
            </a:extLst>
          </p:cNvPr>
          <p:cNvSpPr txBox="1">
            <a:spLocks noChangeArrowheads="1"/>
          </p:cNvSpPr>
          <p:nvPr/>
        </p:nvSpPr>
        <p:spPr bwMode="auto">
          <a:xfrm>
            <a:off x="2362200" y="4419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22</a:t>
            </a:r>
          </a:p>
        </p:txBody>
      </p:sp>
      <p:sp>
        <p:nvSpPr>
          <p:cNvPr id="14420" name="Text Box 84">
            <a:extLst>
              <a:ext uri="{FF2B5EF4-FFF2-40B4-BE49-F238E27FC236}">
                <a16:creationId xmlns:a16="http://schemas.microsoft.com/office/drawing/2014/main" id="{09CA0C05-DCB6-4FBD-81FE-E38F78BAABFE}"/>
              </a:ext>
            </a:extLst>
          </p:cNvPr>
          <p:cNvSpPr txBox="1">
            <a:spLocks noChangeArrowheads="1"/>
          </p:cNvSpPr>
          <p:nvPr/>
        </p:nvSpPr>
        <p:spPr bwMode="auto">
          <a:xfrm>
            <a:off x="2362200" y="4648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23</a:t>
            </a:r>
          </a:p>
        </p:txBody>
      </p:sp>
      <p:sp>
        <p:nvSpPr>
          <p:cNvPr id="14421" name="Text Box 85">
            <a:extLst>
              <a:ext uri="{FF2B5EF4-FFF2-40B4-BE49-F238E27FC236}">
                <a16:creationId xmlns:a16="http://schemas.microsoft.com/office/drawing/2014/main" id="{82364D3B-1F87-4815-ABEA-B152ED4D4003}"/>
              </a:ext>
            </a:extLst>
          </p:cNvPr>
          <p:cNvSpPr txBox="1">
            <a:spLocks noChangeArrowheads="1"/>
          </p:cNvSpPr>
          <p:nvPr/>
        </p:nvSpPr>
        <p:spPr bwMode="auto">
          <a:xfrm>
            <a:off x="2362200" y="4876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24</a:t>
            </a:r>
          </a:p>
        </p:txBody>
      </p:sp>
      <p:sp>
        <p:nvSpPr>
          <p:cNvPr id="14422" name="Text Box 86">
            <a:extLst>
              <a:ext uri="{FF2B5EF4-FFF2-40B4-BE49-F238E27FC236}">
                <a16:creationId xmlns:a16="http://schemas.microsoft.com/office/drawing/2014/main" id="{4B77D9D0-7470-4AC8-BB04-2D8E24BA6709}"/>
              </a:ext>
            </a:extLst>
          </p:cNvPr>
          <p:cNvSpPr txBox="1">
            <a:spLocks noChangeArrowheads="1"/>
          </p:cNvSpPr>
          <p:nvPr/>
        </p:nvSpPr>
        <p:spPr bwMode="auto">
          <a:xfrm>
            <a:off x="2362200" y="5105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4423" name="Text Box 87">
            <a:extLst>
              <a:ext uri="{FF2B5EF4-FFF2-40B4-BE49-F238E27FC236}">
                <a16:creationId xmlns:a16="http://schemas.microsoft.com/office/drawing/2014/main" id="{26FC2289-0DA8-4291-9BF4-27D0AD8F7617}"/>
              </a:ext>
            </a:extLst>
          </p:cNvPr>
          <p:cNvSpPr txBox="1">
            <a:spLocks noChangeArrowheads="1"/>
          </p:cNvSpPr>
          <p:nvPr/>
        </p:nvSpPr>
        <p:spPr bwMode="auto">
          <a:xfrm>
            <a:off x="2362200" y="5334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30</a:t>
            </a:r>
          </a:p>
        </p:txBody>
      </p:sp>
      <p:sp>
        <p:nvSpPr>
          <p:cNvPr id="14424" name="Text Box 88">
            <a:extLst>
              <a:ext uri="{FF2B5EF4-FFF2-40B4-BE49-F238E27FC236}">
                <a16:creationId xmlns:a16="http://schemas.microsoft.com/office/drawing/2014/main" id="{4564A34D-F6D1-4B4A-8D3D-7CE740358BEA}"/>
              </a:ext>
            </a:extLst>
          </p:cNvPr>
          <p:cNvSpPr txBox="1">
            <a:spLocks noChangeArrowheads="1"/>
          </p:cNvSpPr>
          <p:nvPr/>
        </p:nvSpPr>
        <p:spPr bwMode="auto">
          <a:xfrm>
            <a:off x="2362200" y="5562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31</a:t>
            </a:r>
          </a:p>
        </p:txBody>
      </p:sp>
      <p:sp>
        <p:nvSpPr>
          <p:cNvPr id="14425" name="Text Box 89">
            <a:extLst>
              <a:ext uri="{FF2B5EF4-FFF2-40B4-BE49-F238E27FC236}">
                <a16:creationId xmlns:a16="http://schemas.microsoft.com/office/drawing/2014/main" id="{2E2F5AAA-16D4-431F-96B2-93EDFB3D52DC}"/>
              </a:ext>
            </a:extLst>
          </p:cNvPr>
          <p:cNvSpPr txBox="1">
            <a:spLocks noChangeArrowheads="1"/>
          </p:cNvSpPr>
          <p:nvPr/>
        </p:nvSpPr>
        <p:spPr bwMode="auto">
          <a:xfrm>
            <a:off x="2362200" y="5715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40</a:t>
            </a:r>
          </a:p>
        </p:txBody>
      </p:sp>
      <p:sp>
        <p:nvSpPr>
          <p:cNvPr id="14426" name="Text Box 90">
            <a:extLst>
              <a:ext uri="{FF2B5EF4-FFF2-40B4-BE49-F238E27FC236}">
                <a16:creationId xmlns:a16="http://schemas.microsoft.com/office/drawing/2014/main" id="{BE63924B-50AA-4BE7-978B-B5DB320DAF2F}"/>
              </a:ext>
            </a:extLst>
          </p:cNvPr>
          <p:cNvSpPr txBox="1">
            <a:spLocks noChangeArrowheads="1"/>
          </p:cNvSpPr>
          <p:nvPr/>
        </p:nvSpPr>
        <p:spPr bwMode="auto">
          <a:xfrm>
            <a:off x="2819400" y="39624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CLA</a:t>
            </a:r>
          </a:p>
        </p:txBody>
      </p:sp>
      <p:sp>
        <p:nvSpPr>
          <p:cNvPr id="14427" name="Text Box 91">
            <a:extLst>
              <a:ext uri="{FF2B5EF4-FFF2-40B4-BE49-F238E27FC236}">
                <a16:creationId xmlns:a16="http://schemas.microsoft.com/office/drawing/2014/main" id="{7AF2F6C4-8E1B-4912-A957-CE6B7CE50457}"/>
              </a:ext>
            </a:extLst>
          </p:cNvPr>
          <p:cNvSpPr txBox="1">
            <a:spLocks noChangeArrowheads="1"/>
          </p:cNvSpPr>
          <p:nvPr/>
        </p:nvSpPr>
        <p:spPr bwMode="auto">
          <a:xfrm>
            <a:off x="2819400" y="41910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ADD 30</a:t>
            </a:r>
          </a:p>
        </p:txBody>
      </p:sp>
      <p:sp>
        <p:nvSpPr>
          <p:cNvPr id="14428" name="Text Box 92">
            <a:extLst>
              <a:ext uri="{FF2B5EF4-FFF2-40B4-BE49-F238E27FC236}">
                <a16:creationId xmlns:a16="http://schemas.microsoft.com/office/drawing/2014/main" id="{D7E10EA8-7F67-4986-B5B0-F57983B3384E}"/>
              </a:ext>
            </a:extLst>
          </p:cNvPr>
          <p:cNvSpPr txBox="1">
            <a:spLocks noChangeArrowheads="1"/>
          </p:cNvSpPr>
          <p:nvPr/>
        </p:nvSpPr>
        <p:spPr bwMode="auto">
          <a:xfrm>
            <a:off x="2819400" y="44196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STA 40</a:t>
            </a:r>
          </a:p>
        </p:txBody>
      </p:sp>
      <p:sp>
        <p:nvSpPr>
          <p:cNvPr id="14429" name="Text Box 93">
            <a:extLst>
              <a:ext uri="{FF2B5EF4-FFF2-40B4-BE49-F238E27FC236}">
                <a16:creationId xmlns:a16="http://schemas.microsoft.com/office/drawing/2014/main" id="{A3C85EBE-F093-40DF-8A8C-CB076C7A7379}"/>
              </a:ext>
            </a:extLst>
          </p:cNvPr>
          <p:cNvSpPr txBox="1">
            <a:spLocks noChangeArrowheads="1"/>
          </p:cNvSpPr>
          <p:nvPr/>
        </p:nvSpPr>
        <p:spPr bwMode="auto">
          <a:xfrm>
            <a:off x="2819400" y="46482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NOP</a:t>
            </a:r>
          </a:p>
        </p:txBody>
      </p:sp>
      <p:sp>
        <p:nvSpPr>
          <p:cNvPr id="14430" name="Text Box 94">
            <a:extLst>
              <a:ext uri="{FF2B5EF4-FFF2-40B4-BE49-F238E27FC236}">
                <a16:creationId xmlns:a16="http://schemas.microsoft.com/office/drawing/2014/main" id="{4C5A7684-6519-4A25-B318-35BBE0B981C2}"/>
              </a:ext>
            </a:extLst>
          </p:cNvPr>
          <p:cNvSpPr txBox="1">
            <a:spLocks noChangeArrowheads="1"/>
          </p:cNvSpPr>
          <p:nvPr/>
        </p:nvSpPr>
        <p:spPr bwMode="auto">
          <a:xfrm>
            <a:off x="2819400" y="48768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JMP 21</a:t>
            </a:r>
          </a:p>
        </p:txBody>
      </p:sp>
      <p:sp>
        <p:nvSpPr>
          <p:cNvPr id="14431" name="Text Box 95">
            <a:extLst>
              <a:ext uri="{FF2B5EF4-FFF2-40B4-BE49-F238E27FC236}">
                <a16:creationId xmlns:a16="http://schemas.microsoft.com/office/drawing/2014/main" id="{0B4D5CC2-4102-49F5-80BA-45AEC99CECF4}"/>
              </a:ext>
            </a:extLst>
          </p:cNvPr>
          <p:cNvSpPr txBox="1">
            <a:spLocks noChangeArrowheads="1"/>
          </p:cNvSpPr>
          <p:nvPr/>
        </p:nvSpPr>
        <p:spPr bwMode="auto">
          <a:xfrm>
            <a:off x="2895600" y="53340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
        <p:nvSpPr>
          <p:cNvPr id="14432" name="AutoShape 96">
            <a:extLst>
              <a:ext uri="{FF2B5EF4-FFF2-40B4-BE49-F238E27FC236}">
                <a16:creationId xmlns:a16="http://schemas.microsoft.com/office/drawing/2014/main" id="{72D26E23-E917-4DD9-B8F1-231E85953664}"/>
              </a:ext>
            </a:extLst>
          </p:cNvPr>
          <p:cNvSpPr>
            <a:spLocks noChangeArrowheads="1"/>
          </p:cNvSpPr>
          <p:nvPr/>
        </p:nvSpPr>
        <p:spPr bwMode="auto">
          <a:xfrm>
            <a:off x="990600" y="3048000"/>
            <a:ext cx="304800" cy="533400"/>
          </a:xfrm>
          <a:prstGeom prst="downArrow">
            <a:avLst>
              <a:gd name="adj1" fmla="val 50000"/>
              <a:gd name="adj2" fmla="val 437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3" name="Text Box 97">
            <a:extLst>
              <a:ext uri="{FF2B5EF4-FFF2-40B4-BE49-F238E27FC236}">
                <a16:creationId xmlns:a16="http://schemas.microsoft.com/office/drawing/2014/main" id="{5EBA777F-1D54-478C-8EC4-ECE6DAE5848F}"/>
              </a:ext>
            </a:extLst>
          </p:cNvPr>
          <p:cNvSpPr txBox="1">
            <a:spLocks noChangeArrowheads="1"/>
          </p:cNvSpPr>
          <p:nvPr/>
        </p:nvSpPr>
        <p:spPr bwMode="auto">
          <a:xfrm>
            <a:off x="762000" y="35814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000 020</a:t>
            </a:r>
          </a:p>
        </p:txBody>
      </p:sp>
      <p:sp>
        <p:nvSpPr>
          <p:cNvPr id="14434" name="Line 98">
            <a:extLst>
              <a:ext uri="{FF2B5EF4-FFF2-40B4-BE49-F238E27FC236}">
                <a16:creationId xmlns:a16="http://schemas.microsoft.com/office/drawing/2014/main" id="{CC50C96E-1F9E-4F70-AA69-7CB813C2EA8D}"/>
              </a:ext>
            </a:extLst>
          </p:cNvPr>
          <p:cNvSpPr>
            <a:spLocks noChangeShapeType="1"/>
          </p:cNvSpPr>
          <p:nvPr/>
        </p:nvSpPr>
        <p:spPr bwMode="auto">
          <a:xfrm flipH="1">
            <a:off x="2133600" y="2819400"/>
            <a:ext cx="304800" cy="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5" name="Rectangle 99">
            <a:extLst>
              <a:ext uri="{FF2B5EF4-FFF2-40B4-BE49-F238E27FC236}">
                <a16:creationId xmlns:a16="http://schemas.microsoft.com/office/drawing/2014/main" id="{CE29A488-1475-44EE-AF97-DBDA230058DA}"/>
              </a:ext>
            </a:extLst>
          </p:cNvPr>
          <p:cNvSpPr>
            <a:spLocks noChangeArrowheads="1"/>
          </p:cNvSpPr>
          <p:nvPr/>
        </p:nvSpPr>
        <p:spPr bwMode="auto">
          <a:xfrm>
            <a:off x="1600200" y="3886200"/>
            <a:ext cx="1524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6" name="AutoShape 100">
            <a:extLst>
              <a:ext uri="{FF2B5EF4-FFF2-40B4-BE49-F238E27FC236}">
                <a16:creationId xmlns:a16="http://schemas.microsoft.com/office/drawing/2014/main" id="{B333EDD7-D10A-4709-9EA5-00335FBBAA44}"/>
              </a:ext>
            </a:extLst>
          </p:cNvPr>
          <p:cNvSpPr>
            <a:spLocks noChangeArrowheads="1"/>
          </p:cNvSpPr>
          <p:nvPr/>
        </p:nvSpPr>
        <p:spPr bwMode="auto">
          <a:xfrm>
            <a:off x="1752600" y="3962400"/>
            <a:ext cx="609600" cy="304800"/>
          </a:xfrm>
          <a:prstGeom prst="rightArrow">
            <a:avLst>
              <a:gd name="adj1" fmla="val 50000"/>
              <a:gd name="adj2" fmla="val 5000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7" name="Rectangle 101">
            <a:extLst>
              <a:ext uri="{FF2B5EF4-FFF2-40B4-BE49-F238E27FC236}">
                <a16:creationId xmlns:a16="http://schemas.microsoft.com/office/drawing/2014/main" id="{C35430E6-EBAC-452C-AFB9-74F245D79103}"/>
              </a:ext>
            </a:extLst>
          </p:cNvPr>
          <p:cNvSpPr>
            <a:spLocks noChangeArrowheads="1"/>
          </p:cNvSpPr>
          <p:nvPr/>
        </p:nvSpPr>
        <p:spPr bwMode="auto">
          <a:xfrm>
            <a:off x="4191000" y="4038600"/>
            <a:ext cx="6858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8" name="Rectangle 102">
            <a:extLst>
              <a:ext uri="{FF2B5EF4-FFF2-40B4-BE49-F238E27FC236}">
                <a16:creationId xmlns:a16="http://schemas.microsoft.com/office/drawing/2014/main" id="{52773A11-0130-44C7-A789-7DC346170E87}"/>
              </a:ext>
            </a:extLst>
          </p:cNvPr>
          <p:cNvSpPr>
            <a:spLocks noChangeArrowheads="1"/>
          </p:cNvSpPr>
          <p:nvPr/>
        </p:nvSpPr>
        <p:spPr bwMode="auto">
          <a:xfrm>
            <a:off x="4191000" y="4038600"/>
            <a:ext cx="685800" cy="152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9" name="Rectangle 103">
            <a:extLst>
              <a:ext uri="{FF2B5EF4-FFF2-40B4-BE49-F238E27FC236}">
                <a16:creationId xmlns:a16="http://schemas.microsoft.com/office/drawing/2014/main" id="{3525FE6F-82A1-4E7A-A207-F42A9477DDC6}"/>
              </a:ext>
            </a:extLst>
          </p:cNvPr>
          <p:cNvSpPr>
            <a:spLocks noChangeArrowheads="1"/>
          </p:cNvSpPr>
          <p:nvPr/>
        </p:nvSpPr>
        <p:spPr bwMode="auto">
          <a:xfrm>
            <a:off x="4724400" y="4495800"/>
            <a:ext cx="24384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40" name="Rectangle 104">
            <a:extLst>
              <a:ext uri="{FF2B5EF4-FFF2-40B4-BE49-F238E27FC236}">
                <a16:creationId xmlns:a16="http://schemas.microsoft.com/office/drawing/2014/main" id="{C58E3A05-64DC-4030-9E94-694407A9E43A}"/>
              </a:ext>
            </a:extLst>
          </p:cNvPr>
          <p:cNvSpPr>
            <a:spLocks noChangeArrowheads="1"/>
          </p:cNvSpPr>
          <p:nvPr/>
        </p:nvSpPr>
        <p:spPr bwMode="auto">
          <a:xfrm>
            <a:off x="4724400" y="4038600"/>
            <a:ext cx="152400" cy="6096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41" name="Rectangle 105">
            <a:extLst>
              <a:ext uri="{FF2B5EF4-FFF2-40B4-BE49-F238E27FC236}">
                <a16:creationId xmlns:a16="http://schemas.microsoft.com/office/drawing/2014/main" id="{238C836A-0973-41BA-87FD-B5D6EE6CEDEF}"/>
              </a:ext>
            </a:extLst>
          </p:cNvPr>
          <p:cNvSpPr>
            <a:spLocks noChangeArrowheads="1"/>
          </p:cNvSpPr>
          <p:nvPr/>
        </p:nvSpPr>
        <p:spPr bwMode="auto">
          <a:xfrm>
            <a:off x="4724400" y="4495800"/>
            <a:ext cx="1066800" cy="152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42" name="AutoShape 106">
            <a:extLst>
              <a:ext uri="{FF2B5EF4-FFF2-40B4-BE49-F238E27FC236}">
                <a16:creationId xmlns:a16="http://schemas.microsoft.com/office/drawing/2014/main" id="{0679E137-C954-4F7C-A21A-F8FB1B232260}"/>
              </a:ext>
            </a:extLst>
          </p:cNvPr>
          <p:cNvSpPr>
            <a:spLocks noChangeArrowheads="1"/>
          </p:cNvSpPr>
          <p:nvPr/>
        </p:nvSpPr>
        <p:spPr bwMode="auto">
          <a:xfrm>
            <a:off x="5562600" y="4191000"/>
            <a:ext cx="304800" cy="304800"/>
          </a:xfrm>
          <a:prstGeom prst="upArrow">
            <a:avLst>
              <a:gd name="adj1" fmla="val 50000"/>
              <a:gd name="adj2" fmla="val 2500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43" name="Text Box 107">
            <a:extLst>
              <a:ext uri="{FF2B5EF4-FFF2-40B4-BE49-F238E27FC236}">
                <a16:creationId xmlns:a16="http://schemas.microsoft.com/office/drawing/2014/main" id="{22A5866A-C417-459D-846C-709F0590D06A}"/>
              </a:ext>
            </a:extLst>
          </p:cNvPr>
          <p:cNvSpPr txBox="1">
            <a:spLocks noChangeArrowheads="1"/>
          </p:cNvSpPr>
          <p:nvPr/>
        </p:nvSpPr>
        <p:spPr bwMode="auto">
          <a:xfrm>
            <a:off x="5257800" y="38862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CLA</a:t>
            </a:r>
          </a:p>
        </p:txBody>
      </p:sp>
      <p:sp>
        <p:nvSpPr>
          <p:cNvPr id="14444" name="AutoShape 108">
            <a:extLst>
              <a:ext uri="{FF2B5EF4-FFF2-40B4-BE49-F238E27FC236}">
                <a16:creationId xmlns:a16="http://schemas.microsoft.com/office/drawing/2014/main" id="{A0AD3E6B-DA7B-413D-8ED0-A153BDDA64F2}"/>
              </a:ext>
            </a:extLst>
          </p:cNvPr>
          <p:cNvSpPr>
            <a:spLocks noChangeArrowheads="1"/>
          </p:cNvSpPr>
          <p:nvPr/>
        </p:nvSpPr>
        <p:spPr bwMode="auto">
          <a:xfrm rot="3092778">
            <a:off x="6210300" y="3390900"/>
            <a:ext cx="304800" cy="533400"/>
          </a:xfrm>
          <a:prstGeom prst="upArrow">
            <a:avLst>
              <a:gd name="adj1" fmla="val 50000"/>
              <a:gd name="adj2" fmla="val 437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45" name="Text Box 109">
            <a:extLst>
              <a:ext uri="{FF2B5EF4-FFF2-40B4-BE49-F238E27FC236}">
                <a16:creationId xmlns:a16="http://schemas.microsoft.com/office/drawing/2014/main" id="{0288A42B-C9B7-4A40-984C-88F9FF57AD48}"/>
              </a:ext>
            </a:extLst>
          </p:cNvPr>
          <p:cNvSpPr txBox="1">
            <a:spLocks noChangeArrowheads="1"/>
          </p:cNvSpPr>
          <p:nvPr/>
        </p:nvSpPr>
        <p:spPr bwMode="auto">
          <a:xfrm>
            <a:off x="6629400" y="327660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CLA</a:t>
            </a:r>
          </a:p>
        </p:txBody>
      </p:sp>
      <p:sp>
        <p:nvSpPr>
          <p:cNvPr id="14446" name="Line 110">
            <a:extLst>
              <a:ext uri="{FF2B5EF4-FFF2-40B4-BE49-F238E27FC236}">
                <a16:creationId xmlns:a16="http://schemas.microsoft.com/office/drawing/2014/main" id="{93BA5AA5-77E4-442C-A79F-A93E1FAD2E56}"/>
              </a:ext>
            </a:extLst>
          </p:cNvPr>
          <p:cNvSpPr>
            <a:spLocks noChangeShapeType="1"/>
          </p:cNvSpPr>
          <p:nvPr/>
        </p:nvSpPr>
        <p:spPr bwMode="auto">
          <a:xfrm>
            <a:off x="7315200" y="3352800"/>
            <a:ext cx="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47" name="Text Box 111">
            <a:extLst>
              <a:ext uri="{FF2B5EF4-FFF2-40B4-BE49-F238E27FC236}">
                <a16:creationId xmlns:a16="http://schemas.microsoft.com/office/drawing/2014/main" id="{F114058E-7515-4C86-AB82-1A438EB3F6E2}"/>
              </a:ext>
            </a:extLst>
          </p:cNvPr>
          <p:cNvSpPr txBox="1">
            <a:spLocks noChangeArrowheads="1"/>
          </p:cNvSpPr>
          <p:nvPr/>
        </p:nvSpPr>
        <p:spPr bwMode="auto">
          <a:xfrm>
            <a:off x="838200" y="27432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000 021</a:t>
            </a:r>
          </a:p>
        </p:txBody>
      </p:sp>
      <p:sp>
        <p:nvSpPr>
          <p:cNvPr id="14448" name="AutoShape 112">
            <a:extLst>
              <a:ext uri="{FF2B5EF4-FFF2-40B4-BE49-F238E27FC236}">
                <a16:creationId xmlns:a16="http://schemas.microsoft.com/office/drawing/2014/main" id="{760012F6-B20C-4A6B-BCE5-F3CDECA8F431}"/>
              </a:ext>
            </a:extLst>
          </p:cNvPr>
          <p:cNvSpPr>
            <a:spLocks noChangeArrowheads="1"/>
          </p:cNvSpPr>
          <p:nvPr/>
        </p:nvSpPr>
        <p:spPr bwMode="auto">
          <a:xfrm>
            <a:off x="6629400" y="2895600"/>
            <a:ext cx="304800" cy="381000"/>
          </a:xfrm>
          <a:prstGeom prst="upArrow">
            <a:avLst>
              <a:gd name="adj1" fmla="val 50000"/>
              <a:gd name="adj2" fmla="val 312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497" name="Line 113">
            <a:extLst>
              <a:ext uri="{FF2B5EF4-FFF2-40B4-BE49-F238E27FC236}">
                <a16:creationId xmlns:a16="http://schemas.microsoft.com/office/drawing/2014/main" id="{0AB97195-253F-4B36-B2B2-4199C02F858E}"/>
              </a:ext>
            </a:extLst>
          </p:cNvPr>
          <p:cNvSpPr>
            <a:spLocks noChangeShapeType="1"/>
          </p:cNvSpPr>
          <p:nvPr/>
        </p:nvSpPr>
        <p:spPr bwMode="auto">
          <a:xfrm flipH="1" flipV="1">
            <a:off x="6629400" y="457200"/>
            <a:ext cx="0" cy="60960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498" name="Line 114">
            <a:extLst>
              <a:ext uri="{FF2B5EF4-FFF2-40B4-BE49-F238E27FC236}">
                <a16:creationId xmlns:a16="http://schemas.microsoft.com/office/drawing/2014/main" id="{DF4A1C12-5239-4596-8905-E88C65E0552F}"/>
              </a:ext>
            </a:extLst>
          </p:cNvPr>
          <p:cNvSpPr>
            <a:spLocks noChangeShapeType="1"/>
          </p:cNvSpPr>
          <p:nvPr/>
        </p:nvSpPr>
        <p:spPr bwMode="auto">
          <a:xfrm flipH="1" flipV="1">
            <a:off x="4876800" y="457200"/>
            <a:ext cx="1752600" cy="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499" name="Line 115">
            <a:extLst>
              <a:ext uri="{FF2B5EF4-FFF2-40B4-BE49-F238E27FC236}">
                <a16:creationId xmlns:a16="http://schemas.microsoft.com/office/drawing/2014/main" id="{E0FFAE59-3E76-4036-81E3-0FA4D4BFE1DA}"/>
              </a:ext>
            </a:extLst>
          </p:cNvPr>
          <p:cNvSpPr>
            <a:spLocks noChangeShapeType="1"/>
          </p:cNvSpPr>
          <p:nvPr/>
        </p:nvSpPr>
        <p:spPr bwMode="auto">
          <a:xfrm>
            <a:off x="4876800" y="457200"/>
            <a:ext cx="0" cy="2286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52" name="Line 116">
            <a:extLst>
              <a:ext uri="{FF2B5EF4-FFF2-40B4-BE49-F238E27FC236}">
                <a16:creationId xmlns:a16="http://schemas.microsoft.com/office/drawing/2014/main" id="{A4E51F4B-9733-47D7-BE09-3323450657CF}"/>
              </a:ext>
            </a:extLst>
          </p:cNvPr>
          <p:cNvSpPr>
            <a:spLocks noChangeShapeType="1"/>
          </p:cNvSpPr>
          <p:nvPr/>
        </p:nvSpPr>
        <p:spPr bwMode="auto">
          <a:xfrm flipV="1">
            <a:off x="6629400" y="609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501" name="Text Box 117">
            <a:extLst>
              <a:ext uri="{FF2B5EF4-FFF2-40B4-BE49-F238E27FC236}">
                <a16:creationId xmlns:a16="http://schemas.microsoft.com/office/drawing/2014/main" id="{92E87F2B-0076-45A1-8547-60C35BCE4052}"/>
              </a:ext>
            </a:extLst>
          </p:cNvPr>
          <p:cNvSpPr txBox="1">
            <a:spLocks noChangeArrowheads="1"/>
          </p:cNvSpPr>
          <p:nvPr/>
        </p:nvSpPr>
        <p:spPr bwMode="auto">
          <a:xfrm>
            <a:off x="4343400" y="838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CCECFF"/>
                </a:solidFill>
                <a:effectLst/>
                <a:uLnTx/>
                <a:uFillTx/>
                <a:latin typeface="Tahoma" panose="020B0604030504040204" pitchFamily="34" charset="0"/>
                <a:ea typeface="宋体" panose="02010600030101010101" pitchFamily="2" charset="-122"/>
                <a:cs typeface="+mn-cs"/>
              </a:rPr>
              <a:t>0</a:t>
            </a:r>
          </a:p>
        </p:txBody>
      </p:sp>
      <p:sp>
        <p:nvSpPr>
          <p:cNvPr id="144502" name="Text Box 118">
            <a:extLst>
              <a:ext uri="{FF2B5EF4-FFF2-40B4-BE49-F238E27FC236}">
                <a16:creationId xmlns:a16="http://schemas.microsoft.com/office/drawing/2014/main" id="{C10CA25C-94E8-4263-B799-8DF8781BA003}"/>
              </a:ext>
            </a:extLst>
          </p:cNvPr>
          <p:cNvSpPr txBox="1">
            <a:spLocks noChangeArrowheads="1"/>
          </p:cNvSpPr>
          <p:nvPr/>
        </p:nvSpPr>
        <p:spPr bwMode="auto">
          <a:xfrm>
            <a:off x="4191000" y="1752600"/>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000 000</a:t>
            </a:r>
          </a:p>
        </p:txBody>
      </p:sp>
      <p:sp>
        <p:nvSpPr>
          <p:cNvPr id="144503" name="AutoShape 119">
            <a:extLst>
              <a:ext uri="{FF2B5EF4-FFF2-40B4-BE49-F238E27FC236}">
                <a16:creationId xmlns:a16="http://schemas.microsoft.com/office/drawing/2014/main" id="{8B546A43-EDA8-4B25-821A-348F4342F549}"/>
              </a:ext>
            </a:extLst>
          </p:cNvPr>
          <p:cNvSpPr>
            <a:spLocks noChangeArrowheads="1"/>
          </p:cNvSpPr>
          <p:nvPr/>
        </p:nvSpPr>
        <p:spPr bwMode="auto">
          <a:xfrm>
            <a:off x="4419600" y="1295400"/>
            <a:ext cx="228600" cy="533400"/>
          </a:xfrm>
          <a:prstGeom prst="downArrow">
            <a:avLst>
              <a:gd name="adj1" fmla="val 50000"/>
              <a:gd name="adj2" fmla="val 58333"/>
            </a:avLst>
          </a:prstGeom>
          <a:solidFill>
            <a:srgbClr val="09568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78357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fill="hold" nodeType="clickEffect">
                                  <p:stCondLst>
                                    <p:cond delay="0"/>
                                  </p:stCondLst>
                                  <p:childTnLst>
                                    <p:set>
                                      <p:cBhvr>
                                        <p:cTn id="6" dur="1" fill="hold">
                                          <p:stCondLst>
                                            <p:cond delay="0"/>
                                          </p:stCondLst>
                                        </p:cTn>
                                        <p:tgtEl>
                                          <p:spTgt spid="144497"/>
                                        </p:tgtEl>
                                        <p:attrNameLst>
                                          <p:attrName>style.visibility</p:attrName>
                                        </p:attrNameLst>
                                      </p:cBhvr>
                                      <p:to>
                                        <p:strVal val="visible"/>
                                      </p:to>
                                    </p:set>
                                    <p:anim calcmode="lin" valueType="num">
                                      <p:cBhvr>
                                        <p:cTn id="7" dur="500" fill="hold"/>
                                        <p:tgtEl>
                                          <p:spTgt spid="144497"/>
                                        </p:tgtEl>
                                        <p:attrNameLst>
                                          <p:attrName>ppt_x</p:attrName>
                                        </p:attrNameLst>
                                      </p:cBhvr>
                                      <p:tavLst>
                                        <p:tav tm="0">
                                          <p:val>
                                            <p:strVal val="#ppt_x"/>
                                          </p:val>
                                        </p:tav>
                                        <p:tav tm="100000">
                                          <p:val>
                                            <p:strVal val="#ppt_x"/>
                                          </p:val>
                                        </p:tav>
                                      </p:tavLst>
                                    </p:anim>
                                    <p:anim calcmode="lin" valueType="num">
                                      <p:cBhvr>
                                        <p:cTn id="8" dur="500" fill="hold"/>
                                        <p:tgtEl>
                                          <p:spTgt spid="144497"/>
                                        </p:tgtEl>
                                        <p:attrNameLst>
                                          <p:attrName>ppt_y</p:attrName>
                                        </p:attrNameLst>
                                      </p:cBhvr>
                                      <p:tavLst>
                                        <p:tav tm="0">
                                          <p:val>
                                            <p:strVal val="#ppt_y+#ppt_h/2"/>
                                          </p:val>
                                        </p:tav>
                                        <p:tav tm="100000">
                                          <p:val>
                                            <p:strVal val="#ppt_y"/>
                                          </p:val>
                                        </p:tav>
                                      </p:tavLst>
                                    </p:anim>
                                    <p:anim calcmode="lin" valueType="num">
                                      <p:cBhvr>
                                        <p:cTn id="9" dur="500" fill="hold"/>
                                        <p:tgtEl>
                                          <p:spTgt spid="144497"/>
                                        </p:tgtEl>
                                        <p:attrNameLst>
                                          <p:attrName>ppt_w</p:attrName>
                                        </p:attrNameLst>
                                      </p:cBhvr>
                                      <p:tavLst>
                                        <p:tav tm="0">
                                          <p:val>
                                            <p:strVal val="#ppt_w"/>
                                          </p:val>
                                        </p:tav>
                                        <p:tav tm="100000">
                                          <p:val>
                                            <p:strVal val="#ppt_w"/>
                                          </p:val>
                                        </p:tav>
                                      </p:tavLst>
                                    </p:anim>
                                    <p:anim calcmode="lin" valueType="num">
                                      <p:cBhvr>
                                        <p:cTn id="10" dur="500" fill="hold"/>
                                        <p:tgtEl>
                                          <p:spTgt spid="144497"/>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2" fill="hold" nodeType="afterEffect">
                                  <p:stCondLst>
                                    <p:cond delay="0"/>
                                  </p:stCondLst>
                                  <p:childTnLst>
                                    <p:set>
                                      <p:cBhvr>
                                        <p:cTn id="13" dur="1" fill="hold">
                                          <p:stCondLst>
                                            <p:cond delay="0"/>
                                          </p:stCondLst>
                                        </p:cTn>
                                        <p:tgtEl>
                                          <p:spTgt spid="144498"/>
                                        </p:tgtEl>
                                        <p:attrNameLst>
                                          <p:attrName>style.visibility</p:attrName>
                                        </p:attrNameLst>
                                      </p:cBhvr>
                                      <p:to>
                                        <p:strVal val="visible"/>
                                      </p:to>
                                    </p:set>
                                    <p:anim calcmode="lin" valueType="num">
                                      <p:cBhvr>
                                        <p:cTn id="14" dur="500" fill="hold"/>
                                        <p:tgtEl>
                                          <p:spTgt spid="144498"/>
                                        </p:tgtEl>
                                        <p:attrNameLst>
                                          <p:attrName>ppt_x</p:attrName>
                                        </p:attrNameLst>
                                      </p:cBhvr>
                                      <p:tavLst>
                                        <p:tav tm="0">
                                          <p:val>
                                            <p:strVal val="#ppt_x+#ppt_w/2"/>
                                          </p:val>
                                        </p:tav>
                                        <p:tav tm="100000">
                                          <p:val>
                                            <p:strVal val="#ppt_x"/>
                                          </p:val>
                                        </p:tav>
                                      </p:tavLst>
                                    </p:anim>
                                    <p:anim calcmode="lin" valueType="num">
                                      <p:cBhvr>
                                        <p:cTn id="15" dur="500" fill="hold"/>
                                        <p:tgtEl>
                                          <p:spTgt spid="144498"/>
                                        </p:tgtEl>
                                        <p:attrNameLst>
                                          <p:attrName>ppt_y</p:attrName>
                                        </p:attrNameLst>
                                      </p:cBhvr>
                                      <p:tavLst>
                                        <p:tav tm="0">
                                          <p:val>
                                            <p:strVal val="#ppt_y"/>
                                          </p:val>
                                        </p:tav>
                                        <p:tav tm="100000">
                                          <p:val>
                                            <p:strVal val="#ppt_y"/>
                                          </p:val>
                                        </p:tav>
                                      </p:tavLst>
                                    </p:anim>
                                    <p:anim calcmode="lin" valueType="num">
                                      <p:cBhvr>
                                        <p:cTn id="16" dur="500" fill="hold"/>
                                        <p:tgtEl>
                                          <p:spTgt spid="144498"/>
                                        </p:tgtEl>
                                        <p:attrNameLst>
                                          <p:attrName>ppt_w</p:attrName>
                                        </p:attrNameLst>
                                      </p:cBhvr>
                                      <p:tavLst>
                                        <p:tav tm="0">
                                          <p:val>
                                            <p:fltVal val="0"/>
                                          </p:val>
                                        </p:tav>
                                        <p:tav tm="100000">
                                          <p:val>
                                            <p:strVal val="#ppt_w"/>
                                          </p:val>
                                        </p:tav>
                                      </p:tavLst>
                                    </p:anim>
                                    <p:anim calcmode="lin" valueType="num">
                                      <p:cBhvr>
                                        <p:cTn id="17" dur="500" fill="hold"/>
                                        <p:tgtEl>
                                          <p:spTgt spid="144498"/>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1000"/>
                            </p:stCondLst>
                            <p:childTnLst>
                              <p:par>
                                <p:cTn id="19" presetID="17" presetClass="entr" presetSubtype="1" fill="hold" nodeType="afterEffect">
                                  <p:stCondLst>
                                    <p:cond delay="0"/>
                                  </p:stCondLst>
                                  <p:childTnLst>
                                    <p:set>
                                      <p:cBhvr>
                                        <p:cTn id="20" dur="1" fill="hold">
                                          <p:stCondLst>
                                            <p:cond delay="0"/>
                                          </p:stCondLst>
                                        </p:cTn>
                                        <p:tgtEl>
                                          <p:spTgt spid="144499"/>
                                        </p:tgtEl>
                                        <p:attrNameLst>
                                          <p:attrName>style.visibility</p:attrName>
                                        </p:attrNameLst>
                                      </p:cBhvr>
                                      <p:to>
                                        <p:strVal val="visible"/>
                                      </p:to>
                                    </p:set>
                                    <p:anim calcmode="lin" valueType="num">
                                      <p:cBhvr>
                                        <p:cTn id="21" dur="500" fill="hold"/>
                                        <p:tgtEl>
                                          <p:spTgt spid="144499"/>
                                        </p:tgtEl>
                                        <p:attrNameLst>
                                          <p:attrName>ppt_x</p:attrName>
                                        </p:attrNameLst>
                                      </p:cBhvr>
                                      <p:tavLst>
                                        <p:tav tm="0">
                                          <p:val>
                                            <p:strVal val="#ppt_x"/>
                                          </p:val>
                                        </p:tav>
                                        <p:tav tm="100000">
                                          <p:val>
                                            <p:strVal val="#ppt_x"/>
                                          </p:val>
                                        </p:tav>
                                      </p:tavLst>
                                    </p:anim>
                                    <p:anim calcmode="lin" valueType="num">
                                      <p:cBhvr>
                                        <p:cTn id="22" dur="500" fill="hold"/>
                                        <p:tgtEl>
                                          <p:spTgt spid="144499"/>
                                        </p:tgtEl>
                                        <p:attrNameLst>
                                          <p:attrName>ppt_y</p:attrName>
                                        </p:attrNameLst>
                                      </p:cBhvr>
                                      <p:tavLst>
                                        <p:tav tm="0">
                                          <p:val>
                                            <p:strVal val="#ppt_y-#ppt_h/2"/>
                                          </p:val>
                                        </p:tav>
                                        <p:tav tm="100000">
                                          <p:val>
                                            <p:strVal val="#ppt_y"/>
                                          </p:val>
                                        </p:tav>
                                      </p:tavLst>
                                    </p:anim>
                                    <p:anim calcmode="lin" valueType="num">
                                      <p:cBhvr>
                                        <p:cTn id="23" dur="500" fill="hold"/>
                                        <p:tgtEl>
                                          <p:spTgt spid="144499"/>
                                        </p:tgtEl>
                                        <p:attrNameLst>
                                          <p:attrName>ppt_w</p:attrName>
                                        </p:attrNameLst>
                                      </p:cBhvr>
                                      <p:tavLst>
                                        <p:tav tm="0">
                                          <p:val>
                                            <p:strVal val="#ppt_w"/>
                                          </p:val>
                                        </p:tav>
                                        <p:tav tm="100000">
                                          <p:val>
                                            <p:strVal val="#ppt_w"/>
                                          </p:val>
                                        </p:tav>
                                      </p:tavLst>
                                    </p:anim>
                                    <p:anim calcmode="lin" valueType="num">
                                      <p:cBhvr>
                                        <p:cTn id="24" dur="500" fill="hold"/>
                                        <p:tgtEl>
                                          <p:spTgt spid="144499"/>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44443"/>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4501"/>
                                        </p:tgtEl>
                                        <p:attrNameLst>
                                          <p:attrName>style.visibility</p:attrName>
                                        </p:attrNameLst>
                                      </p:cBhvr>
                                      <p:to>
                                        <p:strVal val="visible"/>
                                      </p:to>
                                    </p:set>
                                    <p:anim calcmode="lin" valueType="num">
                                      <p:cBhvr additive="base">
                                        <p:cTn id="33" dur="500" fill="hold"/>
                                        <p:tgtEl>
                                          <p:spTgt spid="144501"/>
                                        </p:tgtEl>
                                        <p:attrNameLst>
                                          <p:attrName>ppt_x</p:attrName>
                                        </p:attrNameLst>
                                      </p:cBhvr>
                                      <p:tavLst>
                                        <p:tav tm="0">
                                          <p:val>
                                            <p:strVal val="#ppt_x"/>
                                          </p:val>
                                        </p:tav>
                                        <p:tav tm="100000">
                                          <p:val>
                                            <p:strVal val="#ppt_x"/>
                                          </p:val>
                                        </p:tav>
                                      </p:tavLst>
                                    </p:anim>
                                    <p:anim calcmode="lin" valueType="num">
                                      <p:cBhvr additive="base">
                                        <p:cTn id="34" dur="500" fill="hold"/>
                                        <p:tgtEl>
                                          <p:spTgt spid="144501"/>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 fill="hold" grpId="0" nodeType="clickEffect">
                                  <p:stCondLst>
                                    <p:cond delay="0"/>
                                  </p:stCondLst>
                                  <p:childTnLst>
                                    <p:set>
                                      <p:cBhvr>
                                        <p:cTn id="38" dur="1" fill="hold">
                                          <p:stCondLst>
                                            <p:cond delay="0"/>
                                          </p:stCondLst>
                                        </p:cTn>
                                        <p:tgtEl>
                                          <p:spTgt spid="144503"/>
                                        </p:tgtEl>
                                        <p:attrNameLst>
                                          <p:attrName>style.visibility</p:attrName>
                                        </p:attrNameLst>
                                      </p:cBhvr>
                                      <p:to>
                                        <p:strVal val="visible"/>
                                      </p:to>
                                    </p:set>
                                    <p:anim calcmode="lin" valueType="num">
                                      <p:cBhvr>
                                        <p:cTn id="39" dur="500" fill="hold"/>
                                        <p:tgtEl>
                                          <p:spTgt spid="144503"/>
                                        </p:tgtEl>
                                        <p:attrNameLst>
                                          <p:attrName>ppt_x</p:attrName>
                                        </p:attrNameLst>
                                      </p:cBhvr>
                                      <p:tavLst>
                                        <p:tav tm="0">
                                          <p:val>
                                            <p:strVal val="#ppt_x"/>
                                          </p:val>
                                        </p:tav>
                                        <p:tav tm="100000">
                                          <p:val>
                                            <p:strVal val="#ppt_x"/>
                                          </p:val>
                                        </p:tav>
                                      </p:tavLst>
                                    </p:anim>
                                    <p:anim calcmode="lin" valueType="num">
                                      <p:cBhvr>
                                        <p:cTn id="40" dur="500" fill="hold"/>
                                        <p:tgtEl>
                                          <p:spTgt spid="144503"/>
                                        </p:tgtEl>
                                        <p:attrNameLst>
                                          <p:attrName>ppt_y</p:attrName>
                                        </p:attrNameLst>
                                      </p:cBhvr>
                                      <p:tavLst>
                                        <p:tav tm="0">
                                          <p:val>
                                            <p:strVal val="#ppt_y-#ppt_h/2"/>
                                          </p:val>
                                        </p:tav>
                                        <p:tav tm="100000">
                                          <p:val>
                                            <p:strVal val="#ppt_y"/>
                                          </p:val>
                                        </p:tav>
                                      </p:tavLst>
                                    </p:anim>
                                    <p:anim calcmode="lin" valueType="num">
                                      <p:cBhvr>
                                        <p:cTn id="41" dur="500" fill="hold"/>
                                        <p:tgtEl>
                                          <p:spTgt spid="144503"/>
                                        </p:tgtEl>
                                        <p:attrNameLst>
                                          <p:attrName>ppt_w</p:attrName>
                                        </p:attrNameLst>
                                      </p:cBhvr>
                                      <p:tavLst>
                                        <p:tav tm="0">
                                          <p:val>
                                            <p:strVal val="#ppt_w"/>
                                          </p:val>
                                        </p:tav>
                                        <p:tav tm="100000">
                                          <p:val>
                                            <p:strVal val="#ppt_w"/>
                                          </p:val>
                                        </p:tav>
                                      </p:tavLst>
                                    </p:anim>
                                    <p:anim calcmode="lin" valueType="num">
                                      <p:cBhvr>
                                        <p:cTn id="42" dur="500" fill="hold"/>
                                        <p:tgtEl>
                                          <p:spTgt spid="144503"/>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4502"/>
                                        </p:tgtEl>
                                        <p:attrNameLst>
                                          <p:attrName>style.visibility</p:attrName>
                                        </p:attrNameLst>
                                      </p:cBhvr>
                                      <p:to>
                                        <p:strVal val="visible"/>
                                      </p:to>
                                    </p:set>
                                    <p:anim calcmode="lin" valueType="num">
                                      <p:cBhvr additive="base">
                                        <p:cTn id="47" dur="500" fill="hold"/>
                                        <p:tgtEl>
                                          <p:spTgt spid="144502"/>
                                        </p:tgtEl>
                                        <p:attrNameLst>
                                          <p:attrName>ppt_x</p:attrName>
                                        </p:attrNameLst>
                                      </p:cBhvr>
                                      <p:tavLst>
                                        <p:tav tm="0">
                                          <p:val>
                                            <p:strVal val="#ppt_x"/>
                                          </p:val>
                                        </p:tav>
                                        <p:tav tm="100000">
                                          <p:val>
                                            <p:strVal val="#ppt_x"/>
                                          </p:val>
                                        </p:tav>
                                      </p:tavLst>
                                    </p:anim>
                                    <p:anim calcmode="lin" valueType="num">
                                      <p:cBhvr additive="base">
                                        <p:cTn id="48" dur="500" fill="hold"/>
                                        <p:tgtEl>
                                          <p:spTgt spid="1445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43" grpId="0"/>
      <p:bldP spid="144501" grpId="0"/>
      <p:bldP spid="144502" grpId="0"/>
      <p:bldP spid="144503"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6.5.4 </a:t>
            </a:r>
            <a:r>
              <a:rPr lang="zh-CN" altLang="en-US" b="1" dirty="0"/>
              <a:t>多周期控制器的实现</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a:xfrm>
            <a:off x="-180528" y="764704"/>
            <a:ext cx="8712968" cy="864096"/>
          </a:xfrm>
        </p:spPr>
        <p:txBody>
          <a:bodyPr/>
          <a:lstStyle/>
          <a:p>
            <a:r>
              <a:rPr lang="zh-CN" altLang="en-US" dirty="0">
                <a:solidFill>
                  <a:srgbClr val="000000"/>
                </a:solidFill>
                <a:latin typeface="Calibri" panose="020F0502020204030204" pitchFamily="34" charset="0"/>
                <a:ea typeface="宋体" panose="02010600030101010101" pitchFamily="2" charset="-122"/>
                <a:cs typeface="Times New Roman" panose="02020603050405020304" pitchFamily="18" charset="0"/>
              </a:rPr>
              <a:t>（</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1</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）识别各指令类型和指令</a:t>
            </a:r>
            <a:r>
              <a:rPr lang="zh-CN" altLang="en-US" dirty="0"/>
              <a:t>步骤</a:t>
            </a:r>
            <a:endParaRPr lang="en-US" altLang="zh-CN" dirty="0"/>
          </a:p>
          <a:p>
            <a:pPr marL="457200" lvl="1" indent="0">
              <a:buNone/>
            </a:pPr>
            <a:endParaRPr lang="zh-CN" altLang="zh-CN" dirty="0"/>
          </a:p>
          <a:p>
            <a:endParaRPr lang="zh-CN" altLang="en-US" dirty="0"/>
          </a:p>
        </p:txBody>
      </p:sp>
      <p:sp>
        <p:nvSpPr>
          <p:cNvPr id="2" name="Rectangle 2">
            <a:extLst>
              <a:ext uri="{FF2B5EF4-FFF2-40B4-BE49-F238E27FC236}">
                <a16:creationId xmlns:a16="http://schemas.microsoft.com/office/drawing/2014/main" id="{3752EB64-B0A0-4A02-847E-73DFB9C83DEA}"/>
              </a:ext>
            </a:extLst>
          </p:cNvPr>
          <p:cNvSpPr>
            <a:spLocks noChangeArrowheads="1"/>
          </p:cNvSpPr>
          <p:nvPr/>
        </p:nvSpPr>
        <p:spPr bwMode="auto">
          <a:xfrm>
            <a:off x="504056" y="14401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C45E62C3-4322-4E62-B758-513C572244CA}"/>
              </a:ext>
            </a:extLst>
          </p:cNvPr>
          <p:cNvGraphicFramePr>
            <a:graphicFrameLocks noChangeAspect="1"/>
          </p:cNvGraphicFramePr>
          <p:nvPr>
            <p:extLst>
              <p:ext uri="{D42A27DB-BD31-4B8C-83A1-F6EECF244321}">
                <p14:modId xmlns:p14="http://schemas.microsoft.com/office/powerpoint/2010/main" val="1830030941"/>
              </p:ext>
            </p:extLst>
          </p:nvPr>
        </p:nvGraphicFramePr>
        <p:xfrm>
          <a:off x="395537" y="1484784"/>
          <a:ext cx="6379288" cy="3744416"/>
        </p:xfrm>
        <a:graphic>
          <a:graphicData uri="http://schemas.openxmlformats.org/presentationml/2006/ole">
            <mc:AlternateContent xmlns:mc="http://schemas.openxmlformats.org/markup-compatibility/2006">
              <mc:Choice xmlns:v="urn:schemas-microsoft-com:vml" Requires="v">
                <p:oleObj spid="_x0000_s287759" r:id="rId3" imgW="4330700" imgH="2540000" progId="Equation.3">
                  <p:embed/>
                </p:oleObj>
              </mc:Choice>
              <mc:Fallback>
                <p:oleObj r:id="rId3" imgW="4330700" imgH="25400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7" y="1484784"/>
                        <a:ext cx="6379288" cy="3744416"/>
                      </a:xfrm>
                      <a:prstGeom prst="rect">
                        <a:avLst/>
                      </a:prstGeom>
                      <a:noFill/>
                    </p:spPr>
                  </p:pic>
                </p:oleObj>
              </mc:Fallback>
            </mc:AlternateContent>
          </a:graphicData>
        </a:graphic>
      </p:graphicFrame>
    </p:spTree>
    <p:extLst>
      <p:ext uri="{BB962C8B-B14F-4D97-AF65-F5344CB8AC3E}">
        <p14:creationId xmlns:p14="http://schemas.microsoft.com/office/powerpoint/2010/main" val="545723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6.5.4 </a:t>
            </a:r>
            <a:r>
              <a:rPr lang="zh-CN" altLang="en-US" b="1" dirty="0"/>
              <a:t>多周期控制器的实现</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a:xfrm>
            <a:off x="-180528" y="764704"/>
            <a:ext cx="8712968" cy="864096"/>
          </a:xfrm>
        </p:spPr>
        <p:txBody>
          <a:bodyPr/>
          <a:lstStyle/>
          <a:p>
            <a:r>
              <a:rPr lang="zh-CN" altLang="en-US" dirty="0">
                <a:solidFill>
                  <a:srgbClr val="000000"/>
                </a:solidFill>
                <a:latin typeface="Calibri" panose="020F0502020204030204" pitchFamily="34" charset="0"/>
                <a:ea typeface="宋体" panose="02010600030101010101" pitchFamily="2" charset="-122"/>
                <a:cs typeface="Times New Roman" panose="02020603050405020304" pitchFamily="18" charset="0"/>
              </a:rPr>
              <a:t>（</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2</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a:t>
            </a:r>
            <a:r>
              <a:rPr lang="zh-CN" altLang="en-US" dirty="0">
                <a:solidFill>
                  <a:srgbClr val="000000"/>
                </a:solidFill>
                <a:latin typeface="Calibri" panose="020F0502020204030204" pitchFamily="34" charset="0"/>
                <a:ea typeface="宋体" panose="02010600030101010101" pitchFamily="2" charset="-122"/>
                <a:cs typeface="Times New Roman" panose="02020603050405020304" pitchFamily="18" charset="0"/>
              </a:rPr>
              <a:t>状态机各状态编号</a:t>
            </a:r>
            <a:endParaRPr lang="en-US" altLang="zh-CN" dirty="0"/>
          </a:p>
          <a:p>
            <a:pPr marL="457200" lvl="1" indent="0">
              <a:buNone/>
            </a:pPr>
            <a:endParaRPr lang="zh-CN" altLang="zh-CN" dirty="0"/>
          </a:p>
          <a:p>
            <a:endParaRPr lang="zh-CN" altLang="en-US" dirty="0"/>
          </a:p>
        </p:txBody>
      </p:sp>
      <p:sp>
        <p:nvSpPr>
          <p:cNvPr id="2" name="Rectangle 2">
            <a:extLst>
              <a:ext uri="{FF2B5EF4-FFF2-40B4-BE49-F238E27FC236}">
                <a16:creationId xmlns:a16="http://schemas.microsoft.com/office/drawing/2014/main" id="{3752EB64-B0A0-4A02-847E-73DFB9C83DEA}"/>
              </a:ext>
            </a:extLst>
          </p:cNvPr>
          <p:cNvSpPr>
            <a:spLocks noChangeArrowheads="1"/>
          </p:cNvSpPr>
          <p:nvPr/>
        </p:nvSpPr>
        <p:spPr bwMode="auto">
          <a:xfrm>
            <a:off x="504056" y="14401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5" name="表格 4">
            <a:extLst>
              <a:ext uri="{FF2B5EF4-FFF2-40B4-BE49-F238E27FC236}">
                <a16:creationId xmlns:a16="http://schemas.microsoft.com/office/drawing/2014/main" id="{CD109CE3-F68D-4312-B812-736464CE999C}"/>
              </a:ext>
            </a:extLst>
          </p:cNvPr>
          <p:cNvGraphicFramePr>
            <a:graphicFrameLocks noGrp="1"/>
          </p:cNvGraphicFramePr>
          <p:nvPr>
            <p:extLst>
              <p:ext uri="{D42A27DB-BD31-4B8C-83A1-F6EECF244321}">
                <p14:modId xmlns:p14="http://schemas.microsoft.com/office/powerpoint/2010/main" val="2220408301"/>
              </p:ext>
            </p:extLst>
          </p:nvPr>
        </p:nvGraphicFramePr>
        <p:xfrm>
          <a:off x="0" y="1628800"/>
          <a:ext cx="8949669" cy="640080"/>
        </p:xfrm>
        <a:graphic>
          <a:graphicData uri="http://schemas.openxmlformats.org/drawingml/2006/table">
            <a:tbl>
              <a:tblPr firstRow="1" firstCol="1" bandRow="1">
                <a:tableStyleId>{3C2FFA5D-87B4-456A-9821-1D502468CF0F}</a:tableStyleId>
              </a:tblPr>
              <a:tblGrid>
                <a:gridCol w="683568">
                  <a:extLst>
                    <a:ext uri="{9D8B030D-6E8A-4147-A177-3AD203B41FA5}">
                      <a16:colId xmlns:a16="http://schemas.microsoft.com/office/drawing/2014/main" val="1843629458"/>
                    </a:ext>
                  </a:extLst>
                </a:gridCol>
                <a:gridCol w="693305">
                  <a:extLst>
                    <a:ext uri="{9D8B030D-6E8A-4147-A177-3AD203B41FA5}">
                      <a16:colId xmlns:a16="http://schemas.microsoft.com/office/drawing/2014/main" val="2288567637"/>
                    </a:ext>
                  </a:extLst>
                </a:gridCol>
                <a:gridCol w="688436">
                  <a:extLst>
                    <a:ext uri="{9D8B030D-6E8A-4147-A177-3AD203B41FA5}">
                      <a16:colId xmlns:a16="http://schemas.microsoft.com/office/drawing/2014/main" val="1176213936"/>
                    </a:ext>
                  </a:extLst>
                </a:gridCol>
                <a:gridCol w="688436">
                  <a:extLst>
                    <a:ext uri="{9D8B030D-6E8A-4147-A177-3AD203B41FA5}">
                      <a16:colId xmlns:a16="http://schemas.microsoft.com/office/drawing/2014/main" val="507947369"/>
                    </a:ext>
                  </a:extLst>
                </a:gridCol>
                <a:gridCol w="688436">
                  <a:extLst>
                    <a:ext uri="{9D8B030D-6E8A-4147-A177-3AD203B41FA5}">
                      <a16:colId xmlns:a16="http://schemas.microsoft.com/office/drawing/2014/main" val="4271022274"/>
                    </a:ext>
                  </a:extLst>
                </a:gridCol>
                <a:gridCol w="688436">
                  <a:extLst>
                    <a:ext uri="{9D8B030D-6E8A-4147-A177-3AD203B41FA5}">
                      <a16:colId xmlns:a16="http://schemas.microsoft.com/office/drawing/2014/main" val="911945253"/>
                    </a:ext>
                  </a:extLst>
                </a:gridCol>
                <a:gridCol w="688436">
                  <a:extLst>
                    <a:ext uri="{9D8B030D-6E8A-4147-A177-3AD203B41FA5}">
                      <a16:colId xmlns:a16="http://schemas.microsoft.com/office/drawing/2014/main" val="3829839792"/>
                    </a:ext>
                  </a:extLst>
                </a:gridCol>
                <a:gridCol w="688436">
                  <a:extLst>
                    <a:ext uri="{9D8B030D-6E8A-4147-A177-3AD203B41FA5}">
                      <a16:colId xmlns:a16="http://schemas.microsoft.com/office/drawing/2014/main" val="2322625163"/>
                    </a:ext>
                  </a:extLst>
                </a:gridCol>
                <a:gridCol w="688436">
                  <a:extLst>
                    <a:ext uri="{9D8B030D-6E8A-4147-A177-3AD203B41FA5}">
                      <a16:colId xmlns:a16="http://schemas.microsoft.com/office/drawing/2014/main" val="3701710071"/>
                    </a:ext>
                  </a:extLst>
                </a:gridCol>
                <a:gridCol w="688436">
                  <a:extLst>
                    <a:ext uri="{9D8B030D-6E8A-4147-A177-3AD203B41FA5}">
                      <a16:colId xmlns:a16="http://schemas.microsoft.com/office/drawing/2014/main" val="3134194649"/>
                    </a:ext>
                  </a:extLst>
                </a:gridCol>
                <a:gridCol w="688436">
                  <a:extLst>
                    <a:ext uri="{9D8B030D-6E8A-4147-A177-3AD203B41FA5}">
                      <a16:colId xmlns:a16="http://schemas.microsoft.com/office/drawing/2014/main" val="791040563"/>
                    </a:ext>
                  </a:extLst>
                </a:gridCol>
                <a:gridCol w="688436">
                  <a:extLst>
                    <a:ext uri="{9D8B030D-6E8A-4147-A177-3AD203B41FA5}">
                      <a16:colId xmlns:a16="http://schemas.microsoft.com/office/drawing/2014/main" val="433570234"/>
                    </a:ext>
                  </a:extLst>
                </a:gridCol>
                <a:gridCol w="688436">
                  <a:extLst>
                    <a:ext uri="{9D8B030D-6E8A-4147-A177-3AD203B41FA5}">
                      <a16:colId xmlns:a16="http://schemas.microsoft.com/office/drawing/2014/main" val="650387712"/>
                    </a:ext>
                  </a:extLst>
                </a:gridCol>
              </a:tblGrid>
              <a:tr h="0">
                <a:tc>
                  <a:txBody>
                    <a:bodyPr/>
                    <a:lstStyle/>
                    <a:p>
                      <a:pPr indent="127000" algn="just">
                        <a:spcAft>
                          <a:spcPts val="0"/>
                        </a:spcAft>
                      </a:pPr>
                      <a:r>
                        <a:rPr lang="zh-CN" sz="1400" kern="100" dirty="0">
                          <a:solidFill>
                            <a:srgbClr val="FF0000"/>
                          </a:solidFill>
                          <a:effectLst/>
                        </a:rPr>
                        <a:t>状态名</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0</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1</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2</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3</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4</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5</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6</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7</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8</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9</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10</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rPr>
                        <a:t>S</a:t>
                      </a:r>
                      <a:r>
                        <a:rPr lang="en-US" sz="1400" kern="100" baseline="-25000" dirty="0">
                          <a:solidFill>
                            <a:srgbClr val="FF0000"/>
                          </a:solidFill>
                          <a:effectLst/>
                        </a:rPr>
                        <a:t>11</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8109390"/>
                  </a:ext>
                </a:extLst>
              </a:tr>
              <a:tr h="0">
                <a:tc>
                  <a:txBody>
                    <a:bodyPr/>
                    <a:lstStyle/>
                    <a:p>
                      <a:pPr indent="127000" algn="just">
                        <a:spcAft>
                          <a:spcPts val="0"/>
                        </a:spcAft>
                      </a:pPr>
                      <a:r>
                        <a:rPr lang="zh-CN" sz="1400" kern="100" dirty="0">
                          <a:effectLst/>
                        </a:rPr>
                        <a:t>编码</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a:effectLst/>
                        </a:rPr>
                        <a:t>0000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effectLst/>
                        </a:rPr>
                        <a:t>0001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a:effectLst/>
                        </a:rPr>
                        <a:t>0010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effectLst/>
                        </a:rPr>
                        <a:t>0011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effectLst/>
                        </a:rPr>
                        <a:t>0100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effectLst/>
                        </a:rPr>
                        <a:t>0101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effectLst/>
                        </a:rPr>
                        <a:t>0110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effectLst/>
                        </a:rPr>
                        <a:t>0111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effectLst/>
                        </a:rPr>
                        <a:t>1000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effectLst/>
                        </a:rPr>
                        <a:t>1001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effectLst/>
                        </a:rPr>
                        <a:t>1010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spcAft>
                          <a:spcPts val="0"/>
                        </a:spcAft>
                      </a:pPr>
                      <a:r>
                        <a:rPr lang="en-US" sz="1400" kern="100" dirty="0">
                          <a:effectLst/>
                        </a:rPr>
                        <a:t>1011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0293278"/>
                  </a:ext>
                </a:extLst>
              </a:tr>
            </a:tbl>
          </a:graphicData>
        </a:graphic>
      </p:graphicFrame>
      <p:sp>
        <p:nvSpPr>
          <p:cNvPr id="6" name="Rectangle 2">
            <a:extLst>
              <a:ext uri="{FF2B5EF4-FFF2-40B4-BE49-F238E27FC236}">
                <a16:creationId xmlns:a16="http://schemas.microsoft.com/office/drawing/2014/main" id="{3E351C90-CE72-4253-8724-6F856D7F67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BFECC794-15B9-42A8-AF8D-C4615FC0016F}"/>
              </a:ext>
            </a:extLst>
          </p:cNvPr>
          <p:cNvGraphicFramePr>
            <a:graphicFrameLocks noChangeAspect="1"/>
          </p:cNvGraphicFramePr>
          <p:nvPr>
            <p:extLst>
              <p:ext uri="{D42A27DB-BD31-4B8C-83A1-F6EECF244321}">
                <p14:modId xmlns:p14="http://schemas.microsoft.com/office/powerpoint/2010/main" val="1850668001"/>
              </p:ext>
            </p:extLst>
          </p:nvPr>
        </p:nvGraphicFramePr>
        <p:xfrm>
          <a:off x="1043608" y="3068960"/>
          <a:ext cx="5785276" cy="2592288"/>
        </p:xfrm>
        <a:graphic>
          <a:graphicData uri="http://schemas.openxmlformats.org/presentationml/2006/ole">
            <mc:AlternateContent xmlns:mc="http://schemas.openxmlformats.org/markup-compatibility/2006">
              <mc:Choice xmlns:v="urn:schemas-microsoft-com:vml" Requires="v">
                <p:oleObj spid="_x0000_s288782" r:id="rId3" imgW="2273300" imgH="1016000" progId="Equation.3">
                  <p:embed/>
                </p:oleObj>
              </mc:Choice>
              <mc:Fallback>
                <p:oleObj r:id="rId3" imgW="2273300" imgH="10160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068960"/>
                        <a:ext cx="5785276" cy="2592288"/>
                      </a:xfrm>
                      <a:prstGeom prst="rect">
                        <a:avLst/>
                      </a:prstGeom>
                      <a:noFill/>
                    </p:spPr>
                  </p:pic>
                </p:oleObj>
              </mc:Fallback>
            </mc:AlternateContent>
          </a:graphicData>
        </a:graphic>
      </p:graphicFrame>
    </p:spTree>
    <p:extLst>
      <p:ext uri="{BB962C8B-B14F-4D97-AF65-F5344CB8AC3E}">
        <p14:creationId xmlns:p14="http://schemas.microsoft.com/office/powerpoint/2010/main" val="354630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6.5.4 </a:t>
            </a:r>
            <a:r>
              <a:rPr lang="zh-CN" altLang="en-US" b="1" dirty="0"/>
              <a:t>多周期控制器的实现</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a:xfrm>
            <a:off x="-180528" y="764704"/>
            <a:ext cx="7848872" cy="648072"/>
          </a:xfrm>
        </p:spPr>
        <p:txBody>
          <a:bodyPr/>
          <a:lstStyle/>
          <a:p>
            <a:r>
              <a:rPr lang="zh-CN" altLang="en-US" dirty="0">
                <a:solidFill>
                  <a:srgbClr val="000000"/>
                </a:solidFill>
                <a:latin typeface="Calibri" panose="020F0502020204030204" pitchFamily="34" charset="0"/>
                <a:ea typeface="宋体" panose="02010600030101010101" pitchFamily="2" charset="-122"/>
                <a:cs typeface="Times New Roman" panose="02020603050405020304" pitchFamily="18" charset="0"/>
              </a:rPr>
              <a:t>（</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3</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a:t>
            </a:r>
            <a:r>
              <a:rPr lang="zh-CN" altLang="en-US" dirty="0">
                <a:solidFill>
                  <a:srgbClr val="000000"/>
                </a:solidFill>
                <a:latin typeface="Calibri" panose="020F0502020204030204" pitchFamily="34" charset="0"/>
                <a:ea typeface="宋体" panose="02010600030101010101" pitchFamily="2" charset="-122"/>
                <a:cs typeface="Times New Roman" panose="02020603050405020304" pitchFamily="18" charset="0"/>
              </a:rPr>
              <a:t>写出每个控制信号的表达式</a:t>
            </a:r>
            <a:endParaRPr lang="en-US" altLang="zh-CN" dirty="0"/>
          </a:p>
        </p:txBody>
      </p:sp>
      <p:sp>
        <p:nvSpPr>
          <p:cNvPr id="6" name="Rectangle 2">
            <a:extLst>
              <a:ext uri="{FF2B5EF4-FFF2-40B4-BE49-F238E27FC236}">
                <a16:creationId xmlns:a16="http://schemas.microsoft.com/office/drawing/2014/main" id="{3E351C90-CE72-4253-8724-6F856D7F67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4" name="表格 3">
            <a:extLst>
              <a:ext uri="{FF2B5EF4-FFF2-40B4-BE49-F238E27FC236}">
                <a16:creationId xmlns:a16="http://schemas.microsoft.com/office/drawing/2014/main" id="{4AA828A0-BF9C-4954-AE72-D1DF5C728615}"/>
              </a:ext>
            </a:extLst>
          </p:cNvPr>
          <p:cNvGraphicFramePr>
            <a:graphicFrameLocks noGrp="1"/>
          </p:cNvGraphicFramePr>
          <p:nvPr>
            <p:extLst>
              <p:ext uri="{D42A27DB-BD31-4B8C-83A1-F6EECF244321}">
                <p14:modId xmlns:p14="http://schemas.microsoft.com/office/powerpoint/2010/main" val="2262388319"/>
              </p:ext>
            </p:extLst>
          </p:nvPr>
        </p:nvGraphicFramePr>
        <p:xfrm>
          <a:off x="107508" y="2060848"/>
          <a:ext cx="9036492" cy="2194560"/>
        </p:xfrm>
        <a:graphic>
          <a:graphicData uri="http://schemas.openxmlformats.org/drawingml/2006/table">
            <a:tbl>
              <a:tblPr firstRow="1" firstCol="1" bandRow="1">
                <a:tableStyleId>{3C2FFA5D-87B4-456A-9821-1D502468CF0F}</a:tableStyleId>
              </a:tblPr>
              <a:tblGrid>
                <a:gridCol w="888836">
                  <a:extLst>
                    <a:ext uri="{9D8B030D-6E8A-4147-A177-3AD203B41FA5}">
                      <a16:colId xmlns:a16="http://schemas.microsoft.com/office/drawing/2014/main" val="198298712"/>
                    </a:ext>
                  </a:extLst>
                </a:gridCol>
                <a:gridCol w="767344">
                  <a:extLst>
                    <a:ext uri="{9D8B030D-6E8A-4147-A177-3AD203B41FA5}">
                      <a16:colId xmlns:a16="http://schemas.microsoft.com/office/drawing/2014/main" val="3241635571"/>
                    </a:ext>
                  </a:extLst>
                </a:gridCol>
                <a:gridCol w="648072">
                  <a:extLst>
                    <a:ext uri="{9D8B030D-6E8A-4147-A177-3AD203B41FA5}">
                      <a16:colId xmlns:a16="http://schemas.microsoft.com/office/drawing/2014/main" val="401452723"/>
                    </a:ext>
                  </a:extLst>
                </a:gridCol>
                <a:gridCol w="576064">
                  <a:extLst>
                    <a:ext uri="{9D8B030D-6E8A-4147-A177-3AD203B41FA5}">
                      <a16:colId xmlns:a16="http://schemas.microsoft.com/office/drawing/2014/main" val="2942242995"/>
                    </a:ext>
                  </a:extLst>
                </a:gridCol>
                <a:gridCol w="720080">
                  <a:extLst>
                    <a:ext uri="{9D8B030D-6E8A-4147-A177-3AD203B41FA5}">
                      <a16:colId xmlns:a16="http://schemas.microsoft.com/office/drawing/2014/main" val="1709052129"/>
                    </a:ext>
                  </a:extLst>
                </a:gridCol>
                <a:gridCol w="635989">
                  <a:extLst>
                    <a:ext uri="{9D8B030D-6E8A-4147-A177-3AD203B41FA5}">
                      <a16:colId xmlns:a16="http://schemas.microsoft.com/office/drawing/2014/main" val="3805233456"/>
                    </a:ext>
                  </a:extLst>
                </a:gridCol>
                <a:gridCol w="706064">
                  <a:extLst>
                    <a:ext uri="{9D8B030D-6E8A-4147-A177-3AD203B41FA5}">
                      <a16:colId xmlns:a16="http://schemas.microsoft.com/office/drawing/2014/main" val="1303629602"/>
                    </a:ext>
                  </a:extLst>
                </a:gridCol>
                <a:gridCol w="706064">
                  <a:extLst>
                    <a:ext uri="{9D8B030D-6E8A-4147-A177-3AD203B41FA5}">
                      <a16:colId xmlns:a16="http://schemas.microsoft.com/office/drawing/2014/main" val="1024687332"/>
                    </a:ext>
                  </a:extLst>
                </a:gridCol>
                <a:gridCol w="706064">
                  <a:extLst>
                    <a:ext uri="{9D8B030D-6E8A-4147-A177-3AD203B41FA5}">
                      <a16:colId xmlns:a16="http://schemas.microsoft.com/office/drawing/2014/main" val="705900060"/>
                    </a:ext>
                  </a:extLst>
                </a:gridCol>
                <a:gridCol w="706064">
                  <a:extLst>
                    <a:ext uri="{9D8B030D-6E8A-4147-A177-3AD203B41FA5}">
                      <a16:colId xmlns:a16="http://schemas.microsoft.com/office/drawing/2014/main" val="181155398"/>
                    </a:ext>
                  </a:extLst>
                </a:gridCol>
                <a:gridCol w="568528">
                  <a:extLst>
                    <a:ext uri="{9D8B030D-6E8A-4147-A177-3AD203B41FA5}">
                      <a16:colId xmlns:a16="http://schemas.microsoft.com/office/drawing/2014/main" val="3531282904"/>
                    </a:ext>
                  </a:extLst>
                </a:gridCol>
                <a:gridCol w="666626">
                  <a:extLst>
                    <a:ext uri="{9D8B030D-6E8A-4147-A177-3AD203B41FA5}">
                      <a16:colId xmlns:a16="http://schemas.microsoft.com/office/drawing/2014/main" val="2680830893"/>
                    </a:ext>
                  </a:extLst>
                </a:gridCol>
                <a:gridCol w="740697">
                  <a:extLst>
                    <a:ext uri="{9D8B030D-6E8A-4147-A177-3AD203B41FA5}">
                      <a16:colId xmlns:a16="http://schemas.microsoft.com/office/drawing/2014/main" val="761412168"/>
                    </a:ext>
                  </a:extLst>
                </a:gridCol>
              </a:tblGrid>
              <a:tr h="0">
                <a:tc>
                  <a:txBody>
                    <a:bodyPr/>
                    <a:lstStyle/>
                    <a:p>
                      <a:pPr indent="127000" algn="just">
                        <a:spcAft>
                          <a:spcPts val="0"/>
                        </a:spcAft>
                      </a:pPr>
                      <a:r>
                        <a:rPr lang="en-US" sz="1600" kern="10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0</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1</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2</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3</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4</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5</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6</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7</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8</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9</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10</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S</a:t>
                      </a:r>
                      <a:r>
                        <a:rPr lang="en-US" sz="1600" kern="100" baseline="-25000" dirty="0">
                          <a:solidFill>
                            <a:srgbClr val="FF0000"/>
                          </a:solidFill>
                          <a:effectLst/>
                        </a:rPr>
                        <a:t>11</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52507897"/>
                  </a:ext>
                </a:extLst>
              </a:tr>
              <a:tr h="0">
                <a:tc>
                  <a:txBody>
                    <a:bodyPr/>
                    <a:lstStyle/>
                    <a:p>
                      <a:pPr indent="127000" algn="just">
                        <a:spcAft>
                          <a:spcPts val="0"/>
                        </a:spcAft>
                      </a:pPr>
                      <a:r>
                        <a:rPr lang="en-US" sz="1600" kern="100">
                          <a:effectLst/>
                        </a:rPr>
                        <a:t>lw</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XX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1461604"/>
                  </a:ext>
                </a:extLst>
              </a:tr>
              <a:tr h="0">
                <a:tc>
                  <a:txBody>
                    <a:bodyPr/>
                    <a:lstStyle/>
                    <a:p>
                      <a:pPr indent="127000" algn="just">
                        <a:spcAft>
                          <a:spcPts val="0"/>
                        </a:spcAft>
                      </a:pPr>
                      <a:r>
                        <a:rPr lang="en-US" sz="1600" kern="100">
                          <a:effectLst/>
                        </a:rPr>
                        <a:t>sw</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XX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XX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6076193"/>
                  </a:ext>
                </a:extLst>
              </a:tr>
              <a:tr h="0">
                <a:tc>
                  <a:txBody>
                    <a:bodyPr/>
                    <a:lstStyle/>
                    <a:p>
                      <a:pPr indent="127000" algn="just">
                        <a:spcAft>
                          <a:spcPts val="0"/>
                        </a:spcAft>
                      </a:pPr>
                      <a:r>
                        <a:rPr lang="en-US" sz="1600" kern="100">
                          <a:effectLst/>
                        </a:rPr>
                        <a:t>addu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XX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XX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57356036"/>
                  </a:ext>
                </a:extLst>
              </a:tr>
              <a:tr h="0">
                <a:tc>
                  <a:txBody>
                    <a:bodyPr/>
                    <a:lstStyle/>
                    <a:p>
                      <a:pPr indent="127000" algn="just">
                        <a:spcAft>
                          <a:spcPts val="0"/>
                        </a:spcAft>
                      </a:pPr>
                      <a:r>
                        <a:rPr lang="en-US" sz="1600" kern="100">
                          <a:effectLst/>
                        </a:rPr>
                        <a:t>subu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XX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01</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01</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XX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2690162"/>
                  </a:ext>
                </a:extLst>
              </a:tr>
              <a:tr h="0">
                <a:tc>
                  <a:txBody>
                    <a:bodyPr/>
                    <a:lstStyle/>
                    <a:p>
                      <a:pPr indent="127000" algn="just">
                        <a:spcAft>
                          <a:spcPts val="0"/>
                        </a:spcAft>
                      </a:pPr>
                      <a:r>
                        <a:rPr lang="en-US" sz="1600" kern="100">
                          <a:effectLst/>
                        </a:rPr>
                        <a:t>and</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10</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10</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65757380"/>
                  </a:ext>
                </a:extLst>
              </a:tr>
              <a:tr h="0">
                <a:tc>
                  <a:txBody>
                    <a:bodyPr/>
                    <a:lstStyle/>
                    <a:p>
                      <a:pPr indent="127000" algn="just">
                        <a:spcAft>
                          <a:spcPts val="0"/>
                        </a:spcAft>
                      </a:pPr>
                      <a:r>
                        <a:rPr lang="en-US" sz="1600" kern="100">
                          <a:effectLst/>
                        </a:rPr>
                        <a:t>addiu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XX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6130973"/>
                  </a:ext>
                </a:extLst>
              </a:tr>
              <a:tr h="0">
                <a:tc>
                  <a:txBody>
                    <a:bodyPr/>
                    <a:lstStyle/>
                    <a:p>
                      <a:pPr indent="127000" algn="just">
                        <a:spcAft>
                          <a:spcPts val="0"/>
                        </a:spcAft>
                      </a:pPr>
                      <a:r>
                        <a:rPr lang="en-US" sz="1600" kern="100">
                          <a:effectLst/>
                        </a:rPr>
                        <a:t>bne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XX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solidFill>
                            <a:srgbClr val="FF0000"/>
                          </a:solidFill>
                          <a:effectLst/>
                        </a:rPr>
                        <a:t>01</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320026"/>
                  </a:ext>
                </a:extLst>
              </a:tr>
              <a:tr h="0">
                <a:tc>
                  <a:txBody>
                    <a:bodyPr/>
                    <a:lstStyle/>
                    <a:p>
                      <a:pPr indent="127000" algn="just">
                        <a:spcAft>
                          <a:spcPts val="0"/>
                        </a:spcAft>
                      </a:pPr>
                      <a:r>
                        <a:rPr lang="en-US" sz="1600" kern="100">
                          <a:effectLst/>
                        </a:rPr>
                        <a:t>j</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XX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XX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XX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09919209"/>
                  </a:ext>
                </a:extLst>
              </a:tr>
            </a:tbl>
          </a:graphicData>
        </a:graphic>
      </p:graphicFrame>
      <p:sp>
        <p:nvSpPr>
          <p:cNvPr id="8" name="矩形 7">
            <a:extLst>
              <a:ext uri="{FF2B5EF4-FFF2-40B4-BE49-F238E27FC236}">
                <a16:creationId xmlns:a16="http://schemas.microsoft.com/office/drawing/2014/main" id="{EFFBB28E-CE71-4F87-A46C-ACCC6754CCCC}"/>
              </a:ext>
            </a:extLst>
          </p:cNvPr>
          <p:cNvSpPr/>
          <p:nvPr/>
        </p:nvSpPr>
        <p:spPr>
          <a:xfrm>
            <a:off x="2411760" y="5085184"/>
            <a:ext cx="4824536"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indent="126365" algn="just">
              <a:spcAft>
                <a:spcPts val="0"/>
              </a:spcAft>
            </a:pPr>
            <a:r>
              <a:rPr lang="en-US" altLang="zh-CN" sz="2000" kern="100" dirty="0" err="1">
                <a:latin typeface="Calibri" panose="020F0502020204030204" pitchFamily="34" charset="0"/>
                <a:cs typeface="Times New Roman" panose="02020603050405020304" pitchFamily="18" charset="0"/>
              </a:rPr>
              <a:t>NPCOp</a:t>
            </a:r>
            <a:r>
              <a:rPr lang="zh-CN" altLang="zh-CN" sz="2000" kern="100" dirty="0">
                <a:latin typeface="Calibri" panose="020F0502020204030204" pitchFamily="34" charset="0"/>
                <a:cs typeface="Times New Roman" panose="02020603050405020304" pitchFamily="18" charset="0"/>
              </a:rPr>
              <a:t>的表达式为：</a:t>
            </a:r>
          </a:p>
          <a:p>
            <a:pPr indent="126365" algn="just">
              <a:spcAft>
                <a:spcPts val="0"/>
              </a:spcAft>
            </a:pPr>
            <a:r>
              <a:rPr lang="en-US" altLang="zh-CN" sz="2000" kern="100" dirty="0" err="1">
                <a:latin typeface="Calibri" panose="020F0502020204030204" pitchFamily="34" charset="0"/>
                <a:cs typeface="Times New Roman" panose="02020603050405020304" pitchFamily="18" charset="0"/>
              </a:rPr>
              <a:t>ALUOp</a:t>
            </a:r>
            <a:r>
              <a:rPr lang="en-US" altLang="zh-CN" sz="2000" kern="100" dirty="0">
                <a:latin typeface="Calibri" panose="020F0502020204030204" pitchFamily="34" charset="0"/>
                <a:cs typeface="Times New Roman" panose="02020603050405020304" pitchFamily="18" charset="0"/>
              </a:rPr>
              <a:t>[1] = and∙</a:t>
            </a: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S6+S7</a:t>
            </a:r>
            <a:r>
              <a:rPr lang="zh-CN" altLang="zh-CN" sz="2000" kern="100" dirty="0">
                <a:latin typeface="Calibri" panose="020F0502020204030204" pitchFamily="34" charset="0"/>
                <a:cs typeface="Times New Roman" panose="02020603050405020304" pitchFamily="18" charset="0"/>
              </a:rPr>
              <a:t>）</a:t>
            </a:r>
          </a:p>
          <a:p>
            <a:pPr indent="126365" algn="just">
              <a:spcAft>
                <a:spcPts val="0"/>
              </a:spcAft>
            </a:pPr>
            <a:r>
              <a:rPr lang="en-US" altLang="zh-CN" sz="2000" kern="100" dirty="0" err="1">
                <a:latin typeface="Calibri" panose="020F0502020204030204" pitchFamily="34" charset="0"/>
                <a:cs typeface="Times New Roman" panose="02020603050405020304" pitchFamily="18" charset="0"/>
              </a:rPr>
              <a:t>ALUOp</a:t>
            </a:r>
            <a:r>
              <a:rPr lang="en-US" altLang="zh-CN" sz="2000" kern="100" dirty="0">
                <a:latin typeface="Calibri" panose="020F0502020204030204" pitchFamily="34" charset="0"/>
                <a:cs typeface="Times New Roman" panose="02020603050405020304" pitchFamily="18" charset="0"/>
              </a:rPr>
              <a:t>[0]= </a:t>
            </a:r>
            <a:r>
              <a:rPr lang="en-US" altLang="zh-CN" sz="2000" kern="100" dirty="0" err="1">
                <a:latin typeface="Calibri" panose="020F0502020204030204" pitchFamily="34" charset="0"/>
                <a:cs typeface="Times New Roman" panose="02020603050405020304" pitchFamily="18" charset="0"/>
              </a:rPr>
              <a:t>subu</a:t>
            </a:r>
            <a:r>
              <a:rPr lang="en-US" altLang="zh-CN" sz="2000" kern="100" dirty="0">
                <a:latin typeface="Calibri" panose="020F0502020204030204" pitchFamily="34" charset="0"/>
                <a:cs typeface="Times New Roman" panose="02020603050405020304" pitchFamily="18" charset="0"/>
              </a:rPr>
              <a:t>∙</a:t>
            </a: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S6+S7</a:t>
            </a: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 bne∙S10</a:t>
            </a:r>
            <a:endParaRPr lang="zh-CN" altLang="zh-CN" sz="2000" kern="100" dirty="0">
              <a:latin typeface="Calibri" panose="020F0502020204030204" pitchFamily="34" charset="0"/>
              <a:cs typeface="Times New Roman" panose="02020603050405020304" pitchFamily="18" charset="0"/>
            </a:endParaRPr>
          </a:p>
        </p:txBody>
      </p:sp>
      <p:sp>
        <p:nvSpPr>
          <p:cNvPr id="9" name="矩形 8">
            <a:extLst>
              <a:ext uri="{FF2B5EF4-FFF2-40B4-BE49-F238E27FC236}">
                <a16:creationId xmlns:a16="http://schemas.microsoft.com/office/drawing/2014/main" id="{4CB239F2-4371-4E7F-90E7-3D512E92B33B}"/>
              </a:ext>
            </a:extLst>
          </p:cNvPr>
          <p:cNvSpPr/>
          <p:nvPr/>
        </p:nvSpPr>
        <p:spPr>
          <a:xfrm>
            <a:off x="251520" y="1412776"/>
            <a:ext cx="4105611" cy="584775"/>
          </a:xfrm>
          <a:prstGeom prst="rect">
            <a:avLst/>
          </a:prstGeom>
        </p:spPr>
        <p:txBody>
          <a:bodyPr wrap="none">
            <a:spAutoFit/>
          </a:bodyPr>
          <a:lstStyle/>
          <a:p>
            <a:r>
              <a:rPr lang="en-US" altLang="zh-CN" sz="3200" kern="0" dirty="0">
                <a:solidFill>
                  <a:srgbClr val="000000"/>
                </a:solidFill>
                <a:latin typeface="Arial"/>
                <a:ea typeface="宋体"/>
              </a:rPr>
              <a:t> </a:t>
            </a:r>
            <a:r>
              <a:rPr lang="en-US" altLang="zh-CN" sz="3200" kern="0" dirty="0" err="1">
                <a:solidFill>
                  <a:srgbClr val="FF0000"/>
                </a:solidFill>
                <a:latin typeface="Arial"/>
                <a:ea typeface="宋体"/>
              </a:rPr>
              <a:t>ALUOp</a:t>
            </a:r>
            <a:r>
              <a:rPr lang="zh-CN" altLang="zh-CN" sz="3200" kern="0" dirty="0">
                <a:solidFill>
                  <a:srgbClr val="000000"/>
                </a:solidFill>
                <a:latin typeface="Arial"/>
                <a:ea typeface="宋体"/>
              </a:rPr>
              <a:t>信号分析列表</a:t>
            </a:r>
            <a:endParaRPr lang="zh-CN" altLang="en-US" dirty="0"/>
          </a:p>
        </p:txBody>
      </p:sp>
    </p:spTree>
    <p:extLst>
      <p:ext uri="{BB962C8B-B14F-4D97-AF65-F5344CB8AC3E}">
        <p14:creationId xmlns:p14="http://schemas.microsoft.com/office/powerpoint/2010/main" val="201670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D4FBB3E-ED7A-45CF-9EDF-D6F6BC61E148}"/>
              </a:ext>
            </a:extLst>
          </p:cNvPr>
          <p:cNvSpPr>
            <a:spLocks noGrp="1" noChangeArrowheads="1"/>
          </p:cNvSpPr>
          <p:nvPr>
            <p:ph type="title"/>
          </p:nvPr>
        </p:nvSpPr>
        <p:spPr>
          <a:xfrm>
            <a:off x="457200" y="274638"/>
            <a:ext cx="8229600" cy="850900"/>
          </a:xfrm>
        </p:spPr>
        <p:txBody>
          <a:bodyPr/>
          <a:lstStyle/>
          <a:p>
            <a:pPr algn="ctr" eaLnBrk="1" hangingPunct="1"/>
            <a:r>
              <a:rPr lang="zh-CN" altLang="en-US" b="1" dirty="0"/>
              <a:t>第</a:t>
            </a:r>
            <a:r>
              <a:rPr lang="en-US" altLang="zh-CN" b="1" dirty="0"/>
              <a:t>6</a:t>
            </a:r>
            <a:r>
              <a:rPr lang="zh-CN" altLang="en-US" b="1" dirty="0"/>
              <a:t>章 中央处理器</a:t>
            </a:r>
          </a:p>
        </p:txBody>
      </p:sp>
      <p:sp>
        <p:nvSpPr>
          <p:cNvPr id="4099" name="内容占位符 1">
            <a:extLst>
              <a:ext uri="{FF2B5EF4-FFF2-40B4-BE49-F238E27FC236}">
                <a16:creationId xmlns:a16="http://schemas.microsoft.com/office/drawing/2014/main" id="{4C1ACEFE-A55B-48FB-91A9-3906A3E66A88}"/>
              </a:ext>
            </a:extLst>
          </p:cNvPr>
          <p:cNvSpPr>
            <a:spLocks noGrp="1" noChangeArrowheads="1"/>
          </p:cNvSpPr>
          <p:nvPr>
            <p:ph idx="1"/>
          </p:nvPr>
        </p:nvSpPr>
        <p:spPr>
          <a:xfrm>
            <a:off x="971600" y="1268760"/>
            <a:ext cx="7450138" cy="4525963"/>
          </a:xfrm>
        </p:spPr>
        <p:txBody>
          <a:bodyPr/>
          <a:lstStyle/>
          <a:p>
            <a:pPr>
              <a:buFont typeface="Wingdings" panose="05000000000000000000" pitchFamily="2" charset="2"/>
              <a:buChar char="Ø"/>
            </a:pPr>
            <a:r>
              <a:rPr lang="en-US" altLang="zh-CN" dirty="0"/>
              <a:t>6. 1  </a:t>
            </a:r>
            <a:r>
              <a:rPr lang="zh-CN" altLang="en-US" dirty="0"/>
              <a:t>处 理 器 概 述</a:t>
            </a:r>
          </a:p>
          <a:p>
            <a:pPr>
              <a:buFont typeface="Wingdings" panose="05000000000000000000" pitchFamily="2" charset="2"/>
              <a:buChar char="Ø"/>
            </a:pPr>
            <a:r>
              <a:rPr lang="en-US" altLang="zh-CN" dirty="0"/>
              <a:t>6. 2 MIPS </a:t>
            </a:r>
            <a:r>
              <a:rPr lang="zh-CN" altLang="en-US" dirty="0"/>
              <a:t>模型机的基本构成</a:t>
            </a:r>
          </a:p>
          <a:p>
            <a:pPr>
              <a:buFont typeface="Wingdings" panose="05000000000000000000" pitchFamily="2" charset="2"/>
              <a:buChar char="Ø"/>
            </a:pPr>
            <a:r>
              <a:rPr lang="en-US" altLang="zh-CN" dirty="0"/>
              <a:t>6. 3  </a:t>
            </a:r>
            <a:r>
              <a:rPr lang="zh-CN" altLang="en-US" dirty="0"/>
              <a:t>建立模型机的数据通路</a:t>
            </a:r>
          </a:p>
          <a:p>
            <a:pPr>
              <a:buFont typeface="Wingdings" panose="05000000000000000000" pitchFamily="2" charset="2"/>
              <a:buChar char="Ø"/>
            </a:pPr>
            <a:r>
              <a:rPr lang="en-US" altLang="zh-CN" dirty="0"/>
              <a:t>6. 4  </a:t>
            </a:r>
            <a:r>
              <a:rPr lang="zh-CN" altLang="en-US" dirty="0"/>
              <a:t>控制器的实现</a:t>
            </a:r>
          </a:p>
          <a:p>
            <a:pPr>
              <a:buFont typeface="Wingdings" panose="05000000000000000000" pitchFamily="2" charset="2"/>
              <a:buChar char="Ø"/>
            </a:pPr>
            <a:r>
              <a:rPr lang="en-US" altLang="zh-CN" dirty="0"/>
              <a:t>6. 5  </a:t>
            </a:r>
            <a:r>
              <a:rPr lang="zh-CN" altLang="en-US" dirty="0"/>
              <a:t>多周期 </a:t>
            </a:r>
            <a:r>
              <a:rPr lang="en-US" altLang="zh-CN" dirty="0"/>
              <a:t>CPU</a:t>
            </a:r>
          </a:p>
          <a:p>
            <a:pPr>
              <a:buFont typeface="Wingdings" panose="05000000000000000000" pitchFamily="2" charset="2"/>
              <a:buChar char="Ø"/>
            </a:pPr>
            <a:r>
              <a:rPr lang="en-US" altLang="zh-CN" dirty="0"/>
              <a:t>6. 6  </a:t>
            </a:r>
            <a:r>
              <a:rPr lang="zh-CN" altLang="en-US" dirty="0"/>
              <a:t>流水线 </a:t>
            </a:r>
            <a:r>
              <a:rPr lang="en-US" altLang="zh-CN" dirty="0"/>
              <a:t>CPU</a:t>
            </a:r>
          </a:p>
        </p:txBody>
      </p:sp>
      <p:sp>
        <p:nvSpPr>
          <p:cNvPr id="3" name="矩形 2">
            <a:extLst>
              <a:ext uri="{FF2B5EF4-FFF2-40B4-BE49-F238E27FC236}">
                <a16:creationId xmlns:a16="http://schemas.microsoft.com/office/drawing/2014/main" id="{D5D67CA4-03D2-4867-8379-5DE67C6D1C43}"/>
              </a:ext>
            </a:extLst>
          </p:cNvPr>
          <p:cNvSpPr/>
          <p:nvPr/>
        </p:nvSpPr>
        <p:spPr>
          <a:xfrm>
            <a:off x="1409941" y="4221088"/>
            <a:ext cx="3307316"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lvl="0" eaLnBrk="0" hangingPunct="0">
              <a:spcBef>
                <a:spcPct val="20000"/>
              </a:spcBef>
              <a:defRPr/>
            </a:pPr>
            <a:r>
              <a:rPr lang="en-US" altLang="zh-CN" sz="3200" kern="0" dirty="0">
                <a:solidFill>
                  <a:srgbClr val="000000"/>
                </a:solidFill>
              </a:rPr>
              <a:t>6. 6  </a:t>
            </a:r>
            <a:r>
              <a:rPr lang="zh-CN" altLang="en-US" sz="3200" kern="0" dirty="0">
                <a:solidFill>
                  <a:srgbClr val="000000"/>
                </a:solidFill>
              </a:rPr>
              <a:t>流水线 </a:t>
            </a:r>
            <a:r>
              <a:rPr lang="en-US" altLang="zh-CN" sz="3200" kern="0" dirty="0">
                <a:solidFill>
                  <a:srgbClr val="000000"/>
                </a:solidFill>
              </a:rPr>
              <a:t>CPU</a:t>
            </a:r>
          </a:p>
        </p:txBody>
      </p:sp>
    </p:spTree>
    <p:extLst>
      <p:ext uri="{BB962C8B-B14F-4D97-AF65-F5344CB8AC3E}">
        <p14:creationId xmlns:p14="http://schemas.microsoft.com/office/powerpoint/2010/main" val="33170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6. 6  </a:t>
            </a:r>
            <a:r>
              <a:rPr lang="zh-CN" altLang="en-US" dirty="0"/>
              <a:t>流水线 </a:t>
            </a:r>
            <a:r>
              <a:rPr lang="en-US" altLang="zh-CN" dirty="0"/>
              <a:t>CPU</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6.6.1</a:t>
            </a:r>
            <a:r>
              <a:rPr lang="zh-CN" altLang="en-US" dirty="0"/>
              <a:t>流水线原理</a:t>
            </a:r>
            <a:endParaRPr lang="en-US" altLang="zh-CN" dirty="0"/>
          </a:p>
          <a:p>
            <a:pPr>
              <a:lnSpc>
                <a:spcPct val="150000"/>
              </a:lnSpc>
              <a:spcBef>
                <a:spcPts val="1200"/>
              </a:spcBef>
              <a:defRPr/>
            </a:pPr>
            <a:r>
              <a:rPr lang="en-US" altLang="zh-CN" dirty="0"/>
              <a:t>6.6.2 MIPS</a:t>
            </a:r>
            <a:r>
              <a:rPr lang="zh-CN" altLang="en-US" dirty="0"/>
              <a:t>的流水线</a:t>
            </a:r>
            <a:endParaRPr lang="en-US" altLang="zh-CN" dirty="0"/>
          </a:p>
          <a:p>
            <a:pPr>
              <a:lnSpc>
                <a:spcPct val="150000"/>
              </a:lnSpc>
              <a:spcBef>
                <a:spcPts val="1200"/>
              </a:spcBef>
              <a:defRPr/>
            </a:pPr>
            <a:r>
              <a:rPr lang="en-US" altLang="zh-CN" dirty="0"/>
              <a:t>6.6.3 </a:t>
            </a:r>
            <a:r>
              <a:rPr lang="zh-CN" altLang="en-US" dirty="0"/>
              <a:t>影响流水线性能的因素</a:t>
            </a:r>
            <a:endParaRPr lang="en-US" altLang="zh-CN" dirty="0"/>
          </a:p>
          <a:p>
            <a:pPr>
              <a:lnSpc>
                <a:spcPct val="150000"/>
              </a:lnSpc>
              <a:spcBef>
                <a:spcPts val="1200"/>
              </a:spcBef>
              <a:defRPr/>
            </a:pPr>
            <a:r>
              <a:rPr lang="en-US" altLang="zh-CN" dirty="0"/>
              <a:t>6.6.4 </a:t>
            </a:r>
            <a:r>
              <a:rPr lang="zh-CN" altLang="en-US" dirty="0"/>
              <a:t>流水线的多发技术</a:t>
            </a:r>
          </a:p>
        </p:txBody>
      </p:sp>
      <p:sp>
        <p:nvSpPr>
          <p:cNvPr id="4" name="矩形 3">
            <a:extLst>
              <a:ext uri="{FF2B5EF4-FFF2-40B4-BE49-F238E27FC236}">
                <a16:creationId xmlns:a16="http://schemas.microsoft.com/office/drawing/2014/main" id="{9D4009A7-808A-444D-8F86-716C47410EE7}"/>
              </a:ext>
            </a:extLst>
          </p:cNvPr>
          <p:cNvSpPr/>
          <p:nvPr/>
        </p:nvSpPr>
        <p:spPr>
          <a:xfrm>
            <a:off x="473465" y="1557338"/>
            <a:ext cx="4464496"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6.6.1</a:t>
            </a:r>
            <a:r>
              <a:rPr lang="zh-CN" altLang="en-US" sz="3200" kern="0" dirty="0">
                <a:solidFill>
                  <a:srgbClr val="000000"/>
                </a:solidFill>
              </a:rPr>
              <a:t>流水线原理</a:t>
            </a:r>
            <a:endParaRPr kumimoji="0" lang="zh-CN" altLang="en-US" sz="3200" b="0" i="0" u="none" strike="noStrike" kern="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128891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6.6.1</a:t>
            </a:r>
            <a:r>
              <a:rPr lang="zh-CN" altLang="en-US" b="1" dirty="0"/>
              <a:t>流水线原理</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a:xfrm>
            <a:off x="107504" y="836712"/>
            <a:ext cx="8712968" cy="2592288"/>
          </a:xfrm>
        </p:spPr>
        <p:txBody>
          <a:bodyPr/>
          <a:lstStyle/>
          <a:p>
            <a:r>
              <a:rPr lang="en-US" altLang="zh-CN" dirty="0"/>
              <a:t>20</a:t>
            </a:r>
            <a:r>
              <a:rPr lang="zh-CN" altLang="en-US" dirty="0"/>
              <a:t>世纪初美国工程师泰勒发明，管理学界最大的发明</a:t>
            </a:r>
          </a:p>
          <a:p>
            <a:r>
              <a:rPr lang="en-US" altLang="zh-CN" dirty="0"/>
              <a:t>1913</a:t>
            </a:r>
            <a:r>
              <a:rPr lang="zh-CN" altLang="en-US" dirty="0"/>
              <a:t>年 </a:t>
            </a:r>
            <a:r>
              <a:rPr lang="en-US" altLang="zh-CN" dirty="0"/>
              <a:t>10 </a:t>
            </a:r>
            <a:r>
              <a:rPr lang="zh-CN" altLang="en-US" dirty="0"/>
              <a:t>月 </a:t>
            </a:r>
            <a:r>
              <a:rPr lang="en-US" altLang="zh-CN" dirty="0"/>
              <a:t>7 </a:t>
            </a:r>
            <a:r>
              <a:rPr lang="zh-CN" altLang="en-US" dirty="0"/>
              <a:t>日，福特汽车创立了汽车装配流水线 ，使速度提高了</a:t>
            </a:r>
            <a:r>
              <a:rPr lang="en-US" altLang="zh-CN" dirty="0"/>
              <a:t>8 </a:t>
            </a:r>
            <a:r>
              <a:rPr lang="zh-CN" altLang="en-US" dirty="0"/>
              <a:t>倍，第一次实现每 </a:t>
            </a:r>
            <a:r>
              <a:rPr lang="en-US" altLang="zh-CN" dirty="0"/>
              <a:t>10 </a:t>
            </a:r>
            <a:r>
              <a:rPr lang="zh-CN" altLang="en-US" dirty="0"/>
              <a:t>秒钟诞生一部汽车的神话</a:t>
            </a:r>
          </a:p>
        </p:txBody>
      </p:sp>
      <p:pic>
        <p:nvPicPr>
          <p:cNvPr id="2" name="图片 1">
            <a:extLst>
              <a:ext uri="{FF2B5EF4-FFF2-40B4-BE49-F238E27FC236}">
                <a16:creationId xmlns:a16="http://schemas.microsoft.com/office/drawing/2014/main" id="{20394431-708E-4C22-BB63-53853A39527F}"/>
              </a:ext>
            </a:extLst>
          </p:cNvPr>
          <p:cNvPicPr>
            <a:picLocks noChangeAspect="1"/>
          </p:cNvPicPr>
          <p:nvPr/>
        </p:nvPicPr>
        <p:blipFill>
          <a:blip r:embed="rId2"/>
          <a:stretch>
            <a:fillRect/>
          </a:stretch>
        </p:blipFill>
        <p:spPr>
          <a:xfrm>
            <a:off x="395536" y="3645024"/>
            <a:ext cx="3322749" cy="1983346"/>
          </a:xfrm>
          <a:prstGeom prst="rect">
            <a:avLst/>
          </a:prstGeom>
        </p:spPr>
      </p:pic>
      <p:pic>
        <p:nvPicPr>
          <p:cNvPr id="4" name="图片 3">
            <a:extLst>
              <a:ext uri="{FF2B5EF4-FFF2-40B4-BE49-F238E27FC236}">
                <a16:creationId xmlns:a16="http://schemas.microsoft.com/office/drawing/2014/main" id="{920FCDFB-79E5-4A45-BB3C-26728899EEBD}"/>
              </a:ext>
            </a:extLst>
          </p:cNvPr>
          <p:cNvPicPr>
            <a:picLocks noChangeAspect="1"/>
          </p:cNvPicPr>
          <p:nvPr/>
        </p:nvPicPr>
        <p:blipFill>
          <a:blip r:embed="rId3"/>
          <a:stretch>
            <a:fillRect/>
          </a:stretch>
        </p:blipFill>
        <p:spPr>
          <a:xfrm>
            <a:off x="3995936" y="3645024"/>
            <a:ext cx="2807594" cy="1545465"/>
          </a:xfrm>
          <a:prstGeom prst="rect">
            <a:avLst/>
          </a:prstGeom>
        </p:spPr>
      </p:pic>
      <p:pic>
        <p:nvPicPr>
          <p:cNvPr id="5" name="图片 4">
            <a:extLst>
              <a:ext uri="{FF2B5EF4-FFF2-40B4-BE49-F238E27FC236}">
                <a16:creationId xmlns:a16="http://schemas.microsoft.com/office/drawing/2014/main" id="{5F2EA099-0ECA-458C-A891-520D9631343E}"/>
              </a:ext>
            </a:extLst>
          </p:cNvPr>
          <p:cNvPicPr>
            <a:picLocks noChangeAspect="1"/>
          </p:cNvPicPr>
          <p:nvPr/>
        </p:nvPicPr>
        <p:blipFill>
          <a:blip r:embed="rId4"/>
          <a:stretch>
            <a:fillRect/>
          </a:stretch>
        </p:blipFill>
        <p:spPr>
          <a:xfrm>
            <a:off x="3995936" y="5254580"/>
            <a:ext cx="2833352" cy="1603420"/>
          </a:xfrm>
          <a:prstGeom prst="rect">
            <a:avLst/>
          </a:prstGeom>
        </p:spPr>
      </p:pic>
      <p:pic>
        <p:nvPicPr>
          <p:cNvPr id="6" name="图片 5">
            <a:extLst>
              <a:ext uri="{FF2B5EF4-FFF2-40B4-BE49-F238E27FC236}">
                <a16:creationId xmlns:a16="http://schemas.microsoft.com/office/drawing/2014/main" id="{9EF32517-8E20-4E95-A4A2-B343B6756E83}"/>
              </a:ext>
            </a:extLst>
          </p:cNvPr>
          <p:cNvPicPr>
            <a:picLocks noChangeAspect="1"/>
          </p:cNvPicPr>
          <p:nvPr/>
        </p:nvPicPr>
        <p:blipFill>
          <a:blip r:embed="rId5"/>
          <a:stretch>
            <a:fillRect/>
          </a:stretch>
        </p:blipFill>
        <p:spPr>
          <a:xfrm>
            <a:off x="7092280" y="3789040"/>
            <a:ext cx="1493949" cy="882203"/>
          </a:xfrm>
          <a:prstGeom prst="rect">
            <a:avLst/>
          </a:prstGeom>
        </p:spPr>
      </p:pic>
    </p:spTree>
    <p:extLst>
      <p:ext uri="{BB962C8B-B14F-4D97-AF65-F5344CB8AC3E}">
        <p14:creationId xmlns:p14="http://schemas.microsoft.com/office/powerpoint/2010/main" val="93500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6.6.1</a:t>
            </a:r>
            <a:r>
              <a:rPr lang="zh-CN" altLang="en-US" b="1" dirty="0"/>
              <a:t>流水线原理</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r>
              <a:rPr lang="zh-CN" altLang="en-US" dirty="0"/>
              <a:t>流水线是一种将多条指令的执行过程相互重叠的实现技巧，使</a:t>
            </a:r>
            <a:r>
              <a:rPr lang="en-US" altLang="zh-CN" dirty="0"/>
              <a:t>CPU</a:t>
            </a:r>
            <a:r>
              <a:rPr lang="zh-CN" altLang="en-US" dirty="0"/>
              <a:t>可以通过并行执行多条指令来提高吞吐率。</a:t>
            </a:r>
            <a:endParaRPr lang="en-US" altLang="zh-CN" dirty="0"/>
          </a:p>
          <a:p>
            <a:r>
              <a:rPr lang="zh-CN" altLang="en-US" dirty="0"/>
              <a:t>举例：</a:t>
            </a:r>
          </a:p>
        </p:txBody>
      </p:sp>
      <p:pic>
        <p:nvPicPr>
          <p:cNvPr id="7" name="图片 6">
            <a:extLst>
              <a:ext uri="{FF2B5EF4-FFF2-40B4-BE49-F238E27FC236}">
                <a16:creationId xmlns:a16="http://schemas.microsoft.com/office/drawing/2014/main" id="{2029D298-7956-4A4E-A4D6-563E4982920D}"/>
              </a:ext>
            </a:extLst>
          </p:cNvPr>
          <p:cNvPicPr>
            <a:picLocks noChangeAspect="1"/>
          </p:cNvPicPr>
          <p:nvPr/>
        </p:nvPicPr>
        <p:blipFill>
          <a:blip r:embed="rId2"/>
          <a:stretch>
            <a:fillRect/>
          </a:stretch>
        </p:blipFill>
        <p:spPr>
          <a:xfrm>
            <a:off x="827584" y="3068960"/>
            <a:ext cx="7621897" cy="1800200"/>
          </a:xfrm>
          <a:prstGeom prst="rect">
            <a:avLst/>
          </a:prstGeom>
        </p:spPr>
      </p:pic>
      <p:sp>
        <p:nvSpPr>
          <p:cNvPr id="8" name="矩形 7">
            <a:extLst>
              <a:ext uri="{FF2B5EF4-FFF2-40B4-BE49-F238E27FC236}">
                <a16:creationId xmlns:a16="http://schemas.microsoft.com/office/drawing/2014/main" id="{79F2E151-C38D-4D0E-A0D2-3B6A98A229A6}"/>
              </a:ext>
            </a:extLst>
          </p:cNvPr>
          <p:cNvSpPr/>
          <p:nvPr/>
        </p:nvSpPr>
        <p:spPr>
          <a:xfrm>
            <a:off x="1547664" y="5301208"/>
            <a:ext cx="6408712" cy="1384995"/>
          </a:xfrm>
          <a:prstGeom prst="rect">
            <a:avLst/>
          </a:prstGeom>
        </p:spPr>
        <p:txBody>
          <a:bodyPr wrap="square">
            <a:spAutoFit/>
          </a:bodyPr>
          <a:lstStyle/>
          <a:p>
            <a:endParaRPr lang="zh-CN" altLang="en-US" sz="1200" dirty="0">
              <a:solidFill>
                <a:srgbClr val="0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b="1" dirty="0">
                <a:solidFill>
                  <a:srgbClr val="000000"/>
                </a:solidFill>
                <a:latin typeface="微软雅黑" panose="020B0503020204020204" pitchFamily="34" charset="-122"/>
                <a:ea typeface="微软雅黑" panose="020B0503020204020204" pitchFamily="34" charset="-122"/>
              </a:rPr>
              <a:t>每个步骤</a:t>
            </a:r>
            <a:r>
              <a:rPr lang="en-US" altLang="zh-CN" sz="2400" b="1" dirty="0">
                <a:solidFill>
                  <a:srgbClr val="000000"/>
                </a:solidFill>
                <a:latin typeface="Verdana" panose="020B0604030504040204" pitchFamily="34" charset="0"/>
                <a:ea typeface="微软雅黑" panose="020B0503020204020204" pitchFamily="34" charset="-122"/>
              </a:rPr>
              <a:t>30</a:t>
            </a:r>
            <a:r>
              <a:rPr lang="zh-CN" altLang="en-US" sz="2400" b="1" dirty="0">
                <a:solidFill>
                  <a:srgbClr val="000000"/>
                </a:solidFill>
                <a:latin typeface="微软雅黑" panose="020B0503020204020204" pitchFamily="34" charset="-122"/>
                <a:ea typeface="微软雅黑" panose="020B0503020204020204" pitchFamily="34" charset="-122"/>
              </a:rPr>
              <a:t>分钟</a:t>
            </a:r>
            <a:endParaRPr lang="zh-CN" altLang="en-US" sz="2400" dirty="0">
              <a:solidFill>
                <a:srgbClr val="0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b="1" dirty="0">
                <a:solidFill>
                  <a:srgbClr val="000000"/>
                </a:solidFill>
                <a:latin typeface="微软雅黑" panose="020B0503020204020204" pitchFamily="34" charset="-122"/>
                <a:ea typeface="微软雅黑" panose="020B0503020204020204" pitchFamily="34" charset="-122"/>
              </a:rPr>
              <a:t>顾客按排队顺序进入</a:t>
            </a:r>
            <a:endParaRPr lang="zh-CN" altLang="en-US" sz="2400" dirty="0">
              <a:solidFill>
                <a:srgbClr val="0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b="1" dirty="0">
                <a:solidFill>
                  <a:srgbClr val="000000"/>
                </a:solidFill>
                <a:latin typeface="微软雅黑" panose="020B0503020204020204" pitchFamily="34" charset="-122"/>
                <a:ea typeface="微软雅黑" panose="020B0503020204020204" pitchFamily="34" charset="-122"/>
              </a:rPr>
              <a:t>洗衣店每次只允许一个顾客进入</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476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6.6.1</a:t>
            </a:r>
            <a:r>
              <a:rPr lang="zh-CN" altLang="en-US" b="1" dirty="0"/>
              <a:t>流水线原理</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r>
              <a:rPr lang="zh-CN" altLang="en-US" dirty="0"/>
              <a:t>方案</a:t>
            </a:r>
            <a:r>
              <a:rPr lang="en-US" altLang="zh-CN" dirty="0"/>
              <a:t>1:</a:t>
            </a:r>
            <a:r>
              <a:rPr lang="zh-CN" altLang="en-US" dirty="0"/>
              <a:t>顺序方式</a:t>
            </a:r>
          </a:p>
        </p:txBody>
      </p:sp>
      <p:sp>
        <p:nvSpPr>
          <p:cNvPr id="5" name="矩形 4">
            <a:extLst>
              <a:ext uri="{FF2B5EF4-FFF2-40B4-BE49-F238E27FC236}">
                <a16:creationId xmlns:a16="http://schemas.microsoft.com/office/drawing/2014/main" id="{9C4661FE-59E9-43A4-8F81-BCDA10D1B4D9}"/>
              </a:ext>
            </a:extLst>
          </p:cNvPr>
          <p:cNvSpPr/>
          <p:nvPr/>
        </p:nvSpPr>
        <p:spPr>
          <a:xfrm>
            <a:off x="683568" y="5013176"/>
            <a:ext cx="7848872" cy="1631216"/>
          </a:xfrm>
          <a:prstGeom prst="rect">
            <a:avLst/>
          </a:prstGeom>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每个洗衣任务的完成时间：</a:t>
            </a:r>
            <a:r>
              <a:rPr lang="en-US" altLang="zh-CN" sz="2000" b="1" dirty="0">
                <a:solidFill>
                  <a:srgbClr val="FF0000"/>
                </a:solidFill>
                <a:latin typeface="Verdana" panose="020B0604030504040204" pitchFamily="34" charset="0"/>
                <a:ea typeface="微软雅黑" panose="020B0503020204020204" pitchFamily="34" charset="-122"/>
              </a:rPr>
              <a:t>2</a:t>
            </a:r>
            <a:r>
              <a:rPr lang="zh-CN" altLang="en-US" sz="2000" b="1" dirty="0">
                <a:solidFill>
                  <a:srgbClr val="FF0000"/>
                </a:solidFill>
                <a:latin typeface="微软雅黑" panose="020B0503020204020204" pitchFamily="34" charset="-122"/>
                <a:ea typeface="微软雅黑" panose="020B0503020204020204" pitchFamily="34" charset="-122"/>
              </a:rPr>
              <a:t>小时</a:t>
            </a:r>
            <a:endParaRPr lang="zh-CN" altLang="en-US" sz="20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dirty="0">
                <a:solidFill>
                  <a:srgbClr val="000000"/>
                </a:solidFill>
                <a:latin typeface="微软雅黑" panose="020B0503020204020204" pitchFamily="34" charset="-122"/>
                <a:ea typeface="微软雅黑" panose="020B0503020204020204" pitchFamily="34" charset="-122"/>
              </a:rPr>
              <a:t>吞吐率：</a:t>
            </a:r>
            <a:r>
              <a:rPr lang="en-US" altLang="zh-CN" sz="2000" b="1" dirty="0">
                <a:solidFill>
                  <a:srgbClr val="000000"/>
                </a:solidFill>
                <a:latin typeface="Verdana" panose="020B0604030504040204" pitchFamily="34" charset="0"/>
                <a:ea typeface="微软雅黑" panose="020B0503020204020204" pitchFamily="34" charset="-122"/>
              </a:rPr>
              <a:t>4</a:t>
            </a:r>
            <a:r>
              <a:rPr lang="zh-CN" altLang="en-US" sz="2000" b="1" dirty="0">
                <a:solidFill>
                  <a:srgbClr val="000000"/>
                </a:solidFill>
                <a:latin typeface="微软雅黑" panose="020B0503020204020204" pitchFamily="34" charset="-122"/>
                <a:ea typeface="微软雅黑" panose="020B0503020204020204" pitchFamily="34" charset="-122"/>
              </a:rPr>
              <a:t>个洗衣任务</a:t>
            </a:r>
            <a:r>
              <a:rPr lang="en-US" altLang="zh-CN" sz="2000" b="1" dirty="0">
                <a:solidFill>
                  <a:srgbClr val="000000"/>
                </a:solidFill>
                <a:latin typeface="Verdana" panose="020B0604030504040204" pitchFamily="34" charset="0"/>
                <a:ea typeface="微软雅黑" panose="020B0503020204020204" pitchFamily="34" charset="-122"/>
              </a:rPr>
              <a:t>/8</a:t>
            </a:r>
            <a:r>
              <a:rPr lang="zh-CN" altLang="en-US" sz="2000" b="1" dirty="0">
                <a:solidFill>
                  <a:srgbClr val="000000"/>
                </a:solidFill>
                <a:latin typeface="微软雅黑" panose="020B0503020204020204" pitchFamily="34" charset="-122"/>
                <a:ea typeface="微软雅黑" panose="020B0503020204020204" pitchFamily="34" charset="-122"/>
              </a:rPr>
              <a:t>小时</a:t>
            </a:r>
            <a:r>
              <a:rPr lang="en-US" altLang="zh-CN" sz="2000" b="1" dirty="0">
                <a:solidFill>
                  <a:srgbClr val="000000"/>
                </a:solidFill>
                <a:latin typeface="Verdana" panose="020B0604030504040204" pitchFamily="34" charset="0"/>
                <a:ea typeface="微软雅黑" panose="020B0503020204020204" pitchFamily="34" charset="-122"/>
              </a:rPr>
              <a:t>=0.5</a:t>
            </a:r>
            <a:r>
              <a:rPr lang="zh-CN" altLang="en-US" sz="2000" b="1" dirty="0">
                <a:solidFill>
                  <a:srgbClr val="000000"/>
                </a:solidFill>
                <a:latin typeface="微软雅黑" panose="020B0503020204020204" pitchFamily="34" charset="-122"/>
                <a:ea typeface="微软雅黑" panose="020B0503020204020204" pitchFamily="34" charset="-122"/>
              </a:rPr>
              <a:t>任务</a:t>
            </a:r>
            <a:r>
              <a:rPr lang="en-US" altLang="zh-CN" sz="2000" b="1" dirty="0">
                <a:solidFill>
                  <a:srgbClr val="000000"/>
                </a:solidFill>
                <a:latin typeface="Verdana" panose="020B0604030504040204" pitchFamily="34" charset="0"/>
                <a:ea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小时</a:t>
            </a:r>
            <a:endParaRPr lang="zh-CN" altLang="en-US" sz="2000" dirty="0">
              <a:solidFill>
                <a:srgbClr val="0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dirty="0">
                <a:solidFill>
                  <a:srgbClr val="000000"/>
                </a:solidFill>
                <a:latin typeface="微软雅黑" panose="020B0503020204020204" pitchFamily="34" charset="-122"/>
                <a:ea typeface="微软雅黑" panose="020B0503020204020204" pitchFamily="34" charset="-122"/>
              </a:rPr>
              <a:t>每个设备的使用率都是</a:t>
            </a:r>
            <a:r>
              <a:rPr lang="en-US" altLang="zh-CN" sz="2000" b="1" dirty="0">
                <a:solidFill>
                  <a:srgbClr val="000000"/>
                </a:solidFill>
                <a:latin typeface="Verdana" panose="020B0604030504040204" pitchFamily="34" charset="0"/>
                <a:ea typeface="微软雅黑" panose="020B0503020204020204" pitchFamily="34" charset="-122"/>
              </a:rPr>
              <a:t>25%</a:t>
            </a:r>
          </a:p>
          <a:p>
            <a:r>
              <a:rPr lang="en-US" altLang="zh-CN" sz="2000" b="1" dirty="0">
                <a:solidFill>
                  <a:srgbClr val="000000"/>
                </a:solidFill>
                <a:latin typeface="Verdana" panose="020B0604030504040204" pitchFamily="34" charset="0"/>
                <a:ea typeface="微软雅黑" panose="020B0503020204020204" pitchFamily="34" charset="-122"/>
              </a:rPr>
              <a:t>Checker</a:t>
            </a:r>
            <a:r>
              <a:rPr lang="zh-CN" altLang="en-US" sz="2000" b="1" dirty="0">
                <a:solidFill>
                  <a:srgbClr val="000000"/>
                </a:solidFill>
                <a:latin typeface="微软雅黑" panose="020B0503020204020204" pitchFamily="34" charset="-122"/>
                <a:ea typeface="微软雅黑" panose="020B0503020204020204" pitchFamily="34" charset="-122"/>
              </a:rPr>
              <a:t>工作</a:t>
            </a:r>
            <a:r>
              <a:rPr lang="en-US" altLang="zh-CN" sz="2000" b="1" dirty="0">
                <a:solidFill>
                  <a:srgbClr val="000000"/>
                </a:solidFill>
                <a:latin typeface="Verdana" panose="020B0604030504040204" pitchFamily="34" charset="0"/>
                <a:ea typeface="微软雅黑" panose="020B0503020204020204" pitchFamily="34" charset="-122"/>
              </a:rPr>
              <a:t>2</a:t>
            </a:r>
            <a:r>
              <a:rPr lang="zh-CN" altLang="en-US" sz="2000" b="1" dirty="0">
                <a:solidFill>
                  <a:srgbClr val="000000"/>
                </a:solidFill>
                <a:latin typeface="微软雅黑" panose="020B0503020204020204" pitchFamily="34" charset="-122"/>
                <a:ea typeface="微软雅黑" panose="020B0503020204020204" pitchFamily="34" charset="-122"/>
              </a:rPr>
              <a:t>小时、</a:t>
            </a:r>
            <a:r>
              <a:rPr lang="en-US" altLang="zh-CN" sz="2000" b="1" dirty="0">
                <a:solidFill>
                  <a:srgbClr val="000000"/>
                </a:solidFill>
                <a:latin typeface="Verdana" panose="020B0604030504040204" pitchFamily="34" charset="0"/>
                <a:ea typeface="微软雅黑" panose="020B0503020204020204" pitchFamily="34" charset="-122"/>
              </a:rPr>
              <a:t>Washer</a:t>
            </a:r>
            <a:r>
              <a:rPr lang="zh-CN" altLang="en-US" sz="2000" b="1" dirty="0">
                <a:solidFill>
                  <a:srgbClr val="000000"/>
                </a:solidFill>
                <a:latin typeface="微软雅黑" panose="020B0503020204020204" pitchFamily="34" charset="-122"/>
                <a:ea typeface="微软雅黑" panose="020B0503020204020204" pitchFamily="34" charset="-122"/>
              </a:rPr>
              <a:t>工作</a:t>
            </a:r>
            <a:r>
              <a:rPr lang="en-US" altLang="zh-CN" sz="2000" b="1" dirty="0">
                <a:solidFill>
                  <a:srgbClr val="000000"/>
                </a:solidFill>
                <a:latin typeface="Verdana" panose="020B0604030504040204" pitchFamily="34" charset="0"/>
                <a:ea typeface="微软雅黑" panose="020B0503020204020204" pitchFamily="34" charset="-122"/>
              </a:rPr>
              <a:t>2</a:t>
            </a:r>
            <a:r>
              <a:rPr lang="zh-CN" altLang="en-US" sz="2000" b="1" dirty="0">
                <a:solidFill>
                  <a:srgbClr val="000000"/>
                </a:solidFill>
                <a:latin typeface="微软雅黑" panose="020B0503020204020204" pitchFamily="34" charset="-122"/>
                <a:ea typeface="微软雅黑" panose="020B0503020204020204" pitchFamily="34" charset="-122"/>
              </a:rPr>
              <a:t>小时、</a:t>
            </a:r>
            <a:r>
              <a:rPr lang="en-US" altLang="zh-CN" sz="2000" b="1" dirty="0">
                <a:solidFill>
                  <a:srgbClr val="000000"/>
                </a:solidFill>
                <a:latin typeface="Verdana" panose="020B0604030504040204" pitchFamily="34" charset="0"/>
                <a:ea typeface="微软雅黑" panose="020B0503020204020204" pitchFamily="34" charset="-122"/>
              </a:rPr>
              <a:t>Dryer</a:t>
            </a:r>
            <a:r>
              <a:rPr lang="zh-CN" altLang="en-US" sz="2000" b="1" dirty="0">
                <a:solidFill>
                  <a:srgbClr val="000000"/>
                </a:solidFill>
                <a:latin typeface="微软雅黑" panose="020B0503020204020204" pitchFamily="34" charset="-122"/>
                <a:ea typeface="微软雅黑" panose="020B0503020204020204" pitchFamily="34" charset="-122"/>
              </a:rPr>
              <a:t>工作</a:t>
            </a:r>
            <a:r>
              <a:rPr lang="en-US" altLang="zh-CN" sz="2000" b="1" dirty="0">
                <a:solidFill>
                  <a:srgbClr val="000000"/>
                </a:solidFill>
                <a:latin typeface="Verdana" panose="020B0604030504040204" pitchFamily="34" charset="0"/>
                <a:ea typeface="微软雅黑" panose="020B0503020204020204" pitchFamily="34" charset="-122"/>
              </a:rPr>
              <a:t>2</a:t>
            </a:r>
            <a:r>
              <a:rPr lang="zh-CN" altLang="en-US" sz="2000" b="1" dirty="0">
                <a:solidFill>
                  <a:srgbClr val="000000"/>
                </a:solidFill>
                <a:latin typeface="微软雅黑" panose="020B0503020204020204" pitchFamily="34" charset="-122"/>
                <a:ea typeface="微软雅黑" panose="020B0503020204020204" pitchFamily="34" charset="-122"/>
              </a:rPr>
              <a:t>小时、</a:t>
            </a:r>
            <a:r>
              <a:rPr lang="en-US" altLang="zh-CN" sz="2000" b="1" dirty="0">
                <a:solidFill>
                  <a:srgbClr val="000000"/>
                </a:solidFill>
                <a:latin typeface="Verdana" panose="020B0604030504040204" pitchFamily="34" charset="0"/>
                <a:ea typeface="微软雅黑" panose="020B0503020204020204" pitchFamily="34" charset="-122"/>
              </a:rPr>
              <a:t>Folder</a:t>
            </a:r>
            <a:r>
              <a:rPr lang="zh-CN" altLang="en-US" sz="2000" b="1" dirty="0">
                <a:solidFill>
                  <a:srgbClr val="000000"/>
                </a:solidFill>
                <a:latin typeface="微软雅黑" panose="020B0503020204020204" pitchFamily="34" charset="-122"/>
                <a:ea typeface="微软雅黑" panose="020B0503020204020204" pitchFamily="34" charset="-122"/>
              </a:rPr>
              <a:t>工作</a:t>
            </a:r>
            <a:r>
              <a:rPr lang="en-US" altLang="zh-CN" sz="2000" b="1" dirty="0">
                <a:solidFill>
                  <a:srgbClr val="000000"/>
                </a:solidFill>
                <a:latin typeface="Verdana" panose="020B0604030504040204" pitchFamily="34" charset="0"/>
                <a:ea typeface="微软雅黑" panose="020B0503020204020204" pitchFamily="34" charset="-122"/>
              </a:rPr>
              <a:t>2</a:t>
            </a:r>
            <a:r>
              <a:rPr lang="zh-CN" altLang="en-US" sz="2000" b="1" dirty="0">
                <a:solidFill>
                  <a:srgbClr val="000000"/>
                </a:solidFill>
                <a:latin typeface="微软雅黑" panose="020B0503020204020204" pitchFamily="34" charset="-122"/>
                <a:ea typeface="微软雅黑" panose="020B0503020204020204" pitchFamily="34" charset="-122"/>
              </a:rPr>
              <a:t>小时</a:t>
            </a: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934C81E-01A8-4499-A587-BB5C040479A0}"/>
              </a:ext>
            </a:extLst>
          </p:cNvPr>
          <p:cNvPicPr>
            <a:picLocks noChangeAspect="1"/>
          </p:cNvPicPr>
          <p:nvPr/>
        </p:nvPicPr>
        <p:blipFill>
          <a:blip r:embed="rId2"/>
          <a:stretch>
            <a:fillRect/>
          </a:stretch>
        </p:blipFill>
        <p:spPr>
          <a:xfrm>
            <a:off x="683568" y="1340768"/>
            <a:ext cx="6741350" cy="3360552"/>
          </a:xfrm>
          <a:prstGeom prst="rect">
            <a:avLst/>
          </a:prstGeom>
        </p:spPr>
      </p:pic>
    </p:spTree>
    <p:extLst>
      <p:ext uri="{BB962C8B-B14F-4D97-AF65-F5344CB8AC3E}">
        <p14:creationId xmlns:p14="http://schemas.microsoft.com/office/powerpoint/2010/main" val="198773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6.6.1</a:t>
            </a:r>
            <a:r>
              <a:rPr lang="zh-CN" altLang="en-US" b="1" dirty="0"/>
              <a:t>流水线原理</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r>
              <a:rPr lang="zh-CN" altLang="en-US" dirty="0"/>
              <a:t>方案</a:t>
            </a:r>
            <a:r>
              <a:rPr lang="en-US" altLang="zh-CN" dirty="0"/>
              <a:t>1:</a:t>
            </a:r>
            <a:r>
              <a:rPr lang="zh-CN" altLang="en-US" dirty="0"/>
              <a:t>顺序方式</a:t>
            </a:r>
          </a:p>
        </p:txBody>
      </p:sp>
      <p:sp>
        <p:nvSpPr>
          <p:cNvPr id="5" name="矩形 4">
            <a:extLst>
              <a:ext uri="{FF2B5EF4-FFF2-40B4-BE49-F238E27FC236}">
                <a16:creationId xmlns:a16="http://schemas.microsoft.com/office/drawing/2014/main" id="{9C4661FE-59E9-43A4-8F81-BCDA10D1B4D9}"/>
              </a:ext>
            </a:extLst>
          </p:cNvPr>
          <p:cNvSpPr/>
          <p:nvPr/>
        </p:nvSpPr>
        <p:spPr>
          <a:xfrm>
            <a:off x="683568" y="5013176"/>
            <a:ext cx="7848872" cy="163121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每个洗衣任务的完成时间：</a:t>
            </a:r>
            <a:r>
              <a:rPr kumimoji="0" lang="en-US" altLang="zh-CN" sz="2000" b="1" i="0" u="none" strike="noStrike" kern="1200" cap="none" spc="0" normalizeH="0" baseline="0" noProof="0" dirty="0">
                <a:ln>
                  <a:noFill/>
                </a:ln>
                <a:solidFill>
                  <a:srgbClr val="FF0000"/>
                </a:solidFill>
                <a:effectLst/>
                <a:uLnTx/>
                <a:uFillTx/>
                <a:latin typeface="Verdana" panose="020B0604030504040204" pitchFamily="34" charset="0"/>
                <a:ea typeface="微软雅黑" panose="020B0503020204020204" pitchFamily="34" charset="-122"/>
                <a:cs typeface="+mn-cs"/>
              </a:rPr>
              <a:t>2</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小时</a:t>
            </a:r>
            <a:endPar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吞吐率：</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4</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个洗衣任务</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/8</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小时</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=0.5</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任务</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小时</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每个设备的使用率都是</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25%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Checker</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工作</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2</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小时、</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Washer</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工作</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2</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小时、</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Dryer</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工作</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2</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小时、</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Folder</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工作</a:t>
            </a:r>
            <a:r>
              <a:rPr kumimoji="0" lang="en-US" altLang="zh-CN" sz="2000" b="1"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2</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小时</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6934C81E-01A8-4499-A587-BB5C040479A0}"/>
              </a:ext>
            </a:extLst>
          </p:cNvPr>
          <p:cNvPicPr>
            <a:picLocks noChangeAspect="1"/>
          </p:cNvPicPr>
          <p:nvPr/>
        </p:nvPicPr>
        <p:blipFill>
          <a:blip r:embed="rId2"/>
          <a:stretch>
            <a:fillRect/>
          </a:stretch>
        </p:blipFill>
        <p:spPr>
          <a:xfrm>
            <a:off x="683568" y="1340768"/>
            <a:ext cx="6741350" cy="3360552"/>
          </a:xfrm>
          <a:prstGeom prst="rect">
            <a:avLst/>
          </a:prstGeom>
        </p:spPr>
      </p:pic>
      <p:sp>
        <p:nvSpPr>
          <p:cNvPr id="2" name="矩形 1">
            <a:extLst>
              <a:ext uri="{FF2B5EF4-FFF2-40B4-BE49-F238E27FC236}">
                <a16:creationId xmlns:a16="http://schemas.microsoft.com/office/drawing/2014/main" id="{2E09830D-9A86-406E-8BBA-E9627188014F}"/>
              </a:ext>
            </a:extLst>
          </p:cNvPr>
          <p:cNvSpPr/>
          <p:nvPr/>
        </p:nvSpPr>
        <p:spPr>
          <a:xfrm>
            <a:off x="7596336" y="2852936"/>
            <a:ext cx="1261884" cy="523220"/>
          </a:xfrm>
          <a:prstGeom prst="rect">
            <a:avLst/>
          </a:prstGeom>
        </p:spPr>
        <p:txBody>
          <a:bodyPr wrap="none">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时空图</a:t>
            </a:r>
            <a:endParaRPr lang="zh-CN" altLang="en-US" dirty="0"/>
          </a:p>
        </p:txBody>
      </p:sp>
      <p:sp>
        <p:nvSpPr>
          <p:cNvPr id="4" name="Rectangle 2">
            <a:extLst>
              <a:ext uri="{FF2B5EF4-FFF2-40B4-BE49-F238E27FC236}">
                <a16:creationId xmlns:a16="http://schemas.microsoft.com/office/drawing/2014/main" id="{BC802B9B-00C6-4D36-B7D2-D2CF919CBDC4}"/>
              </a:ext>
            </a:extLst>
          </p:cNvPr>
          <p:cNvSpPr>
            <a:spLocks noChangeArrowheads="1"/>
          </p:cNvSpPr>
          <p:nvPr/>
        </p:nvSpPr>
        <p:spPr bwMode="auto">
          <a:xfrm>
            <a:off x="6300192" y="5445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C</a:t>
            </a:r>
            <a:r>
              <a:rPr kumimoji="0" lang="en-US" altLang="zh-CN" sz="1000" b="0" i="0" u="none" strike="noStrike" cap="none" normalizeH="0" baseline="-3000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k</a:t>
            </a: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22C09F-0C58-458D-BD8E-A29426EB0FA8}"/>
              </a:ext>
            </a:extLst>
          </p:cNvPr>
          <p:cNvSpPr>
            <a:spLocks noChangeArrowheads="1"/>
          </p:cNvSpPr>
          <p:nvPr/>
        </p:nvSpPr>
        <p:spPr bwMode="auto">
          <a:xfrm>
            <a:off x="6300192" y="58944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961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6.6.1</a:t>
            </a:r>
            <a:r>
              <a:rPr lang="zh-CN" altLang="en-US" b="1" dirty="0"/>
              <a:t>流水线原理</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a:xfrm>
            <a:off x="0" y="620688"/>
            <a:ext cx="8712968" cy="6237312"/>
          </a:xfrm>
        </p:spPr>
        <p:txBody>
          <a:bodyPr/>
          <a:lstStyle/>
          <a:p>
            <a:r>
              <a:rPr lang="zh-CN" altLang="en-US" dirty="0"/>
              <a:t>方案</a:t>
            </a:r>
            <a:r>
              <a:rPr lang="en-US" altLang="zh-CN" dirty="0"/>
              <a:t>2:</a:t>
            </a:r>
            <a:r>
              <a:rPr lang="zh-CN" altLang="en-US" dirty="0"/>
              <a:t>流水线方式</a:t>
            </a:r>
          </a:p>
        </p:txBody>
      </p:sp>
      <p:sp>
        <p:nvSpPr>
          <p:cNvPr id="5" name="矩形 4">
            <a:extLst>
              <a:ext uri="{FF2B5EF4-FFF2-40B4-BE49-F238E27FC236}">
                <a16:creationId xmlns:a16="http://schemas.microsoft.com/office/drawing/2014/main" id="{9C4661FE-59E9-43A4-8F81-BCDA10D1B4D9}"/>
              </a:ext>
            </a:extLst>
          </p:cNvPr>
          <p:cNvSpPr/>
          <p:nvPr/>
        </p:nvSpPr>
        <p:spPr>
          <a:xfrm>
            <a:off x="539552" y="4437112"/>
            <a:ext cx="7848872" cy="1938992"/>
          </a:xfrm>
          <a:prstGeom prst="rect">
            <a:avLst/>
          </a:prstGeom>
        </p:spPr>
        <p:txBody>
          <a:bodyPr wrap="square">
            <a:spAutoFit/>
          </a:bodyPr>
          <a:lstStyle/>
          <a:p>
            <a:pPr lvl="0"/>
            <a:r>
              <a:rPr lang="zh-CN" altLang="en-US" sz="2000" b="1" dirty="0">
                <a:latin typeface="微软雅黑" panose="020B0503020204020204" pitchFamily="34" charset="-122"/>
                <a:ea typeface="微软雅黑" panose="020B0503020204020204" pitchFamily="34" charset="-122"/>
              </a:rPr>
              <a:t>如果洗衣店允许多个顾客同时进入</a:t>
            </a:r>
          </a:p>
          <a:p>
            <a:pPr lvl="0"/>
            <a:r>
              <a:rPr lang="zh-CN" altLang="en-US" sz="2000" b="1" dirty="0">
                <a:latin typeface="微软雅黑" panose="020B0503020204020204" pitchFamily="34" charset="-122"/>
                <a:ea typeface="微软雅黑" panose="020B0503020204020204" pitchFamily="34" charset="-122"/>
              </a:rPr>
              <a:t>每个洗衣任务的完成时间：</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小时</a:t>
            </a:r>
          </a:p>
          <a:p>
            <a:pPr lvl="0"/>
            <a:r>
              <a:rPr lang="zh-CN" altLang="en-US" sz="2000" b="1" dirty="0">
                <a:latin typeface="微软雅黑" panose="020B0503020204020204" pitchFamily="34" charset="-122"/>
                <a:ea typeface="微软雅黑" panose="020B0503020204020204" pitchFamily="34" charset="-122"/>
              </a:rPr>
              <a:t>四个洗衣任务可以用</a:t>
            </a:r>
            <a:r>
              <a:rPr lang="en-US" altLang="zh-CN" sz="2000" b="1" dirty="0">
                <a:latin typeface="微软雅黑" panose="020B0503020204020204" pitchFamily="34" charset="-122"/>
                <a:ea typeface="微软雅黑" panose="020B0503020204020204" pitchFamily="34" charset="-122"/>
              </a:rPr>
              <a:t>3.5 </a:t>
            </a:r>
            <a:r>
              <a:rPr lang="zh-CN" altLang="en-US" sz="2000" b="1" dirty="0">
                <a:latin typeface="微软雅黑" panose="020B0503020204020204" pitchFamily="34" charset="-122"/>
                <a:ea typeface="微软雅黑" panose="020B0503020204020204" pitchFamily="34" charset="-122"/>
              </a:rPr>
              <a:t>小时完成</a:t>
            </a:r>
          </a:p>
          <a:p>
            <a:r>
              <a:rPr lang="zh-CN" altLang="en-US" sz="2000" b="1" dirty="0">
                <a:latin typeface="微软雅黑" panose="020B0503020204020204" pitchFamily="34" charset="-122"/>
                <a:ea typeface="微软雅黑" panose="020B0503020204020204" pitchFamily="34" charset="-122"/>
              </a:rPr>
              <a:t>吞吐率</a:t>
            </a:r>
            <a:r>
              <a:rPr lang="en-US" altLang="zh-CN" sz="2000" b="1" dirty="0">
                <a:latin typeface="微软雅黑" panose="020B0503020204020204" pitchFamily="34" charset="-122"/>
                <a:ea typeface="微软雅黑" panose="020B0503020204020204" pitchFamily="34" charset="-122"/>
              </a:rPr>
              <a:t>=4/3.5=1.14 </a:t>
            </a:r>
            <a:r>
              <a:rPr lang="zh-CN" altLang="en-US" sz="2000" b="1" dirty="0">
                <a:latin typeface="微软雅黑" panose="020B0503020204020204" pitchFamily="34" charset="-122"/>
                <a:ea typeface="微软雅黑" panose="020B0503020204020204" pitchFamily="34" charset="-122"/>
              </a:rPr>
              <a:t>任务 小时</a:t>
            </a:r>
          </a:p>
          <a:p>
            <a:r>
              <a:rPr lang="zh-CN" altLang="en-US" sz="2000" b="1" dirty="0">
                <a:latin typeface="微软雅黑" panose="020B0503020204020204" pitchFamily="34" charset="-122"/>
                <a:ea typeface="微软雅黑" panose="020B0503020204020204" pitchFamily="34" charset="-122"/>
              </a:rPr>
              <a:t>每个设备的使用率都是</a:t>
            </a:r>
            <a:r>
              <a:rPr lang="en-US" altLang="zh-CN" sz="2000" b="1" dirty="0">
                <a:latin typeface="微软雅黑" panose="020B0503020204020204" pitchFamily="34" charset="-122"/>
                <a:ea typeface="微软雅黑" panose="020B0503020204020204" pitchFamily="34" charset="-122"/>
              </a:rPr>
              <a:t>57% </a:t>
            </a:r>
            <a:r>
              <a:rPr lang="zh-CN" altLang="en-US" sz="2000" b="1" dirty="0">
                <a:latin typeface="微软雅黑" panose="020B0503020204020204" pitchFamily="34" charset="-122"/>
                <a:ea typeface="微软雅黑" panose="020B0503020204020204" pitchFamily="34" charset="-122"/>
              </a:rPr>
              <a:t>每个设备或人工作</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小时</a:t>
            </a:r>
            <a:endParaRPr lang="zh-CN" altLang="en-US" sz="2000" dirty="0">
              <a:latin typeface="微软雅黑" panose="020B0503020204020204" pitchFamily="34" charset="-122"/>
              <a:ea typeface="微软雅黑" panose="020B0503020204020204" pitchFamily="34" charset="-122"/>
            </a:endParaRPr>
          </a:p>
          <a:p>
            <a:pPr lvl="0"/>
            <a:r>
              <a:rPr lang="zh-CN" altLang="en-US" sz="2000" b="1" dirty="0">
                <a:latin typeface="微软雅黑" panose="020B0503020204020204" pitchFamily="34" charset="-122"/>
                <a:ea typeface="微软雅黑" panose="020B0503020204020204" pitchFamily="34" charset="-122"/>
              </a:rPr>
              <a:t>加速比</a:t>
            </a:r>
            <a:r>
              <a:rPr lang="en-US" altLang="zh-CN" sz="2000" b="1" dirty="0">
                <a:latin typeface="微软雅黑" panose="020B0503020204020204" pitchFamily="34" charset="-122"/>
                <a:ea typeface="微软雅黑" panose="020B0503020204020204" pitchFamily="34" charset="-122"/>
              </a:rPr>
              <a:t>=8/3.5=2.3</a:t>
            </a:r>
          </a:p>
        </p:txBody>
      </p:sp>
      <p:sp>
        <p:nvSpPr>
          <p:cNvPr id="2" name="矩形 1">
            <a:extLst>
              <a:ext uri="{FF2B5EF4-FFF2-40B4-BE49-F238E27FC236}">
                <a16:creationId xmlns:a16="http://schemas.microsoft.com/office/drawing/2014/main" id="{2E09830D-9A86-406E-8BBA-E9627188014F}"/>
              </a:ext>
            </a:extLst>
          </p:cNvPr>
          <p:cNvSpPr/>
          <p:nvPr/>
        </p:nvSpPr>
        <p:spPr>
          <a:xfrm>
            <a:off x="5436096" y="2492896"/>
            <a:ext cx="1261884" cy="523220"/>
          </a:xfrm>
          <a:prstGeom prst="rect">
            <a:avLst/>
          </a:prstGeom>
        </p:spPr>
        <p:txBody>
          <a:bodyPr wrap="none">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时空图</a:t>
            </a:r>
            <a:endParaRPr lang="zh-CN" altLang="en-US" dirty="0"/>
          </a:p>
        </p:txBody>
      </p:sp>
      <p:pic>
        <p:nvPicPr>
          <p:cNvPr id="4" name="图片 3">
            <a:extLst>
              <a:ext uri="{FF2B5EF4-FFF2-40B4-BE49-F238E27FC236}">
                <a16:creationId xmlns:a16="http://schemas.microsoft.com/office/drawing/2014/main" id="{E5D1C608-3D95-444A-A9F1-50DA971E1A05}"/>
              </a:ext>
            </a:extLst>
          </p:cNvPr>
          <p:cNvPicPr>
            <a:picLocks noChangeAspect="1"/>
          </p:cNvPicPr>
          <p:nvPr/>
        </p:nvPicPr>
        <p:blipFill>
          <a:blip r:embed="rId3"/>
          <a:stretch>
            <a:fillRect/>
          </a:stretch>
        </p:blipFill>
        <p:spPr>
          <a:xfrm>
            <a:off x="251520" y="1124744"/>
            <a:ext cx="5170909" cy="3168352"/>
          </a:xfrm>
          <a:prstGeom prst="rect">
            <a:avLst/>
          </a:prstGeom>
        </p:spPr>
      </p:pic>
      <p:sp>
        <p:nvSpPr>
          <p:cNvPr id="10" name="Rectangle 3">
            <a:extLst>
              <a:ext uri="{FF2B5EF4-FFF2-40B4-BE49-F238E27FC236}">
                <a16:creationId xmlns:a16="http://schemas.microsoft.com/office/drawing/2014/main" id="{B87714F9-AFEC-4ED3-8C21-A731F2EAC0A6}"/>
              </a:ext>
            </a:extLst>
          </p:cNvPr>
          <p:cNvSpPr>
            <a:spLocks noChangeArrowheads="1"/>
          </p:cNvSpPr>
          <p:nvPr/>
        </p:nvSpPr>
        <p:spPr bwMode="auto">
          <a:xfrm>
            <a:off x="4932040" y="12139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3" name="组合 12">
            <a:extLst>
              <a:ext uri="{FF2B5EF4-FFF2-40B4-BE49-F238E27FC236}">
                <a16:creationId xmlns:a16="http://schemas.microsoft.com/office/drawing/2014/main" id="{6C4D9C13-CD7B-4750-9A22-DADC8B770493}"/>
              </a:ext>
            </a:extLst>
          </p:cNvPr>
          <p:cNvGrpSpPr/>
          <p:nvPr/>
        </p:nvGrpSpPr>
        <p:grpSpPr>
          <a:xfrm>
            <a:off x="5148064" y="4941168"/>
            <a:ext cx="3303070" cy="648444"/>
            <a:chOff x="5508104" y="5157192"/>
            <a:chExt cx="3303070" cy="648444"/>
          </a:xfrm>
        </p:grpSpPr>
        <p:graphicFrame>
          <p:nvGraphicFramePr>
            <p:cNvPr id="8" name="对象 7">
              <a:extLst>
                <a:ext uri="{FF2B5EF4-FFF2-40B4-BE49-F238E27FC236}">
                  <a16:creationId xmlns:a16="http://schemas.microsoft.com/office/drawing/2014/main" id="{7F307D94-0298-491E-A38C-2204DEC80EDA}"/>
                </a:ext>
              </a:extLst>
            </p:cNvPr>
            <p:cNvGraphicFramePr>
              <a:graphicFrameLocks noChangeAspect="1"/>
            </p:cNvGraphicFramePr>
            <p:nvPr>
              <p:extLst>
                <p:ext uri="{D42A27DB-BD31-4B8C-83A1-F6EECF244321}">
                  <p14:modId xmlns:p14="http://schemas.microsoft.com/office/powerpoint/2010/main" val="1650464233"/>
                </p:ext>
              </p:extLst>
            </p:nvPr>
          </p:nvGraphicFramePr>
          <p:xfrm>
            <a:off x="5940152" y="5157192"/>
            <a:ext cx="2871022" cy="648444"/>
          </p:xfrm>
          <a:graphic>
            <a:graphicData uri="http://schemas.openxmlformats.org/presentationml/2006/ole">
              <mc:AlternateContent xmlns:mc="http://schemas.openxmlformats.org/markup-compatibility/2006">
                <mc:Choice xmlns:v="urn:schemas-microsoft-com:vml" Requires="v">
                  <p:oleObj spid="_x0000_s291853" r:id="rId4" imgW="2019300" imgH="444500" progId="Equation.3">
                    <p:embed/>
                  </p:oleObj>
                </mc:Choice>
                <mc:Fallback>
                  <p:oleObj r:id="rId4" imgW="2019300" imgH="444500" progId="Equation.3">
                    <p:embed/>
                    <p:pic>
                      <p:nvPicPr>
                        <p:cNvPr id="7" name="对象 6">
                          <a:extLst>
                            <a:ext uri="{FF2B5EF4-FFF2-40B4-BE49-F238E27FC236}">
                              <a16:creationId xmlns:a16="http://schemas.microsoft.com/office/drawing/2014/main" id="{661C4BE9-E0C6-414A-B3FE-83F51D138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5157192"/>
                          <a:ext cx="2871022" cy="648444"/>
                        </a:xfrm>
                        <a:prstGeom prst="rect">
                          <a:avLst/>
                        </a:prstGeom>
                        <a:noFill/>
                      </p:spPr>
                    </p:pic>
                  </p:oleObj>
                </mc:Fallback>
              </mc:AlternateContent>
            </a:graphicData>
          </a:graphic>
        </p:graphicFrame>
        <p:sp>
          <p:nvSpPr>
            <p:cNvPr id="11" name="矩形 10">
              <a:extLst>
                <a:ext uri="{FF2B5EF4-FFF2-40B4-BE49-F238E27FC236}">
                  <a16:creationId xmlns:a16="http://schemas.microsoft.com/office/drawing/2014/main" id="{AC7CBCE3-1FBF-4F8A-B216-1CD5FC6863B1}"/>
                </a:ext>
              </a:extLst>
            </p:cNvPr>
            <p:cNvSpPr/>
            <p:nvPr/>
          </p:nvSpPr>
          <p:spPr>
            <a:xfrm>
              <a:off x="5508104" y="5301208"/>
              <a:ext cx="526106" cy="400110"/>
            </a:xfrm>
            <a:prstGeom prst="rect">
              <a:avLst/>
            </a:prstGeom>
          </p:spPr>
          <p:txBody>
            <a:bodyPr wrap="none">
              <a:spAutoFit/>
            </a:bodyPr>
            <a:lstStyle/>
            <a:p>
              <a:r>
                <a:rPr lang="en-US" altLang="zh-CN" sz="2000" dirty="0">
                  <a:latin typeface="Calibri" panose="020F0502020204030204" pitchFamily="34" charset="0"/>
                  <a:cs typeface="Times New Roman" panose="02020603050405020304" pitchFamily="18" charset="0"/>
                </a:rPr>
                <a:t>C</a:t>
              </a:r>
              <a:r>
                <a:rPr lang="en-US" altLang="zh-CN" sz="2000" baseline="-25000" dirty="0">
                  <a:latin typeface="Calibri" panose="020F0502020204030204" pitchFamily="34" charset="0"/>
                  <a:cs typeface="Times New Roman" panose="02020603050405020304" pitchFamily="18" charset="0"/>
                </a:rPr>
                <a:t>k</a:t>
              </a:r>
              <a:r>
                <a:rPr lang="en-US" altLang="zh-CN" sz="2000" dirty="0">
                  <a:latin typeface="Calibri" panose="020F0502020204030204" pitchFamily="34" charset="0"/>
                  <a:cs typeface="Times New Roman" panose="02020603050405020304" pitchFamily="18" charset="0"/>
                </a:rPr>
                <a:t>=</a:t>
              </a:r>
              <a:endParaRPr lang="zh-CN" altLang="en-US" sz="2000" dirty="0"/>
            </a:p>
          </p:txBody>
        </p:sp>
      </p:grpSp>
    </p:spTree>
    <p:extLst>
      <p:ext uri="{BB962C8B-B14F-4D97-AF65-F5344CB8AC3E}">
        <p14:creationId xmlns:p14="http://schemas.microsoft.com/office/powerpoint/2010/main" val="195683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3FD3629C-5116-438B-9718-DEB1482699AE}"/>
              </a:ext>
            </a:extLst>
          </p:cNvPr>
          <p:cNvSpPr>
            <a:spLocks noChangeArrowheads="1"/>
          </p:cNvSpPr>
          <p:nvPr/>
        </p:nvSpPr>
        <p:spPr bwMode="auto">
          <a:xfrm>
            <a:off x="609600" y="990600"/>
            <a:ext cx="8229600" cy="51054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5363" name="Rectangle 3">
            <a:extLst>
              <a:ext uri="{FF2B5EF4-FFF2-40B4-BE49-F238E27FC236}">
                <a16:creationId xmlns:a16="http://schemas.microsoft.com/office/drawing/2014/main" id="{FEA8F39F-A7A4-4672-841F-100EFDBC3E38}"/>
              </a:ext>
            </a:extLst>
          </p:cNvPr>
          <p:cNvSpPr>
            <a:spLocks noGrp="1" noChangeArrowheads="1"/>
          </p:cNvSpPr>
          <p:nvPr>
            <p:ph type="title"/>
          </p:nvPr>
        </p:nvSpPr>
        <p:spPr>
          <a:xfrm>
            <a:off x="381000" y="0"/>
            <a:ext cx="8229600" cy="836613"/>
          </a:xfrm>
        </p:spPr>
        <p:txBody>
          <a:bodyPr/>
          <a:lstStyle/>
          <a:p>
            <a:pPr eaLnBrk="1" hangingPunct="1"/>
            <a:r>
              <a:rPr lang="en-US" altLang="zh-CN" sz="3600">
                <a:latin typeface="黑体" panose="02010609060101010101" pitchFamily="49" charset="-122"/>
                <a:ea typeface="黑体" panose="02010609060101010101" pitchFamily="49" charset="-122"/>
              </a:rPr>
              <a:t>ADD</a:t>
            </a:r>
            <a:r>
              <a:rPr lang="zh-CN" altLang="en-US" sz="3600">
                <a:latin typeface="黑体" panose="02010609060101010101" pitchFamily="49" charset="-122"/>
                <a:ea typeface="黑体" panose="02010609060101010101" pitchFamily="49" charset="-122"/>
              </a:rPr>
              <a:t>指令的</a:t>
            </a:r>
            <a:r>
              <a:rPr lang="zh-CN" altLang="en-US" sz="3600"/>
              <a:t>指令周期</a:t>
            </a:r>
          </a:p>
        </p:txBody>
      </p:sp>
      <p:sp>
        <p:nvSpPr>
          <p:cNvPr id="15364" name="Text Box 4">
            <a:extLst>
              <a:ext uri="{FF2B5EF4-FFF2-40B4-BE49-F238E27FC236}">
                <a16:creationId xmlns:a16="http://schemas.microsoft.com/office/drawing/2014/main" id="{4D26B042-B529-4B1B-AA84-8B26ADEAB21B}"/>
              </a:ext>
            </a:extLst>
          </p:cNvPr>
          <p:cNvSpPr txBox="1">
            <a:spLocks noChangeArrowheads="1"/>
          </p:cNvSpPr>
          <p:nvPr/>
        </p:nvSpPr>
        <p:spPr bwMode="auto">
          <a:xfrm>
            <a:off x="990600" y="1219200"/>
            <a:ext cx="7543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en-US" altLang="zh-CN"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ADD</a:t>
            </a: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指令的指令周期由三个</a:t>
            </a:r>
            <a:r>
              <a:rPr kumimoji="1" lang="en-US" altLang="zh-CN"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周期组成：</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第一个</a:t>
            </a:r>
            <a:r>
              <a:rPr kumimoji="1" lang="en-US" altLang="zh-CN"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周期为取指令阶段。和</a:t>
            </a:r>
            <a:r>
              <a:rPr kumimoji="1" lang="en-US" altLang="zh-CN"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CLA</a:t>
            </a: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指令相同。</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第二个</a:t>
            </a:r>
            <a:r>
              <a:rPr kumimoji="1" lang="en-US" altLang="zh-CN"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周期中将操作数的地址送往地址寄存器并完成地址译码。</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在第三个</a:t>
            </a:r>
            <a:r>
              <a:rPr kumimoji="1" lang="en-US" altLang="zh-CN"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32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周期中从内存取出操作数并执行相加的操作。</a:t>
            </a:r>
            <a:r>
              <a:rPr kumimoji="1" lang="zh-CN" altLang="en-US" sz="3200" b="0"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 </a:t>
            </a:r>
          </a:p>
        </p:txBody>
      </p:sp>
    </p:spTree>
    <p:extLst>
      <p:ext uri="{BB962C8B-B14F-4D97-AF65-F5344CB8AC3E}">
        <p14:creationId xmlns:p14="http://schemas.microsoft.com/office/powerpoint/2010/main" val="2943093769"/>
      </p:ext>
    </p:extLst>
  </p:cSld>
  <p:clrMapOvr>
    <a:masterClrMapping/>
  </p:clrMapOvr>
  <p:transition>
    <p:checke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9927CB-7F7A-4DA1-A087-336AF7ACB50A}"/>
              </a:ext>
            </a:extLst>
          </p:cNvPr>
          <p:cNvSpPr>
            <a:spLocks noGrp="1"/>
          </p:cNvSpPr>
          <p:nvPr>
            <p:ph type="title"/>
          </p:nvPr>
        </p:nvSpPr>
        <p:spPr/>
        <p:txBody>
          <a:bodyPr/>
          <a:lstStyle/>
          <a:p>
            <a:r>
              <a:rPr lang="zh-CN" altLang="en-US" dirty="0"/>
              <a:t>流水线的奇妙之处在于</a:t>
            </a:r>
          </a:p>
        </p:txBody>
      </p:sp>
      <p:sp>
        <p:nvSpPr>
          <p:cNvPr id="3" name="内容占位符 2">
            <a:extLst>
              <a:ext uri="{FF2B5EF4-FFF2-40B4-BE49-F238E27FC236}">
                <a16:creationId xmlns:a16="http://schemas.microsoft.com/office/drawing/2014/main" id="{8EDEF290-AC28-4342-8283-BC0142649EDD}"/>
              </a:ext>
            </a:extLst>
          </p:cNvPr>
          <p:cNvSpPr>
            <a:spLocks noGrp="1"/>
          </p:cNvSpPr>
          <p:nvPr>
            <p:ph idx="1"/>
          </p:nvPr>
        </p:nvSpPr>
        <p:spPr>
          <a:xfrm>
            <a:off x="251520" y="764704"/>
            <a:ext cx="8712968" cy="5184576"/>
          </a:xfrm>
        </p:spPr>
        <p:txBody>
          <a:bodyPr/>
          <a:lstStyle/>
          <a:p>
            <a:endParaRPr lang="zh-CN" altLang="en-US" sz="1400" dirty="0">
              <a:solidFill>
                <a:srgbClr val="000000"/>
              </a:solidFill>
              <a:latin typeface="微软雅黑" panose="020B0503020204020204" pitchFamily="34" charset="-122"/>
              <a:ea typeface="微软雅黑" panose="020B0503020204020204" pitchFamily="34" charset="-122"/>
            </a:endParaRPr>
          </a:p>
          <a:p>
            <a:r>
              <a:rPr lang="zh-CN" altLang="en-US" b="1" dirty="0">
                <a:solidFill>
                  <a:srgbClr val="000000"/>
                </a:solidFill>
                <a:latin typeface="微软雅黑" panose="020B0503020204020204" pitchFamily="34" charset="-122"/>
                <a:ea typeface="微软雅黑" panose="020B0503020204020204" pitchFamily="34" charset="-122"/>
              </a:rPr>
              <a:t>单个任务执行时，所需的总执行时间没有缩短</a:t>
            </a: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b="1" dirty="0">
                <a:solidFill>
                  <a:srgbClr val="000000"/>
                </a:solidFill>
                <a:latin typeface="微软雅黑" panose="020B0503020204020204" pitchFamily="34" charset="-122"/>
                <a:ea typeface="微软雅黑" panose="020B0503020204020204" pitchFamily="34" charset="-122"/>
              </a:rPr>
              <a:t>多个任务执行时，所有工作是并行处理的，因此单位时间内完成的工作量大大增加了</a:t>
            </a: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b="1" dirty="0">
                <a:solidFill>
                  <a:srgbClr val="000000"/>
                </a:solidFill>
                <a:latin typeface="微软雅黑" panose="020B0503020204020204" pitchFamily="34" charset="-122"/>
                <a:ea typeface="微软雅黑" panose="020B0503020204020204" pitchFamily="34" charset="-122"/>
              </a:rPr>
              <a:t>在不改变单个任务执行时间的前提下，流水线提高了吞吐率</a:t>
            </a: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sz="3600" b="1" dirty="0">
                <a:solidFill>
                  <a:srgbClr val="000000"/>
                </a:solidFill>
                <a:latin typeface="微软雅黑" panose="020B0503020204020204" pitchFamily="34" charset="-122"/>
                <a:ea typeface="微软雅黑" panose="020B0503020204020204" pitchFamily="34" charset="-122"/>
              </a:rPr>
              <a:t>流水线适合大量重复的时序过程</a:t>
            </a:r>
            <a:endParaRPr lang="zh-CN" altLang="en-US" sz="3600" dirty="0">
              <a:solidFill>
                <a:srgbClr val="000000"/>
              </a:solidFill>
              <a:latin typeface="微软雅黑" panose="020B0503020204020204" pitchFamily="34" charset="-122"/>
              <a:ea typeface="微软雅黑" panose="020B0503020204020204" pitchFamily="34" charset="-122"/>
            </a:endParaRPr>
          </a:p>
          <a:p>
            <a:r>
              <a:rPr lang="zh-CN" altLang="en-US" sz="3600" b="1" dirty="0">
                <a:solidFill>
                  <a:srgbClr val="000000"/>
                </a:solidFill>
                <a:latin typeface="微软雅黑" panose="020B0503020204020204" pitchFamily="34" charset="-122"/>
                <a:ea typeface="微软雅黑" panose="020B0503020204020204" pitchFamily="34" charset="-122"/>
              </a:rPr>
              <a:t>时空图是流水线最好的描述方法</a:t>
            </a:r>
            <a:endParaRPr lang="zh-CN" altLang="en-US" sz="3600" dirty="0">
              <a:solidFill>
                <a:srgbClr val="000000"/>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74082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6. 6  </a:t>
            </a:r>
            <a:r>
              <a:rPr lang="zh-CN" altLang="en-US" dirty="0"/>
              <a:t>流水线 </a:t>
            </a:r>
            <a:r>
              <a:rPr lang="en-US" altLang="zh-CN" dirty="0"/>
              <a:t>CPU</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6.6.1</a:t>
            </a:r>
            <a:r>
              <a:rPr lang="zh-CN" altLang="en-US" dirty="0"/>
              <a:t>流水线原理</a:t>
            </a:r>
            <a:endParaRPr lang="en-US" altLang="zh-CN" dirty="0"/>
          </a:p>
          <a:p>
            <a:pPr>
              <a:lnSpc>
                <a:spcPct val="150000"/>
              </a:lnSpc>
              <a:spcBef>
                <a:spcPts val="1200"/>
              </a:spcBef>
              <a:defRPr/>
            </a:pPr>
            <a:r>
              <a:rPr lang="en-US" altLang="zh-CN" dirty="0"/>
              <a:t>6.6.2 MIPS</a:t>
            </a:r>
            <a:r>
              <a:rPr lang="zh-CN" altLang="en-US" dirty="0"/>
              <a:t>的流水线</a:t>
            </a:r>
            <a:endParaRPr lang="en-US" altLang="zh-CN" dirty="0"/>
          </a:p>
          <a:p>
            <a:pPr>
              <a:lnSpc>
                <a:spcPct val="150000"/>
              </a:lnSpc>
              <a:spcBef>
                <a:spcPts val="1200"/>
              </a:spcBef>
              <a:defRPr/>
            </a:pPr>
            <a:r>
              <a:rPr lang="en-US" altLang="zh-CN" dirty="0"/>
              <a:t>6.6.3 </a:t>
            </a:r>
            <a:r>
              <a:rPr lang="zh-CN" altLang="en-US" dirty="0"/>
              <a:t>影响流水线性能的因素</a:t>
            </a:r>
            <a:endParaRPr lang="en-US" altLang="zh-CN" dirty="0"/>
          </a:p>
          <a:p>
            <a:pPr>
              <a:lnSpc>
                <a:spcPct val="150000"/>
              </a:lnSpc>
              <a:spcBef>
                <a:spcPts val="1200"/>
              </a:spcBef>
              <a:defRPr/>
            </a:pPr>
            <a:r>
              <a:rPr lang="en-US" altLang="zh-CN" dirty="0"/>
              <a:t>6.6.4 </a:t>
            </a:r>
            <a:r>
              <a:rPr lang="zh-CN" altLang="en-US" dirty="0"/>
              <a:t>流水线的多发技术</a:t>
            </a:r>
          </a:p>
        </p:txBody>
      </p:sp>
      <p:sp>
        <p:nvSpPr>
          <p:cNvPr id="4" name="矩形 3">
            <a:extLst>
              <a:ext uri="{FF2B5EF4-FFF2-40B4-BE49-F238E27FC236}">
                <a16:creationId xmlns:a16="http://schemas.microsoft.com/office/drawing/2014/main" id="{9D4009A7-808A-444D-8F86-716C47410EE7}"/>
              </a:ext>
            </a:extLst>
          </p:cNvPr>
          <p:cNvSpPr/>
          <p:nvPr/>
        </p:nvSpPr>
        <p:spPr>
          <a:xfrm>
            <a:off x="457200" y="2420888"/>
            <a:ext cx="4464496"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6.6.2 MIPS</a:t>
            </a:r>
            <a:r>
              <a:rPr lang="zh-CN" altLang="en-US" sz="3200" kern="0" dirty="0">
                <a:solidFill>
                  <a:srgbClr val="000000"/>
                </a:solidFill>
              </a:rPr>
              <a:t>的流水线</a:t>
            </a:r>
          </a:p>
        </p:txBody>
      </p:sp>
    </p:spTree>
    <p:extLst>
      <p:ext uri="{BB962C8B-B14F-4D97-AF65-F5344CB8AC3E}">
        <p14:creationId xmlns:p14="http://schemas.microsoft.com/office/powerpoint/2010/main" val="152925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6.6.2 MIPS</a:t>
            </a:r>
            <a:r>
              <a:rPr lang="zh-CN" altLang="en-US" b="1" dirty="0"/>
              <a:t>的流水线</a:t>
            </a:r>
          </a:p>
        </p:txBody>
      </p:sp>
      <p:sp>
        <p:nvSpPr>
          <p:cNvPr id="2" name="Rectangle 2">
            <a:extLst>
              <a:ext uri="{FF2B5EF4-FFF2-40B4-BE49-F238E27FC236}">
                <a16:creationId xmlns:a16="http://schemas.microsoft.com/office/drawing/2014/main" id="{1377C147-E414-4516-8A34-857E2E7BCED5}"/>
              </a:ext>
            </a:extLst>
          </p:cNvPr>
          <p:cNvSpPr>
            <a:spLocks noChangeArrowheads="1"/>
          </p:cNvSpPr>
          <p:nvPr/>
        </p:nvSpPr>
        <p:spPr bwMode="auto">
          <a:xfrm>
            <a:off x="323528" y="9807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0DCF3BEE-183E-45D5-ACFD-282E5D3205CD}"/>
              </a:ext>
            </a:extLst>
          </p:cNvPr>
          <p:cNvGraphicFramePr>
            <a:graphicFrameLocks noChangeAspect="1"/>
          </p:cNvGraphicFramePr>
          <p:nvPr>
            <p:extLst>
              <p:ext uri="{D42A27DB-BD31-4B8C-83A1-F6EECF244321}">
                <p14:modId xmlns:p14="http://schemas.microsoft.com/office/powerpoint/2010/main" val="2795399140"/>
              </p:ext>
            </p:extLst>
          </p:nvPr>
        </p:nvGraphicFramePr>
        <p:xfrm>
          <a:off x="179512" y="1916832"/>
          <a:ext cx="8486967" cy="3960440"/>
        </p:xfrm>
        <a:graphic>
          <a:graphicData uri="http://schemas.openxmlformats.org/presentationml/2006/ole">
            <mc:AlternateContent xmlns:mc="http://schemas.openxmlformats.org/markup-compatibility/2006">
              <mc:Choice xmlns:v="urn:schemas-microsoft-com:vml" Requires="v">
                <p:oleObj spid="_x0000_s292875" name="Visio" r:id="rId3" imgW="7763769" imgH="3622509" progId="Visio.Drawing.11">
                  <p:embed/>
                </p:oleObj>
              </mc:Choice>
              <mc:Fallback>
                <p:oleObj name="Visio" r:id="rId3" imgW="7763769" imgH="362250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916832"/>
                        <a:ext cx="8486967" cy="3960440"/>
                      </a:xfrm>
                      <a:prstGeom prst="rect">
                        <a:avLst/>
                      </a:prstGeom>
                      <a:noFill/>
                    </p:spPr>
                  </p:pic>
                </p:oleObj>
              </mc:Fallback>
            </mc:AlternateContent>
          </a:graphicData>
        </a:graphic>
      </p:graphicFrame>
      <p:sp>
        <p:nvSpPr>
          <p:cNvPr id="5" name="文本框 4">
            <a:extLst>
              <a:ext uri="{FF2B5EF4-FFF2-40B4-BE49-F238E27FC236}">
                <a16:creationId xmlns:a16="http://schemas.microsoft.com/office/drawing/2014/main" id="{4F6589AF-04FE-4AD4-81F6-E6A8EB227A6B}"/>
              </a:ext>
            </a:extLst>
          </p:cNvPr>
          <p:cNvSpPr txBox="1"/>
          <p:nvPr/>
        </p:nvSpPr>
        <p:spPr>
          <a:xfrm>
            <a:off x="3923928" y="908720"/>
            <a:ext cx="100811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缓冲器</a:t>
            </a:r>
          </a:p>
        </p:txBody>
      </p:sp>
      <p:cxnSp>
        <p:nvCxnSpPr>
          <p:cNvPr id="7" name="直接箭头连接符 6">
            <a:extLst>
              <a:ext uri="{FF2B5EF4-FFF2-40B4-BE49-F238E27FC236}">
                <a16:creationId xmlns:a16="http://schemas.microsoft.com/office/drawing/2014/main" id="{673CC6D1-81EC-4A62-92CC-91DA4BB65CED}"/>
              </a:ext>
            </a:extLst>
          </p:cNvPr>
          <p:cNvCxnSpPr/>
          <p:nvPr/>
        </p:nvCxnSpPr>
        <p:spPr>
          <a:xfrm flipH="1">
            <a:off x="2699792" y="1196752"/>
            <a:ext cx="720080" cy="64807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6DD983B-B2B3-48FD-A579-3FB7DE19742D}"/>
              </a:ext>
            </a:extLst>
          </p:cNvPr>
          <p:cNvCxnSpPr/>
          <p:nvPr/>
        </p:nvCxnSpPr>
        <p:spPr>
          <a:xfrm>
            <a:off x="4283968" y="1340768"/>
            <a:ext cx="720080" cy="57606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FF20C3D-88F9-4026-B72A-26ECA8AD93F2}"/>
              </a:ext>
            </a:extLst>
          </p:cNvPr>
          <p:cNvCxnSpPr/>
          <p:nvPr/>
        </p:nvCxnSpPr>
        <p:spPr>
          <a:xfrm>
            <a:off x="4788024" y="1340768"/>
            <a:ext cx="1944216" cy="57606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345004E-07DD-48FD-8E15-0EB607779BD4}"/>
              </a:ext>
            </a:extLst>
          </p:cNvPr>
          <p:cNvCxnSpPr/>
          <p:nvPr/>
        </p:nvCxnSpPr>
        <p:spPr>
          <a:xfrm>
            <a:off x="5148064" y="1196752"/>
            <a:ext cx="2592288" cy="64807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77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6. 6  </a:t>
            </a:r>
            <a:r>
              <a:rPr lang="zh-CN" altLang="en-US" dirty="0"/>
              <a:t>流水线 </a:t>
            </a:r>
            <a:r>
              <a:rPr lang="en-US" altLang="zh-CN" dirty="0"/>
              <a:t>CPU</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6.6.1</a:t>
            </a:r>
            <a:r>
              <a:rPr lang="zh-CN" altLang="en-US" dirty="0"/>
              <a:t>流水线原理</a:t>
            </a:r>
            <a:endParaRPr lang="en-US" altLang="zh-CN" dirty="0"/>
          </a:p>
          <a:p>
            <a:pPr>
              <a:lnSpc>
                <a:spcPct val="150000"/>
              </a:lnSpc>
              <a:spcBef>
                <a:spcPts val="1200"/>
              </a:spcBef>
              <a:defRPr/>
            </a:pPr>
            <a:r>
              <a:rPr lang="en-US" altLang="zh-CN" dirty="0"/>
              <a:t>6.6.2 MIPS</a:t>
            </a:r>
            <a:r>
              <a:rPr lang="zh-CN" altLang="en-US" dirty="0"/>
              <a:t>的流水线</a:t>
            </a:r>
            <a:endParaRPr lang="en-US" altLang="zh-CN" dirty="0"/>
          </a:p>
          <a:p>
            <a:pPr>
              <a:lnSpc>
                <a:spcPct val="150000"/>
              </a:lnSpc>
              <a:spcBef>
                <a:spcPts val="1200"/>
              </a:spcBef>
              <a:defRPr/>
            </a:pPr>
            <a:r>
              <a:rPr lang="en-US" altLang="zh-CN" dirty="0"/>
              <a:t>6.6.3 </a:t>
            </a:r>
            <a:r>
              <a:rPr lang="zh-CN" altLang="en-US" dirty="0"/>
              <a:t>影响流水线性能的因素</a:t>
            </a:r>
            <a:endParaRPr lang="en-US" altLang="zh-CN" dirty="0"/>
          </a:p>
          <a:p>
            <a:pPr>
              <a:lnSpc>
                <a:spcPct val="150000"/>
              </a:lnSpc>
              <a:spcBef>
                <a:spcPts val="1200"/>
              </a:spcBef>
              <a:defRPr/>
            </a:pPr>
            <a:r>
              <a:rPr lang="en-US" altLang="zh-CN" dirty="0"/>
              <a:t>6.6.4 </a:t>
            </a:r>
            <a:r>
              <a:rPr lang="zh-CN" altLang="en-US" dirty="0"/>
              <a:t>流水线的多发技术</a:t>
            </a:r>
          </a:p>
        </p:txBody>
      </p:sp>
      <p:sp>
        <p:nvSpPr>
          <p:cNvPr id="4" name="矩形 3">
            <a:extLst>
              <a:ext uri="{FF2B5EF4-FFF2-40B4-BE49-F238E27FC236}">
                <a16:creationId xmlns:a16="http://schemas.microsoft.com/office/drawing/2014/main" id="{9D4009A7-808A-444D-8F86-716C47410EE7}"/>
              </a:ext>
            </a:extLst>
          </p:cNvPr>
          <p:cNvSpPr/>
          <p:nvPr/>
        </p:nvSpPr>
        <p:spPr>
          <a:xfrm>
            <a:off x="452295" y="3284984"/>
            <a:ext cx="5754720"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6.6.3 </a:t>
            </a:r>
            <a:r>
              <a:rPr lang="zh-CN" altLang="en-US" sz="3200" kern="0" dirty="0">
                <a:solidFill>
                  <a:srgbClr val="000000"/>
                </a:solidFill>
              </a:rPr>
              <a:t>影响流水线性能的因素</a:t>
            </a:r>
          </a:p>
        </p:txBody>
      </p:sp>
    </p:spTree>
    <p:extLst>
      <p:ext uri="{BB962C8B-B14F-4D97-AF65-F5344CB8AC3E}">
        <p14:creationId xmlns:p14="http://schemas.microsoft.com/office/powerpoint/2010/main" val="112906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6.6.3 </a:t>
            </a:r>
            <a:r>
              <a:rPr lang="zh-CN" altLang="en-US" b="1" dirty="0"/>
              <a:t>影响流水线性能的因素</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a:xfrm>
            <a:off x="107504" y="764704"/>
            <a:ext cx="9145016" cy="5184576"/>
          </a:xfrm>
        </p:spPr>
        <p:txBody>
          <a:bodyPr/>
          <a:lstStyle/>
          <a:p>
            <a:r>
              <a:rPr lang="zh-CN" altLang="en-US" dirty="0"/>
              <a:t>冒险（</a:t>
            </a:r>
            <a:r>
              <a:rPr lang="en-US" altLang="zh-CN" dirty="0"/>
              <a:t>Hazard </a:t>
            </a:r>
            <a:r>
              <a:rPr lang="zh-CN" altLang="en-US" dirty="0"/>
              <a:t>）：指流水线遇到无法正确执行后续指令或执行了不该执行的指令的现象。</a:t>
            </a:r>
          </a:p>
        </p:txBody>
      </p:sp>
      <p:sp>
        <p:nvSpPr>
          <p:cNvPr id="2" name="矩形 1">
            <a:extLst>
              <a:ext uri="{FF2B5EF4-FFF2-40B4-BE49-F238E27FC236}">
                <a16:creationId xmlns:a16="http://schemas.microsoft.com/office/drawing/2014/main" id="{5EDDD17A-F4BA-4F05-8C2F-8318051F2A0E}"/>
              </a:ext>
            </a:extLst>
          </p:cNvPr>
          <p:cNvSpPr/>
          <p:nvPr/>
        </p:nvSpPr>
        <p:spPr>
          <a:xfrm>
            <a:off x="179512" y="1988840"/>
            <a:ext cx="5570756" cy="553998"/>
          </a:xfrm>
          <a:prstGeom prst="rect">
            <a:avLst/>
          </a:prstGeom>
        </p:spPr>
        <p:txBody>
          <a:bodyPr wrap="none">
            <a:spAutoFit/>
          </a:bodyPr>
          <a:lstStyle/>
          <a:p>
            <a:r>
              <a:rPr lang="zh-CN" altLang="en-US" sz="3000" b="1" dirty="0">
                <a:solidFill>
                  <a:srgbClr val="000000"/>
                </a:solidFill>
                <a:latin typeface="微软雅黑" panose="020B0503020204020204" pitchFamily="34" charset="-122"/>
                <a:ea typeface="微软雅黑" panose="020B0503020204020204" pitchFamily="34" charset="-122"/>
              </a:rPr>
              <a:t>流水线的三种冒险产生的原因：</a:t>
            </a:r>
            <a:endParaRPr lang="zh-CN" altLang="en-US" dirty="0"/>
          </a:p>
        </p:txBody>
      </p:sp>
      <p:sp>
        <p:nvSpPr>
          <p:cNvPr id="4" name="矩形 3">
            <a:extLst>
              <a:ext uri="{FF2B5EF4-FFF2-40B4-BE49-F238E27FC236}">
                <a16:creationId xmlns:a16="http://schemas.microsoft.com/office/drawing/2014/main" id="{790F8DAD-64CF-482D-8FE1-2897D3BA1963}"/>
              </a:ext>
            </a:extLst>
          </p:cNvPr>
          <p:cNvSpPr/>
          <p:nvPr/>
        </p:nvSpPr>
        <p:spPr>
          <a:xfrm>
            <a:off x="323528" y="2564904"/>
            <a:ext cx="8910736" cy="3416320"/>
          </a:xfrm>
          <a:prstGeom prst="rect">
            <a:avLst/>
          </a:prstGeom>
        </p:spPr>
        <p:txBody>
          <a:bodyPr wrap="square">
            <a:spAutoFit/>
          </a:bodyPr>
          <a:lstStyle/>
          <a:p>
            <a:r>
              <a:rPr lang="zh-CN" altLang="en-US" sz="2400" b="1" dirty="0">
                <a:solidFill>
                  <a:srgbClr val="FF0000"/>
                </a:solidFill>
                <a:latin typeface="+mn-ea"/>
                <a:ea typeface="+mn-ea"/>
              </a:rPr>
              <a:t>资源相关</a:t>
            </a:r>
            <a:r>
              <a:rPr lang="zh-CN" altLang="en-US" sz="2400" b="1" dirty="0">
                <a:solidFill>
                  <a:srgbClr val="000000"/>
                </a:solidFill>
                <a:latin typeface="+mn-ea"/>
                <a:ea typeface="+mn-ea"/>
              </a:rPr>
              <a:t>：</a:t>
            </a:r>
            <a:r>
              <a:rPr lang="en-US" altLang="zh-CN" sz="2400" b="1" dirty="0">
                <a:solidFill>
                  <a:srgbClr val="000000"/>
                </a:solidFill>
                <a:latin typeface="+mn-ea"/>
                <a:ea typeface="+mn-ea"/>
              </a:rPr>
              <a:t> </a:t>
            </a:r>
            <a:endParaRPr lang="en-US" altLang="zh-CN" sz="2400" dirty="0">
              <a:solidFill>
                <a:srgbClr val="000000"/>
              </a:solidFill>
              <a:latin typeface="+mn-ea"/>
              <a:ea typeface="+mn-ea"/>
            </a:endParaRPr>
          </a:p>
          <a:p>
            <a:r>
              <a:rPr lang="zh-CN" altLang="en-US" sz="2400" b="1" dirty="0">
                <a:solidFill>
                  <a:srgbClr val="000000"/>
                </a:solidFill>
                <a:latin typeface="+mn-ea"/>
                <a:ea typeface="+mn-ea"/>
              </a:rPr>
              <a:t>同一个部件同时被不同指令所使用</a:t>
            </a:r>
            <a:endParaRPr lang="zh-CN" altLang="en-US" sz="2400" dirty="0">
              <a:solidFill>
                <a:srgbClr val="000000"/>
              </a:solidFill>
              <a:latin typeface="+mn-ea"/>
              <a:ea typeface="+mn-ea"/>
            </a:endParaRPr>
          </a:p>
          <a:p>
            <a:endParaRPr lang="en-US" altLang="zh-CN" sz="2400" b="1" dirty="0">
              <a:solidFill>
                <a:srgbClr val="000000"/>
              </a:solidFill>
              <a:latin typeface="+mn-ea"/>
              <a:ea typeface="+mn-ea"/>
            </a:endParaRPr>
          </a:p>
          <a:p>
            <a:r>
              <a:rPr lang="zh-CN" altLang="en-US" sz="2400" b="1" dirty="0">
                <a:solidFill>
                  <a:srgbClr val="FF0000"/>
                </a:solidFill>
                <a:latin typeface="+mn-ea"/>
                <a:ea typeface="+mn-ea"/>
              </a:rPr>
              <a:t>数据相关</a:t>
            </a:r>
            <a:r>
              <a:rPr lang="zh-CN" altLang="en-US" sz="2400" b="1" dirty="0">
                <a:solidFill>
                  <a:srgbClr val="000000"/>
                </a:solidFill>
                <a:latin typeface="+mn-ea"/>
                <a:ea typeface="+mn-ea"/>
              </a:rPr>
              <a:t>：</a:t>
            </a:r>
            <a:r>
              <a:rPr lang="en-US" altLang="zh-CN" sz="2400" b="1" dirty="0">
                <a:solidFill>
                  <a:srgbClr val="000000"/>
                </a:solidFill>
                <a:latin typeface="+mn-ea"/>
                <a:ea typeface="+mn-ea"/>
              </a:rPr>
              <a:t> </a:t>
            </a:r>
            <a:endParaRPr lang="en-US" altLang="zh-CN" sz="2400" dirty="0">
              <a:solidFill>
                <a:srgbClr val="000000"/>
              </a:solidFill>
              <a:latin typeface="+mn-ea"/>
              <a:ea typeface="+mn-ea"/>
            </a:endParaRPr>
          </a:p>
          <a:p>
            <a:r>
              <a:rPr lang="zh-CN" altLang="en-US" sz="2400" b="1" dirty="0">
                <a:solidFill>
                  <a:srgbClr val="000000"/>
                </a:solidFill>
                <a:latin typeface="+mn-ea"/>
                <a:ea typeface="+mn-ea"/>
              </a:rPr>
              <a:t>后面指令用到前面指令结果，但结果还没产生</a:t>
            </a:r>
            <a:endParaRPr lang="zh-CN" altLang="en-US" sz="2400" dirty="0">
              <a:solidFill>
                <a:srgbClr val="000000"/>
              </a:solidFill>
              <a:latin typeface="+mn-ea"/>
              <a:ea typeface="+mn-ea"/>
            </a:endParaRPr>
          </a:p>
          <a:p>
            <a:endParaRPr lang="en-US" altLang="zh-CN" sz="2400" b="1" dirty="0">
              <a:solidFill>
                <a:srgbClr val="000000"/>
              </a:solidFill>
              <a:latin typeface="+mn-ea"/>
              <a:ea typeface="+mn-ea"/>
            </a:endParaRPr>
          </a:p>
          <a:p>
            <a:r>
              <a:rPr lang="zh-CN" altLang="en-US" sz="2400" b="1" dirty="0">
                <a:solidFill>
                  <a:srgbClr val="FF0000"/>
                </a:solidFill>
                <a:latin typeface="+mn-ea"/>
                <a:ea typeface="+mn-ea"/>
              </a:rPr>
              <a:t>控制相关</a:t>
            </a:r>
            <a:r>
              <a:rPr lang="zh-CN" altLang="en-US" sz="2400" b="1" dirty="0">
                <a:solidFill>
                  <a:srgbClr val="000000"/>
                </a:solidFill>
                <a:latin typeface="+mn-ea"/>
                <a:ea typeface="+mn-ea"/>
              </a:rPr>
              <a:t>：</a:t>
            </a:r>
            <a:r>
              <a:rPr lang="en-US" altLang="zh-CN" sz="2400" b="1" dirty="0">
                <a:solidFill>
                  <a:srgbClr val="000000"/>
                </a:solidFill>
                <a:latin typeface="+mn-ea"/>
                <a:ea typeface="+mn-ea"/>
              </a:rPr>
              <a:t> </a:t>
            </a:r>
            <a:endParaRPr lang="en-US" altLang="zh-CN" sz="2400" dirty="0">
              <a:solidFill>
                <a:srgbClr val="000000"/>
              </a:solidFill>
              <a:latin typeface="+mn-ea"/>
              <a:ea typeface="+mn-ea"/>
            </a:endParaRPr>
          </a:p>
          <a:p>
            <a:r>
              <a:rPr lang="zh-CN" altLang="en-US" sz="2400" b="1" dirty="0">
                <a:solidFill>
                  <a:srgbClr val="000000"/>
                </a:solidFill>
                <a:latin typeface="+mn-ea"/>
                <a:ea typeface="+mn-ea"/>
              </a:rPr>
              <a:t>转移或异常改变执行流程，顺序执行指令在目标地址产生前已被取出</a:t>
            </a:r>
            <a:endParaRPr lang="zh-CN" altLang="en-US" dirty="0">
              <a:latin typeface="+mn-ea"/>
              <a:ea typeface="+mn-ea"/>
            </a:endParaRPr>
          </a:p>
        </p:txBody>
      </p:sp>
    </p:spTree>
    <p:extLst>
      <p:ext uri="{BB962C8B-B14F-4D97-AF65-F5344CB8AC3E}">
        <p14:creationId xmlns:p14="http://schemas.microsoft.com/office/powerpoint/2010/main" val="178631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4"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3CA0C9C-7079-4BA8-9F5E-1D74FA462F8F}"/>
              </a:ext>
            </a:extLst>
          </p:cNvPr>
          <p:cNvSpPr>
            <a:spLocks noGrp="1"/>
          </p:cNvSpPr>
          <p:nvPr>
            <p:ph idx="1"/>
          </p:nvPr>
        </p:nvSpPr>
        <p:spPr>
          <a:xfrm>
            <a:off x="16946" y="764704"/>
            <a:ext cx="8712968" cy="5184576"/>
          </a:xfrm>
        </p:spPr>
        <p:txBody>
          <a:bodyPr/>
          <a:lstStyle/>
          <a:p>
            <a:r>
              <a:rPr lang="en-US" altLang="zh-CN" dirty="0"/>
              <a:t>1.</a:t>
            </a:r>
            <a:r>
              <a:rPr lang="zh-CN" altLang="en-US" dirty="0"/>
              <a:t>资源相关</a:t>
            </a:r>
          </a:p>
        </p:txBody>
      </p:sp>
      <p:sp>
        <p:nvSpPr>
          <p:cNvPr id="4" name="Rectangle 2">
            <a:extLst>
              <a:ext uri="{FF2B5EF4-FFF2-40B4-BE49-F238E27FC236}">
                <a16:creationId xmlns:a16="http://schemas.microsoft.com/office/drawing/2014/main" id="{7F8B69CC-753D-4B80-961F-8EF86FD82676}"/>
              </a:ext>
            </a:extLst>
          </p:cNvPr>
          <p:cNvSpPr>
            <a:spLocks noGrp="1" noChangeArrowheads="1"/>
          </p:cNvSpPr>
          <p:nvPr>
            <p:ph type="title"/>
          </p:nvPr>
        </p:nvSpPr>
        <p:spPr>
          <a:xfrm>
            <a:off x="0" y="0"/>
            <a:ext cx="7812088" cy="731838"/>
          </a:xfrm>
        </p:spPr>
        <p:txBody>
          <a:bodyPr/>
          <a:lstStyle/>
          <a:p>
            <a:pPr eaLnBrk="1" hangingPunct="1"/>
            <a:r>
              <a:rPr lang="en-US" altLang="zh-CN" b="1" dirty="0"/>
              <a:t>6.6.3 </a:t>
            </a:r>
            <a:r>
              <a:rPr lang="zh-CN" altLang="en-US" b="1" dirty="0"/>
              <a:t>影响流水线性能的因素</a:t>
            </a:r>
          </a:p>
        </p:txBody>
      </p:sp>
      <p:sp>
        <p:nvSpPr>
          <p:cNvPr id="5" name="Rectangle 2">
            <a:extLst>
              <a:ext uri="{FF2B5EF4-FFF2-40B4-BE49-F238E27FC236}">
                <a16:creationId xmlns:a16="http://schemas.microsoft.com/office/drawing/2014/main" id="{F7776067-53FC-4687-BD18-D2F87D2C62F3}"/>
              </a:ext>
            </a:extLst>
          </p:cNvPr>
          <p:cNvSpPr>
            <a:spLocks noChangeArrowheads="1"/>
          </p:cNvSpPr>
          <p:nvPr/>
        </p:nvSpPr>
        <p:spPr bwMode="auto">
          <a:xfrm>
            <a:off x="251520" y="15567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5176A313-94F5-49BD-A352-B3FA33A27377}"/>
              </a:ext>
            </a:extLst>
          </p:cNvPr>
          <p:cNvGraphicFramePr>
            <a:graphicFrameLocks noChangeAspect="1"/>
          </p:cNvGraphicFramePr>
          <p:nvPr>
            <p:extLst>
              <p:ext uri="{D42A27DB-BD31-4B8C-83A1-F6EECF244321}">
                <p14:modId xmlns:p14="http://schemas.microsoft.com/office/powerpoint/2010/main" val="963284033"/>
              </p:ext>
            </p:extLst>
          </p:nvPr>
        </p:nvGraphicFramePr>
        <p:xfrm>
          <a:off x="251520" y="1556792"/>
          <a:ext cx="8190910" cy="4680520"/>
        </p:xfrm>
        <a:graphic>
          <a:graphicData uri="http://schemas.openxmlformats.org/presentationml/2006/ole">
            <mc:AlternateContent xmlns:mc="http://schemas.openxmlformats.org/markup-compatibility/2006">
              <mc:Choice xmlns:v="urn:schemas-microsoft-com:vml" Requires="v">
                <p:oleObj spid="_x0000_s293900" name="Visio" r:id="rId3" imgW="5065980" imgH="2890989" progId="Visio.Drawing.11">
                  <p:embed/>
                </p:oleObj>
              </mc:Choice>
              <mc:Fallback>
                <p:oleObj name="Visio" r:id="rId3" imgW="5065980" imgH="289098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556792"/>
                        <a:ext cx="8190910" cy="4680520"/>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40DC7893-BCDA-434F-9FEC-813F0470DB0B}"/>
              </a:ext>
            </a:extLst>
          </p:cNvPr>
          <p:cNvSpPr/>
          <p:nvPr/>
        </p:nvSpPr>
        <p:spPr>
          <a:xfrm>
            <a:off x="4067944" y="1916832"/>
            <a:ext cx="504056" cy="72008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A002911-4E50-42C8-9C78-0FC7594DA3B8}"/>
              </a:ext>
            </a:extLst>
          </p:cNvPr>
          <p:cNvSpPr/>
          <p:nvPr/>
        </p:nvSpPr>
        <p:spPr>
          <a:xfrm>
            <a:off x="3995936" y="3717032"/>
            <a:ext cx="504056" cy="72008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CED9CFE-C735-4526-B4BB-5AAE889B4FBF}"/>
              </a:ext>
            </a:extLst>
          </p:cNvPr>
          <p:cNvSpPr/>
          <p:nvPr/>
        </p:nvSpPr>
        <p:spPr>
          <a:xfrm>
            <a:off x="4716016" y="1916832"/>
            <a:ext cx="504056" cy="720080"/>
          </a:xfrm>
          <a:prstGeom prst="rect">
            <a:avLst/>
          </a:prstGeom>
          <a:solidFill>
            <a:schemeClr val="bg1">
              <a:alpha val="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933A01D-2661-40B4-B81A-3BB715A45A97}"/>
              </a:ext>
            </a:extLst>
          </p:cNvPr>
          <p:cNvSpPr/>
          <p:nvPr/>
        </p:nvSpPr>
        <p:spPr>
          <a:xfrm>
            <a:off x="4644008" y="3717032"/>
            <a:ext cx="504056" cy="720080"/>
          </a:xfrm>
          <a:prstGeom prst="rect">
            <a:avLst/>
          </a:prstGeom>
          <a:solidFill>
            <a:schemeClr val="bg1">
              <a:alpha val="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E09B6533-E245-4936-9E8C-A2D8B2E3DC4B}"/>
              </a:ext>
            </a:extLst>
          </p:cNvPr>
          <p:cNvGrpSpPr/>
          <p:nvPr/>
        </p:nvGrpSpPr>
        <p:grpSpPr>
          <a:xfrm>
            <a:off x="3563888" y="908720"/>
            <a:ext cx="1338828" cy="936104"/>
            <a:chOff x="3563888" y="908720"/>
            <a:chExt cx="1338828" cy="936104"/>
          </a:xfrm>
        </p:grpSpPr>
        <p:sp>
          <p:nvSpPr>
            <p:cNvPr id="11" name="文本框 10">
              <a:extLst>
                <a:ext uri="{FF2B5EF4-FFF2-40B4-BE49-F238E27FC236}">
                  <a16:creationId xmlns:a16="http://schemas.microsoft.com/office/drawing/2014/main" id="{13DD240A-6955-42F2-BC72-72DA55FFF639}"/>
                </a:ext>
              </a:extLst>
            </p:cNvPr>
            <p:cNvSpPr txBox="1"/>
            <p:nvPr/>
          </p:nvSpPr>
          <p:spPr>
            <a:xfrm>
              <a:off x="3563888" y="908720"/>
              <a:ext cx="1338828"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存储器相关</a:t>
              </a:r>
            </a:p>
          </p:txBody>
        </p:sp>
        <p:cxnSp>
          <p:nvCxnSpPr>
            <p:cNvPr id="14" name="直接箭头连接符 13">
              <a:extLst>
                <a:ext uri="{FF2B5EF4-FFF2-40B4-BE49-F238E27FC236}">
                  <a16:creationId xmlns:a16="http://schemas.microsoft.com/office/drawing/2014/main" id="{B56239D8-B46F-4CED-9F01-114AF5315420}"/>
                </a:ext>
              </a:extLst>
            </p:cNvPr>
            <p:cNvCxnSpPr/>
            <p:nvPr/>
          </p:nvCxnSpPr>
          <p:spPr>
            <a:xfrm>
              <a:off x="4427984" y="1268760"/>
              <a:ext cx="0" cy="5760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9D8B24D3-1C2E-4302-B5CB-4D70ABA329CB}"/>
              </a:ext>
            </a:extLst>
          </p:cNvPr>
          <p:cNvGrpSpPr/>
          <p:nvPr/>
        </p:nvGrpSpPr>
        <p:grpSpPr>
          <a:xfrm>
            <a:off x="5076056" y="908720"/>
            <a:ext cx="1338828" cy="936104"/>
            <a:chOff x="5076056" y="908720"/>
            <a:chExt cx="1338828" cy="936104"/>
          </a:xfrm>
        </p:grpSpPr>
        <p:sp>
          <p:nvSpPr>
            <p:cNvPr id="12" name="文本框 11">
              <a:extLst>
                <a:ext uri="{FF2B5EF4-FFF2-40B4-BE49-F238E27FC236}">
                  <a16:creationId xmlns:a16="http://schemas.microsoft.com/office/drawing/2014/main" id="{1E50FC6D-6FC6-45FE-9FA7-DBF1AD12B673}"/>
                </a:ext>
              </a:extLst>
            </p:cNvPr>
            <p:cNvSpPr txBox="1"/>
            <p:nvPr/>
          </p:nvSpPr>
          <p:spPr>
            <a:xfrm>
              <a:off x="5076056" y="908720"/>
              <a:ext cx="1338828" cy="369332"/>
            </a:xfrm>
            <a:prstGeom prst="rect">
              <a:avLst/>
            </a:prstGeom>
            <a:noFill/>
          </p:spPr>
          <p:txBody>
            <a:bodyPr wrap="none" rtlCol="0">
              <a:spAutoFit/>
            </a:bodyPr>
            <a:lstStyle/>
            <a:p>
              <a:r>
                <a:rPr lang="zh-CN" altLang="en-US" dirty="0">
                  <a:solidFill>
                    <a:srgbClr val="92D050"/>
                  </a:solidFill>
                  <a:latin typeface="微软雅黑" panose="020B0503020204020204" pitchFamily="34" charset="-122"/>
                  <a:ea typeface="微软雅黑" panose="020B0503020204020204" pitchFamily="34" charset="-122"/>
                </a:rPr>
                <a:t>寄存器相关</a:t>
              </a:r>
            </a:p>
          </p:txBody>
        </p:sp>
        <p:cxnSp>
          <p:nvCxnSpPr>
            <p:cNvPr id="17" name="直接箭头连接符 16">
              <a:extLst>
                <a:ext uri="{FF2B5EF4-FFF2-40B4-BE49-F238E27FC236}">
                  <a16:creationId xmlns:a16="http://schemas.microsoft.com/office/drawing/2014/main" id="{50CFD4D7-4368-4809-9FB0-CC9E3128D7B7}"/>
                </a:ext>
              </a:extLst>
            </p:cNvPr>
            <p:cNvCxnSpPr>
              <a:stCxn id="12" idx="2"/>
            </p:cNvCxnSpPr>
            <p:nvPr/>
          </p:nvCxnSpPr>
          <p:spPr>
            <a:xfrm flipH="1">
              <a:off x="5292080" y="1278052"/>
              <a:ext cx="453390" cy="566772"/>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923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3CA0C9C-7079-4BA8-9F5E-1D74FA462F8F}"/>
              </a:ext>
            </a:extLst>
          </p:cNvPr>
          <p:cNvSpPr>
            <a:spLocks noGrp="1"/>
          </p:cNvSpPr>
          <p:nvPr>
            <p:ph idx="1"/>
          </p:nvPr>
        </p:nvSpPr>
        <p:spPr>
          <a:xfrm>
            <a:off x="0" y="692696"/>
            <a:ext cx="8712968" cy="5184576"/>
          </a:xfrm>
        </p:spPr>
        <p:txBody>
          <a:bodyPr/>
          <a:lstStyle/>
          <a:p>
            <a:r>
              <a:rPr lang="en-US" altLang="zh-CN" dirty="0"/>
              <a:t>2.</a:t>
            </a:r>
            <a:r>
              <a:rPr lang="zh-CN" altLang="en-US" dirty="0"/>
              <a:t>数据相关</a:t>
            </a:r>
          </a:p>
        </p:txBody>
      </p:sp>
      <p:sp>
        <p:nvSpPr>
          <p:cNvPr id="4" name="Rectangle 2">
            <a:extLst>
              <a:ext uri="{FF2B5EF4-FFF2-40B4-BE49-F238E27FC236}">
                <a16:creationId xmlns:a16="http://schemas.microsoft.com/office/drawing/2014/main" id="{7F8B69CC-753D-4B80-961F-8EF86FD82676}"/>
              </a:ext>
            </a:extLst>
          </p:cNvPr>
          <p:cNvSpPr>
            <a:spLocks noGrp="1" noChangeArrowheads="1"/>
          </p:cNvSpPr>
          <p:nvPr>
            <p:ph type="title"/>
          </p:nvPr>
        </p:nvSpPr>
        <p:spPr>
          <a:xfrm>
            <a:off x="0" y="0"/>
            <a:ext cx="7812088" cy="731838"/>
          </a:xfrm>
        </p:spPr>
        <p:txBody>
          <a:bodyPr/>
          <a:lstStyle/>
          <a:p>
            <a:pPr eaLnBrk="1" hangingPunct="1"/>
            <a:r>
              <a:rPr lang="en-US" altLang="zh-CN" b="1" dirty="0"/>
              <a:t>6.6.3 </a:t>
            </a:r>
            <a:r>
              <a:rPr lang="zh-CN" altLang="en-US" b="1" dirty="0"/>
              <a:t>影响流水线性能的因素</a:t>
            </a:r>
          </a:p>
        </p:txBody>
      </p:sp>
      <p:sp>
        <p:nvSpPr>
          <p:cNvPr id="2" name="Rectangle 2">
            <a:extLst>
              <a:ext uri="{FF2B5EF4-FFF2-40B4-BE49-F238E27FC236}">
                <a16:creationId xmlns:a16="http://schemas.microsoft.com/office/drawing/2014/main" id="{14672339-0D33-44BC-AA02-2D6D73DF77DF}"/>
              </a:ext>
            </a:extLst>
          </p:cNvPr>
          <p:cNvSpPr>
            <a:spLocks noChangeArrowheads="1"/>
          </p:cNvSpPr>
          <p:nvPr/>
        </p:nvSpPr>
        <p:spPr bwMode="auto">
          <a:xfrm>
            <a:off x="39553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45984E3-551F-4818-81FC-8F5675955A1B}"/>
              </a:ext>
            </a:extLst>
          </p:cNvPr>
          <p:cNvGraphicFramePr>
            <a:graphicFrameLocks noChangeAspect="1"/>
          </p:cNvGraphicFramePr>
          <p:nvPr>
            <p:extLst>
              <p:ext uri="{D42A27DB-BD31-4B8C-83A1-F6EECF244321}">
                <p14:modId xmlns:p14="http://schemas.microsoft.com/office/powerpoint/2010/main" val="3221803460"/>
              </p:ext>
            </p:extLst>
          </p:nvPr>
        </p:nvGraphicFramePr>
        <p:xfrm>
          <a:off x="323528" y="2132856"/>
          <a:ext cx="7674610" cy="4464496"/>
        </p:xfrm>
        <a:graphic>
          <a:graphicData uri="http://schemas.openxmlformats.org/presentationml/2006/ole">
            <mc:AlternateContent xmlns:mc="http://schemas.openxmlformats.org/markup-compatibility/2006">
              <mc:Choice xmlns:v="urn:schemas-microsoft-com:vml" Requires="v">
                <p:oleObj spid="_x0000_s294924" name="Visio" r:id="rId3" imgW="4847171" imgH="2815973" progId="Visio.Drawing.11">
                  <p:embed/>
                </p:oleObj>
              </mc:Choice>
              <mc:Fallback>
                <p:oleObj name="Visio" r:id="rId3" imgW="4847171" imgH="2815973" progId="Visio.Drawing.11">
                  <p:embed/>
                  <p:pic>
                    <p:nvPicPr>
                      <p:cNvPr id="0" name="Object 1"/>
                      <p:cNvPicPr>
                        <a:picLocks noChangeAspect="1" noChangeArrowheads="1"/>
                      </p:cNvPicPr>
                      <p:nvPr/>
                    </p:nvPicPr>
                    <p:blipFill>
                      <a:blip r:embed="rId4"/>
                      <a:srcRect/>
                      <a:stretch>
                        <a:fillRect/>
                      </a:stretch>
                    </p:blipFill>
                    <p:spPr bwMode="auto">
                      <a:xfrm>
                        <a:off x="323528" y="2132856"/>
                        <a:ext cx="7674610" cy="4464496"/>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BC68CDB4-7198-4F8C-BBAD-02E0C3004C14}"/>
              </a:ext>
            </a:extLst>
          </p:cNvPr>
          <p:cNvSpPr/>
          <p:nvPr/>
        </p:nvSpPr>
        <p:spPr>
          <a:xfrm>
            <a:off x="0" y="1340768"/>
            <a:ext cx="3108543" cy="461665"/>
          </a:xfrm>
          <a:prstGeom prst="rect">
            <a:avLst/>
          </a:prstGeom>
        </p:spPr>
        <p:txBody>
          <a:bodyPr wrap="none">
            <a:spAutoFit/>
          </a:bodyPr>
          <a:lstStyle/>
          <a:p>
            <a:pPr marL="742950" lvl="1" indent="-285750" algn="just">
              <a:spcAft>
                <a:spcPts val="0"/>
              </a:spcAft>
              <a:buFont typeface="+mj-ea"/>
              <a:buAutoNum type="circleNumDbPlain"/>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寄存器数据相关</a:t>
            </a:r>
          </a:p>
        </p:txBody>
      </p:sp>
    </p:spTree>
    <p:extLst>
      <p:ext uri="{BB962C8B-B14F-4D97-AF65-F5344CB8AC3E}">
        <p14:creationId xmlns:p14="http://schemas.microsoft.com/office/powerpoint/2010/main" val="2034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3CA0C9C-7079-4BA8-9F5E-1D74FA462F8F}"/>
              </a:ext>
            </a:extLst>
          </p:cNvPr>
          <p:cNvSpPr>
            <a:spLocks noGrp="1"/>
          </p:cNvSpPr>
          <p:nvPr>
            <p:ph idx="1"/>
          </p:nvPr>
        </p:nvSpPr>
        <p:spPr>
          <a:xfrm>
            <a:off x="0" y="692696"/>
            <a:ext cx="8712968" cy="5184576"/>
          </a:xfrm>
        </p:spPr>
        <p:txBody>
          <a:bodyPr/>
          <a:lstStyle/>
          <a:p>
            <a:r>
              <a:rPr lang="en-US" altLang="zh-CN" dirty="0"/>
              <a:t>2.</a:t>
            </a:r>
            <a:r>
              <a:rPr lang="zh-CN" altLang="en-US" dirty="0"/>
              <a:t>数据相关</a:t>
            </a:r>
          </a:p>
        </p:txBody>
      </p:sp>
      <p:sp>
        <p:nvSpPr>
          <p:cNvPr id="4" name="Rectangle 2">
            <a:extLst>
              <a:ext uri="{FF2B5EF4-FFF2-40B4-BE49-F238E27FC236}">
                <a16:creationId xmlns:a16="http://schemas.microsoft.com/office/drawing/2014/main" id="{7F8B69CC-753D-4B80-961F-8EF86FD82676}"/>
              </a:ext>
            </a:extLst>
          </p:cNvPr>
          <p:cNvSpPr>
            <a:spLocks noGrp="1" noChangeArrowheads="1"/>
          </p:cNvSpPr>
          <p:nvPr>
            <p:ph type="title"/>
          </p:nvPr>
        </p:nvSpPr>
        <p:spPr>
          <a:xfrm>
            <a:off x="0" y="0"/>
            <a:ext cx="7812088" cy="731838"/>
          </a:xfrm>
        </p:spPr>
        <p:txBody>
          <a:bodyPr/>
          <a:lstStyle/>
          <a:p>
            <a:pPr eaLnBrk="1" hangingPunct="1"/>
            <a:r>
              <a:rPr lang="en-US" altLang="zh-CN" b="1" dirty="0"/>
              <a:t>6.6.3 </a:t>
            </a:r>
            <a:r>
              <a:rPr lang="zh-CN" altLang="en-US" b="1" dirty="0"/>
              <a:t>影响流水线性能的因素</a:t>
            </a:r>
          </a:p>
        </p:txBody>
      </p:sp>
      <p:sp>
        <p:nvSpPr>
          <p:cNvPr id="2" name="Rectangle 2">
            <a:extLst>
              <a:ext uri="{FF2B5EF4-FFF2-40B4-BE49-F238E27FC236}">
                <a16:creationId xmlns:a16="http://schemas.microsoft.com/office/drawing/2014/main" id="{14672339-0D33-44BC-AA02-2D6D73DF77DF}"/>
              </a:ext>
            </a:extLst>
          </p:cNvPr>
          <p:cNvSpPr>
            <a:spLocks noChangeArrowheads="1"/>
          </p:cNvSpPr>
          <p:nvPr/>
        </p:nvSpPr>
        <p:spPr bwMode="auto">
          <a:xfrm>
            <a:off x="39553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a:extLst>
              <a:ext uri="{FF2B5EF4-FFF2-40B4-BE49-F238E27FC236}">
                <a16:creationId xmlns:a16="http://schemas.microsoft.com/office/drawing/2014/main" id="{BC68CDB4-7198-4F8C-BBAD-02E0C3004C14}"/>
              </a:ext>
            </a:extLst>
          </p:cNvPr>
          <p:cNvSpPr/>
          <p:nvPr/>
        </p:nvSpPr>
        <p:spPr>
          <a:xfrm>
            <a:off x="395536" y="1340768"/>
            <a:ext cx="5992346" cy="461665"/>
          </a:xfrm>
          <a:prstGeom prst="rect">
            <a:avLst/>
          </a:prstGeom>
        </p:spPr>
        <p:txBody>
          <a:bodyPr wrap="none">
            <a:spAutoFit/>
          </a:bodyPr>
          <a:lstStyle/>
          <a:p>
            <a:pPr marL="742950" lvl="1" indent="-285750" algn="just">
              <a:spcAft>
                <a:spcPts val="0"/>
              </a:spcAft>
              <a:buFont typeface="+mj-ea"/>
              <a:buAutoNum type="circleNumDbPlain"/>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寄存器数据相关</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解决方案</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延时法</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4">
            <a:extLst>
              <a:ext uri="{FF2B5EF4-FFF2-40B4-BE49-F238E27FC236}">
                <a16:creationId xmlns:a16="http://schemas.microsoft.com/office/drawing/2014/main" id="{29CF8808-2A7E-4FC8-888D-3504E3014DA3}"/>
              </a:ext>
            </a:extLst>
          </p:cNvPr>
          <p:cNvSpPr>
            <a:spLocks noChangeArrowheads="1"/>
          </p:cNvSpPr>
          <p:nvPr/>
        </p:nvSpPr>
        <p:spPr bwMode="auto">
          <a:xfrm>
            <a:off x="395536"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DB75BC21-1A4B-4D5E-A192-8ED05EA64456}"/>
              </a:ext>
            </a:extLst>
          </p:cNvPr>
          <p:cNvGraphicFramePr>
            <a:graphicFrameLocks noChangeAspect="1"/>
          </p:cNvGraphicFramePr>
          <p:nvPr>
            <p:extLst>
              <p:ext uri="{D42A27DB-BD31-4B8C-83A1-F6EECF244321}">
                <p14:modId xmlns:p14="http://schemas.microsoft.com/office/powerpoint/2010/main" val="2046516316"/>
              </p:ext>
            </p:extLst>
          </p:nvPr>
        </p:nvGraphicFramePr>
        <p:xfrm>
          <a:off x="395536" y="2060848"/>
          <a:ext cx="8268688" cy="3744416"/>
        </p:xfrm>
        <a:graphic>
          <a:graphicData uri="http://schemas.openxmlformats.org/presentationml/2006/ole">
            <mc:AlternateContent xmlns:mc="http://schemas.openxmlformats.org/markup-compatibility/2006">
              <mc:Choice xmlns:v="urn:schemas-microsoft-com:vml" Requires="v">
                <p:oleObj spid="_x0000_s295949" name="Visio" r:id="rId3" imgW="4740972" imgH="2150021" progId="Visio.Drawing.11">
                  <p:embed/>
                </p:oleObj>
              </mc:Choice>
              <mc:Fallback>
                <p:oleObj name="Visio" r:id="rId3" imgW="4740972" imgH="2150021"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060848"/>
                        <a:ext cx="8268688" cy="3744416"/>
                      </a:xfrm>
                      <a:prstGeom prst="rect">
                        <a:avLst/>
                      </a:prstGeom>
                      <a:noFill/>
                    </p:spPr>
                  </p:pic>
                </p:oleObj>
              </mc:Fallback>
            </mc:AlternateContent>
          </a:graphicData>
        </a:graphic>
      </p:graphicFrame>
    </p:spTree>
    <p:extLst>
      <p:ext uri="{BB962C8B-B14F-4D97-AF65-F5344CB8AC3E}">
        <p14:creationId xmlns:p14="http://schemas.microsoft.com/office/powerpoint/2010/main" val="208443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3CA0C9C-7079-4BA8-9F5E-1D74FA462F8F}"/>
              </a:ext>
            </a:extLst>
          </p:cNvPr>
          <p:cNvSpPr>
            <a:spLocks noGrp="1"/>
          </p:cNvSpPr>
          <p:nvPr>
            <p:ph idx="1"/>
          </p:nvPr>
        </p:nvSpPr>
        <p:spPr>
          <a:xfrm>
            <a:off x="0" y="692696"/>
            <a:ext cx="8712968" cy="5184576"/>
          </a:xfrm>
        </p:spPr>
        <p:txBody>
          <a:bodyPr/>
          <a:lstStyle/>
          <a:p>
            <a:r>
              <a:rPr lang="en-US" altLang="zh-CN" dirty="0"/>
              <a:t>2.</a:t>
            </a:r>
            <a:r>
              <a:rPr lang="zh-CN" altLang="en-US" dirty="0"/>
              <a:t>数据相关</a:t>
            </a:r>
          </a:p>
        </p:txBody>
      </p:sp>
      <p:sp>
        <p:nvSpPr>
          <p:cNvPr id="4" name="Rectangle 2">
            <a:extLst>
              <a:ext uri="{FF2B5EF4-FFF2-40B4-BE49-F238E27FC236}">
                <a16:creationId xmlns:a16="http://schemas.microsoft.com/office/drawing/2014/main" id="{7F8B69CC-753D-4B80-961F-8EF86FD82676}"/>
              </a:ext>
            </a:extLst>
          </p:cNvPr>
          <p:cNvSpPr>
            <a:spLocks noGrp="1" noChangeArrowheads="1"/>
          </p:cNvSpPr>
          <p:nvPr>
            <p:ph type="title"/>
          </p:nvPr>
        </p:nvSpPr>
        <p:spPr>
          <a:xfrm>
            <a:off x="0" y="0"/>
            <a:ext cx="7812088" cy="731838"/>
          </a:xfrm>
        </p:spPr>
        <p:txBody>
          <a:bodyPr/>
          <a:lstStyle/>
          <a:p>
            <a:pPr eaLnBrk="1" hangingPunct="1"/>
            <a:r>
              <a:rPr lang="en-US" altLang="zh-CN" b="1" dirty="0"/>
              <a:t>6.6.3 </a:t>
            </a:r>
            <a:r>
              <a:rPr lang="zh-CN" altLang="en-US" b="1" dirty="0"/>
              <a:t>影响流水线性能的因素</a:t>
            </a:r>
          </a:p>
        </p:txBody>
      </p:sp>
      <p:sp>
        <p:nvSpPr>
          <p:cNvPr id="2" name="Rectangle 2">
            <a:extLst>
              <a:ext uri="{FF2B5EF4-FFF2-40B4-BE49-F238E27FC236}">
                <a16:creationId xmlns:a16="http://schemas.microsoft.com/office/drawing/2014/main" id="{14672339-0D33-44BC-AA02-2D6D73DF77DF}"/>
              </a:ext>
            </a:extLst>
          </p:cNvPr>
          <p:cNvSpPr>
            <a:spLocks noChangeArrowheads="1"/>
          </p:cNvSpPr>
          <p:nvPr/>
        </p:nvSpPr>
        <p:spPr bwMode="auto">
          <a:xfrm>
            <a:off x="39553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a:extLst>
              <a:ext uri="{FF2B5EF4-FFF2-40B4-BE49-F238E27FC236}">
                <a16:creationId xmlns:a16="http://schemas.microsoft.com/office/drawing/2014/main" id="{BC68CDB4-7198-4F8C-BBAD-02E0C3004C14}"/>
              </a:ext>
            </a:extLst>
          </p:cNvPr>
          <p:cNvSpPr/>
          <p:nvPr/>
        </p:nvSpPr>
        <p:spPr>
          <a:xfrm>
            <a:off x="107504" y="1340768"/>
            <a:ext cx="6915676" cy="461665"/>
          </a:xfrm>
          <a:prstGeom prst="rect">
            <a:avLst/>
          </a:prstGeom>
        </p:spPr>
        <p:txBody>
          <a:bodyPr wrap="none">
            <a:spAutoFit/>
          </a:bodyPr>
          <a:lstStyle/>
          <a:p>
            <a:pPr marL="742950" lvl="1" indent="-285750" algn="just">
              <a:spcAft>
                <a:spcPts val="0"/>
              </a:spcAft>
              <a:buFont typeface="+mj-ea"/>
              <a:buAutoNum type="circleNumDbPlain"/>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寄存器数据相关</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解决方案</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前项短路控制</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4">
            <a:extLst>
              <a:ext uri="{FF2B5EF4-FFF2-40B4-BE49-F238E27FC236}">
                <a16:creationId xmlns:a16="http://schemas.microsoft.com/office/drawing/2014/main" id="{29CF8808-2A7E-4FC8-888D-3504E3014DA3}"/>
              </a:ext>
            </a:extLst>
          </p:cNvPr>
          <p:cNvSpPr>
            <a:spLocks noChangeArrowheads="1"/>
          </p:cNvSpPr>
          <p:nvPr/>
        </p:nvSpPr>
        <p:spPr bwMode="auto">
          <a:xfrm>
            <a:off x="395536"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508591E-90D3-4283-AA0D-6C92AFE4E3EB}"/>
              </a:ext>
            </a:extLst>
          </p:cNvPr>
          <p:cNvSpPr>
            <a:spLocks noChangeArrowheads="1"/>
          </p:cNvSpPr>
          <p:nvPr/>
        </p:nvSpPr>
        <p:spPr bwMode="auto">
          <a:xfrm>
            <a:off x="755576" y="21328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FE2454C9-2CF6-450A-B8BE-00771AB72E93}"/>
              </a:ext>
            </a:extLst>
          </p:cNvPr>
          <p:cNvGraphicFramePr>
            <a:graphicFrameLocks noChangeAspect="1"/>
          </p:cNvGraphicFramePr>
          <p:nvPr>
            <p:extLst>
              <p:ext uri="{D42A27DB-BD31-4B8C-83A1-F6EECF244321}">
                <p14:modId xmlns:p14="http://schemas.microsoft.com/office/powerpoint/2010/main" val="3446007689"/>
              </p:ext>
            </p:extLst>
          </p:nvPr>
        </p:nvGraphicFramePr>
        <p:xfrm>
          <a:off x="539552" y="2132856"/>
          <a:ext cx="8125823" cy="3960440"/>
        </p:xfrm>
        <a:graphic>
          <a:graphicData uri="http://schemas.openxmlformats.org/presentationml/2006/ole">
            <mc:AlternateContent xmlns:mc="http://schemas.openxmlformats.org/markup-compatibility/2006">
              <mc:Choice xmlns:v="urn:schemas-microsoft-com:vml" Requires="v">
                <p:oleObj spid="_x0000_s296971" name="Visio" r:id="rId3" imgW="4847058" imgH="2365968" progId="Visio.Drawing.11">
                  <p:embed/>
                </p:oleObj>
              </mc:Choice>
              <mc:Fallback>
                <p:oleObj name="Visio" r:id="rId3" imgW="4847058" imgH="236596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132856"/>
                        <a:ext cx="8125823" cy="3960440"/>
                      </a:xfrm>
                      <a:prstGeom prst="rect">
                        <a:avLst/>
                      </a:prstGeom>
                      <a:noFill/>
                    </p:spPr>
                  </p:pic>
                </p:oleObj>
              </mc:Fallback>
            </mc:AlternateContent>
          </a:graphicData>
        </a:graphic>
      </p:graphicFrame>
    </p:spTree>
    <p:extLst>
      <p:ext uri="{BB962C8B-B14F-4D97-AF65-F5344CB8AC3E}">
        <p14:creationId xmlns:p14="http://schemas.microsoft.com/office/powerpoint/2010/main" val="259676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3CA0C9C-7079-4BA8-9F5E-1D74FA462F8F}"/>
              </a:ext>
            </a:extLst>
          </p:cNvPr>
          <p:cNvSpPr>
            <a:spLocks noGrp="1"/>
          </p:cNvSpPr>
          <p:nvPr>
            <p:ph idx="1"/>
          </p:nvPr>
        </p:nvSpPr>
        <p:spPr>
          <a:xfrm>
            <a:off x="0" y="692696"/>
            <a:ext cx="8712968" cy="5184576"/>
          </a:xfrm>
        </p:spPr>
        <p:txBody>
          <a:bodyPr/>
          <a:lstStyle/>
          <a:p>
            <a:r>
              <a:rPr lang="en-US" altLang="zh-CN" dirty="0"/>
              <a:t>2.</a:t>
            </a:r>
            <a:r>
              <a:rPr lang="zh-CN" altLang="en-US" dirty="0"/>
              <a:t>数据相关</a:t>
            </a:r>
          </a:p>
        </p:txBody>
      </p:sp>
      <p:sp>
        <p:nvSpPr>
          <p:cNvPr id="4" name="Rectangle 2">
            <a:extLst>
              <a:ext uri="{FF2B5EF4-FFF2-40B4-BE49-F238E27FC236}">
                <a16:creationId xmlns:a16="http://schemas.microsoft.com/office/drawing/2014/main" id="{7F8B69CC-753D-4B80-961F-8EF86FD82676}"/>
              </a:ext>
            </a:extLst>
          </p:cNvPr>
          <p:cNvSpPr>
            <a:spLocks noGrp="1" noChangeArrowheads="1"/>
          </p:cNvSpPr>
          <p:nvPr>
            <p:ph type="title"/>
          </p:nvPr>
        </p:nvSpPr>
        <p:spPr>
          <a:xfrm>
            <a:off x="0" y="0"/>
            <a:ext cx="7812088" cy="731838"/>
          </a:xfrm>
        </p:spPr>
        <p:txBody>
          <a:bodyPr/>
          <a:lstStyle/>
          <a:p>
            <a:pPr eaLnBrk="1" hangingPunct="1"/>
            <a:r>
              <a:rPr lang="en-US" altLang="zh-CN" b="1" dirty="0"/>
              <a:t>6.6.3 </a:t>
            </a:r>
            <a:r>
              <a:rPr lang="zh-CN" altLang="en-US" b="1" dirty="0"/>
              <a:t>影响流水线性能的因素</a:t>
            </a:r>
          </a:p>
        </p:txBody>
      </p:sp>
      <p:sp>
        <p:nvSpPr>
          <p:cNvPr id="2" name="Rectangle 2">
            <a:extLst>
              <a:ext uri="{FF2B5EF4-FFF2-40B4-BE49-F238E27FC236}">
                <a16:creationId xmlns:a16="http://schemas.microsoft.com/office/drawing/2014/main" id="{14672339-0D33-44BC-AA02-2D6D73DF77DF}"/>
              </a:ext>
            </a:extLst>
          </p:cNvPr>
          <p:cNvSpPr>
            <a:spLocks noChangeArrowheads="1"/>
          </p:cNvSpPr>
          <p:nvPr/>
        </p:nvSpPr>
        <p:spPr bwMode="auto">
          <a:xfrm>
            <a:off x="39553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a:extLst>
              <a:ext uri="{FF2B5EF4-FFF2-40B4-BE49-F238E27FC236}">
                <a16:creationId xmlns:a16="http://schemas.microsoft.com/office/drawing/2014/main" id="{BC68CDB4-7198-4F8C-BBAD-02E0C3004C14}"/>
              </a:ext>
            </a:extLst>
          </p:cNvPr>
          <p:cNvSpPr/>
          <p:nvPr/>
        </p:nvSpPr>
        <p:spPr>
          <a:xfrm>
            <a:off x="251520" y="1268760"/>
            <a:ext cx="7042312" cy="461665"/>
          </a:xfrm>
          <a:prstGeom prst="rect">
            <a:avLst/>
          </a:prstGeom>
        </p:spPr>
        <p:txBody>
          <a:bodyPr wrap="none">
            <a:spAutoFit/>
          </a:bodyPr>
          <a:lstStyle/>
          <a:p>
            <a:pPr marL="742950" lvl="1" indent="-285750" algn="just">
              <a:spcAft>
                <a:spcPts val="0"/>
              </a:spcAft>
              <a:buFont typeface="+mj-ea"/>
              <a:buAutoNum type="circleNumDbPlain"/>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寄存器数据相关</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前项短路控制数据通路图</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4">
            <a:extLst>
              <a:ext uri="{FF2B5EF4-FFF2-40B4-BE49-F238E27FC236}">
                <a16:creationId xmlns:a16="http://schemas.microsoft.com/office/drawing/2014/main" id="{29CF8808-2A7E-4FC8-888D-3504E3014DA3}"/>
              </a:ext>
            </a:extLst>
          </p:cNvPr>
          <p:cNvSpPr>
            <a:spLocks noChangeArrowheads="1"/>
          </p:cNvSpPr>
          <p:nvPr/>
        </p:nvSpPr>
        <p:spPr bwMode="auto">
          <a:xfrm>
            <a:off x="395536"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508591E-90D3-4283-AA0D-6C92AFE4E3EB}"/>
              </a:ext>
            </a:extLst>
          </p:cNvPr>
          <p:cNvSpPr>
            <a:spLocks noChangeArrowheads="1"/>
          </p:cNvSpPr>
          <p:nvPr/>
        </p:nvSpPr>
        <p:spPr bwMode="auto">
          <a:xfrm>
            <a:off x="755576" y="21328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id="{5AD8E861-6B99-4F04-ABA1-BCF90EE9883E}"/>
              </a:ext>
            </a:extLst>
          </p:cNvPr>
          <p:cNvSpPr>
            <a:spLocks noChangeArrowheads="1"/>
          </p:cNvSpPr>
          <p:nvPr/>
        </p:nvSpPr>
        <p:spPr bwMode="auto">
          <a:xfrm>
            <a:off x="683568" y="19888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098E4D9C-5942-4DAA-86BC-B20F18CEEB44}"/>
              </a:ext>
            </a:extLst>
          </p:cNvPr>
          <p:cNvGraphicFramePr>
            <a:graphicFrameLocks noChangeAspect="1"/>
          </p:cNvGraphicFramePr>
          <p:nvPr>
            <p:extLst>
              <p:ext uri="{D42A27DB-BD31-4B8C-83A1-F6EECF244321}">
                <p14:modId xmlns:p14="http://schemas.microsoft.com/office/powerpoint/2010/main" val="3268534972"/>
              </p:ext>
            </p:extLst>
          </p:nvPr>
        </p:nvGraphicFramePr>
        <p:xfrm>
          <a:off x="683568" y="1916832"/>
          <a:ext cx="7560840" cy="4375899"/>
        </p:xfrm>
        <a:graphic>
          <a:graphicData uri="http://schemas.openxmlformats.org/presentationml/2006/ole">
            <mc:AlternateContent xmlns:mc="http://schemas.openxmlformats.org/markup-compatibility/2006">
              <mc:Choice xmlns:v="urn:schemas-microsoft-com:vml" Requires="v">
                <p:oleObj spid="_x0000_s297995" name="Visio" r:id="rId3" imgW="6809258" imgH="3941570" progId="Visio.Drawing.11">
                  <p:embed/>
                </p:oleObj>
              </mc:Choice>
              <mc:Fallback>
                <p:oleObj name="Visio" r:id="rId3" imgW="6809258" imgH="394157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916832"/>
                        <a:ext cx="7560840" cy="4375899"/>
                      </a:xfrm>
                      <a:prstGeom prst="rect">
                        <a:avLst/>
                      </a:prstGeom>
                      <a:noFill/>
                    </p:spPr>
                  </p:pic>
                </p:oleObj>
              </mc:Fallback>
            </mc:AlternateContent>
          </a:graphicData>
        </a:graphic>
      </p:graphicFrame>
    </p:spTree>
    <p:extLst>
      <p:ext uri="{BB962C8B-B14F-4D97-AF65-F5344CB8AC3E}">
        <p14:creationId xmlns:p14="http://schemas.microsoft.com/office/powerpoint/2010/main" val="5208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7273AA9-A2A0-4BB8-A1C6-3FE2F606C318}"/>
              </a:ext>
            </a:extLst>
          </p:cNvPr>
          <p:cNvSpPr>
            <a:spLocks noGrp="1" noChangeArrowheads="1"/>
          </p:cNvSpPr>
          <p:nvPr>
            <p:ph type="title"/>
          </p:nvPr>
        </p:nvSpPr>
        <p:spPr>
          <a:xfrm>
            <a:off x="457200" y="581025"/>
            <a:ext cx="8229600" cy="836613"/>
          </a:xfrm>
        </p:spPr>
        <p:txBody>
          <a:bodyPr/>
          <a:lstStyle/>
          <a:p>
            <a:pPr eaLnBrk="1" hangingPunct="1"/>
            <a:r>
              <a:rPr lang="en-US" altLang="zh-CN"/>
              <a:t>ADD</a:t>
            </a:r>
            <a:r>
              <a:rPr lang="zh-CN" altLang="en-US"/>
              <a:t>指令周期</a:t>
            </a:r>
          </a:p>
        </p:txBody>
      </p:sp>
      <p:sp>
        <p:nvSpPr>
          <p:cNvPr id="16387" name="Line 3">
            <a:extLst>
              <a:ext uri="{FF2B5EF4-FFF2-40B4-BE49-F238E27FC236}">
                <a16:creationId xmlns:a16="http://schemas.microsoft.com/office/drawing/2014/main" id="{45963044-0448-4A15-AC41-AA8CEA1A7F4C}"/>
              </a:ext>
            </a:extLst>
          </p:cNvPr>
          <p:cNvSpPr>
            <a:spLocks noChangeShapeType="1"/>
          </p:cNvSpPr>
          <p:nvPr/>
        </p:nvSpPr>
        <p:spPr bwMode="auto">
          <a:xfrm>
            <a:off x="2133600" y="1905000"/>
            <a:ext cx="1588" cy="3962400"/>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36" name="Oval 4">
            <a:extLst>
              <a:ext uri="{FF2B5EF4-FFF2-40B4-BE49-F238E27FC236}">
                <a16:creationId xmlns:a16="http://schemas.microsoft.com/office/drawing/2014/main" id="{3DE0A076-5D34-4F03-A87F-3F88C2423609}"/>
              </a:ext>
            </a:extLst>
          </p:cNvPr>
          <p:cNvSpPr>
            <a:spLocks noChangeArrowheads="1"/>
          </p:cNvSpPr>
          <p:nvPr/>
        </p:nvSpPr>
        <p:spPr bwMode="auto">
          <a:xfrm>
            <a:off x="2286000" y="2362200"/>
            <a:ext cx="990600" cy="990600"/>
          </a:xfrm>
          <a:prstGeom prst="ellipse">
            <a:avLst/>
          </a:prstGeom>
          <a:solidFill>
            <a:srgbClr val="FFC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37" name="Oval 5">
            <a:extLst>
              <a:ext uri="{FF2B5EF4-FFF2-40B4-BE49-F238E27FC236}">
                <a16:creationId xmlns:a16="http://schemas.microsoft.com/office/drawing/2014/main" id="{BE6F228D-4DE9-4E88-BE51-649D96CF72E4}"/>
              </a:ext>
            </a:extLst>
          </p:cNvPr>
          <p:cNvSpPr>
            <a:spLocks noChangeArrowheads="1"/>
          </p:cNvSpPr>
          <p:nvPr/>
        </p:nvSpPr>
        <p:spPr bwMode="auto">
          <a:xfrm>
            <a:off x="2286000" y="4038600"/>
            <a:ext cx="914400" cy="990600"/>
          </a:xfrm>
          <a:prstGeom prst="ellipse">
            <a:avLst/>
          </a:prstGeom>
          <a:solidFill>
            <a:srgbClr val="FFC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0" name="Line 6">
            <a:extLst>
              <a:ext uri="{FF2B5EF4-FFF2-40B4-BE49-F238E27FC236}">
                <a16:creationId xmlns:a16="http://schemas.microsoft.com/office/drawing/2014/main" id="{0ACF5147-9C41-4268-B7CA-4082315EFCF6}"/>
              </a:ext>
            </a:extLst>
          </p:cNvPr>
          <p:cNvSpPr>
            <a:spLocks noChangeShapeType="1"/>
          </p:cNvSpPr>
          <p:nvPr/>
        </p:nvSpPr>
        <p:spPr bwMode="auto">
          <a:xfrm>
            <a:off x="3505200" y="1905000"/>
            <a:ext cx="1588" cy="3886200"/>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39" name="Oval 7">
            <a:extLst>
              <a:ext uri="{FF2B5EF4-FFF2-40B4-BE49-F238E27FC236}">
                <a16:creationId xmlns:a16="http://schemas.microsoft.com/office/drawing/2014/main" id="{F3147C18-02AD-40D7-8008-68DE0A28DDBC}"/>
              </a:ext>
            </a:extLst>
          </p:cNvPr>
          <p:cNvSpPr>
            <a:spLocks noChangeArrowheads="1"/>
          </p:cNvSpPr>
          <p:nvPr/>
        </p:nvSpPr>
        <p:spPr bwMode="auto">
          <a:xfrm>
            <a:off x="3733800" y="4038600"/>
            <a:ext cx="914400" cy="990600"/>
          </a:xfrm>
          <a:prstGeom prst="ellipse">
            <a:avLst/>
          </a:prstGeom>
          <a:solidFill>
            <a:srgbClr val="99C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40" name="Oval 8">
            <a:extLst>
              <a:ext uri="{FF2B5EF4-FFF2-40B4-BE49-F238E27FC236}">
                <a16:creationId xmlns:a16="http://schemas.microsoft.com/office/drawing/2014/main" id="{87ED987D-9F40-4270-8D47-0C2C553409BE}"/>
              </a:ext>
            </a:extLst>
          </p:cNvPr>
          <p:cNvSpPr>
            <a:spLocks noChangeArrowheads="1"/>
          </p:cNvSpPr>
          <p:nvPr/>
        </p:nvSpPr>
        <p:spPr bwMode="auto">
          <a:xfrm>
            <a:off x="7010400" y="2362200"/>
            <a:ext cx="1066800" cy="1066800"/>
          </a:xfrm>
          <a:prstGeom prst="ellipse">
            <a:avLst/>
          </a:prstGeom>
          <a:solidFill>
            <a:srgbClr val="99FF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3" name="Line 9">
            <a:extLst>
              <a:ext uri="{FF2B5EF4-FFF2-40B4-BE49-F238E27FC236}">
                <a16:creationId xmlns:a16="http://schemas.microsoft.com/office/drawing/2014/main" id="{52DD5AA1-C627-42CA-A08E-07DD1DE74013}"/>
              </a:ext>
            </a:extLst>
          </p:cNvPr>
          <p:cNvSpPr>
            <a:spLocks noChangeShapeType="1"/>
          </p:cNvSpPr>
          <p:nvPr/>
        </p:nvSpPr>
        <p:spPr bwMode="auto">
          <a:xfrm>
            <a:off x="6324600" y="1905000"/>
            <a:ext cx="1588" cy="3886200"/>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42" name="AutoShape 10">
            <a:extLst>
              <a:ext uri="{FF2B5EF4-FFF2-40B4-BE49-F238E27FC236}">
                <a16:creationId xmlns:a16="http://schemas.microsoft.com/office/drawing/2014/main" id="{8799ECF4-70D3-4445-B98C-DC596DD5D0DD}"/>
              </a:ext>
            </a:extLst>
          </p:cNvPr>
          <p:cNvSpPr>
            <a:spLocks noChangeArrowheads="1"/>
          </p:cNvSpPr>
          <p:nvPr/>
        </p:nvSpPr>
        <p:spPr bwMode="auto">
          <a:xfrm>
            <a:off x="1600200" y="2590800"/>
            <a:ext cx="685800" cy="685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5" name="Text Box 11">
            <a:extLst>
              <a:ext uri="{FF2B5EF4-FFF2-40B4-BE49-F238E27FC236}">
                <a16:creationId xmlns:a16="http://schemas.microsoft.com/office/drawing/2014/main" id="{C03BEB44-35A7-46C6-8294-03C2CAE5E873}"/>
              </a:ext>
            </a:extLst>
          </p:cNvPr>
          <p:cNvSpPr txBox="1">
            <a:spLocks noChangeArrowheads="1"/>
          </p:cNvSpPr>
          <p:nvPr/>
        </p:nvSpPr>
        <p:spPr bwMode="auto">
          <a:xfrm>
            <a:off x="1981200" y="1676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一个</a:t>
            </a: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CPU</a:t>
            </a: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周期</a:t>
            </a:r>
          </a:p>
        </p:txBody>
      </p:sp>
      <p:sp>
        <p:nvSpPr>
          <p:cNvPr id="16396" name="Text Box 12">
            <a:extLst>
              <a:ext uri="{FF2B5EF4-FFF2-40B4-BE49-F238E27FC236}">
                <a16:creationId xmlns:a16="http://schemas.microsoft.com/office/drawing/2014/main" id="{6732CFFF-E63C-46C0-812A-AE9492A7472E}"/>
              </a:ext>
            </a:extLst>
          </p:cNvPr>
          <p:cNvSpPr txBox="1">
            <a:spLocks noChangeArrowheads="1"/>
          </p:cNvSpPr>
          <p:nvPr/>
        </p:nvSpPr>
        <p:spPr bwMode="auto">
          <a:xfrm>
            <a:off x="3429000" y="1676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一个</a:t>
            </a: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CPU</a:t>
            </a: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周期</a:t>
            </a:r>
          </a:p>
        </p:txBody>
      </p:sp>
      <p:sp>
        <p:nvSpPr>
          <p:cNvPr id="16397" name="AutoShape 13">
            <a:extLst>
              <a:ext uri="{FF2B5EF4-FFF2-40B4-BE49-F238E27FC236}">
                <a16:creationId xmlns:a16="http://schemas.microsoft.com/office/drawing/2014/main" id="{38570965-70FD-40C3-8054-D8050409325C}"/>
              </a:ext>
            </a:extLst>
          </p:cNvPr>
          <p:cNvSpPr>
            <a:spLocks/>
          </p:cNvSpPr>
          <p:nvPr/>
        </p:nvSpPr>
        <p:spPr bwMode="auto">
          <a:xfrm rot="-5485584">
            <a:off x="2667000" y="5181600"/>
            <a:ext cx="304800" cy="1371600"/>
          </a:xfrm>
          <a:prstGeom prst="leftBrace">
            <a:avLst>
              <a:gd name="adj1" fmla="val 3750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8" name="AutoShape 14">
            <a:extLst>
              <a:ext uri="{FF2B5EF4-FFF2-40B4-BE49-F238E27FC236}">
                <a16:creationId xmlns:a16="http://schemas.microsoft.com/office/drawing/2014/main" id="{D5AC1EF2-2296-431B-8B60-9A7E21525193}"/>
              </a:ext>
            </a:extLst>
          </p:cNvPr>
          <p:cNvSpPr>
            <a:spLocks/>
          </p:cNvSpPr>
          <p:nvPr/>
        </p:nvSpPr>
        <p:spPr bwMode="auto">
          <a:xfrm rot="-5485584">
            <a:off x="4760913" y="4456113"/>
            <a:ext cx="304800" cy="2819400"/>
          </a:xfrm>
          <a:prstGeom prst="leftBrace">
            <a:avLst>
              <a:gd name="adj1" fmla="val 77083"/>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9" name="Text Box 15">
            <a:extLst>
              <a:ext uri="{FF2B5EF4-FFF2-40B4-BE49-F238E27FC236}">
                <a16:creationId xmlns:a16="http://schemas.microsoft.com/office/drawing/2014/main" id="{25DEB5AD-C50A-4A34-820E-D003FA632296}"/>
              </a:ext>
            </a:extLst>
          </p:cNvPr>
          <p:cNvSpPr txBox="1">
            <a:spLocks noChangeArrowheads="1"/>
          </p:cNvSpPr>
          <p:nvPr/>
        </p:nvSpPr>
        <p:spPr bwMode="auto">
          <a:xfrm>
            <a:off x="2209800" y="60198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取指令阶段</a:t>
            </a:r>
          </a:p>
        </p:txBody>
      </p:sp>
      <p:sp>
        <p:nvSpPr>
          <p:cNvPr id="16400" name="Text Box 16">
            <a:extLst>
              <a:ext uri="{FF2B5EF4-FFF2-40B4-BE49-F238E27FC236}">
                <a16:creationId xmlns:a16="http://schemas.microsoft.com/office/drawing/2014/main" id="{826090A6-0665-4400-839A-1F91EF603180}"/>
              </a:ext>
            </a:extLst>
          </p:cNvPr>
          <p:cNvSpPr txBox="1">
            <a:spLocks noChangeArrowheads="1"/>
          </p:cNvSpPr>
          <p:nvPr/>
        </p:nvSpPr>
        <p:spPr bwMode="auto">
          <a:xfrm>
            <a:off x="4343400" y="601980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执行指令阶段</a:t>
            </a:r>
          </a:p>
        </p:txBody>
      </p:sp>
      <p:sp>
        <p:nvSpPr>
          <p:cNvPr id="146449" name="Text Box 17">
            <a:extLst>
              <a:ext uri="{FF2B5EF4-FFF2-40B4-BE49-F238E27FC236}">
                <a16:creationId xmlns:a16="http://schemas.microsoft.com/office/drawing/2014/main" id="{4B9F06B9-494B-4F6F-BD49-061E5C059AC3}"/>
              </a:ext>
            </a:extLst>
          </p:cNvPr>
          <p:cNvSpPr txBox="1">
            <a:spLocks noChangeArrowheads="1"/>
          </p:cNvSpPr>
          <p:nvPr/>
        </p:nvSpPr>
        <p:spPr bwMode="auto">
          <a:xfrm>
            <a:off x="1600200" y="27432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开始</a:t>
            </a:r>
          </a:p>
        </p:txBody>
      </p:sp>
      <p:sp>
        <p:nvSpPr>
          <p:cNvPr id="146450" name="Text Box 18">
            <a:extLst>
              <a:ext uri="{FF2B5EF4-FFF2-40B4-BE49-F238E27FC236}">
                <a16:creationId xmlns:a16="http://schemas.microsoft.com/office/drawing/2014/main" id="{E83037BE-12CE-4CC7-9900-B34B175F7400}"/>
              </a:ext>
            </a:extLst>
          </p:cNvPr>
          <p:cNvSpPr txBox="1">
            <a:spLocks noChangeArrowheads="1"/>
          </p:cNvSpPr>
          <p:nvPr/>
        </p:nvSpPr>
        <p:spPr bwMode="auto">
          <a:xfrm>
            <a:off x="2362200" y="2514600"/>
            <a:ext cx="99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取指令</a:t>
            </a: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PC+1</a:t>
            </a:r>
          </a:p>
        </p:txBody>
      </p:sp>
      <p:sp>
        <p:nvSpPr>
          <p:cNvPr id="146451" name="Text Box 19">
            <a:extLst>
              <a:ext uri="{FF2B5EF4-FFF2-40B4-BE49-F238E27FC236}">
                <a16:creationId xmlns:a16="http://schemas.microsoft.com/office/drawing/2014/main" id="{E1A1137A-779B-4F62-9E94-A645F5587BED}"/>
              </a:ext>
            </a:extLst>
          </p:cNvPr>
          <p:cNvSpPr txBox="1">
            <a:spLocks noChangeArrowheads="1"/>
          </p:cNvSpPr>
          <p:nvPr/>
        </p:nvSpPr>
        <p:spPr bwMode="auto">
          <a:xfrm>
            <a:off x="2362200" y="4191000"/>
            <a:ext cx="91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对指令译码</a:t>
            </a:r>
          </a:p>
        </p:txBody>
      </p:sp>
      <p:sp>
        <p:nvSpPr>
          <p:cNvPr id="146452" name="Text Box 20">
            <a:extLst>
              <a:ext uri="{FF2B5EF4-FFF2-40B4-BE49-F238E27FC236}">
                <a16:creationId xmlns:a16="http://schemas.microsoft.com/office/drawing/2014/main" id="{C94A83AA-E05A-4F6B-A8C1-71930F22F9AA}"/>
              </a:ext>
            </a:extLst>
          </p:cNvPr>
          <p:cNvSpPr txBox="1">
            <a:spLocks noChangeArrowheads="1"/>
          </p:cNvSpPr>
          <p:nvPr/>
        </p:nvSpPr>
        <p:spPr bwMode="auto">
          <a:xfrm>
            <a:off x="3733800" y="4191000"/>
            <a:ext cx="99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送操作数地址</a:t>
            </a:r>
          </a:p>
        </p:txBody>
      </p:sp>
      <p:sp>
        <p:nvSpPr>
          <p:cNvPr id="146453" name="Text Box 21">
            <a:extLst>
              <a:ext uri="{FF2B5EF4-FFF2-40B4-BE49-F238E27FC236}">
                <a16:creationId xmlns:a16="http://schemas.microsoft.com/office/drawing/2014/main" id="{EBDCD6DB-3BC7-4F30-8295-73AE394B8331}"/>
              </a:ext>
            </a:extLst>
          </p:cNvPr>
          <p:cNvSpPr txBox="1">
            <a:spLocks noChangeArrowheads="1"/>
          </p:cNvSpPr>
          <p:nvPr/>
        </p:nvSpPr>
        <p:spPr bwMode="auto">
          <a:xfrm>
            <a:off x="7010400" y="2590800"/>
            <a:ext cx="114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取下条指令</a:t>
            </a: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PC+1</a:t>
            </a:r>
          </a:p>
        </p:txBody>
      </p:sp>
      <p:sp>
        <p:nvSpPr>
          <p:cNvPr id="146454" name="AutoShape 22">
            <a:extLst>
              <a:ext uri="{FF2B5EF4-FFF2-40B4-BE49-F238E27FC236}">
                <a16:creationId xmlns:a16="http://schemas.microsoft.com/office/drawing/2014/main" id="{3214DA0F-9FD6-40B9-826B-D3E9D7477D91}"/>
              </a:ext>
            </a:extLst>
          </p:cNvPr>
          <p:cNvSpPr>
            <a:spLocks noChangeArrowheads="1"/>
          </p:cNvSpPr>
          <p:nvPr/>
        </p:nvSpPr>
        <p:spPr bwMode="auto">
          <a:xfrm>
            <a:off x="2590800" y="3352800"/>
            <a:ext cx="304800" cy="685800"/>
          </a:xfrm>
          <a:prstGeom prst="downArrow">
            <a:avLst>
              <a:gd name="adj1" fmla="val 50000"/>
              <a:gd name="adj2" fmla="val 56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07" name="Line 23">
            <a:extLst>
              <a:ext uri="{FF2B5EF4-FFF2-40B4-BE49-F238E27FC236}">
                <a16:creationId xmlns:a16="http://schemas.microsoft.com/office/drawing/2014/main" id="{7AA9BE7F-3DB1-434C-A86C-20833C9C20F8}"/>
              </a:ext>
            </a:extLst>
          </p:cNvPr>
          <p:cNvSpPr>
            <a:spLocks noChangeShapeType="1"/>
          </p:cNvSpPr>
          <p:nvPr/>
        </p:nvSpPr>
        <p:spPr bwMode="auto">
          <a:xfrm>
            <a:off x="4876800" y="1905000"/>
            <a:ext cx="1588" cy="3886200"/>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56" name="Oval 24">
            <a:extLst>
              <a:ext uri="{FF2B5EF4-FFF2-40B4-BE49-F238E27FC236}">
                <a16:creationId xmlns:a16="http://schemas.microsoft.com/office/drawing/2014/main" id="{3D5568A9-EA11-4F9A-8D4E-36F3B18A892B}"/>
              </a:ext>
            </a:extLst>
          </p:cNvPr>
          <p:cNvSpPr>
            <a:spLocks noChangeArrowheads="1"/>
          </p:cNvSpPr>
          <p:nvPr/>
        </p:nvSpPr>
        <p:spPr bwMode="auto">
          <a:xfrm>
            <a:off x="5181600" y="4038600"/>
            <a:ext cx="914400" cy="990600"/>
          </a:xfrm>
          <a:prstGeom prst="ellipse">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57" name="Oval 25">
            <a:extLst>
              <a:ext uri="{FF2B5EF4-FFF2-40B4-BE49-F238E27FC236}">
                <a16:creationId xmlns:a16="http://schemas.microsoft.com/office/drawing/2014/main" id="{71FA46C5-6351-4155-A077-0DBF0B0B6F86}"/>
              </a:ext>
            </a:extLst>
          </p:cNvPr>
          <p:cNvSpPr>
            <a:spLocks noChangeArrowheads="1"/>
          </p:cNvSpPr>
          <p:nvPr/>
        </p:nvSpPr>
        <p:spPr bwMode="auto">
          <a:xfrm>
            <a:off x="5181600" y="2362200"/>
            <a:ext cx="914400" cy="990600"/>
          </a:xfrm>
          <a:prstGeom prst="ellipse">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58" name="AutoShape 26">
            <a:extLst>
              <a:ext uri="{FF2B5EF4-FFF2-40B4-BE49-F238E27FC236}">
                <a16:creationId xmlns:a16="http://schemas.microsoft.com/office/drawing/2014/main" id="{59AE38DC-FE9C-4463-936F-1A2D96C42661}"/>
              </a:ext>
            </a:extLst>
          </p:cNvPr>
          <p:cNvSpPr>
            <a:spLocks noChangeArrowheads="1"/>
          </p:cNvSpPr>
          <p:nvPr/>
        </p:nvSpPr>
        <p:spPr bwMode="auto">
          <a:xfrm>
            <a:off x="3200400" y="4419600"/>
            <a:ext cx="533400" cy="304800"/>
          </a:xfrm>
          <a:prstGeom prst="right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59" name="AutoShape 27">
            <a:extLst>
              <a:ext uri="{FF2B5EF4-FFF2-40B4-BE49-F238E27FC236}">
                <a16:creationId xmlns:a16="http://schemas.microsoft.com/office/drawing/2014/main" id="{A019544F-FDD4-484E-88B3-B82E9B237BE0}"/>
              </a:ext>
            </a:extLst>
          </p:cNvPr>
          <p:cNvSpPr>
            <a:spLocks noChangeArrowheads="1"/>
          </p:cNvSpPr>
          <p:nvPr/>
        </p:nvSpPr>
        <p:spPr bwMode="auto">
          <a:xfrm>
            <a:off x="4648200" y="4419600"/>
            <a:ext cx="533400" cy="304800"/>
          </a:xfrm>
          <a:prstGeom prst="right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60" name="AutoShape 28">
            <a:extLst>
              <a:ext uri="{FF2B5EF4-FFF2-40B4-BE49-F238E27FC236}">
                <a16:creationId xmlns:a16="http://schemas.microsoft.com/office/drawing/2014/main" id="{EFF57E15-C848-4F70-A690-1D3063B22BAE}"/>
              </a:ext>
            </a:extLst>
          </p:cNvPr>
          <p:cNvSpPr>
            <a:spLocks noChangeArrowheads="1"/>
          </p:cNvSpPr>
          <p:nvPr/>
        </p:nvSpPr>
        <p:spPr bwMode="auto">
          <a:xfrm>
            <a:off x="5486400" y="3352800"/>
            <a:ext cx="304800" cy="685800"/>
          </a:xfrm>
          <a:prstGeom prst="upArrow">
            <a:avLst>
              <a:gd name="adj1" fmla="val 50000"/>
              <a:gd name="adj2" fmla="val 56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61" name="AutoShape 29">
            <a:extLst>
              <a:ext uri="{FF2B5EF4-FFF2-40B4-BE49-F238E27FC236}">
                <a16:creationId xmlns:a16="http://schemas.microsoft.com/office/drawing/2014/main" id="{6FE25337-9129-4CCE-8D7E-81A74D98C313}"/>
              </a:ext>
            </a:extLst>
          </p:cNvPr>
          <p:cNvSpPr>
            <a:spLocks noChangeArrowheads="1"/>
          </p:cNvSpPr>
          <p:nvPr/>
        </p:nvSpPr>
        <p:spPr bwMode="auto">
          <a:xfrm>
            <a:off x="6096000" y="2743200"/>
            <a:ext cx="914400" cy="304800"/>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62" name="Text Box 30">
            <a:extLst>
              <a:ext uri="{FF2B5EF4-FFF2-40B4-BE49-F238E27FC236}">
                <a16:creationId xmlns:a16="http://schemas.microsoft.com/office/drawing/2014/main" id="{177A980C-6E8A-4ED1-96E6-123321C59C06}"/>
              </a:ext>
            </a:extLst>
          </p:cNvPr>
          <p:cNvSpPr txBox="1">
            <a:spLocks noChangeArrowheads="1"/>
          </p:cNvSpPr>
          <p:nvPr/>
        </p:nvSpPr>
        <p:spPr bwMode="auto">
          <a:xfrm>
            <a:off x="5181600" y="4191000"/>
            <a:ext cx="99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取出操作数</a:t>
            </a:r>
          </a:p>
        </p:txBody>
      </p:sp>
      <p:sp>
        <p:nvSpPr>
          <p:cNvPr id="146463" name="Text Box 31">
            <a:extLst>
              <a:ext uri="{FF2B5EF4-FFF2-40B4-BE49-F238E27FC236}">
                <a16:creationId xmlns:a16="http://schemas.microsoft.com/office/drawing/2014/main" id="{F9F52228-0263-4AD3-AACB-B3027A4A29A9}"/>
              </a:ext>
            </a:extLst>
          </p:cNvPr>
          <p:cNvSpPr txBox="1">
            <a:spLocks noChangeArrowheads="1"/>
          </p:cNvSpPr>
          <p:nvPr/>
        </p:nvSpPr>
        <p:spPr bwMode="auto">
          <a:xfrm>
            <a:off x="5257800" y="2514600"/>
            <a:ext cx="91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执行加操作</a:t>
            </a:r>
          </a:p>
        </p:txBody>
      </p:sp>
      <p:sp>
        <p:nvSpPr>
          <p:cNvPr id="16416" name="Text Box 32">
            <a:extLst>
              <a:ext uri="{FF2B5EF4-FFF2-40B4-BE49-F238E27FC236}">
                <a16:creationId xmlns:a16="http://schemas.microsoft.com/office/drawing/2014/main" id="{EF686D43-B395-4A70-93BE-747F43270050}"/>
              </a:ext>
            </a:extLst>
          </p:cNvPr>
          <p:cNvSpPr txBox="1">
            <a:spLocks noChangeArrowheads="1"/>
          </p:cNvSpPr>
          <p:nvPr/>
        </p:nvSpPr>
        <p:spPr bwMode="auto">
          <a:xfrm>
            <a:off x="4953000" y="1690688"/>
            <a:ext cx="1600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一个</a:t>
            </a: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CPU</a:t>
            </a: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周期</a:t>
            </a:r>
          </a:p>
        </p:txBody>
      </p:sp>
    </p:spTree>
    <p:extLst>
      <p:ext uri="{BB962C8B-B14F-4D97-AF65-F5344CB8AC3E}">
        <p14:creationId xmlns:p14="http://schemas.microsoft.com/office/powerpoint/2010/main" val="3743168247"/>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46442"/>
                                        </p:tgtEl>
                                        <p:attrNameLst>
                                          <p:attrName>style.visibility</p:attrName>
                                        </p:attrNameLst>
                                      </p:cBhvr>
                                      <p:to>
                                        <p:strVal val="visible"/>
                                      </p:to>
                                    </p:set>
                                    <p:anim calcmode="lin" valueType="num">
                                      <p:cBhvr>
                                        <p:cTn id="7" dur="500" fill="hold"/>
                                        <p:tgtEl>
                                          <p:spTgt spid="146442"/>
                                        </p:tgtEl>
                                        <p:attrNameLst>
                                          <p:attrName>ppt_x</p:attrName>
                                        </p:attrNameLst>
                                      </p:cBhvr>
                                      <p:tavLst>
                                        <p:tav tm="0">
                                          <p:val>
                                            <p:strVal val="#ppt_x-#ppt_w/2"/>
                                          </p:val>
                                        </p:tav>
                                        <p:tav tm="100000">
                                          <p:val>
                                            <p:strVal val="#ppt_x"/>
                                          </p:val>
                                        </p:tav>
                                      </p:tavLst>
                                    </p:anim>
                                    <p:anim calcmode="lin" valueType="num">
                                      <p:cBhvr>
                                        <p:cTn id="8" dur="500" fill="hold"/>
                                        <p:tgtEl>
                                          <p:spTgt spid="146442"/>
                                        </p:tgtEl>
                                        <p:attrNameLst>
                                          <p:attrName>ppt_y</p:attrName>
                                        </p:attrNameLst>
                                      </p:cBhvr>
                                      <p:tavLst>
                                        <p:tav tm="0">
                                          <p:val>
                                            <p:strVal val="#ppt_y"/>
                                          </p:val>
                                        </p:tav>
                                        <p:tav tm="100000">
                                          <p:val>
                                            <p:strVal val="#ppt_y"/>
                                          </p:val>
                                        </p:tav>
                                      </p:tavLst>
                                    </p:anim>
                                    <p:anim calcmode="lin" valueType="num">
                                      <p:cBhvr>
                                        <p:cTn id="9" dur="500" fill="hold"/>
                                        <p:tgtEl>
                                          <p:spTgt spid="146442"/>
                                        </p:tgtEl>
                                        <p:attrNameLst>
                                          <p:attrName>ppt_w</p:attrName>
                                        </p:attrNameLst>
                                      </p:cBhvr>
                                      <p:tavLst>
                                        <p:tav tm="0">
                                          <p:val>
                                            <p:fltVal val="0"/>
                                          </p:val>
                                        </p:tav>
                                        <p:tav tm="100000">
                                          <p:val>
                                            <p:strVal val="#ppt_w"/>
                                          </p:val>
                                        </p:tav>
                                      </p:tavLst>
                                    </p:anim>
                                    <p:anim calcmode="lin" valueType="num">
                                      <p:cBhvr>
                                        <p:cTn id="10" dur="500" fill="hold"/>
                                        <p:tgtEl>
                                          <p:spTgt spid="146442"/>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46449"/>
                                        </p:tgtEl>
                                        <p:attrNameLst>
                                          <p:attrName>style.visibility</p:attrName>
                                        </p:attrNameLst>
                                      </p:cBhvr>
                                      <p:to>
                                        <p:strVal val="visible"/>
                                      </p:to>
                                    </p:set>
                                    <p:animEffect transition="in" filter="dissolve">
                                      <p:cBhvr>
                                        <p:cTn id="14" dur="500"/>
                                        <p:tgtEl>
                                          <p:spTgt spid="14644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42" fill="hold" grpId="0" nodeType="clickEffect">
                                  <p:stCondLst>
                                    <p:cond delay="0"/>
                                  </p:stCondLst>
                                  <p:childTnLst>
                                    <p:set>
                                      <p:cBhvr>
                                        <p:cTn id="18" dur="1" fill="hold">
                                          <p:stCondLst>
                                            <p:cond delay="0"/>
                                          </p:stCondLst>
                                        </p:cTn>
                                        <p:tgtEl>
                                          <p:spTgt spid="146436"/>
                                        </p:tgtEl>
                                        <p:attrNameLst>
                                          <p:attrName>style.visibility</p:attrName>
                                        </p:attrNameLst>
                                      </p:cBhvr>
                                      <p:to>
                                        <p:strVal val="visible"/>
                                      </p:to>
                                    </p:set>
                                    <p:animEffect transition="in" filter="barn(outHorizontal)">
                                      <p:cBhvr>
                                        <p:cTn id="19" dur="500"/>
                                        <p:tgtEl>
                                          <p:spTgt spid="146436"/>
                                        </p:tgtEl>
                                      </p:cBhvr>
                                    </p:animEffect>
                                  </p:childTnLst>
                                </p:cTn>
                              </p:par>
                            </p:childTnLst>
                          </p:cTn>
                        </p:par>
                        <p:par>
                          <p:cTn id="20" fill="hold" nodeType="afterGroup">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146450"/>
                                        </p:tgtEl>
                                        <p:attrNameLst>
                                          <p:attrName>style.visibility</p:attrName>
                                        </p:attrNameLst>
                                      </p:cBhvr>
                                      <p:to>
                                        <p:strVal val="visible"/>
                                      </p:to>
                                    </p:set>
                                    <p:animEffect transition="in" filter="dissolve">
                                      <p:cBhvr>
                                        <p:cTn id="23" dur="500"/>
                                        <p:tgtEl>
                                          <p:spTgt spid="14645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 fill="hold" grpId="0" nodeType="clickEffect">
                                  <p:stCondLst>
                                    <p:cond delay="0"/>
                                  </p:stCondLst>
                                  <p:childTnLst>
                                    <p:set>
                                      <p:cBhvr>
                                        <p:cTn id="27" dur="1" fill="hold">
                                          <p:stCondLst>
                                            <p:cond delay="0"/>
                                          </p:stCondLst>
                                        </p:cTn>
                                        <p:tgtEl>
                                          <p:spTgt spid="146454"/>
                                        </p:tgtEl>
                                        <p:attrNameLst>
                                          <p:attrName>style.visibility</p:attrName>
                                        </p:attrNameLst>
                                      </p:cBhvr>
                                      <p:to>
                                        <p:strVal val="visible"/>
                                      </p:to>
                                    </p:set>
                                    <p:anim calcmode="lin" valueType="num">
                                      <p:cBhvr>
                                        <p:cTn id="28" dur="500" fill="hold"/>
                                        <p:tgtEl>
                                          <p:spTgt spid="146454"/>
                                        </p:tgtEl>
                                        <p:attrNameLst>
                                          <p:attrName>ppt_x</p:attrName>
                                        </p:attrNameLst>
                                      </p:cBhvr>
                                      <p:tavLst>
                                        <p:tav tm="0">
                                          <p:val>
                                            <p:strVal val="#ppt_x"/>
                                          </p:val>
                                        </p:tav>
                                        <p:tav tm="100000">
                                          <p:val>
                                            <p:strVal val="#ppt_x"/>
                                          </p:val>
                                        </p:tav>
                                      </p:tavLst>
                                    </p:anim>
                                    <p:anim calcmode="lin" valueType="num">
                                      <p:cBhvr>
                                        <p:cTn id="29" dur="500" fill="hold"/>
                                        <p:tgtEl>
                                          <p:spTgt spid="146454"/>
                                        </p:tgtEl>
                                        <p:attrNameLst>
                                          <p:attrName>ppt_y</p:attrName>
                                        </p:attrNameLst>
                                      </p:cBhvr>
                                      <p:tavLst>
                                        <p:tav tm="0">
                                          <p:val>
                                            <p:strVal val="#ppt_y-#ppt_h/2"/>
                                          </p:val>
                                        </p:tav>
                                        <p:tav tm="100000">
                                          <p:val>
                                            <p:strVal val="#ppt_y"/>
                                          </p:val>
                                        </p:tav>
                                      </p:tavLst>
                                    </p:anim>
                                    <p:anim calcmode="lin" valueType="num">
                                      <p:cBhvr>
                                        <p:cTn id="30" dur="500" fill="hold"/>
                                        <p:tgtEl>
                                          <p:spTgt spid="146454"/>
                                        </p:tgtEl>
                                        <p:attrNameLst>
                                          <p:attrName>ppt_w</p:attrName>
                                        </p:attrNameLst>
                                      </p:cBhvr>
                                      <p:tavLst>
                                        <p:tav tm="0">
                                          <p:val>
                                            <p:strVal val="#ppt_w"/>
                                          </p:val>
                                        </p:tav>
                                        <p:tav tm="100000">
                                          <p:val>
                                            <p:strVal val="#ppt_w"/>
                                          </p:val>
                                        </p:tav>
                                      </p:tavLst>
                                    </p:anim>
                                    <p:anim calcmode="lin" valueType="num">
                                      <p:cBhvr>
                                        <p:cTn id="31" dur="500" fill="hold"/>
                                        <p:tgtEl>
                                          <p:spTgt spid="146454"/>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42" fill="hold" grpId="0" nodeType="clickEffect">
                                  <p:stCondLst>
                                    <p:cond delay="0"/>
                                  </p:stCondLst>
                                  <p:childTnLst>
                                    <p:set>
                                      <p:cBhvr>
                                        <p:cTn id="35" dur="1" fill="hold">
                                          <p:stCondLst>
                                            <p:cond delay="0"/>
                                          </p:stCondLst>
                                        </p:cTn>
                                        <p:tgtEl>
                                          <p:spTgt spid="146437"/>
                                        </p:tgtEl>
                                        <p:attrNameLst>
                                          <p:attrName>style.visibility</p:attrName>
                                        </p:attrNameLst>
                                      </p:cBhvr>
                                      <p:to>
                                        <p:strVal val="visible"/>
                                      </p:to>
                                    </p:set>
                                    <p:animEffect transition="in" filter="barn(outHorizontal)">
                                      <p:cBhvr>
                                        <p:cTn id="36" dur="500"/>
                                        <p:tgtEl>
                                          <p:spTgt spid="146437"/>
                                        </p:tgtEl>
                                      </p:cBhvr>
                                    </p:animEffect>
                                  </p:childTnLst>
                                </p:cTn>
                              </p:par>
                            </p:childTnLst>
                          </p:cTn>
                        </p:par>
                        <p:par>
                          <p:cTn id="37" fill="hold" nodeType="afterGroup">
                            <p:stCondLst>
                              <p:cond delay="500"/>
                            </p:stCondLst>
                            <p:childTnLst>
                              <p:par>
                                <p:cTn id="38" presetID="9" presetClass="entr" presetSubtype="0" fill="hold" grpId="0" nodeType="afterEffect">
                                  <p:stCondLst>
                                    <p:cond delay="0"/>
                                  </p:stCondLst>
                                  <p:childTnLst>
                                    <p:set>
                                      <p:cBhvr>
                                        <p:cTn id="39" dur="1" fill="hold">
                                          <p:stCondLst>
                                            <p:cond delay="0"/>
                                          </p:stCondLst>
                                        </p:cTn>
                                        <p:tgtEl>
                                          <p:spTgt spid="146451"/>
                                        </p:tgtEl>
                                        <p:attrNameLst>
                                          <p:attrName>style.visibility</p:attrName>
                                        </p:attrNameLst>
                                      </p:cBhvr>
                                      <p:to>
                                        <p:strVal val="visible"/>
                                      </p:to>
                                    </p:set>
                                    <p:animEffect transition="in" filter="dissolve">
                                      <p:cBhvr>
                                        <p:cTn id="40" dur="500"/>
                                        <p:tgtEl>
                                          <p:spTgt spid="14645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8" fill="hold" grpId="0" nodeType="clickEffect">
                                  <p:stCondLst>
                                    <p:cond delay="0"/>
                                  </p:stCondLst>
                                  <p:childTnLst>
                                    <p:set>
                                      <p:cBhvr>
                                        <p:cTn id="44" dur="1" fill="hold">
                                          <p:stCondLst>
                                            <p:cond delay="0"/>
                                          </p:stCondLst>
                                        </p:cTn>
                                        <p:tgtEl>
                                          <p:spTgt spid="146458"/>
                                        </p:tgtEl>
                                        <p:attrNameLst>
                                          <p:attrName>style.visibility</p:attrName>
                                        </p:attrNameLst>
                                      </p:cBhvr>
                                      <p:to>
                                        <p:strVal val="visible"/>
                                      </p:to>
                                    </p:set>
                                    <p:anim calcmode="lin" valueType="num">
                                      <p:cBhvr>
                                        <p:cTn id="45" dur="500" fill="hold"/>
                                        <p:tgtEl>
                                          <p:spTgt spid="146458"/>
                                        </p:tgtEl>
                                        <p:attrNameLst>
                                          <p:attrName>ppt_x</p:attrName>
                                        </p:attrNameLst>
                                      </p:cBhvr>
                                      <p:tavLst>
                                        <p:tav tm="0">
                                          <p:val>
                                            <p:strVal val="#ppt_x-#ppt_w/2"/>
                                          </p:val>
                                        </p:tav>
                                        <p:tav tm="100000">
                                          <p:val>
                                            <p:strVal val="#ppt_x"/>
                                          </p:val>
                                        </p:tav>
                                      </p:tavLst>
                                    </p:anim>
                                    <p:anim calcmode="lin" valueType="num">
                                      <p:cBhvr>
                                        <p:cTn id="46" dur="500" fill="hold"/>
                                        <p:tgtEl>
                                          <p:spTgt spid="146458"/>
                                        </p:tgtEl>
                                        <p:attrNameLst>
                                          <p:attrName>ppt_y</p:attrName>
                                        </p:attrNameLst>
                                      </p:cBhvr>
                                      <p:tavLst>
                                        <p:tav tm="0">
                                          <p:val>
                                            <p:strVal val="#ppt_y"/>
                                          </p:val>
                                        </p:tav>
                                        <p:tav tm="100000">
                                          <p:val>
                                            <p:strVal val="#ppt_y"/>
                                          </p:val>
                                        </p:tav>
                                      </p:tavLst>
                                    </p:anim>
                                    <p:anim calcmode="lin" valueType="num">
                                      <p:cBhvr>
                                        <p:cTn id="47" dur="500" fill="hold"/>
                                        <p:tgtEl>
                                          <p:spTgt spid="146458"/>
                                        </p:tgtEl>
                                        <p:attrNameLst>
                                          <p:attrName>ppt_w</p:attrName>
                                        </p:attrNameLst>
                                      </p:cBhvr>
                                      <p:tavLst>
                                        <p:tav tm="0">
                                          <p:val>
                                            <p:fltVal val="0"/>
                                          </p:val>
                                        </p:tav>
                                        <p:tav tm="100000">
                                          <p:val>
                                            <p:strVal val="#ppt_w"/>
                                          </p:val>
                                        </p:tav>
                                      </p:tavLst>
                                    </p:anim>
                                    <p:anim calcmode="lin" valueType="num">
                                      <p:cBhvr>
                                        <p:cTn id="48" dur="500" fill="hold"/>
                                        <p:tgtEl>
                                          <p:spTgt spid="146458"/>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6" presetClass="entr" presetSubtype="42" fill="hold" grpId="0" nodeType="clickEffect">
                                  <p:stCondLst>
                                    <p:cond delay="0"/>
                                  </p:stCondLst>
                                  <p:childTnLst>
                                    <p:set>
                                      <p:cBhvr>
                                        <p:cTn id="52" dur="1" fill="hold">
                                          <p:stCondLst>
                                            <p:cond delay="0"/>
                                          </p:stCondLst>
                                        </p:cTn>
                                        <p:tgtEl>
                                          <p:spTgt spid="146439"/>
                                        </p:tgtEl>
                                        <p:attrNameLst>
                                          <p:attrName>style.visibility</p:attrName>
                                        </p:attrNameLst>
                                      </p:cBhvr>
                                      <p:to>
                                        <p:strVal val="visible"/>
                                      </p:to>
                                    </p:set>
                                    <p:animEffect transition="in" filter="barn(outHorizontal)">
                                      <p:cBhvr>
                                        <p:cTn id="53" dur="500"/>
                                        <p:tgtEl>
                                          <p:spTgt spid="146439"/>
                                        </p:tgtEl>
                                      </p:cBhvr>
                                    </p:animEffect>
                                  </p:childTnLst>
                                </p:cTn>
                              </p:par>
                            </p:childTnLst>
                          </p:cTn>
                        </p:par>
                        <p:par>
                          <p:cTn id="54" fill="hold" nodeType="afterGroup">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146452"/>
                                        </p:tgtEl>
                                        <p:attrNameLst>
                                          <p:attrName>style.visibility</p:attrName>
                                        </p:attrNameLst>
                                      </p:cBhvr>
                                      <p:to>
                                        <p:strVal val="visible"/>
                                      </p:to>
                                    </p:set>
                                    <p:animEffect transition="in" filter="dissolve">
                                      <p:cBhvr>
                                        <p:cTn id="57" dur="500"/>
                                        <p:tgtEl>
                                          <p:spTgt spid="14645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8" fill="hold" grpId="0" nodeType="clickEffect">
                                  <p:stCondLst>
                                    <p:cond delay="0"/>
                                  </p:stCondLst>
                                  <p:childTnLst>
                                    <p:set>
                                      <p:cBhvr>
                                        <p:cTn id="61" dur="1" fill="hold">
                                          <p:stCondLst>
                                            <p:cond delay="0"/>
                                          </p:stCondLst>
                                        </p:cTn>
                                        <p:tgtEl>
                                          <p:spTgt spid="146459"/>
                                        </p:tgtEl>
                                        <p:attrNameLst>
                                          <p:attrName>style.visibility</p:attrName>
                                        </p:attrNameLst>
                                      </p:cBhvr>
                                      <p:to>
                                        <p:strVal val="visible"/>
                                      </p:to>
                                    </p:set>
                                    <p:anim calcmode="lin" valueType="num">
                                      <p:cBhvr>
                                        <p:cTn id="62" dur="500" fill="hold"/>
                                        <p:tgtEl>
                                          <p:spTgt spid="146459"/>
                                        </p:tgtEl>
                                        <p:attrNameLst>
                                          <p:attrName>ppt_x</p:attrName>
                                        </p:attrNameLst>
                                      </p:cBhvr>
                                      <p:tavLst>
                                        <p:tav tm="0">
                                          <p:val>
                                            <p:strVal val="#ppt_x-#ppt_w/2"/>
                                          </p:val>
                                        </p:tav>
                                        <p:tav tm="100000">
                                          <p:val>
                                            <p:strVal val="#ppt_x"/>
                                          </p:val>
                                        </p:tav>
                                      </p:tavLst>
                                    </p:anim>
                                    <p:anim calcmode="lin" valueType="num">
                                      <p:cBhvr>
                                        <p:cTn id="63" dur="500" fill="hold"/>
                                        <p:tgtEl>
                                          <p:spTgt spid="146459"/>
                                        </p:tgtEl>
                                        <p:attrNameLst>
                                          <p:attrName>ppt_y</p:attrName>
                                        </p:attrNameLst>
                                      </p:cBhvr>
                                      <p:tavLst>
                                        <p:tav tm="0">
                                          <p:val>
                                            <p:strVal val="#ppt_y"/>
                                          </p:val>
                                        </p:tav>
                                        <p:tav tm="100000">
                                          <p:val>
                                            <p:strVal val="#ppt_y"/>
                                          </p:val>
                                        </p:tav>
                                      </p:tavLst>
                                    </p:anim>
                                    <p:anim calcmode="lin" valueType="num">
                                      <p:cBhvr>
                                        <p:cTn id="64" dur="500" fill="hold"/>
                                        <p:tgtEl>
                                          <p:spTgt spid="146459"/>
                                        </p:tgtEl>
                                        <p:attrNameLst>
                                          <p:attrName>ppt_w</p:attrName>
                                        </p:attrNameLst>
                                      </p:cBhvr>
                                      <p:tavLst>
                                        <p:tav tm="0">
                                          <p:val>
                                            <p:fltVal val="0"/>
                                          </p:val>
                                        </p:tav>
                                        <p:tav tm="100000">
                                          <p:val>
                                            <p:strVal val="#ppt_w"/>
                                          </p:val>
                                        </p:tav>
                                      </p:tavLst>
                                    </p:anim>
                                    <p:anim calcmode="lin" valueType="num">
                                      <p:cBhvr>
                                        <p:cTn id="65" dur="500" fill="hold"/>
                                        <p:tgtEl>
                                          <p:spTgt spid="146459"/>
                                        </p:tgtEl>
                                        <p:attrNameLst>
                                          <p:attrName>ppt_h</p:attrName>
                                        </p:attrNameLst>
                                      </p:cBhvr>
                                      <p:tavLst>
                                        <p:tav tm="0">
                                          <p:val>
                                            <p:strVal val="#ppt_h"/>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6" presetClass="entr" presetSubtype="42" fill="hold" grpId="0" nodeType="clickEffect">
                                  <p:stCondLst>
                                    <p:cond delay="0"/>
                                  </p:stCondLst>
                                  <p:childTnLst>
                                    <p:set>
                                      <p:cBhvr>
                                        <p:cTn id="69" dur="1" fill="hold">
                                          <p:stCondLst>
                                            <p:cond delay="0"/>
                                          </p:stCondLst>
                                        </p:cTn>
                                        <p:tgtEl>
                                          <p:spTgt spid="146456"/>
                                        </p:tgtEl>
                                        <p:attrNameLst>
                                          <p:attrName>style.visibility</p:attrName>
                                        </p:attrNameLst>
                                      </p:cBhvr>
                                      <p:to>
                                        <p:strVal val="visible"/>
                                      </p:to>
                                    </p:set>
                                    <p:animEffect transition="in" filter="barn(outHorizontal)">
                                      <p:cBhvr>
                                        <p:cTn id="70" dur="500"/>
                                        <p:tgtEl>
                                          <p:spTgt spid="146456"/>
                                        </p:tgtEl>
                                      </p:cBhvr>
                                    </p:animEffect>
                                  </p:childTnLst>
                                </p:cTn>
                              </p:par>
                            </p:childTnLst>
                          </p:cTn>
                        </p:par>
                        <p:par>
                          <p:cTn id="71" fill="hold" nodeType="afterGroup">
                            <p:stCondLst>
                              <p:cond delay="500"/>
                            </p:stCondLst>
                            <p:childTnLst>
                              <p:par>
                                <p:cTn id="72" presetID="9" presetClass="entr" presetSubtype="0" fill="hold" grpId="0" nodeType="afterEffect">
                                  <p:stCondLst>
                                    <p:cond delay="0"/>
                                  </p:stCondLst>
                                  <p:childTnLst>
                                    <p:set>
                                      <p:cBhvr>
                                        <p:cTn id="73" dur="1" fill="hold">
                                          <p:stCondLst>
                                            <p:cond delay="0"/>
                                          </p:stCondLst>
                                        </p:cTn>
                                        <p:tgtEl>
                                          <p:spTgt spid="146462"/>
                                        </p:tgtEl>
                                        <p:attrNameLst>
                                          <p:attrName>style.visibility</p:attrName>
                                        </p:attrNameLst>
                                      </p:cBhvr>
                                      <p:to>
                                        <p:strVal val="visible"/>
                                      </p:to>
                                    </p:set>
                                    <p:animEffect transition="in" filter="dissolve">
                                      <p:cBhvr>
                                        <p:cTn id="74" dur="500"/>
                                        <p:tgtEl>
                                          <p:spTgt spid="14646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4" fill="hold" grpId="0" nodeType="clickEffect">
                                  <p:stCondLst>
                                    <p:cond delay="0"/>
                                  </p:stCondLst>
                                  <p:childTnLst>
                                    <p:set>
                                      <p:cBhvr>
                                        <p:cTn id="78" dur="1" fill="hold">
                                          <p:stCondLst>
                                            <p:cond delay="0"/>
                                          </p:stCondLst>
                                        </p:cTn>
                                        <p:tgtEl>
                                          <p:spTgt spid="146460"/>
                                        </p:tgtEl>
                                        <p:attrNameLst>
                                          <p:attrName>style.visibility</p:attrName>
                                        </p:attrNameLst>
                                      </p:cBhvr>
                                      <p:to>
                                        <p:strVal val="visible"/>
                                      </p:to>
                                    </p:set>
                                    <p:anim calcmode="lin" valueType="num">
                                      <p:cBhvr>
                                        <p:cTn id="79" dur="500" fill="hold"/>
                                        <p:tgtEl>
                                          <p:spTgt spid="146460"/>
                                        </p:tgtEl>
                                        <p:attrNameLst>
                                          <p:attrName>ppt_x</p:attrName>
                                        </p:attrNameLst>
                                      </p:cBhvr>
                                      <p:tavLst>
                                        <p:tav tm="0">
                                          <p:val>
                                            <p:strVal val="#ppt_x"/>
                                          </p:val>
                                        </p:tav>
                                        <p:tav tm="100000">
                                          <p:val>
                                            <p:strVal val="#ppt_x"/>
                                          </p:val>
                                        </p:tav>
                                      </p:tavLst>
                                    </p:anim>
                                    <p:anim calcmode="lin" valueType="num">
                                      <p:cBhvr>
                                        <p:cTn id="80" dur="500" fill="hold"/>
                                        <p:tgtEl>
                                          <p:spTgt spid="146460"/>
                                        </p:tgtEl>
                                        <p:attrNameLst>
                                          <p:attrName>ppt_y</p:attrName>
                                        </p:attrNameLst>
                                      </p:cBhvr>
                                      <p:tavLst>
                                        <p:tav tm="0">
                                          <p:val>
                                            <p:strVal val="#ppt_y+#ppt_h/2"/>
                                          </p:val>
                                        </p:tav>
                                        <p:tav tm="100000">
                                          <p:val>
                                            <p:strVal val="#ppt_y"/>
                                          </p:val>
                                        </p:tav>
                                      </p:tavLst>
                                    </p:anim>
                                    <p:anim calcmode="lin" valueType="num">
                                      <p:cBhvr>
                                        <p:cTn id="81" dur="500" fill="hold"/>
                                        <p:tgtEl>
                                          <p:spTgt spid="146460"/>
                                        </p:tgtEl>
                                        <p:attrNameLst>
                                          <p:attrName>ppt_w</p:attrName>
                                        </p:attrNameLst>
                                      </p:cBhvr>
                                      <p:tavLst>
                                        <p:tav tm="0">
                                          <p:val>
                                            <p:strVal val="#ppt_w"/>
                                          </p:val>
                                        </p:tav>
                                        <p:tav tm="100000">
                                          <p:val>
                                            <p:strVal val="#ppt_w"/>
                                          </p:val>
                                        </p:tav>
                                      </p:tavLst>
                                    </p:anim>
                                    <p:anim calcmode="lin" valueType="num">
                                      <p:cBhvr>
                                        <p:cTn id="82" dur="500" fill="hold"/>
                                        <p:tgtEl>
                                          <p:spTgt spid="146460"/>
                                        </p:tgtEl>
                                        <p:attrNameLst>
                                          <p:attrName>ppt_h</p:attrName>
                                        </p:attrNameLst>
                                      </p:cBhvr>
                                      <p:tavLst>
                                        <p:tav tm="0">
                                          <p:val>
                                            <p:fltVal val="0"/>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6" presetClass="entr" presetSubtype="42" fill="hold" grpId="0" nodeType="clickEffect">
                                  <p:stCondLst>
                                    <p:cond delay="0"/>
                                  </p:stCondLst>
                                  <p:childTnLst>
                                    <p:set>
                                      <p:cBhvr>
                                        <p:cTn id="86" dur="1" fill="hold">
                                          <p:stCondLst>
                                            <p:cond delay="0"/>
                                          </p:stCondLst>
                                        </p:cTn>
                                        <p:tgtEl>
                                          <p:spTgt spid="146457"/>
                                        </p:tgtEl>
                                        <p:attrNameLst>
                                          <p:attrName>style.visibility</p:attrName>
                                        </p:attrNameLst>
                                      </p:cBhvr>
                                      <p:to>
                                        <p:strVal val="visible"/>
                                      </p:to>
                                    </p:set>
                                    <p:animEffect transition="in" filter="barn(outHorizontal)">
                                      <p:cBhvr>
                                        <p:cTn id="87" dur="500"/>
                                        <p:tgtEl>
                                          <p:spTgt spid="146457"/>
                                        </p:tgtEl>
                                      </p:cBhvr>
                                    </p:animEffect>
                                  </p:childTnLst>
                                </p:cTn>
                              </p:par>
                            </p:childTnLst>
                          </p:cTn>
                        </p:par>
                        <p:par>
                          <p:cTn id="88" fill="hold" nodeType="afterGroup">
                            <p:stCondLst>
                              <p:cond delay="500"/>
                            </p:stCondLst>
                            <p:childTnLst>
                              <p:par>
                                <p:cTn id="89" presetID="9" presetClass="entr" presetSubtype="0" fill="hold" grpId="0" nodeType="afterEffect">
                                  <p:stCondLst>
                                    <p:cond delay="0"/>
                                  </p:stCondLst>
                                  <p:childTnLst>
                                    <p:set>
                                      <p:cBhvr>
                                        <p:cTn id="90" dur="1" fill="hold">
                                          <p:stCondLst>
                                            <p:cond delay="0"/>
                                          </p:stCondLst>
                                        </p:cTn>
                                        <p:tgtEl>
                                          <p:spTgt spid="146463"/>
                                        </p:tgtEl>
                                        <p:attrNameLst>
                                          <p:attrName>style.visibility</p:attrName>
                                        </p:attrNameLst>
                                      </p:cBhvr>
                                      <p:to>
                                        <p:strVal val="visible"/>
                                      </p:to>
                                    </p:set>
                                    <p:animEffect transition="in" filter="dissolve">
                                      <p:cBhvr>
                                        <p:cTn id="91" dur="500"/>
                                        <p:tgtEl>
                                          <p:spTgt spid="146463"/>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7" presetClass="entr" presetSubtype="8" fill="hold" grpId="0" nodeType="clickEffect">
                                  <p:stCondLst>
                                    <p:cond delay="0"/>
                                  </p:stCondLst>
                                  <p:childTnLst>
                                    <p:set>
                                      <p:cBhvr>
                                        <p:cTn id="95" dur="1" fill="hold">
                                          <p:stCondLst>
                                            <p:cond delay="0"/>
                                          </p:stCondLst>
                                        </p:cTn>
                                        <p:tgtEl>
                                          <p:spTgt spid="146461"/>
                                        </p:tgtEl>
                                        <p:attrNameLst>
                                          <p:attrName>style.visibility</p:attrName>
                                        </p:attrNameLst>
                                      </p:cBhvr>
                                      <p:to>
                                        <p:strVal val="visible"/>
                                      </p:to>
                                    </p:set>
                                    <p:anim calcmode="lin" valueType="num">
                                      <p:cBhvr>
                                        <p:cTn id="96" dur="500" fill="hold"/>
                                        <p:tgtEl>
                                          <p:spTgt spid="146461"/>
                                        </p:tgtEl>
                                        <p:attrNameLst>
                                          <p:attrName>ppt_x</p:attrName>
                                        </p:attrNameLst>
                                      </p:cBhvr>
                                      <p:tavLst>
                                        <p:tav tm="0">
                                          <p:val>
                                            <p:strVal val="#ppt_x-#ppt_w/2"/>
                                          </p:val>
                                        </p:tav>
                                        <p:tav tm="100000">
                                          <p:val>
                                            <p:strVal val="#ppt_x"/>
                                          </p:val>
                                        </p:tav>
                                      </p:tavLst>
                                    </p:anim>
                                    <p:anim calcmode="lin" valueType="num">
                                      <p:cBhvr>
                                        <p:cTn id="97" dur="500" fill="hold"/>
                                        <p:tgtEl>
                                          <p:spTgt spid="146461"/>
                                        </p:tgtEl>
                                        <p:attrNameLst>
                                          <p:attrName>ppt_y</p:attrName>
                                        </p:attrNameLst>
                                      </p:cBhvr>
                                      <p:tavLst>
                                        <p:tav tm="0">
                                          <p:val>
                                            <p:strVal val="#ppt_y"/>
                                          </p:val>
                                        </p:tav>
                                        <p:tav tm="100000">
                                          <p:val>
                                            <p:strVal val="#ppt_y"/>
                                          </p:val>
                                        </p:tav>
                                      </p:tavLst>
                                    </p:anim>
                                    <p:anim calcmode="lin" valueType="num">
                                      <p:cBhvr>
                                        <p:cTn id="98" dur="500" fill="hold"/>
                                        <p:tgtEl>
                                          <p:spTgt spid="146461"/>
                                        </p:tgtEl>
                                        <p:attrNameLst>
                                          <p:attrName>ppt_w</p:attrName>
                                        </p:attrNameLst>
                                      </p:cBhvr>
                                      <p:tavLst>
                                        <p:tav tm="0">
                                          <p:val>
                                            <p:fltVal val="0"/>
                                          </p:val>
                                        </p:tav>
                                        <p:tav tm="100000">
                                          <p:val>
                                            <p:strVal val="#ppt_w"/>
                                          </p:val>
                                        </p:tav>
                                      </p:tavLst>
                                    </p:anim>
                                    <p:anim calcmode="lin" valueType="num">
                                      <p:cBhvr>
                                        <p:cTn id="99" dur="500" fill="hold"/>
                                        <p:tgtEl>
                                          <p:spTgt spid="146461"/>
                                        </p:tgtEl>
                                        <p:attrNameLst>
                                          <p:attrName>ppt_h</p:attrName>
                                        </p:attrNameLst>
                                      </p:cBhvr>
                                      <p:tavLst>
                                        <p:tav tm="0">
                                          <p:val>
                                            <p:strVal val="#ppt_h"/>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6" presetClass="entr" presetSubtype="42" fill="hold" grpId="0" nodeType="clickEffect">
                                  <p:stCondLst>
                                    <p:cond delay="0"/>
                                  </p:stCondLst>
                                  <p:childTnLst>
                                    <p:set>
                                      <p:cBhvr>
                                        <p:cTn id="103" dur="1" fill="hold">
                                          <p:stCondLst>
                                            <p:cond delay="0"/>
                                          </p:stCondLst>
                                        </p:cTn>
                                        <p:tgtEl>
                                          <p:spTgt spid="146440"/>
                                        </p:tgtEl>
                                        <p:attrNameLst>
                                          <p:attrName>style.visibility</p:attrName>
                                        </p:attrNameLst>
                                      </p:cBhvr>
                                      <p:to>
                                        <p:strVal val="visible"/>
                                      </p:to>
                                    </p:set>
                                    <p:animEffect transition="in" filter="barn(outHorizontal)">
                                      <p:cBhvr>
                                        <p:cTn id="104" dur="500"/>
                                        <p:tgtEl>
                                          <p:spTgt spid="146440"/>
                                        </p:tgtEl>
                                      </p:cBhvr>
                                    </p:animEffect>
                                  </p:childTnLst>
                                </p:cTn>
                              </p:par>
                            </p:childTnLst>
                          </p:cTn>
                        </p:par>
                        <p:par>
                          <p:cTn id="105" fill="hold" nodeType="afterGroup">
                            <p:stCondLst>
                              <p:cond delay="500"/>
                            </p:stCondLst>
                            <p:childTnLst>
                              <p:par>
                                <p:cTn id="106" presetID="9" presetClass="entr" presetSubtype="0" fill="hold" grpId="0" nodeType="afterEffect">
                                  <p:stCondLst>
                                    <p:cond delay="0"/>
                                  </p:stCondLst>
                                  <p:childTnLst>
                                    <p:set>
                                      <p:cBhvr>
                                        <p:cTn id="107" dur="1" fill="hold">
                                          <p:stCondLst>
                                            <p:cond delay="0"/>
                                          </p:stCondLst>
                                        </p:cTn>
                                        <p:tgtEl>
                                          <p:spTgt spid="146453"/>
                                        </p:tgtEl>
                                        <p:attrNameLst>
                                          <p:attrName>style.visibility</p:attrName>
                                        </p:attrNameLst>
                                      </p:cBhvr>
                                      <p:to>
                                        <p:strVal val="visible"/>
                                      </p:to>
                                    </p:set>
                                    <p:animEffect transition="in" filter="dissolve">
                                      <p:cBhvr>
                                        <p:cTn id="108" dur="500"/>
                                        <p:tgtEl>
                                          <p:spTgt spid="146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animBg="1"/>
      <p:bldP spid="146437" grpId="0" animBg="1"/>
      <p:bldP spid="146439" grpId="0" animBg="1"/>
      <p:bldP spid="146440" grpId="0" animBg="1"/>
      <p:bldP spid="146442" grpId="0" animBg="1"/>
      <p:bldP spid="146449" grpId="0" autoUpdateAnimBg="0"/>
      <p:bldP spid="146450" grpId="0" autoUpdateAnimBg="0"/>
      <p:bldP spid="146451" grpId="0" autoUpdateAnimBg="0"/>
      <p:bldP spid="146452" grpId="0" autoUpdateAnimBg="0"/>
      <p:bldP spid="146453" grpId="0" autoUpdateAnimBg="0"/>
      <p:bldP spid="146454" grpId="0" animBg="1"/>
      <p:bldP spid="146456" grpId="0" animBg="1"/>
      <p:bldP spid="146457" grpId="0" animBg="1"/>
      <p:bldP spid="146458" grpId="0" animBg="1"/>
      <p:bldP spid="146459" grpId="0" animBg="1"/>
      <p:bldP spid="146460" grpId="0" animBg="1"/>
      <p:bldP spid="146461" grpId="0" animBg="1"/>
      <p:bldP spid="146462" grpId="0" autoUpdateAnimBg="0"/>
      <p:bldP spid="146463" grpId="0"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3CA0C9C-7079-4BA8-9F5E-1D74FA462F8F}"/>
              </a:ext>
            </a:extLst>
          </p:cNvPr>
          <p:cNvSpPr>
            <a:spLocks noGrp="1"/>
          </p:cNvSpPr>
          <p:nvPr>
            <p:ph idx="1"/>
          </p:nvPr>
        </p:nvSpPr>
        <p:spPr>
          <a:xfrm>
            <a:off x="0" y="692696"/>
            <a:ext cx="8712968" cy="5184576"/>
          </a:xfrm>
        </p:spPr>
        <p:txBody>
          <a:bodyPr/>
          <a:lstStyle/>
          <a:p>
            <a:r>
              <a:rPr lang="en-US" altLang="zh-CN" dirty="0"/>
              <a:t>2.</a:t>
            </a:r>
            <a:r>
              <a:rPr lang="zh-CN" altLang="en-US" dirty="0"/>
              <a:t>数据相关</a:t>
            </a:r>
          </a:p>
        </p:txBody>
      </p:sp>
      <p:sp>
        <p:nvSpPr>
          <p:cNvPr id="4" name="Rectangle 2">
            <a:extLst>
              <a:ext uri="{FF2B5EF4-FFF2-40B4-BE49-F238E27FC236}">
                <a16:creationId xmlns:a16="http://schemas.microsoft.com/office/drawing/2014/main" id="{7F8B69CC-753D-4B80-961F-8EF86FD82676}"/>
              </a:ext>
            </a:extLst>
          </p:cNvPr>
          <p:cNvSpPr>
            <a:spLocks noGrp="1" noChangeArrowheads="1"/>
          </p:cNvSpPr>
          <p:nvPr>
            <p:ph type="title"/>
          </p:nvPr>
        </p:nvSpPr>
        <p:spPr>
          <a:xfrm>
            <a:off x="0" y="0"/>
            <a:ext cx="7812088" cy="731838"/>
          </a:xfrm>
        </p:spPr>
        <p:txBody>
          <a:bodyPr/>
          <a:lstStyle/>
          <a:p>
            <a:pPr eaLnBrk="1" hangingPunct="1"/>
            <a:r>
              <a:rPr lang="en-US" altLang="zh-CN" b="1" dirty="0"/>
              <a:t>6.6.3 </a:t>
            </a:r>
            <a:r>
              <a:rPr lang="zh-CN" altLang="en-US" b="1" dirty="0"/>
              <a:t>影响流水线性能的因素</a:t>
            </a:r>
          </a:p>
        </p:txBody>
      </p:sp>
      <p:sp>
        <p:nvSpPr>
          <p:cNvPr id="2" name="Rectangle 2">
            <a:extLst>
              <a:ext uri="{FF2B5EF4-FFF2-40B4-BE49-F238E27FC236}">
                <a16:creationId xmlns:a16="http://schemas.microsoft.com/office/drawing/2014/main" id="{14672339-0D33-44BC-AA02-2D6D73DF77DF}"/>
              </a:ext>
            </a:extLst>
          </p:cNvPr>
          <p:cNvSpPr>
            <a:spLocks noChangeArrowheads="1"/>
          </p:cNvSpPr>
          <p:nvPr/>
        </p:nvSpPr>
        <p:spPr bwMode="auto">
          <a:xfrm>
            <a:off x="39553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矩形 5">
            <a:extLst>
              <a:ext uri="{FF2B5EF4-FFF2-40B4-BE49-F238E27FC236}">
                <a16:creationId xmlns:a16="http://schemas.microsoft.com/office/drawing/2014/main" id="{BC68CDB4-7198-4F8C-BBAD-02E0C3004C14}"/>
              </a:ext>
            </a:extLst>
          </p:cNvPr>
          <p:cNvSpPr/>
          <p:nvPr/>
        </p:nvSpPr>
        <p:spPr>
          <a:xfrm>
            <a:off x="713185" y="1268760"/>
            <a:ext cx="6118983" cy="461665"/>
          </a:xfrm>
          <a:prstGeom prst="rect">
            <a:avLst/>
          </a:prstGeom>
        </p:spPr>
        <p:txBody>
          <a:bodyPr wrap="none">
            <a:spAutoFit/>
          </a:bodyPr>
          <a:lstStyle/>
          <a:p>
            <a:pPr marL="742950" marR="0" lvl="1" indent="-285750" algn="just" defTabSz="914400" rtl="0" eaLnBrk="1" fontAlgn="base" latinLnBrk="0" hangingPunct="1">
              <a:lnSpc>
                <a:spcPct val="100000"/>
              </a:lnSpc>
              <a:spcBef>
                <a:spcPct val="0"/>
              </a:spcBef>
              <a:spcAft>
                <a:spcPts val="0"/>
              </a:spcAft>
              <a:buClrTx/>
              <a:buSzTx/>
              <a:buFont typeface="+mj-ea"/>
              <a:buAutoNum type="circleNumDbPlain"/>
              <a:tabLst/>
              <a:defRPr/>
            </a:pPr>
            <a:r>
              <a:rPr kumimoji="0" lang="zh-CN" altLang="zh-CN" sz="24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寄存器数据相关</a:t>
            </a:r>
            <a:r>
              <a:rPr kumimoji="0" lang="en-US" altLang="zh-CN" sz="24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前项短路逻辑分析</a:t>
            </a:r>
            <a:endParaRPr kumimoji="0" lang="zh-CN" altLang="zh-CN" sz="24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4">
            <a:extLst>
              <a:ext uri="{FF2B5EF4-FFF2-40B4-BE49-F238E27FC236}">
                <a16:creationId xmlns:a16="http://schemas.microsoft.com/office/drawing/2014/main" id="{29CF8808-2A7E-4FC8-888D-3504E3014DA3}"/>
              </a:ext>
            </a:extLst>
          </p:cNvPr>
          <p:cNvSpPr>
            <a:spLocks noChangeArrowheads="1"/>
          </p:cNvSpPr>
          <p:nvPr/>
        </p:nvSpPr>
        <p:spPr bwMode="auto">
          <a:xfrm>
            <a:off x="395536"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2">
            <a:extLst>
              <a:ext uri="{FF2B5EF4-FFF2-40B4-BE49-F238E27FC236}">
                <a16:creationId xmlns:a16="http://schemas.microsoft.com/office/drawing/2014/main" id="{E508591E-90D3-4283-AA0D-6C92AFE4E3EB}"/>
              </a:ext>
            </a:extLst>
          </p:cNvPr>
          <p:cNvSpPr>
            <a:spLocks noChangeArrowheads="1"/>
          </p:cNvSpPr>
          <p:nvPr/>
        </p:nvSpPr>
        <p:spPr bwMode="auto">
          <a:xfrm>
            <a:off x="755576" y="21328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9" name="表格 8">
            <a:extLst>
              <a:ext uri="{FF2B5EF4-FFF2-40B4-BE49-F238E27FC236}">
                <a16:creationId xmlns:a16="http://schemas.microsoft.com/office/drawing/2014/main" id="{2E21EF32-D32C-4EBF-9458-988CCEA50FBD}"/>
              </a:ext>
            </a:extLst>
          </p:cNvPr>
          <p:cNvGraphicFramePr>
            <a:graphicFrameLocks noGrp="1"/>
          </p:cNvGraphicFramePr>
          <p:nvPr>
            <p:extLst>
              <p:ext uri="{D42A27DB-BD31-4B8C-83A1-F6EECF244321}">
                <p14:modId xmlns:p14="http://schemas.microsoft.com/office/powerpoint/2010/main" val="440592510"/>
              </p:ext>
            </p:extLst>
          </p:nvPr>
        </p:nvGraphicFramePr>
        <p:xfrm>
          <a:off x="179512" y="2204864"/>
          <a:ext cx="8784975" cy="2133600"/>
        </p:xfrm>
        <a:graphic>
          <a:graphicData uri="http://schemas.openxmlformats.org/drawingml/2006/table">
            <a:tbl>
              <a:tblPr firstRow="1" firstCol="1" bandRow="1"/>
              <a:tblGrid>
                <a:gridCol w="1611922">
                  <a:extLst>
                    <a:ext uri="{9D8B030D-6E8A-4147-A177-3AD203B41FA5}">
                      <a16:colId xmlns:a16="http://schemas.microsoft.com/office/drawing/2014/main" val="353203556"/>
                    </a:ext>
                  </a:extLst>
                </a:gridCol>
                <a:gridCol w="2337286">
                  <a:extLst>
                    <a:ext uri="{9D8B030D-6E8A-4147-A177-3AD203B41FA5}">
                      <a16:colId xmlns:a16="http://schemas.microsoft.com/office/drawing/2014/main" val="3157536222"/>
                    </a:ext>
                  </a:extLst>
                </a:gridCol>
                <a:gridCol w="2171472">
                  <a:extLst>
                    <a:ext uri="{9D8B030D-6E8A-4147-A177-3AD203B41FA5}">
                      <a16:colId xmlns:a16="http://schemas.microsoft.com/office/drawing/2014/main" val="2503790254"/>
                    </a:ext>
                  </a:extLst>
                </a:gridCol>
                <a:gridCol w="2664295">
                  <a:extLst>
                    <a:ext uri="{9D8B030D-6E8A-4147-A177-3AD203B41FA5}">
                      <a16:colId xmlns:a16="http://schemas.microsoft.com/office/drawing/2014/main" val="1013757926"/>
                    </a:ext>
                  </a:extLst>
                </a:gridCol>
              </a:tblGrid>
              <a:tr h="0">
                <a:tc>
                  <a:txBody>
                    <a:bodyPr/>
                    <a:lstStyle/>
                    <a:p>
                      <a:pPr indent="266700"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控制信号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控制功能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取值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数据来源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9896493"/>
                  </a:ext>
                </a:extLst>
              </a:tr>
              <a:tr h="0">
                <a:tc rowSpan="3">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ForwardA</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266700"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控制</a:t>
                      </a:r>
                      <a:r>
                        <a:rPr lang="en-US" sz="2000" kern="100">
                          <a:effectLst/>
                          <a:latin typeface="Calibri" panose="020F0502020204030204" pitchFamily="34" charset="0"/>
                          <a:ea typeface="宋体" panose="02010600030101010101" pitchFamily="2" charset="-122"/>
                          <a:cs typeface="Times New Roman" panose="02020603050405020304" pitchFamily="18" charset="0"/>
                        </a:rPr>
                        <a:t>ALU</a:t>
                      </a:r>
                      <a:r>
                        <a:rPr lang="zh-CN" sz="2000" kern="100">
                          <a:effectLst/>
                          <a:latin typeface="Calibri" panose="020F0502020204030204" pitchFamily="34" charset="0"/>
                          <a:ea typeface="宋体" panose="02010600030101010101" pitchFamily="2" charset="-122"/>
                          <a:cs typeface="Times New Roman" panose="02020603050405020304" pitchFamily="18" charset="0"/>
                        </a:rPr>
                        <a:t>的第一个操作数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00(</a:t>
                      </a:r>
                      <a:r>
                        <a:rPr lang="zh-CN" sz="2000" kern="100">
                          <a:effectLst/>
                          <a:latin typeface="Calibri" panose="020F0502020204030204" pitchFamily="34" charset="0"/>
                          <a:ea typeface="宋体" panose="02010600030101010101" pitchFamily="2" charset="-122"/>
                          <a:cs typeface="Times New Roman" panose="02020603050405020304" pitchFamily="18" charset="0"/>
                        </a:rPr>
                        <a:t>无冒险</a:t>
                      </a:r>
                      <a:r>
                        <a:rPr lang="en-US" sz="2000" kern="100">
                          <a:effectLst/>
                          <a:latin typeface="Calibri" panose="020F0502020204030204" pitchFamily="34" charset="0"/>
                          <a:ea typeface="宋体" panose="02010600030101010101" pitchFamily="2" charset="-122"/>
                          <a:cs typeface="Times New Roman" panose="02020603050405020304" pitchFamily="18" charset="0"/>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RF</a:t>
                      </a:r>
                      <a:r>
                        <a:rPr lang="zh-CN" sz="2000" kern="100">
                          <a:effectLst/>
                          <a:latin typeface="Calibri" panose="020F0502020204030204" pitchFamily="34" charset="0"/>
                          <a:ea typeface="宋体" panose="02010600030101010101" pitchFamily="2" charset="-122"/>
                          <a:cs typeface="Times New Roman" panose="02020603050405020304" pitchFamily="18" charset="0"/>
                        </a:rPr>
                        <a:t>寄存器堆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4033036"/>
                  </a:ext>
                </a:extLst>
              </a:tr>
              <a:tr h="0">
                <a:tc vMerge="1">
                  <a:txBody>
                    <a:bodyPr/>
                    <a:lstStyle/>
                    <a:p>
                      <a:endParaRPr lang="zh-CN" altLang="en-US"/>
                    </a:p>
                  </a:txBody>
                  <a:tcPr/>
                </a:tc>
                <a:tc vMerge="1">
                  <a:txBody>
                    <a:bodyPr/>
                    <a:lstStyle/>
                    <a:p>
                      <a:endParaRPr lang="zh-CN" altLang="en-US"/>
                    </a:p>
                  </a:txBody>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10</a:t>
                      </a:r>
                      <a:r>
                        <a:rPr lang="zh-CN" sz="2000" kern="100">
                          <a:effectLst/>
                          <a:latin typeface="Calibri" panose="020F0502020204030204" pitchFamily="34" charset="0"/>
                          <a:ea typeface="宋体" panose="02010600030101010101" pitchFamily="2" charset="-122"/>
                          <a:cs typeface="Times New Roman" panose="02020603050405020304" pitchFamily="18" charset="0"/>
                        </a:rPr>
                        <a:t>（</a:t>
                      </a:r>
                      <a:r>
                        <a:rPr lang="en-US" sz="2000" kern="100">
                          <a:effectLst/>
                          <a:latin typeface="Calibri" panose="020F0502020204030204" pitchFamily="34" charset="0"/>
                          <a:ea typeface="宋体" panose="02010600030101010101" pitchFamily="2" charset="-122"/>
                          <a:cs typeface="Times New Roman" panose="02020603050405020304" pitchFamily="18" charset="0"/>
                        </a:rPr>
                        <a:t>EXE</a:t>
                      </a:r>
                      <a:r>
                        <a:rPr lang="zh-CN" sz="2000" kern="100">
                          <a:effectLst/>
                          <a:latin typeface="Calibri" panose="020F0502020204030204" pitchFamily="34" charset="0"/>
                          <a:ea typeface="宋体" panose="02010600030101010101" pitchFamily="2" charset="-122"/>
                          <a:cs typeface="Times New Roman" panose="02020603050405020304" pitchFamily="18" charset="0"/>
                        </a:rPr>
                        <a:t>冒险）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EXE/MEM</a:t>
                      </a:r>
                      <a:r>
                        <a:rPr lang="zh-CN" sz="2000" kern="100">
                          <a:effectLst/>
                          <a:latin typeface="Calibri" panose="020F0502020204030204" pitchFamily="34" charset="0"/>
                          <a:ea typeface="宋体" panose="02010600030101010101" pitchFamily="2" charset="-122"/>
                          <a:cs typeface="Times New Roman" panose="02020603050405020304" pitchFamily="18" charset="0"/>
                        </a:rPr>
                        <a:t>缓冲器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484444"/>
                  </a:ext>
                </a:extLst>
              </a:tr>
              <a:tr h="0">
                <a:tc vMerge="1">
                  <a:txBody>
                    <a:bodyPr/>
                    <a:lstStyle/>
                    <a:p>
                      <a:endParaRPr lang="zh-CN" altLang="en-US"/>
                    </a:p>
                  </a:txBody>
                  <a:tcPr/>
                </a:tc>
                <a:tc vMerge="1">
                  <a:txBody>
                    <a:bodyPr/>
                    <a:lstStyle/>
                    <a:p>
                      <a:endParaRPr lang="zh-CN" altLang="en-US"/>
                    </a:p>
                  </a:txBody>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01</a:t>
                      </a:r>
                      <a:r>
                        <a:rPr lang="zh-CN" sz="2000" kern="100">
                          <a:effectLst/>
                          <a:latin typeface="Calibri" panose="020F0502020204030204" pitchFamily="34" charset="0"/>
                          <a:ea typeface="宋体" panose="02010600030101010101" pitchFamily="2" charset="-122"/>
                          <a:cs typeface="Times New Roman" panose="02020603050405020304" pitchFamily="18" charset="0"/>
                        </a:rPr>
                        <a:t>（</a:t>
                      </a:r>
                      <a:r>
                        <a:rPr lang="en-US" sz="2000" kern="100">
                          <a:effectLst/>
                          <a:latin typeface="Calibri" panose="020F0502020204030204" pitchFamily="34" charset="0"/>
                          <a:ea typeface="宋体" panose="02010600030101010101" pitchFamily="2" charset="-122"/>
                          <a:cs typeface="Times New Roman" panose="02020603050405020304" pitchFamily="18" charset="0"/>
                        </a:rPr>
                        <a:t>MEM</a:t>
                      </a:r>
                      <a:r>
                        <a:rPr lang="zh-CN" sz="2000" kern="100">
                          <a:effectLst/>
                          <a:latin typeface="Calibri" panose="020F0502020204030204" pitchFamily="34" charset="0"/>
                          <a:ea typeface="宋体" panose="02010600030101010101" pitchFamily="2" charset="-122"/>
                          <a:cs typeface="Times New Roman" panose="02020603050405020304" pitchFamily="18" charset="0"/>
                        </a:rPr>
                        <a:t>冒险）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MEM/WB</a:t>
                      </a:r>
                      <a:r>
                        <a:rPr lang="zh-CN" sz="2000" kern="100">
                          <a:effectLst/>
                          <a:latin typeface="Calibri" panose="020F0502020204030204" pitchFamily="34" charset="0"/>
                          <a:ea typeface="宋体" panose="02010600030101010101" pitchFamily="2" charset="-122"/>
                          <a:cs typeface="Times New Roman" panose="02020603050405020304" pitchFamily="18" charset="0"/>
                        </a:rPr>
                        <a:t>缓冲器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7334662"/>
                  </a:ext>
                </a:extLst>
              </a:tr>
              <a:tr h="0">
                <a:tc rowSpan="3">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ForwardB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266700"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控制</a:t>
                      </a:r>
                      <a:r>
                        <a:rPr lang="en-US" sz="2000" kern="100">
                          <a:effectLst/>
                          <a:latin typeface="Calibri" panose="020F0502020204030204" pitchFamily="34" charset="0"/>
                          <a:ea typeface="宋体" panose="02010600030101010101" pitchFamily="2" charset="-122"/>
                          <a:cs typeface="Times New Roman" panose="02020603050405020304" pitchFamily="18" charset="0"/>
                        </a:rPr>
                        <a:t>ALU</a:t>
                      </a:r>
                      <a:r>
                        <a:rPr lang="zh-CN" sz="2000" kern="100">
                          <a:effectLst/>
                          <a:latin typeface="Calibri" panose="020F0502020204030204" pitchFamily="34" charset="0"/>
                          <a:ea typeface="宋体" panose="02010600030101010101" pitchFamily="2" charset="-122"/>
                          <a:cs typeface="Times New Roman" panose="02020603050405020304" pitchFamily="18" charset="0"/>
                        </a:rPr>
                        <a:t>的第二个操作数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00(</a:t>
                      </a:r>
                      <a:r>
                        <a:rPr lang="zh-CN" sz="2000" kern="100">
                          <a:effectLst/>
                          <a:latin typeface="Calibri" panose="020F0502020204030204" pitchFamily="34" charset="0"/>
                          <a:ea typeface="宋体" panose="02010600030101010101" pitchFamily="2" charset="-122"/>
                          <a:cs typeface="Times New Roman" panose="02020603050405020304" pitchFamily="18" charset="0"/>
                        </a:rPr>
                        <a:t>无冒险</a:t>
                      </a:r>
                      <a:r>
                        <a:rPr lang="en-US" sz="2000" kern="100">
                          <a:effectLst/>
                          <a:latin typeface="Calibri" panose="020F0502020204030204" pitchFamily="34" charset="0"/>
                          <a:ea typeface="宋体" panose="02010600030101010101" pitchFamily="2" charset="-122"/>
                          <a:cs typeface="Times New Roman" panose="02020603050405020304" pitchFamily="18" charset="0"/>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RF</a:t>
                      </a:r>
                      <a:r>
                        <a:rPr lang="zh-CN" sz="2000" kern="100">
                          <a:effectLst/>
                          <a:latin typeface="Calibri" panose="020F0502020204030204" pitchFamily="34" charset="0"/>
                          <a:ea typeface="宋体" panose="02010600030101010101" pitchFamily="2" charset="-122"/>
                          <a:cs typeface="Times New Roman" panose="02020603050405020304" pitchFamily="18" charset="0"/>
                        </a:rPr>
                        <a:t>寄存器堆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9936920"/>
                  </a:ext>
                </a:extLst>
              </a:tr>
              <a:tr h="0">
                <a:tc vMerge="1">
                  <a:txBody>
                    <a:bodyPr/>
                    <a:lstStyle/>
                    <a:p>
                      <a:endParaRPr lang="zh-CN" altLang="en-US"/>
                    </a:p>
                  </a:txBody>
                  <a:tcPr/>
                </a:tc>
                <a:tc vMerge="1">
                  <a:txBody>
                    <a:bodyPr/>
                    <a:lstStyle/>
                    <a:p>
                      <a:endParaRPr lang="zh-CN" altLang="en-US"/>
                    </a:p>
                  </a:txBody>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10</a:t>
                      </a:r>
                      <a:r>
                        <a:rPr lang="zh-CN" sz="2000" kern="100">
                          <a:effectLst/>
                          <a:latin typeface="Calibri" panose="020F0502020204030204" pitchFamily="34" charset="0"/>
                          <a:ea typeface="宋体" panose="02010600030101010101" pitchFamily="2" charset="-122"/>
                          <a:cs typeface="Times New Roman" panose="02020603050405020304" pitchFamily="18" charset="0"/>
                        </a:rPr>
                        <a:t>（</a:t>
                      </a:r>
                      <a:r>
                        <a:rPr lang="en-US" sz="2000" kern="100">
                          <a:effectLst/>
                          <a:latin typeface="Calibri" panose="020F0502020204030204" pitchFamily="34" charset="0"/>
                          <a:ea typeface="宋体" panose="02010600030101010101" pitchFamily="2" charset="-122"/>
                          <a:cs typeface="Times New Roman" panose="02020603050405020304" pitchFamily="18" charset="0"/>
                        </a:rPr>
                        <a:t>EXE</a:t>
                      </a:r>
                      <a:r>
                        <a:rPr lang="zh-CN" sz="2000" kern="100">
                          <a:effectLst/>
                          <a:latin typeface="Calibri" panose="020F0502020204030204" pitchFamily="34" charset="0"/>
                          <a:ea typeface="宋体" panose="02010600030101010101" pitchFamily="2" charset="-122"/>
                          <a:cs typeface="Times New Roman" panose="02020603050405020304" pitchFamily="18" charset="0"/>
                        </a:rPr>
                        <a:t>冒险）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EXE/MEM</a:t>
                      </a:r>
                      <a:r>
                        <a:rPr lang="zh-CN" sz="2000" kern="100">
                          <a:effectLst/>
                          <a:latin typeface="Calibri" panose="020F0502020204030204" pitchFamily="34" charset="0"/>
                          <a:ea typeface="宋体" panose="02010600030101010101" pitchFamily="2" charset="-122"/>
                          <a:cs typeface="Times New Roman" panose="02020603050405020304" pitchFamily="18" charset="0"/>
                        </a:rPr>
                        <a:t>缓冲器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6209256"/>
                  </a:ext>
                </a:extLst>
              </a:tr>
              <a:tr h="0">
                <a:tc vMerge="1">
                  <a:txBody>
                    <a:bodyPr/>
                    <a:lstStyle/>
                    <a:p>
                      <a:endParaRPr lang="zh-CN" altLang="en-US"/>
                    </a:p>
                  </a:txBody>
                  <a:tcPr/>
                </a:tc>
                <a:tc vMerge="1">
                  <a:txBody>
                    <a:bodyPr/>
                    <a:lstStyle/>
                    <a:p>
                      <a:endParaRPr lang="zh-CN" altLang="en-US"/>
                    </a:p>
                  </a:txBody>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01</a:t>
                      </a:r>
                      <a:r>
                        <a:rPr lang="zh-CN" sz="2000" kern="100">
                          <a:effectLst/>
                          <a:latin typeface="Calibri" panose="020F0502020204030204" pitchFamily="34" charset="0"/>
                          <a:ea typeface="宋体" panose="02010600030101010101" pitchFamily="2" charset="-122"/>
                          <a:cs typeface="Times New Roman" panose="02020603050405020304" pitchFamily="18" charset="0"/>
                        </a:rPr>
                        <a:t>（</a:t>
                      </a:r>
                      <a:r>
                        <a:rPr lang="en-US" sz="2000" kern="100">
                          <a:effectLst/>
                          <a:latin typeface="Calibri" panose="020F0502020204030204" pitchFamily="34" charset="0"/>
                          <a:ea typeface="宋体" panose="02010600030101010101" pitchFamily="2" charset="-122"/>
                          <a:cs typeface="Times New Roman" panose="02020603050405020304" pitchFamily="18" charset="0"/>
                        </a:rPr>
                        <a:t>MEM</a:t>
                      </a:r>
                      <a:r>
                        <a:rPr lang="zh-CN" sz="2000" kern="100">
                          <a:effectLst/>
                          <a:latin typeface="Calibri" panose="020F0502020204030204" pitchFamily="34" charset="0"/>
                          <a:ea typeface="宋体" panose="02010600030101010101" pitchFamily="2" charset="-122"/>
                          <a:cs typeface="Times New Roman" panose="02020603050405020304" pitchFamily="18" charset="0"/>
                        </a:rPr>
                        <a:t>冒险）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MEM/WB</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缓冲器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453555"/>
                  </a:ext>
                </a:extLst>
              </a:tr>
            </a:tbl>
          </a:graphicData>
        </a:graphic>
      </p:graphicFrame>
    </p:spTree>
    <p:extLst>
      <p:ext uri="{BB962C8B-B14F-4D97-AF65-F5344CB8AC3E}">
        <p14:creationId xmlns:p14="http://schemas.microsoft.com/office/powerpoint/2010/main" val="331942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3CA0C9C-7079-4BA8-9F5E-1D74FA462F8F}"/>
              </a:ext>
            </a:extLst>
          </p:cNvPr>
          <p:cNvSpPr>
            <a:spLocks noGrp="1"/>
          </p:cNvSpPr>
          <p:nvPr>
            <p:ph idx="1"/>
          </p:nvPr>
        </p:nvSpPr>
        <p:spPr>
          <a:xfrm>
            <a:off x="0" y="692696"/>
            <a:ext cx="8712968" cy="5184576"/>
          </a:xfrm>
        </p:spPr>
        <p:txBody>
          <a:bodyPr/>
          <a:lstStyle/>
          <a:p>
            <a:r>
              <a:rPr lang="en-US" altLang="zh-CN" dirty="0"/>
              <a:t>2.</a:t>
            </a:r>
            <a:r>
              <a:rPr lang="zh-CN" altLang="en-US" dirty="0"/>
              <a:t>数据相关</a:t>
            </a:r>
          </a:p>
        </p:txBody>
      </p:sp>
      <p:sp>
        <p:nvSpPr>
          <p:cNvPr id="4" name="Rectangle 2">
            <a:extLst>
              <a:ext uri="{FF2B5EF4-FFF2-40B4-BE49-F238E27FC236}">
                <a16:creationId xmlns:a16="http://schemas.microsoft.com/office/drawing/2014/main" id="{7F8B69CC-753D-4B80-961F-8EF86FD82676}"/>
              </a:ext>
            </a:extLst>
          </p:cNvPr>
          <p:cNvSpPr>
            <a:spLocks noGrp="1" noChangeArrowheads="1"/>
          </p:cNvSpPr>
          <p:nvPr>
            <p:ph type="title"/>
          </p:nvPr>
        </p:nvSpPr>
        <p:spPr>
          <a:xfrm>
            <a:off x="0" y="0"/>
            <a:ext cx="7812088" cy="731838"/>
          </a:xfrm>
        </p:spPr>
        <p:txBody>
          <a:bodyPr/>
          <a:lstStyle/>
          <a:p>
            <a:pPr eaLnBrk="1" hangingPunct="1"/>
            <a:r>
              <a:rPr lang="en-US" altLang="zh-CN" b="1" dirty="0"/>
              <a:t>6.6.3 </a:t>
            </a:r>
            <a:r>
              <a:rPr lang="zh-CN" altLang="en-US" b="1" dirty="0"/>
              <a:t>影响流水线性能的因素</a:t>
            </a:r>
          </a:p>
        </p:txBody>
      </p:sp>
      <p:sp>
        <p:nvSpPr>
          <p:cNvPr id="2" name="Rectangle 2">
            <a:extLst>
              <a:ext uri="{FF2B5EF4-FFF2-40B4-BE49-F238E27FC236}">
                <a16:creationId xmlns:a16="http://schemas.microsoft.com/office/drawing/2014/main" id="{14672339-0D33-44BC-AA02-2D6D73DF77DF}"/>
              </a:ext>
            </a:extLst>
          </p:cNvPr>
          <p:cNvSpPr>
            <a:spLocks noChangeArrowheads="1"/>
          </p:cNvSpPr>
          <p:nvPr/>
        </p:nvSpPr>
        <p:spPr bwMode="auto">
          <a:xfrm>
            <a:off x="39553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矩形 5">
            <a:extLst>
              <a:ext uri="{FF2B5EF4-FFF2-40B4-BE49-F238E27FC236}">
                <a16:creationId xmlns:a16="http://schemas.microsoft.com/office/drawing/2014/main" id="{BC68CDB4-7198-4F8C-BBAD-02E0C3004C14}"/>
              </a:ext>
            </a:extLst>
          </p:cNvPr>
          <p:cNvSpPr/>
          <p:nvPr/>
        </p:nvSpPr>
        <p:spPr>
          <a:xfrm>
            <a:off x="0" y="1268760"/>
            <a:ext cx="4602542" cy="461665"/>
          </a:xfrm>
          <a:prstGeom prst="rect">
            <a:avLst/>
          </a:prstGeom>
        </p:spPr>
        <p:txBody>
          <a:bodyPr wrap="none">
            <a:spAutoFit/>
          </a:bodyPr>
          <a:lstStyle/>
          <a:p>
            <a:pPr lvl="1" algn="just">
              <a:spcAft>
                <a:spcPts val="0"/>
              </a:spcAft>
            </a:pPr>
            <a:r>
              <a:rPr lang="zh-CN" altLang="en-US"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②	与</a:t>
            </a:r>
            <a:r>
              <a:rPr lang="en-US" altLang="zh-CN" sz="24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lw</a:t>
            </a:r>
            <a:r>
              <a:rPr lang="zh-CN" altLang="en-US" sz="2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指令有关的数据相关 </a:t>
            </a:r>
            <a:endParaRPr kumimoji="0" lang="zh-CN" altLang="zh-CN" sz="24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4">
            <a:extLst>
              <a:ext uri="{FF2B5EF4-FFF2-40B4-BE49-F238E27FC236}">
                <a16:creationId xmlns:a16="http://schemas.microsoft.com/office/drawing/2014/main" id="{29CF8808-2A7E-4FC8-888D-3504E3014DA3}"/>
              </a:ext>
            </a:extLst>
          </p:cNvPr>
          <p:cNvSpPr>
            <a:spLocks noChangeArrowheads="1"/>
          </p:cNvSpPr>
          <p:nvPr/>
        </p:nvSpPr>
        <p:spPr bwMode="auto">
          <a:xfrm>
            <a:off x="395536"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2">
            <a:extLst>
              <a:ext uri="{FF2B5EF4-FFF2-40B4-BE49-F238E27FC236}">
                <a16:creationId xmlns:a16="http://schemas.microsoft.com/office/drawing/2014/main" id="{E508591E-90D3-4283-AA0D-6C92AFE4E3EB}"/>
              </a:ext>
            </a:extLst>
          </p:cNvPr>
          <p:cNvSpPr>
            <a:spLocks noChangeArrowheads="1"/>
          </p:cNvSpPr>
          <p:nvPr/>
        </p:nvSpPr>
        <p:spPr bwMode="auto">
          <a:xfrm>
            <a:off x="755576" y="21328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2">
            <a:extLst>
              <a:ext uri="{FF2B5EF4-FFF2-40B4-BE49-F238E27FC236}">
                <a16:creationId xmlns:a16="http://schemas.microsoft.com/office/drawing/2014/main" id="{99787D53-3EF6-4537-A6B0-FDC72912EC68}"/>
              </a:ext>
            </a:extLst>
          </p:cNvPr>
          <p:cNvSpPr>
            <a:spLocks noChangeArrowheads="1"/>
          </p:cNvSpPr>
          <p:nvPr/>
        </p:nvSpPr>
        <p:spPr bwMode="auto">
          <a:xfrm>
            <a:off x="539552" y="21328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CF8A81C8-4F0D-4830-9807-32CD70913BC8}"/>
              </a:ext>
            </a:extLst>
          </p:cNvPr>
          <p:cNvGraphicFramePr>
            <a:graphicFrameLocks noChangeAspect="1"/>
          </p:cNvGraphicFramePr>
          <p:nvPr>
            <p:extLst>
              <p:ext uri="{D42A27DB-BD31-4B8C-83A1-F6EECF244321}">
                <p14:modId xmlns:p14="http://schemas.microsoft.com/office/powerpoint/2010/main" val="755206938"/>
              </p:ext>
            </p:extLst>
          </p:nvPr>
        </p:nvGraphicFramePr>
        <p:xfrm>
          <a:off x="539552" y="1700808"/>
          <a:ext cx="7560840" cy="4814370"/>
        </p:xfrm>
        <a:graphic>
          <a:graphicData uri="http://schemas.openxmlformats.org/presentationml/2006/ole">
            <mc:AlternateContent xmlns:mc="http://schemas.openxmlformats.org/markup-compatibility/2006">
              <mc:Choice xmlns:v="urn:schemas-microsoft-com:vml" Requires="v">
                <p:oleObj spid="_x0000_s300043" name="Visio" r:id="rId3" imgW="4847058" imgH="3084801" progId="Visio.Drawing.11">
                  <p:embed/>
                </p:oleObj>
              </mc:Choice>
              <mc:Fallback>
                <p:oleObj name="Visio" r:id="rId3" imgW="4847058" imgH="308480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700808"/>
                        <a:ext cx="7560840" cy="4814370"/>
                      </a:xfrm>
                      <a:prstGeom prst="rect">
                        <a:avLst/>
                      </a:prstGeom>
                      <a:noFill/>
                    </p:spPr>
                  </p:pic>
                </p:oleObj>
              </mc:Fallback>
            </mc:AlternateContent>
          </a:graphicData>
        </a:graphic>
      </p:graphicFrame>
    </p:spTree>
    <p:extLst>
      <p:ext uri="{BB962C8B-B14F-4D97-AF65-F5344CB8AC3E}">
        <p14:creationId xmlns:p14="http://schemas.microsoft.com/office/powerpoint/2010/main" val="169412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3CA0C9C-7079-4BA8-9F5E-1D74FA462F8F}"/>
              </a:ext>
            </a:extLst>
          </p:cNvPr>
          <p:cNvSpPr>
            <a:spLocks noGrp="1"/>
          </p:cNvSpPr>
          <p:nvPr>
            <p:ph idx="1"/>
          </p:nvPr>
        </p:nvSpPr>
        <p:spPr>
          <a:xfrm>
            <a:off x="0" y="692696"/>
            <a:ext cx="8712968" cy="5184576"/>
          </a:xfrm>
        </p:spPr>
        <p:txBody>
          <a:bodyPr/>
          <a:lstStyle/>
          <a:p>
            <a:r>
              <a:rPr lang="en-US" altLang="zh-CN" dirty="0"/>
              <a:t>2.</a:t>
            </a:r>
            <a:r>
              <a:rPr lang="zh-CN" altLang="en-US" dirty="0"/>
              <a:t>数据相关</a:t>
            </a:r>
          </a:p>
        </p:txBody>
      </p:sp>
      <p:sp>
        <p:nvSpPr>
          <p:cNvPr id="4" name="Rectangle 2">
            <a:extLst>
              <a:ext uri="{FF2B5EF4-FFF2-40B4-BE49-F238E27FC236}">
                <a16:creationId xmlns:a16="http://schemas.microsoft.com/office/drawing/2014/main" id="{7F8B69CC-753D-4B80-961F-8EF86FD82676}"/>
              </a:ext>
            </a:extLst>
          </p:cNvPr>
          <p:cNvSpPr>
            <a:spLocks noGrp="1" noChangeArrowheads="1"/>
          </p:cNvSpPr>
          <p:nvPr>
            <p:ph type="title"/>
          </p:nvPr>
        </p:nvSpPr>
        <p:spPr>
          <a:xfrm>
            <a:off x="0" y="0"/>
            <a:ext cx="7812088" cy="731838"/>
          </a:xfrm>
        </p:spPr>
        <p:txBody>
          <a:bodyPr/>
          <a:lstStyle/>
          <a:p>
            <a:pPr eaLnBrk="1" hangingPunct="1"/>
            <a:r>
              <a:rPr lang="en-US" altLang="zh-CN" b="1" dirty="0"/>
              <a:t>6.6.3 </a:t>
            </a:r>
            <a:r>
              <a:rPr lang="zh-CN" altLang="en-US" b="1" dirty="0"/>
              <a:t>影响流水线性能的因素</a:t>
            </a:r>
          </a:p>
        </p:txBody>
      </p:sp>
      <p:sp>
        <p:nvSpPr>
          <p:cNvPr id="2" name="Rectangle 2">
            <a:extLst>
              <a:ext uri="{FF2B5EF4-FFF2-40B4-BE49-F238E27FC236}">
                <a16:creationId xmlns:a16="http://schemas.microsoft.com/office/drawing/2014/main" id="{14672339-0D33-44BC-AA02-2D6D73DF77DF}"/>
              </a:ext>
            </a:extLst>
          </p:cNvPr>
          <p:cNvSpPr>
            <a:spLocks noChangeArrowheads="1"/>
          </p:cNvSpPr>
          <p:nvPr/>
        </p:nvSpPr>
        <p:spPr bwMode="auto">
          <a:xfrm>
            <a:off x="39553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矩形 5">
            <a:extLst>
              <a:ext uri="{FF2B5EF4-FFF2-40B4-BE49-F238E27FC236}">
                <a16:creationId xmlns:a16="http://schemas.microsoft.com/office/drawing/2014/main" id="{BC68CDB4-7198-4F8C-BBAD-02E0C3004C14}"/>
              </a:ext>
            </a:extLst>
          </p:cNvPr>
          <p:cNvSpPr/>
          <p:nvPr/>
        </p:nvSpPr>
        <p:spPr>
          <a:xfrm>
            <a:off x="-26176" y="1196752"/>
            <a:ext cx="8842485" cy="461665"/>
          </a:xfrm>
          <a:prstGeom prst="rect">
            <a:avLst/>
          </a:prstGeom>
        </p:spPr>
        <p:txBody>
          <a:bodyPr wrap="none">
            <a:spAutoFit/>
          </a:bodyPr>
          <a:lstStyle/>
          <a:p>
            <a:pPr marL="457200" marR="0" lvl="1" indent="0" algn="just" defTabSz="914400" rtl="0" eaLnBrk="1" fontAlgn="base" latinLnBrk="0" hangingPunct="1">
              <a:lnSpc>
                <a:spcPct val="100000"/>
              </a:lnSpc>
              <a:spcBef>
                <a:spcPct val="0"/>
              </a:spcBef>
              <a:spcAft>
                <a:spcPts val="0"/>
              </a:spcAft>
              <a:buClrTx/>
              <a:buSzTx/>
              <a:buFontTx/>
              <a:buNone/>
              <a:tabLst/>
              <a:defRPr/>
            </a:pPr>
            <a:r>
              <a:rPr kumimoji="0" lang="zh-CN" altLang="en-US" sz="24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②	与</a:t>
            </a:r>
            <a:r>
              <a:rPr kumimoji="0" lang="en-US" altLang="zh-CN" sz="2400" b="0" i="0" u="none" strike="noStrike" kern="1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lw</a:t>
            </a:r>
            <a:r>
              <a:rPr kumimoji="0" lang="zh-CN" altLang="en-US" sz="24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指令有关的数据相关    解决方案：延迟</a:t>
            </a:r>
            <a:r>
              <a:rPr kumimoji="0" lang="en-US" altLang="zh-CN" sz="24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4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个时钟周期 </a:t>
            </a:r>
            <a:endParaRPr kumimoji="0" lang="zh-CN" altLang="zh-CN" sz="24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4">
            <a:extLst>
              <a:ext uri="{FF2B5EF4-FFF2-40B4-BE49-F238E27FC236}">
                <a16:creationId xmlns:a16="http://schemas.microsoft.com/office/drawing/2014/main" id="{29CF8808-2A7E-4FC8-888D-3504E3014DA3}"/>
              </a:ext>
            </a:extLst>
          </p:cNvPr>
          <p:cNvSpPr>
            <a:spLocks noChangeArrowheads="1"/>
          </p:cNvSpPr>
          <p:nvPr/>
        </p:nvSpPr>
        <p:spPr bwMode="auto">
          <a:xfrm>
            <a:off x="395536"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2">
            <a:extLst>
              <a:ext uri="{FF2B5EF4-FFF2-40B4-BE49-F238E27FC236}">
                <a16:creationId xmlns:a16="http://schemas.microsoft.com/office/drawing/2014/main" id="{E508591E-90D3-4283-AA0D-6C92AFE4E3EB}"/>
              </a:ext>
            </a:extLst>
          </p:cNvPr>
          <p:cNvSpPr>
            <a:spLocks noChangeArrowheads="1"/>
          </p:cNvSpPr>
          <p:nvPr/>
        </p:nvSpPr>
        <p:spPr bwMode="auto">
          <a:xfrm>
            <a:off x="755576" y="21328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2">
            <a:extLst>
              <a:ext uri="{FF2B5EF4-FFF2-40B4-BE49-F238E27FC236}">
                <a16:creationId xmlns:a16="http://schemas.microsoft.com/office/drawing/2014/main" id="{99787D53-3EF6-4537-A6B0-FDC72912EC68}"/>
              </a:ext>
            </a:extLst>
          </p:cNvPr>
          <p:cNvSpPr>
            <a:spLocks noChangeArrowheads="1"/>
          </p:cNvSpPr>
          <p:nvPr/>
        </p:nvSpPr>
        <p:spPr bwMode="auto">
          <a:xfrm>
            <a:off x="539552" y="21328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Rectangle 2">
            <a:extLst>
              <a:ext uri="{FF2B5EF4-FFF2-40B4-BE49-F238E27FC236}">
                <a16:creationId xmlns:a16="http://schemas.microsoft.com/office/drawing/2014/main" id="{46228353-47D1-44A2-933A-CB7481B1ED2C}"/>
              </a:ext>
            </a:extLst>
          </p:cNvPr>
          <p:cNvSpPr>
            <a:spLocks noChangeArrowheads="1"/>
          </p:cNvSpPr>
          <p:nvPr/>
        </p:nvSpPr>
        <p:spPr bwMode="auto">
          <a:xfrm>
            <a:off x="539552"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C2463C53-F8B6-4767-BDF6-10F2754BAF1B}"/>
              </a:ext>
            </a:extLst>
          </p:cNvPr>
          <p:cNvGraphicFramePr>
            <a:graphicFrameLocks noChangeAspect="1"/>
          </p:cNvGraphicFramePr>
          <p:nvPr>
            <p:extLst>
              <p:ext uri="{D42A27DB-BD31-4B8C-83A1-F6EECF244321}">
                <p14:modId xmlns:p14="http://schemas.microsoft.com/office/powerpoint/2010/main" val="1812733014"/>
              </p:ext>
            </p:extLst>
          </p:nvPr>
        </p:nvGraphicFramePr>
        <p:xfrm>
          <a:off x="1115616" y="1772816"/>
          <a:ext cx="6696744" cy="4824185"/>
        </p:xfrm>
        <a:graphic>
          <a:graphicData uri="http://schemas.openxmlformats.org/presentationml/2006/ole">
            <mc:AlternateContent xmlns:mc="http://schemas.openxmlformats.org/markup-compatibility/2006">
              <mc:Choice xmlns:v="urn:schemas-microsoft-com:vml" Requires="v">
                <p:oleObj spid="_x0000_s301067" name="Visio" r:id="rId3" imgW="4878911" imgH="3513725" progId="Visio.Drawing.11">
                  <p:embed/>
                </p:oleObj>
              </mc:Choice>
              <mc:Fallback>
                <p:oleObj name="Visio" r:id="rId3" imgW="4878911" imgH="351372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772816"/>
                        <a:ext cx="6696744" cy="4824185"/>
                      </a:xfrm>
                      <a:prstGeom prst="rect">
                        <a:avLst/>
                      </a:prstGeom>
                      <a:noFill/>
                    </p:spPr>
                  </p:pic>
                </p:oleObj>
              </mc:Fallback>
            </mc:AlternateContent>
          </a:graphicData>
        </a:graphic>
      </p:graphicFrame>
    </p:spTree>
    <p:extLst>
      <p:ext uri="{BB962C8B-B14F-4D97-AF65-F5344CB8AC3E}">
        <p14:creationId xmlns:p14="http://schemas.microsoft.com/office/powerpoint/2010/main" val="6806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3CA0C9C-7079-4BA8-9F5E-1D74FA462F8F}"/>
              </a:ext>
            </a:extLst>
          </p:cNvPr>
          <p:cNvSpPr>
            <a:spLocks noGrp="1"/>
          </p:cNvSpPr>
          <p:nvPr>
            <p:ph idx="1"/>
          </p:nvPr>
        </p:nvSpPr>
        <p:spPr>
          <a:xfrm>
            <a:off x="107504" y="836712"/>
            <a:ext cx="8712968" cy="504056"/>
          </a:xfrm>
        </p:spPr>
        <p:txBody>
          <a:bodyPr/>
          <a:lstStyle/>
          <a:p>
            <a:r>
              <a:rPr lang="en-US" altLang="zh-CN" dirty="0"/>
              <a:t>3.</a:t>
            </a:r>
            <a:r>
              <a:rPr lang="zh-CN" altLang="en-US" dirty="0"/>
              <a:t>控制相关</a:t>
            </a:r>
          </a:p>
        </p:txBody>
      </p:sp>
      <p:sp>
        <p:nvSpPr>
          <p:cNvPr id="4" name="Rectangle 2">
            <a:extLst>
              <a:ext uri="{FF2B5EF4-FFF2-40B4-BE49-F238E27FC236}">
                <a16:creationId xmlns:a16="http://schemas.microsoft.com/office/drawing/2014/main" id="{7F8B69CC-753D-4B80-961F-8EF86FD82676}"/>
              </a:ext>
            </a:extLst>
          </p:cNvPr>
          <p:cNvSpPr>
            <a:spLocks noGrp="1" noChangeArrowheads="1"/>
          </p:cNvSpPr>
          <p:nvPr>
            <p:ph type="title"/>
          </p:nvPr>
        </p:nvSpPr>
        <p:spPr>
          <a:xfrm>
            <a:off x="0" y="0"/>
            <a:ext cx="7812088" cy="731838"/>
          </a:xfrm>
        </p:spPr>
        <p:txBody>
          <a:bodyPr/>
          <a:lstStyle/>
          <a:p>
            <a:pPr eaLnBrk="1" hangingPunct="1"/>
            <a:r>
              <a:rPr lang="en-US" altLang="zh-CN" b="1" dirty="0"/>
              <a:t>6.6.3 </a:t>
            </a:r>
            <a:r>
              <a:rPr lang="zh-CN" altLang="en-US" b="1" dirty="0"/>
              <a:t>影响流水线性能的因素</a:t>
            </a:r>
          </a:p>
        </p:txBody>
      </p:sp>
      <p:sp>
        <p:nvSpPr>
          <p:cNvPr id="2" name="Rectangle 2">
            <a:extLst>
              <a:ext uri="{FF2B5EF4-FFF2-40B4-BE49-F238E27FC236}">
                <a16:creationId xmlns:a16="http://schemas.microsoft.com/office/drawing/2014/main" id="{1FF72E90-1426-4F46-B0A7-D71A94F25109}"/>
              </a:ext>
            </a:extLst>
          </p:cNvPr>
          <p:cNvSpPr>
            <a:spLocks noChangeArrowheads="1"/>
          </p:cNvSpPr>
          <p:nvPr/>
        </p:nvSpPr>
        <p:spPr bwMode="auto">
          <a:xfrm>
            <a:off x="899592" y="24928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90E2AF0C-5399-4769-A3FA-E2D57C0446C2}"/>
              </a:ext>
            </a:extLst>
          </p:cNvPr>
          <p:cNvGraphicFramePr>
            <a:graphicFrameLocks noChangeAspect="1"/>
          </p:cNvGraphicFramePr>
          <p:nvPr>
            <p:extLst>
              <p:ext uri="{D42A27DB-BD31-4B8C-83A1-F6EECF244321}">
                <p14:modId xmlns:p14="http://schemas.microsoft.com/office/powerpoint/2010/main" val="2384220685"/>
              </p:ext>
            </p:extLst>
          </p:nvPr>
        </p:nvGraphicFramePr>
        <p:xfrm>
          <a:off x="118108" y="1340768"/>
          <a:ext cx="9025892" cy="3384376"/>
        </p:xfrm>
        <a:graphic>
          <a:graphicData uri="http://schemas.openxmlformats.org/presentationml/2006/ole">
            <mc:AlternateContent xmlns:mc="http://schemas.openxmlformats.org/markup-compatibility/2006">
              <mc:Choice xmlns:v="urn:schemas-microsoft-com:vml" Requires="v">
                <p:oleObj spid="_x0000_s302090" name="Visio" r:id="rId4" imgW="5358326" imgH="2012625" progId="Visio.Drawing.11">
                  <p:embed/>
                </p:oleObj>
              </mc:Choice>
              <mc:Fallback>
                <p:oleObj name="Visio" r:id="rId4" imgW="5358326" imgH="201262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08" y="1340768"/>
                        <a:ext cx="9025892" cy="3384376"/>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F1E031A9-CBC7-4B44-AED6-17B1CB05EAC8}"/>
              </a:ext>
            </a:extLst>
          </p:cNvPr>
          <p:cNvSpPr/>
          <p:nvPr/>
        </p:nvSpPr>
        <p:spPr>
          <a:xfrm>
            <a:off x="899592" y="1484784"/>
            <a:ext cx="1296144" cy="504056"/>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1FBCC39-2824-4649-9B66-303884B33D38}"/>
              </a:ext>
            </a:extLst>
          </p:cNvPr>
          <p:cNvSpPr/>
          <p:nvPr/>
        </p:nvSpPr>
        <p:spPr>
          <a:xfrm>
            <a:off x="467544" y="4725144"/>
            <a:ext cx="6552728" cy="1569660"/>
          </a:xfrm>
          <a:prstGeom prst="rect">
            <a:avLst/>
          </a:prstGeom>
        </p:spPr>
        <p:txBody>
          <a:bodyPr wrap="square">
            <a:spAutoFit/>
          </a:bodyPr>
          <a:lstStyle/>
          <a:p>
            <a:pPr lvl="0" algn="just">
              <a:spcAft>
                <a:spcPts val="0"/>
              </a:spcAft>
            </a:pPr>
            <a:r>
              <a:rPr lang="zh-CN" altLang="en-US"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解决方案：</a:t>
            </a:r>
            <a:endParaRPr lang="en-US"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0"/>
              </a:spcAft>
              <a:buFont typeface="Wingdings" panose="05000000000000000000" pitchFamily="2" charset="2"/>
              <a:buChar char="Ø"/>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增加延迟</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0"/>
              </a:spcAft>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优化编译</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0"/>
              </a:spcAft>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动态分支预测</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6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6. 6  </a:t>
            </a:r>
            <a:r>
              <a:rPr lang="zh-CN" altLang="en-US" dirty="0"/>
              <a:t>流水线 </a:t>
            </a:r>
            <a:r>
              <a:rPr lang="en-US" altLang="zh-CN" dirty="0"/>
              <a:t>CPU</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6.6.1</a:t>
            </a:r>
            <a:r>
              <a:rPr lang="zh-CN" altLang="en-US" dirty="0"/>
              <a:t>流水线原理</a:t>
            </a:r>
            <a:endParaRPr lang="en-US" altLang="zh-CN" dirty="0"/>
          </a:p>
          <a:p>
            <a:pPr>
              <a:lnSpc>
                <a:spcPct val="150000"/>
              </a:lnSpc>
              <a:spcBef>
                <a:spcPts val="1200"/>
              </a:spcBef>
              <a:defRPr/>
            </a:pPr>
            <a:r>
              <a:rPr lang="en-US" altLang="zh-CN" dirty="0"/>
              <a:t>6.6.2 MIPS</a:t>
            </a:r>
            <a:r>
              <a:rPr lang="zh-CN" altLang="en-US" dirty="0"/>
              <a:t>的流水线</a:t>
            </a:r>
            <a:endParaRPr lang="en-US" altLang="zh-CN" dirty="0"/>
          </a:p>
          <a:p>
            <a:pPr>
              <a:lnSpc>
                <a:spcPct val="150000"/>
              </a:lnSpc>
              <a:spcBef>
                <a:spcPts val="1200"/>
              </a:spcBef>
              <a:defRPr/>
            </a:pPr>
            <a:r>
              <a:rPr lang="en-US" altLang="zh-CN" dirty="0"/>
              <a:t>6.6.3 </a:t>
            </a:r>
            <a:r>
              <a:rPr lang="zh-CN" altLang="en-US" dirty="0"/>
              <a:t>影响流水线性能的因素</a:t>
            </a:r>
            <a:endParaRPr lang="en-US" altLang="zh-CN" dirty="0"/>
          </a:p>
          <a:p>
            <a:pPr>
              <a:lnSpc>
                <a:spcPct val="150000"/>
              </a:lnSpc>
              <a:spcBef>
                <a:spcPts val="1200"/>
              </a:spcBef>
              <a:defRPr/>
            </a:pPr>
            <a:r>
              <a:rPr lang="en-US" altLang="zh-CN" dirty="0"/>
              <a:t>6.6.4 </a:t>
            </a:r>
            <a:r>
              <a:rPr lang="zh-CN" altLang="en-US" dirty="0"/>
              <a:t>流水线的多发技术</a:t>
            </a:r>
          </a:p>
        </p:txBody>
      </p:sp>
      <p:sp>
        <p:nvSpPr>
          <p:cNvPr id="4" name="矩形 3">
            <a:extLst>
              <a:ext uri="{FF2B5EF4-FFF2-40B4-BE49-F238E27FC236}">
                <a16:creationId xmlns:a16="http://schemas.microsoft.com/office/drawing/2014/main" id="{9D4009A7-808A-444D-8F86-716C47410EE7}"/>
              </a:ext>
            </a:extLst>
          </p:cNvPr>
          <p:cNvSpPr/>
          <p:nvPr/>
        </p:nvSpPr>
        <p:spPr>
          <a:xfrm>
            <a:off x="473612" y="4221088"/>
            <a:ext cx="4890624"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6.6.4 </a:t>
            </a:r>
            <a:r>
              <a:rPr lang="zh-CN" altLang="en-US" sz="3200" kern="0" dirty="0">
                <a:solidFill>
                  <a:srgbClr val="000000"/>
                </a:solidFill>
              </a:rPr>
              <a:t>流水线的多发技术</a:t>
            </a:r>
          </a:p>
        </p:txBody>
      </p:sp>
    </p:spTree>
    <p:extLst>
      <p:ext uri="{BB962C8B-B14F-4D97-AF65-F5344CB8AC3E}">
        <p14:creationId xmlns:p14="http://schemas.microsoft.com/office/powerpoint/2010/main" val="155184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6.6.4 </a:t>
            </a:r>
            <a:r>
              <a:rPr lang="zh-CN" altLang="en-US" b="1" dirty="0"/>
              <a:t>流水线的多发技术</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r>
              <a:rPr lang="en-US" altLang="zh-CN" dirty="0"/>
              <a:t>1.</a:t>
            </a:r>
            <a:r>
              <a:rPr lang="zh-CN" altLang="zh-CN" dirty="0"/>
              <a:t>超流水技术</a:t>
            </a:r>
          </a:p>
          <a:p>
            <a:endParaRPr lang="zh-CN" altLang="en-US" dirty="0"/>
          </a:p>
        </p:txBody>
      </p:sp>
      <p:sp>
        <p:nvSpPr>
          <p:cNvPr id="2" name="Rectangle 2">
            <a:extLst>
              <a:ext uri="{FF2B5EF4-FFF2-40B4-BE49-F238E27FC236}">
                <a16:creationId xmlns:a16="http://schemas.microsoft.com/office/drawing/2014/main" id="{A7A29A13-425C-4405-BFD6-512793317CB0}"/>
              </a:ext>
            </a:extLst>
          </p:cNvPr>
          <p:cNvSpPr>
            <a:spLocks noChangeArrowheads="1"/>
          </p:cNvSpPr>
          <p:nvPr/>
        </p:nvSpPr>
        <p:spPr bwMode="auto">
          <a:xfrm>
            <a:off x="395536"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C543F217-21AE-48C9-A029-2A6988D8B2DE}"/>
              </a:ext>
            </a:extLst>
          </p:cNvPr>
          <p:cNvGraphicFramePr>
            <a:graphicFrameLocks noChangeAspect="1"/>
          </p:cNvGraphicFramePr>
          <p:nvPr>
            <p:extLst>
              <p:ext uri="{D42A27DB-BD31-4B8C-83A1-F6EECF244321}">
                <p14:modId xmlns:p14="http://schemas.microsoft.com/office/powerpoint/2010/main" val="3391822821"/>
              </p:ext>
            </p:extLst>
          </p:nvPr>
        </p:nvGraphicFramePr>
        <p:xfrm>
          <a:off x="34280" y="1484784"/>
          <a:ext cx="9010683" cy="4176464"/>
        </p:xfrm>
        <a:graphic>
          <a:graphicData uri="http://schemas.openxmlformats.org/presentationml/2006/ole">
            <mc:AlternateContent xmlns:mc="http://schemas.openxmlformats.org/markup-compatibility/2006">
              <mc:Choice xmlns:v="urn:schemas-microsoft-com:vml" Requires="v">
                <p:oleObj spid="_x0000_s303111" name="Visio" r:id="rId3" imgW="4915893" imgH="2276080" progId="Visio.Drawing.11">
                  <p:embed/>
                </p:oleObj>
              </mc:Choice>
              <mc:Fallback>
                <p:oleObj name="Visio" r:id="rId3" imgW="4915893" imgH="227608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80" y="1484784"/>
                        <a:ext cx="9010683" cy="4176464"/>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05676B26-BA23-42B8-ACE1-3505880BFF91}"/>
              </a:ext>
            </a:extLst>
          </p:cNvPr>
          <p:cNvSpPr/>
          <p:nvPr/>
        </p:nvSpPr>
        <p:spPr>
          <a:xfrm>
            <a:off x="1763688" y="5661248"/>
            <a:ext cx="4907113" cy="58477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zh-CN" sz="3200" dirty="0">
                <a:latin typeface="Calibri" panose="020F0502020204030204" pitchFamily="34" charset="0"/>
                <a:cs typeface="Times New Roman" panose="02020603050405020304" pitchFamily="18" charset="0"/>
              </a:rPr>
              <a:t>一个时钟周期细分为</a:t>
            </a:r>
            <a:r>
              <a:rPr lang="en-US" altLang="zh-CN" sz="3200" dirty="0">
                <a:latin typeface="Calibri" panose="020F0502020204030204" pitchFamily="34" charset="0"/>
                <a:cs typeface="Times New Roman" panose="02020603050405020304" pitchFamily="18" charset="0"/>
              </a:rPr>
              <a:t>3</a:t>
            </a:r>
            <a:r>
              <a:rPr lang="zh-CN" altLang="zh-CN" sz="3200" dirty="0">
                <a:latin typeface="Calibri" panose="020F0502020204030204" pitchFamily="34" charset="0"/>
                <a:cs typeface="Times New Roman" panose="02020603050405020304" pitchFamily="18" charset="0"/>
              </a:rPr>
              <a:t>个段</a:t>
            </a:r>
            <a:endParaRPr lang="zh-CN" altLang="en-US" sz="3200" dirty="0"/>
          </a:p>
        </p:txBody>
      </p:sp>
    </p:spTree>
    <p:extLst>
      <p:ext uri="{BB962C8B-B14F-4D97-AF65-F5344CB8AC3E}">
        <p14:creationId xmlns:p14="http://schemas.microsoft.com/office/powerpoint/2010/main" val="332194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6.6.4 </a:t>
            </a:r>
            <a:r>
              <a:rPr lang="zh-CN" altLang="en-US" b="1" dirty="0"/>
              <a:t>流水线的多发技术</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r>
              <a:rPr lang="en-US" altLang="zh-CN" dirty="0"/>
              <a:t>2.</a:t>
            </a:r>
            <a:r>
              <a:rPr lang="zh-CN" altLang="zh-CN" dirty="0"/>
              <a:t>超长指令字技术</a:t>
            </a:r>
            <a:endParaRPr lang="zh-CN" altLang="en-US" dirty="0"/>
          </a:p>
        </p:txBody>
      </p:sp>
      <p:sp>
        <p:nvSpPr>
          <p:cNvPr id="2" name="Rectangle 2">
            <a:extLst>
              <a:ext uri="{FF2B5EF4-FFF2-40B4-BE49-F238E27FC236}">
                <a16:creationId xmlns:a16="http://schemas.microsoft.com/office/drawing/2014/main" id="{A7A29A13-425C-4405-BFD6-512793317CB0}"/>
              </a:ext>
            </a:extLst>
          </p:cNvPr>
          <p:cNvSpPr>
            <a:spLocks noChangeArrowheads="1"/>
          </p:cNvSpPr>
          <p:nvPr/>
        </p:nvSpPr>
        <p:spPr bwMode="auto">
          <a:xfrm>
            <a:off x="395536"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a:extLst>
              <a:ext uri="{FF2B5EF4-FFF2-40B4-BE49-F238E27FC236}">
                <a16:creationId xmlns:a16="http://schemas.microsoft.com/office/drawing/2014/main" id="{05676B26-BA23-42B8-ACE1-3505880BFF91}"/>
              </a:ext>
            </a:extLst>
          </p:cNvPr>
          <p:cNvSpPr/>
          <p:nvPr/>
        </p:nvSpPr>
        <p:spPr>
          <a:xfrm>
            <a:off x="1763688" y="5661248"/>
            <a:ext cx="5109091" cy="58477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zh-CN" sz="3200" dirty="0">
                <a:latin typeface="Calibri" panose="020F0502020204030204" pitchFamily="34" charset="0"/>
                <a:ea typeface="宋体" panose="02010600030101010101" pitchFamily="2" charset="-122"/>
                <a:cs typeface="Times New Roman" panose="02020603050405020304" pitchFamily="18" charset="0"/>
              </a:rPr>
              <a:t>挖掘出指令间潜在的并行</a:t>
            </a:r>
            <a:r>
              <a:rPr lang="zh-CN" altLang="en-US" sz="3200" dirty="0">
                <a:latin typeface="Calibri" panose="020F0502020204030204" pitchFamily="34" charset="0"/>
                <a:ea typeface="宋体" panose="02010600030101010101" pitchFamily="2" charset="-122"/>
                <a:cs typeface="Times New Roman" panose="02020603050405020304" pitchFamily="18" charset="0"/>
              </a:rPr>
              <a:t>性</a:t>
            </a:r>
            <a:endParaRPr lang="zh-CN" altLang="en-US" sz="3200" dirty="0"/>
          </a:p>
        </p:txBody>
      </p:sp>
      <p:sp>
        <p:nvSpPr>
          <p:cNvPr id="6" name="Rectangle 2">
            <a:extLst>
              <a:ext uri="{FF2B5EF4-FFF2-40B4-BE49-F238E27FC236}">
                <a16:creationId xmlns:a16="http://schemas.microsoft.com/office/drawing/2014/main" id="{8998EFA8-078A-42CF-8AA9-CB4A25AA8990}"/>
              </a:ext>
            </a:extLst>
          </p:cNvPr>
          <p:cNvSpPr>
            <a:spLocks noChangeArrowheads="1"/>
          </p:cNvSpPr>
          <p:nvPr/>
        </p:nvSpPr>
        <p:spPr bwMode="auto">
          <a:xfrm>
            <a:off x="251520" y="15567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41349AE8-929C-475B-B3F0-AB0D1C3ABDE5}"/>
              </a:ext>
            </a:extLst>
          </p:cNvPr>
          <p:cNvGraphicFramePr>
            <a:graphicFrameLocks noChangeAspect="1"/>
          </p:cNvGraphicFramePr>
          <p:nvPr>
            <p:extLst>
              <p:ext uri="{D42A27DB-BD31-4B8C-83A1-F6EECF244321}">
                <p14:modId xmlns:p14="http://schemas.microsoft.com/office/powerpoint/2010/main" val="1987251567"/>
              </p:ext>
            </p:extLst>
          </p:nvPr>
        </p:nvGraphicFramePr>
        <p:xfrm>
          <a:off x="251520" y="1556792"/>
          <a:ext cx="8532872" cy="3888432"/>
        </p:xfrm>
        <a:graphic>
          <a:graphicData uri="http://schemas.openxmlformats.org/presentationml/2006/ole">
            <mc:AlternateContent xmlns:mc="http://schemas.openxmlformats.org/markup-compatibility/2006">
              <mc:Choice xmlns:v="urn:schemas-microsoft-com:vml" Requires="v">
                <p:oleObj spid="_x0000_s305158" name="Visio" r:id="rId3" imgW="4996875" imgH="2276080" progId="Visio.Drawing.11">
                  <p:embed/>
                </p:oleObj>
              </mc:Choice>
              <mc:Fallback>
                <p:oleObj name="Visio" r:id="rId3" imgW="4996875" imgH="227608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556792"/>
                        <a:ext cx="8532872" cy="3888432"/>
                      </a:xfrm>
                      <a:prstGeom prst="rect">
                        <a:avLst/>
                      </a:prstGeom>
                      <a:noFill/>
                    </p:spPr>
                  </p:pic>
                </p:oleObj>
              </mc:Fallback>
            </mc:AlternateContent>
          </a:graphicData>
        </a:graphic>
      </p:graphicFrame>
    </p:spTree>
    <p:extLst>
      <p:ext uri="{BB962C8B-B14F-4D97-AF65-F5344CB8AC3E}">
        <p14:creationId xmlns:p14="http://schemas.microsoft.com/office/powerpoint/2010/main" val="129850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6.6.4 </a:t>
            </a:r>
            <a:r>
              <a:rPr lang="zh-CN" altLang="en-US" b="1" dirty="0"/>
              <a:t>流水线的多发技术</a:t>
            </a:r>
          </a:p>
        </p:txBody>
      </p:sp>
      <p:sp>
        <p:nvSpPr>
          <p:cNvPr id="3" name="内容占位符 2">
            <a:extLst>
              <a:ext uri="{FF2B5EF4-FFF2-40B4-BE49-F238E27FC236}">
                <a16:creationId xmlns:a16="http://schemas.microsoft.com/office/drawing/2014/main" id="{32A1A77E-0B43-4139-8B87-8206BA5EE706}"/>
              </a:ext>
            </a:extLst>
          </p:cNvPr>
          <p:cNvSpPr>
            <a:spLocks noGrp="1"/>
          </p:cNvSpPr>
          <p:nvPr>
            <p:ph idx="1"/>
          </p:nvPr>
        </p:nvSpPr>
        <p:spPr/>
        <p:txBody>
          <a:bodyPr/>
          <a:lstStyle/>
          <a:p>
            <a:pPr indent="266700"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3.</a:t>
            </a:r>
            <a:r>
              <a:rPr lang="zh-CN" altLang="zh-CN" kern="100" dirty="0">
                <a:latin typeface="Calibri" panose="020F0502020204030204" pitchFamily="34" charset="0"/>
                <a:ea typeface="宋体" panose="02010600030101010101" pitchFamily="2" charset="-122"/>
                <a:cs typeface="Times New Roman" panose="02020603050405020304" pitchFamily="18" charset="0"/>
              </a:rPr>
              <a:t>超标量技术</a:t>
            </a:r>
          </a:p>
          <a:p>
            <a:endParaRPr lang="zh-CN" altLang="en-US" dirty="0"/>
          </a:p>
        </p:txBody>
      </p:sp>
      <p:sp>
        <p:nvSpPr>
          <p:cNvPr id="2" name="Rectangle 2">
            <a:extLst>
              <a:ext uri="{FF2B5EF4-FFF2-40B4-BE49-F238E27FC236}">
                <a16:creationId xmlns:a16="http://schemas.microsoft.com/office/drawing/2014/main" id="{A7A29A13-425C-4405-BFD6-512793317CB0}"/>
              </a:ext>
            </a:extLst>
          </p:cNvPr>
          <p:cNvSpPr>
            <a:spLocks noChangeArrowheads="1"/>
          </p:cNvSpPr>
          <p:nvPr/>
        </p:nvSpPr>
        <p:spPr bwMode="auto">
          <a:xfrm>
            <a:off x="395536" y="20608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a:extLst>
              <a:ext uri="{FF2B5EF4-FFF2-40B4-BE49-F238E27FC236}">
                <a16:creationId xmlns:a16="http://schemas.microsoft.com/office/drawing/2014/main" id="{05676B26-BA23-42B8-ACE1-3505880BFF91}"/>
              </a:ext>
            </a:extLst>
          </p:cNvPr>
          <p:cNvSpPr/>
          <p:nvPr/>
        </p:nvSpPr>
        <p:spPr>
          <a:xfrm>
            <a:off x="1115616" y="5589240"/>
            <a:ext cx="5929828" cy="58477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zh-CN" sz="3200" dirty="0">
                <a:latin typeface="Calibri" panose="020F0502020204030204" pitchFamily="34" charset="0"/>
                <a:ea typeface="宋体" panose="02010600030101010101" pitchFamily="2" charset="-122"/>
                <a:cs typeface="Times New Roman" panose="02020603050405020304" pitchFamily="18" charset="0"/>
              </a:rPr>
              <a:t>设置多条功能相同的指令流水线</a:t>
            </a:r>
            <a:endParaRPr lang="zh-CN" altLang="en-US" sz="3200" dirty="0"/>
          </a:p>
        </p:txBody>
      </p:sp>
      <p:sp>
        <p:nvSpPr>
          <p:cNvPr id="6" name="Rectangle 2">
            <a:extLst>
              <a:ext uri="{FF2B5EF4-FFF2-40B4-BE49-F238E27FC236}">
                <a16:creationId xmlns:a16="http://schemas.microsoft.com/office/drawing/2014/main" id="{D4FB5881-2531-4CC7-8819-C1121815C1E8}"/>
              </a:ext>
            </a:extLst>
          </p:cNvPr>
          <p:cNvSpPr>
            <a:spLocks noChangeArrowheads="1"/>
          </p:cNvSpPr>
          <p:nvPr/>
        </p:nvSpPr>
        <p:spPr bwMode="auto">
          <a:xfrm>
            <a:off x="467543" y="1484783"/>
            <a:ext cx="135379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3F91EBD5-D362-4436-93E0-CA8C8403A3D6}"/>
              </a:ext>
            </a:extLst>
          </p:cNvPr>
          <p:cNvGraphicFramePr>
            <a:graphicFrameLocks noChangeAspect="1"/>
          </p:cNvGraphicFramePr>
          <p:nvPr>
            <p:extLst>
              <p:ext uri="{D42A27DB-BD31-4B8C-83A1-F6EECF244321}">
                <p14:modId xmlns:p14="http://schemas.microsoft.com/office/powerpoint/2010/main" val="447721251"/>
              </p:ext>
            </p:extLst>
          </p:nvPr>
        </p:nvGraphicFramePr>
        <p:xfrm>
          <a:off x="467543" y="1484784"/>
          <a:ext cx="8311027" cy="3816424"/>
        </p:xfrm>
        <a:graphic>
          <a:graphicData uri="http://schemas.openxmlformats.org/presentationml/2006/ole">
            <mc:AlternateContent xmlns:mc="http://schemas.openxmlformats.org/markup-compatibility/2006">
              <mc:Choice xmlns:v="urn:schemas-microsoft-com:vml" Requires="v">
                <p:oleObj spid="_x0000_s304134" name="Visio" r:id="rId3" imgW="4960973" imgH="2276080" progId="Visio.Drawing.11">
                  <p:embed/>
                </p:oleObj>
              </mc:Choice>
              <mc:Fallback>
                <p:oleObj name="Visio" r:id="rId3" imgW="4960973" imgH="227608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3" y="1484784"/>
                        <a:ext cx="8311027" cy="3816424"/>
                      </a:xfrm>
                      <a:prstGeom prst="rect">
                        <a:avLst/>
                      </a:prstGeom>
                      <a:noFill/>
                    </p:spPr>
                  </p:pic>
                </p:oleObj>
              </mc:Fallback>
            </mc:AlternateContent>
          </a:graphicData>
        </a:graphic>
      </p:graphicFrame>
    </p:spTree>
    <p:extLst>
      <p:ext uri="{BB962C8B-B14F-4D97-AF65-F5344CB8AC3E}">
        <p14:creationId xmlns:p14="http://schemas.microsoft.com/office/powerpoint/2010/main" val="318245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E802706-2DA9-410B-8006-917ACDBFB65B}"/>
              </a:ext>
            </a:extLst>
          </p:cNvPr>
          <p:cNvSpPr>
            <a:spLocks noGrp="1" noChangeArrowheads="1"/>
          </p:cNvSpPr>
          <p:nvPr>
            <p:ph type="title"/>
          </p:nvPr>
        </p:nvSpPr>
        <p:spPr>
          <a:xfrm>
            <a:off x="0" y="228600"/>
            <a:ext cx="5638800" cy="533400"/>
          </a:xfrm>
        </p:spPr>
        <p:txBody>
          <a:bodyPr/>
          <a:lstStyle/>
          <a:p>
            <a:pPr eaLnBrk="1" hangingPunct="1"/>
            <a:r>
              <a:rPr lang="en-US" altLang="zh-CN"/>
              <a:t>ADD</a:t>
            </a:r>
            <a:r>
              <a:rPr lang="zh-CN" altLang="en-US"/>
              <a:t>指令数据通路</a:t>
            </a:r>
          </a:p>
        </p:txBody>
      </p:sp>
      <p:sp>
        <p:nvSpPr>
          <p:cNvPr id="17411" name="Rectangle 3">
            <a:extLst>
              <a:ext uri="{FF2B5EF4-FFF2-40B4-BE49-F238E27FC236}">
                <a16:creationId xmlns:a16="http://schemas.microsoft.com/office/drawing/2014/main" id="{7EC82788-E2E1-4AEA-8378-201BFD6F8E08}"/>
              </a:ext>
            </a:extLst>
          </p:cNvPr>
          <p:cNvSpPr>
            <a:spLocks noChangeArrowheads="1"/>
          </p:cNvSpPr>
          <p:nvPr/>
        </p:nvSpPr>
        <p:spPr bwMode="auto">
          <a:xfrm>
            <a:off x="990600" y="19050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2" name="Rectangle 4">
            <a:extLst>
              <a:ext uri="{FF2B5EF4-FFF2-40B4-BE49-F238E27FC236}">
                <a16:creationId xmlns:a16="http://schemas.microsoft.com/office/drawing/2014/main" id="{70914583-9A91-4445-B7BE-3E5172F578CB}"/>
              </a:ext>
            </a:extLst>
          </p:cNvPr>
          <p:cNvSpPr>
            <a:spLocks noChangeArrowheads="1"/>
          </p:cNvSpPr>
          <p:nvPr/>
        </p:nvSpPr>
        <p:spPr bwMode="auto">
          <a:xfrm>
            <a:off x="838200" y="31242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3" name="Rectangle 5">
            <a:extLst>
              <a:ext uri="{FF2B5EF4-FFF2-40B4-BE49-F238E27FC236}">
                <a16:creationId xmlns:a16="http://schemas.microsoft.com/office/drawing/2014/main" id="{7C0C84F5-8777-4C1F-B52D-28967FE6BF36}"/>
              </a:ext>
            </a:extLst>
          </p:cNvPr>
          <p:cNvSpPr>
            <a:spLocks noChangeArrowheads="1"/>
          </p:cNvSpPr>
          <p:nvPr/>
        </p:nvSpPr>
        <p:spPr bwMode="auto">
          <a:xfrm>
            <a:off x="762000" y="39624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4" name="Rectangle 6">
            <a:extLst>
              <a:ext uri="{FF2B5EF4-FFF2-40B4-BE49-F238E27FC236}">
                <a16:creationId xmlns:a16="http://schemas.microsoft.com/office/drawing/2014/main" id="{DCBEE291-FA1A-41D2-AAB5-A4E3DCD33D28}"/>
              </a:ext>
            </a:extLst>
          </p:cNvPr>
          <p:cNvSpPr>
            <a:spLocks noChangeArrowheads="1"/>
          </p:cNvSpPr>
          <p:nvPr/>
        </p:nvSpPr>
        <p:spPr bwMode="auto">
          <a:xfrm>
            <a:off x="2362200" y="4343400"/>
            <a:ext cx="1752600" cy="1981200"/>
          </a:xfrm>
          <a:prstGeom prst="rect">
            <a:avLst/>
          </a:prstGeom>
          <a:solidFill>
            <a:srgbClr val="FFFF99"/>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FF99"/>
            </a:extrusionClr>
            <a:contourClr>
              <a:srgbClr val="FFFF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5" name="Line 7">
            <a:extLst>
              <a:ext uri="{FF2B5EF4-FFF2-40B4-BE49-F238E27FC236}">
                <a16:creationId xmlns:a16="http://schemas.microsoft.com/office/drawing/2014/main" id="{5061619A-CB24-409E-9431-EA9DFEAA596B}"/>
              </a:ext>
            </a:extLst>
          </p:cNvPr>
          <p:cNvSpPr>
            <a:spLocks noChangeShapeType="1"/>
          </p:cNvSpPr>
          <p:nvPr/>
        </p:nvSpPr>
        <p:spPr bwMode="auto">
          <a:xfrm flipH="1">
            <a:off x="1828800" y="1371600"/>
            <a:ext cx="22860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6" name="Line 8">
            <a:extLst>
              <a:ext uri="{FF2B5EF4-FFF2-40B4-BE49-F238E27FC236}">
                <a16:creationId xmlns:a16="http://schemas.microsoft.com/office/drawing/2014/main" id="{B5CFC818-6B57-4B49-94E8-429C3AF3D1B7}"/>
              </a:ext>
            </a:extLst>
          </p:cNvPr>
          <p:cNvSpPr>
            <a:spLocks noChangeShapeType="1"/>
          </p:cNvSpPr>
          <p:nvPr/>
        </p:nvSpPr>
        <p:spPr bwMode="auto">
          <a:xfrm>
            <a:off x="1828800" y="1371600"/>
            <a:ext cx="0" cy="533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7" name="AutoShape 9">
            <a:extLst>
              <a:ext uri="{FF2B5EF4-FFF2-40B4-BE49-F238E27FC236}">
                <a16:creationId xmlns:a16="http://schemas.microsoft.com/office/drawing/2014/main" id="{D666A7E6-3632-4ECD-8A9D-BB8955B1CAB7}"/>
              </a:ext>
            </a:extLst>
          </p:cNvPr>
          <p:cNvSpPr>
            <a:spLocks noChangeArrowheads="1"/>
          </p:cNvSpPr>
          <p:nvPr/>
        </p:nvSpPr>
        <p:spPr bwMode="auto">
          <a:xfrm>
            <a:off x="990600" y="3429000"/>
            <a:ext cx="304800" cy="533400"/>
          </a:xfrm>
          <a:prstGeom prst="down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8" name="AutoShape 10">
            <a:extLst>
              <a:ext uri="{FF2B5EF4-FFF2-40B4-BE49-F238E27FC236}">
                <a16:creationId xmlns:a16="http://schemas.microsoft.com/office/drawing/2014/main" id="{7028C6F0-05E4-435C-BCCB-00565DD95374}"/>
              </a:ext>
            </a:extLst>
          </p:cNvPr>
          <p:cNvSpPr>
            <a:spLocks noChangeArrowheads="1"/>
          </p:cNvSpPr>
          <p:nvPr/>
        </p:nvSpPr>
        <p:spPr bwMode="auto">
          <a:xfrm>
            <a:off x="1752600" y="4572000"/>
            <a:ext cx="609600" cy="3048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9" name="Rectangle 11">
            <a:extLst>
              <a:ext uri="{FF2B5EF4-FFF2-40B4-BE49-F238E27FC236}">
                <a16:creationId xmlns:a16="http://schemas.microsoft.com/office/drawing/2014/main" id="{9DD37100-26EA-49B9-B980-53B75AC98C80}"/>
              </a:ext>
            </a:extLst>
          </p:cNvPr>
          <p:cNvSpPr>
            <a:spLocks noChangeArrowheads="1"/>
          </p:cNvSpPr>
          <p:nvPr/>
        </p:nvSpPr>
        <p:spPr bwMode="auto">
          <a:xfrm>
            <a:off x="1600200" y="4267200"/>
            <a:ext cx="152400" cy="533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0" name="Rectangle 12">
            <a:extLst>
              <a:ext uri="{FF2B5EF4-FFF2-40B4-BE49-F238E27FC236}">
                <a16:creationId xmlns:a16="http://schemas.microsoft.com/office/drawing/2014/main" id="{DD96821A-5C11-498E-9F9C-77CD6C55B4C3}"/>
              </a:ext>
            </a:extLst>
          </p:cNvPr>
          <p:cNvSpPr>
            <a:spLocks noChangeArrowheads="1"/>
          </p:cNvSpPr>
          <p:nvPr/>
        </p:nvSpPr>
        <p:spPr bwMode="auto">
          <a:xfrm>
            <a:off x="4724400" y="2819400"/>
            <a:ext cx="152400" cy="2209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1" name="Rectangle 13">
            <a:extLst>
              <a:ext uri="{FF2B5EF4-FFF2-40B4-BE49-F238E27FC236}">
                <a16:creationId xmlns:a16="http://schemas.microsoft.com/office/drawing/2014/main" id="{AEC28385-E368-42AD-9A96-094241CAA538}"/>
              </a:ext>
            </a:extLst>
          </p:cNvPr>
          <p:cNvSpPr>
            <a:spLocks noChangeArrowheads="1"/>
          </p:cNvSpPr>
          <p:nvPr/>
        </p:nvSpPr>
        <p:spPr bwMode="auto">
          <a:xfrm>
            <a:off x="1752600" y="2667000"/>
            <a:ext cx="31242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2" name="AutoShape 14">
            <a:extLst>
              <a:ext uri="{FF2B5EF4-FFF2-40B4-BE49-F238E27FC236}">
                <a16:creationId xmlns:a16="http://schemas.microsoft.com/office/drawing/2014/main" id="{FB3E6F60-5CB9-4019-B5F1-588FE118E65B}"/>
              </a:ext>
            </a:extLst>
          </p:cNvPr>
          <p:cNvSpPr>
            <a:spLocks noChangeArrowheads="1"/>
          </p:cNvSpPr>
          <p:nvPr/>
        </p:nvSpPr>
        <p:spPr bwMode="auto">
          <a:xfrm>
            <a:off x="1524000" y="2667000"/>
            <a:ext cx="381000" cy="457200"/>
          </a:xfrm>
          <a:prstGeom prst="downArrow">
            <a:avLst>
              <a:gd name="adj1" fmla="val 50000"/>
              <a:gd name="adj2" fmla="val 3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3" name="Rectangle 15">
            <a:extLst>
              <a:ext uri="{FF2B5EF4-FFF2-40B4-BE49-F238E27FC236}">
                <a16:creationId xmlns:a16="http://schemas.microsoft.com/office/drawing/2014/main" id="{7A47854F-83BB-41F2-B014-949DBBB75ABA}"/>
              </a:ext>
            </a:extLst>
          </p:cNvPr>
          <p:cNvSpPr>
            <a:spLocks noChangeArrowheads="1"/>
          </p:cNvSpPr>
          <p:nvPr/>
        </p:nvSpPr>
        <p:spPr bwMode="auto">
          <a:xfrm>
            <a:off x="1752600" y="3505200"/>
            <a:ext cx="29718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4" name="AutoShape 16">
            <a:extLst>
              <a:ext uri="{FF2B5EF4-FFF2-40B4-BE49-F238E27FC236}">
                <a16:creationId xmlns:a16="http://schemas.microsoft.com/office/drawing/2014/main" id="{87041416-28DF-461E-AF18-5FB7F6CF0D07}"/>
              </a:ext>
            </a:extLst>
          </p:cNvPr>
          <p:cNvSpPr>
            <a:spLocks noChangeArrowheads="1"/>
          </p:cNvSpPr>
          <p:nvPr/>
        </p:nvSpPr>
        <p:spPr bwMode="auto">
          <a:xfrm>
            <a:off x="1524000" y="3505200"/>
            <a:ext cx="304800" cy="381000"/>
          </a:xfrm>
          <a:prstGeom prst="down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5" name="Line 17">
            <a:extLst>
              <a:ext uri="{FF2B5EF4-FFF2-40B4-BE49-F238E27FC236}">
                <a16:creationId xmlns:a16="http://schemas.microsoft.com/office/drawing/2014/main" id="{BF675BBC-FAB5-4AB2-AB90-7788B447A539}"/>
              </a:ext>
            </a:extLst>
          </p:cNvPr>
          <p:cNvSpPr>
            <a:spLocks noChangeShapeType="1"/>
          </p:cNvSpPr>
          <p:nvPr/>
        </p:nvSpPr>
        <p:spPr bwMode="auto">
          <a:xfrm flipH="1">
            <a:off x="2133600" y="40386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6" name="Line 18">
            <a:extLst>
              <a:ext uri="{FF2B5EF4-FFF2-40B4-BE49-F238E27FC236}">
                <a16:creationId xmlns:a16="http://schemas.microsoft.com/office/drawing/2014/main" id="{DE037FA7-AF8D-4B73-AE31-436E83E881E3}"/>
              </a:ext>
            </a:extLst>
          </p:cNvPr>
          <p:cNvSpPr>
            <a:spLocks noChangeShapeType="1"/>
          </p:cNvSpPr>
          <p:nvPr/>
        </p:nvSpPr>
        <p:spPr bwMode="auto">
          <a:xfrm flipH="1">
            <a:off x="2133600" y="32004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7" name="Text Box 19">
            <a:extLst>
              <a:ext uri="{FF2B5EF4-FFF2-40B4-BE49-F238E27FC236}">
                <a16:creationId xmlns:a16="http://schemas.microsoft.com/office/drawing/2014/main" id="{DE0C2A8C-9F83-4B8B-84BF-B54D957D4933}"/>
              </a:ext>
            </a:extLst>
          </p:cNvPr>
          <p:cNvSpPr txBox="1">
            <a:spLocks noChangeArrowheads="1"/>
          </p:cNvSpPr>
          <p:nvPr/>
        </p:nvSpPr>
        <p:spPr bwMode="auto">
          <a:xfrm>
            <a:off x="2057400" y="1066800"/>
            <a:ext cx="15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算术逻辑单元</a:t>
            </a:r>
          </a:p>
        </p:txBody>
      </p:sp>
      <p:sp>
        <p:nvSpPr>
          <p:cNvPr id="17428" name="Text Box 20">
            <a:extLst>
              <a:ext uri="{FF2B5EF4-FFF2-40B4-BE49-F238E27FC236}">
                <a16:creationId xmlns:a16="http://schemas.microsoft.com/office/drawing/2014/main" id="{14140DC4-4A09-492B-8E26-92AE496DE282}"/>
              </a:ext>
            </a:extLst>
          </p:cNvPr>
          <p:cNvSpPr txBox="1">
            <a:spLocks noChangeArrowheads="1"/>
          </p:cNvSpPr>
          <p:nvPr/>
        </p:nvSpPr>
        <p:spPr bwMode="auto">
          <a:xfrm>
            <a:off x="228600" y="14478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状态条件寄存器</a:t>
            </a:r>
          </a:p>
        </p:txBody>
      </p:sp>
      <p:sp>
        <p:nvSpPr>
          <p:cNvPr id="17429" name="Text Box 21">
            <a:extLst>
              <a:ext uri="{FF2B5EF4-FFF2-40B4-BE49-F238E27FC236}">
                <a16:creationId xmlns:a16="http://schemas.microsoft.com/office/drawing/2014/main" id="{AC1174F8-63CA-4C8E-83EA-FDBF1B964708}"/>
              </a:ext>
            </a:extLst>
          </p:cNvPr>
          <p:cNvSpPr txBox="1">
            <a:spLocks noChangeArrowheads="1"/>
          </p:cNvSpPr>
          <p:nvPr/>
        </p:nvSpPr>
        <p:spPr bwMode="auto">
          <a:xfrm>
            <a:off x="228600" y="2667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程序计数器</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p>
        </p:txBody>
      </p:sp>
      <p:sp>
        <p:nvSpPr>
          <p:cNvPr id="17430" name="Text Box 22">
            <a:extLst>
              <a:ext uri="{FF2B5EF4-FFF2-40B4-BE49-F238E27FC236}">
                <a16:creationId xmlns:a16="http://schemas.microsoft.com/office/drawing/2014/main" id="{5CDB7FBF-85D2-44E4-ABAF-C3B0190EE345}"/>
              </a:ext>
            </a:extLst>
          </p:cNvPr>
          <p:cNvSpPr txBox="1">
            <a:spLocks noChangeArrowheads="1"/>
          </p:cNvSpPr>
          <p:nvPr/>
        </p:nvSpPr>
        <p:spPr bwMode="auto">
          <a:xfrm>
            <a:off x="152400" y="42672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地址寄存器</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AR</a:t>
            </a:r>
          </a:p>
        </p:txBody>
      </p:sp>
      <p:sp>
        <p:nvSpPr>
          <p:cNvPr id="17431" name="Text Box 23">
            <a:extLst>
              <a:ext uri="{FF2B5EF4-FFF2-40B4-BE49-F238E27FC236}">
                <a16:creationId xmlns:a16="http://schemas.microsoft.com/office/drawing/2014/main" id="{F413A3D0-5C8C-4AE1-B31A-38DCBFD6FB8A}"/>
              </a:ext>
            </a:extLst>
          </p:cNvPr>
          <p:cNvSpPr txBox="1">
            <a:spLocks noChangeArrowheads="1"/>
          </p:cNvSpPr>
          <p:nvPr/>
        </p:nvSpPr>
        <p:spPr bwMode="auto">
          <a:xfrm>
            <a:off x="152400" y="5181600"/>
            <a:ext cx="15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地址总线</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ABUS</a:t>
            </a:r>
          </a:p>
        </p:txBody>
      </p:sp>
      <p:sp>
        <p:nvSpPr>
          <p:cNvPr id="17432" name="Text Box 24">
            <a:extLst>
              <a:ext uri="{FF2B5EF4-FFF2-40B4-BE49-F238E27FC236}">
                <a16:creationId xmlns:a16="http://schemas.microsoft.com/office/drawing/2014/main" id="{4FBBEBB2-2603-484D-88E4-99B63B4F55CE}"/>
              </a:ext>
            </a:extLst>
          </p:cNvPr>
          <p:cNvSpPr txBox="1">
            <a:spLocks noChangeArrowheads="1"/>
          </p:cNvSpPr>
          <p:nvPr/>
        </p:nvSpPr>
        <p:spPr bwMode="auto">
          <a:xfrm>
            <a:off x="5105400" y="51054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数据总线</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DBUS</a:t>
            </a:r>
          </a:p>
        </p:txBody>
      </p:sp>
      <p:sp>
        <p:nvSpPr>
          <p:cNvPr id="17433" name="Text Box 25">
            <a:extLst>
              <a:ext uri="{FF2B5EF4-FFF2-40B4-BE49-F238E27FC236}">
                <a16:creationId xmlns:a16="http://schemas.microsoft.com/office/drawing/2014/main" id="{4C57FE17-B7A4-4CD2-8CBA-1F3CB2E5062F}"/>
              </a:ext>
            </a:extLst>
          </p:cNvPr>
          <p:cNvSpPr txBox="1">
            <a:spLocks noChangeArrowheads="1"/>
          </p:cNvSpPr>
          <p:nvPr/>
        </p:nvSpPr>
        <p:spPr bwMode="auto">
          <a:xfrm>
            <a:off x="3048000" y="22098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累加器</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AC</a:t>
            </a:r>
          </a:p>
        </p:txBody>
      </p:sp>
      <p:sp>
        <p:nvSpPr>
          <p:cNvPr id="17434" name="Text Box 26">
            <a:extLst>
              <a:ext uri="{FF2B5EF4-FFF2-40B4-BE49-F238E27FC236}">
                <a16:creationId xmlns:a16="http://schemas.microsoft.com/office/drawing/2014/main" id="{03F8A23A-19F4-47A0-890D-E70AA55E66A6}"/>
              </a:ext>
            </a:extLst>
          </p:cNvPr>
          <p:cNvSpPr txBox="1">
            <a:spLocks noChangeArrowheads="1"/>
          </p:cNvSpPr>
          <p:nvPr/>
        </p:nvSpPr>
        <p:spPr bwMode="auto">
          <a:xfrm>
            <a:off x="5791200" y="45720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缓冲寄存器</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p>
        </p:txBody>
      </p:sp>
      <p:sp>
        <p:nvSpPr>
          <p:cNvPr id="17435" name="Text Box 27">
            <a:extLst>
              <a:ext uri="{FF2B5EF4-FFF2-40B4-BE49-F238E27FC236}">
                <a16:creationId xmlns:a16="http://schemas.microsoft.com/office/drawing/2014/main" id="{86488D97-9FEC-4068-9F73-2029B2C40D75}"/>
              </a:ext>
            </a:extLst>
          </p:cNvPr>
          <p:cNvSpPr txBox="1">
            <a:spLocks noChangeArrowheads="1"/>
          </p:cNvSpPr>
          <p:nvPr/>
        </p:nvSpPr>
        <p:spPr bwMode="auto">
          <a:xfrm>
            <a:off x="228600" y="990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CPU</a:t>
            </a:r>
          </a:p>
        </p:txBody>
      </p:sp>
      <p:sp>
        <p:nvSpPr>
          <p:cNvPr id="17436" name="Rectangle 28">
            <a:extLst>
              <a:ext uri="{FF2B5EF4-FFF2-40B4-BE49-F238E27FC236}">
                <a16:creationId xmlns:a16="http://schemas.microsoft.com/office/drawing/2014/main" id="{910E61BC-7CD8-4B1B-8B8A-684A0C9A1D42}"/>
              </a:ext>
            </a:extLst>
          </p:cNvPr>
          <p:cNvSpPr>
            <a:spLocks noChangeArrowheads="1"/>
          </p:cNvSpPr>
          <p:nvPr/>
        </p:nvSpPr>
        <p:spPr bwMode="auto">
          <a:xfrm>
            <a:off x="4114800" y="1143000"/>
            <a:ext cx="1295400" cy="533400"/>
          </a:xfrm>
          <a:prstGeom prst="rect">
            <a:avLst/>
          </a:prstGeom>
          <a:solidFill>
            <a:schemeClr val="hlink"/>
          </a:solidFill>
          <a:ln w="9525">
            <a:miter lim="800000"/>
            <a:headEnd/>
            <a:tailEnd/>
          </a:ln>
          <a:scene3d>
            <a:camera prst="legacyObliqueTopRight"/>
            <a:lightRig rig="legacyFlat2" dir="t"/>
          </a:scene3d>
          <a:sp3d extrusionH="2778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37" name="Rectangle 29">
            <a:extLst>
              <a:ext uri="{FF2B5EF4-FFF2-40B4-BE49-F238E27FC236}">
                <a16:creationId xmlns:a16="http://schemas.microsoft.com/office/drawing/2014/main" id="{D426608A-7CB8-4F51-AC58-24448229B5A5}"/>
              </a:ext>
            </a:extLst>
          </p:cNvPr>
          <p:cNvSpPr>
            <a:spLocks noChangeArrowheads="1"/>
          </p:cNvSpPr>
          <p:nvPr/>
        </p:nvSpPr>
        <p:spPr bwMode="auto">
          <a:xfrm>
            <a:off x="4191000" y="22098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38" name="Rectangle 30">
            <a:extLst>
              <a:ext uri="{FF2B5EF4-FFF2-40B4-BE49-F238E27FC236}">
                <a16:creationId xmlns:a16="http://schemas.microsoft.com/office/drawing/2014/main" id="{EFFA7FE5-4EF0-4E52-8444-9307B34CC825}"/>
              </a:ext>
            </a:extLst>
          </p:cNvPr>
          <p:cNvSpPr>
            <a:spLocks noChangeArrowheads="1"/>
          </p:cNvSpPr>
          <p:nvPr/>
        </p:nvSpPr>
        <p:spPr bwMode="auto">
          <a:xfrm>
            <a:off x="5105400" y="4267200"/>
            <a:ext cx="10668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39" name="Rectangle 31">
            <a:extLst>
              <a:ext uri="{FF2B5EF4-FFF2-40B4-BE49-F238E27FC236}">
                <a16:creationId xmlns:a16="http://schemas.microsoft.com/office/drawing/2014/main" id="{4E7C2B6E-CC9E-42E6-A57F-8D24FF947E6D}"/>
              </a:ext>
            </a:extLst>
          </p:cNvPr>
          <p:cNvSpPr>
            <a:spLocks noChangeArrowheads="1"/>
          </p:cNvSpPr>
          <p:nvPr/>
        </p:nvSpPr>
        <p:spPr bwMode="auto">
          <a:xfrm>
            <a:off x="6324600" y="1524000"/>
            <a:ext cx="1447800" cy="609600"/>
          </a:xfrm>
          <a:prstGeom prst="rect">
            <a:avLst/>
          </a:prstGeom>
          <a:solidFill>
            <a:srgbClr val="FF9966"/>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9966"/>
            </a:extrusionClr>
            <a:contourClr>
              <a:srgbClr val="FF9966"/>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7440" name="Rectangle 32">
            <a:extLst>
              <a:ext uri="{FF2B5EF4-FFF2-40B4-BE49-F238E27FC236}">
                <a16:creationId xmlns:a16="http://schemas.microsoft.com/office/drawing/2014/main" id="{965BD2B8-9B41-4AE3-9102-111A6484B174}"/>
              </a:ext>
            </a:extLst>
          </p:cNvPr>
          <p:cNvSpPr>
            <a:spLocks noChangeArrowheads="1"/>
          </p:cNvSpPr>
          <p:nvPr/>
        </p:nvSpPr>
        <p:spPr bwMode="auto">
          <a:xfrm>
            <a:off x="6400800" y="2667000"/>
            <a:ext cx="1295400" cy="609600"/>
          </a:xfrm>
          <a:prstGeom prst="rect">
            <a:avLst/>
          </a:prstGeom>
          <a:solidFill>
            <a:srgbClr val="FFFF00"/>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41" name="Rectangle 33">
            <a:extLst>
              <a:ext uri="{FF2B5EF4-FFF2-40B4-BE49-F238E27FC236}">
                <a16:creationId xmlns:a16="http://schemas.microsoft.com/office/drawing/2014/main" id="{FC1033F0-1F51-472B-8567-7E70FEE4EEC7}"/>
              </a:ext>
            </a:extLst>
          </p:cNvPr>
          <p:cNvSpPr>
            <a:spLocks noChangeArrowheads="1"/>
          </p:cNvSpPr>
          <p:nvPr/>
        </p:nvSpPr>
        <p:spPr bwMode="auto">
          <a:xfrm>
            <a:off x="6553200" y="3657600"/>
            <a:ext cx="1524000" cy="3810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42" name="AutoShape 34">
            <a:extLst>
              <a:ext uri="{FF2B5EF4-FFF2-40B4-BE49-F238E27FC236}">
                <a16:creationId xmlns:a16="http://schemas.microsoft.com/office/drawing/2014/main" id="{ED499089-D3DE-4B2E-A521-8759D977B1A6}"/>
              </a:ext>
            </a:extLst>
          </p:cNvPr>
          <p:cNvSpPr>
            <a:spLocks noChangeArrowheads="1"/>
          </p:cNvSpPr>
          <p:nvPr/>
        </p:nvSpPr>
        <p:spPr bwMode="auto">
          <a:xfrm>
            <a:off x="5029200" y="1676400"/>
            <a:ext cx="228600" cy="457200"/>
          </a:xfrm>
          <a:prstGeom prst="up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43" name="AutoShape 35">
            <a:extLst>
              <a:ext uri="{FF2B5EF4-FFF2-40B4-BE49-F238E27FC236}">
                <a16:creationId xmlns:a16="http://schemas.microsoft.com/office/drawing/2014/main" id="{58AA8EFF-0110-4278-853A-3386B6DA7D2A}"/>
              </a:ext>
            </a:extLst>
          </p:cNvPr>
          <p:cNvSpPr>
            <a:spLocks noChangeArrowheads="1"/>
          </p:cNvSpPr>
          <p:nvPr/>
        </p:nvSpPr>
        <p:spPr bwMode="auto">
          <a:xfrm>
            <a:off x="4419600" y="1676400"/>
            <a:ext cx="228600" cy="533400"/>
          </a:xfrm>
          <a:prstGeom prst="downArrow">
            <a:avLst>
              <a:gd name="adj1" fmla="val 50000"/>
              <a:gd name="adj2" fmla="val 58333"/>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44" name="AutoShape 36">
            <a:extLst>
              <a:ext uri="{FF2B5EF4-FFF2-40B4-BE49-F238E27FC236}">
                <a16:creationId xmlns:a16="http://schemas.microsoft.com/office/drawing/2014/main" id="{3B971877-B870-4DCF-AE2B-2E908397C6C5}"/>
              </a:ext>
            </a:extLst>
          </p:cNvPr>
          <p:cNvSpPr>
            <a:spLocks noChangeArrowheads="1"/>
          </p:cNvSpPr>
          <p:nvPr/>
        </p:nvSpPr>
        <p:spPr bwMode="auto">
          <a:xfrm rot="5400000">
            <a:off x="4419600" y="3200400"/>
            <a:ext cx="1676400" cy="304800"/>
          </a:xfrm>
          <a:prstGeom prst="leftRightArrow">
            <a:avLst>
              <a:gd name="adj1" fmla="val 50000"/>
              <a:gd name="adj2" fmla="val 11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45" name="Rectangle 37">
            <a:extLst>
              <a:ext uri="{FF2B5EF4-FFF2-40B4-BE49-F238E27FC236}">
                <a16:creationId xmlns:a16="http://schemas.microsoft.com/office/drawing/2014/main" id="{94E802FA-DF07-4CBB-BE6B-D5DC1C04DF27}"/>
              </a:ext>
            </a:extLst>
          </p:cNvPr>
          <p:cNvSpPr>
            <a:spLocks noChangeArrowheads="1"/>
          </p:cNvSpPr>
          <p:nvPr/>
        </p:nvSpPr>
        <p:spPr bwMode="auto">
          <a:xfrm>
            <a:off x="5791200" y="1219200"/>
            <a:ext cx="152400" cy="2971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46" name="AutoShape 38">
            <a:extLst>
              <a:ext uri="{FF2B5EF4-FFF2-40B4-BE49-F238E27FC236}">
                <a16:creationId xmlns:a16="http://schemas.microsoft.com/office/drawing/2014/main" id="{909D6CB9-B751-4F13-BD7B-5681808D096E}"/>
              </a:ext>
            </a:extLst>
          </p:cNvPr>
          <p:cNvSpPr>
            <a:spLocks noChangeArrowheads="1"/>
          </p:cNvSpPr>
          <p:nvPr/>
        </p:nvSpPr>
        <p:spPr bwMode="auto">
          <a:xfrm>
            <a:off x="5410200" y="1143000"/>
            <a:ext cx="533400" cy="304800"/>
          </a:xfrm>
          <a:prstGeom prst="left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47" name="AutoShape 39">
            <a:extLst>
              <a:ext uri="{FF2B5EF4-FFF2-40B4-BE49-F238E27FC236}">
                <a16:creationId xmlns:a16="http://schemas.microsoft.com/office/drawing/2014/main" id="{516963AC-C482-450E-A67C-8B23E2D3E8D3}"/>
              </a:ext>
            </a:extLst>
          </p:cNvPr>
          <p:cNvSpPr>
            <a:spLocks noChangeArrowheads="1"/>
          </p:cNvSpPr>
          <p:nvPr/>
        </p:nvSpPr>
        <p:spPr bwMode="auto">
          <a:xfrm rot="3092778">
            <a:off x="6210300" y="3771900"/>
            <a:ext cx="304800" cy="533400"/>
          </a:xfrm>
          <a:prstGeom prst="up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48" name="AutoShape 40">
            <a:extLst>
              <a:ext uri="{FF2B5EF4-FFF2-40B4-BE49-F238E27FC236}">
                <a16:creationId xmlns:a16="http://schemas.microsoft.com/office/drawing/2014/main" id="{402DD227-30B9-4EBC-AF1E-80D4A47F88BE}"/>
              </a:ext>
            </a:extLst>
          </p:cNvPr>
          <p:cNvSpPr>
            <a:spLocks noChangeArrowheads="1"/>
          </p:cNvSpPr>
          <p:nvPr/>
        </p:nvSpPr>
        <p:spPr bwMode="auto">
          <a:xfrm>
            <a:off x="5562600" y="4572000"/>
            <a:ext cx="304800" cy="304800"/>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49" name="Rectangle 41">
            <a:extLst>
              <a:ext uri="{FF2B5EF4-FFF2-40B4-BE49-F238E27FC236}">
                <a16:creationId xmlns:a16="http://schemas.microsoft.com/office/drawing/2014/main" id="{C72C4CAF-9062-41FE-8499-BF9E148A0B2B}"/>
              </a:ext>
            </a:extLst>
          </p:cNvPr>
          <p:cNvSpPr>
            <a:spLocks noChangeArrowheads="1"/>
          </p:cNvSpPr>
          <p:nvPr/>
        </p:nvSpPr>
        <p:spPr bwMode="auto">
          <a:xfrm>
            <a:off x="7543800" y="4038600"/>
            <a:ext cx="152400" cy="9906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50" name="AutoShape 42">
            <a:extLst>
              <a:ext uri="{FF2B5EF4-FFF2-40B4-BE49-F238E27FC236}">
                <a16:creationId xmlns:a16="http://schemas.microsoft.com/office/drawing/2014/main" id="{4D9246E5-7F06-4957-9C4E-02FD6E0F13E9}"/>
              </a:ext>
            </a:extLst>
          </p:cNvPr>
          <p:cNvSpPr>
            <a:spLocks noChangeArrowheads="1"/>
          </p:cNvSpPr>
          <p:nvPr/>
        </p:nvSpPr>
        <p:spPr bwMode="auto">
          <a:xfrm>
            <a:off x="6629400" y="3276600"/>
            <a:ext cx="304800" cy="381000"/>
          </a:xfrm>
          <a:prstGeom prst="up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51" name="Line 43">
            <a:extLst>
              <a:ext uri="{FF2B5EF4-FFF2-40B4-BE49-F238E27FC236}">
                <a16:creationId xmlns:a16="http://schemas.microsoft.com/office/drawing/2014/main" id="{81B29107-57C8-4755-8487-67511D4F0C1F}"/>
              </a:ext>
            </a:extLst>
          </p:cNvPr>
          <p:cNvSpPr>
            <a:spLocks noChangeShapeType="1"/>
          </p:cNvSpPr>
          <p:nvPr/>
        </p:nvSpPr>
        <p:spPr bwMode="auto">
          <a:xfrm flipV="1">
            <a:off x="6781800" y="2133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52" name="Line 44">
            <a:extLst>
              <a:ext uri="{FF2B5EF4-FFF2-40B4-BE49-F238E27FC236}">
                <a16:creationId xmlns:a16="http://schemas.microsoft.com/office/drawing/2014/main" id="{B33DA4A3-9870-454E-AEED-1A7D4D9B54CC}"/>
              </a:ext>
            </a:extLst>
          </p:cNvPr>
          <p:cNvSpPr>
            <a:spLocks noChangeShapeType="1"/>
          </p:cNvSpPr>
          <p:nvPr/>
        </p:nvSpPr>
        <p:spPr bwMode="auto">
          <a:xfrm flipV="1">
            <a:off x="6934200" y="2133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53" name="Line 45">
            <a:extLst>
              <a:ext uri="{FF2B5EF4-FFF2-40B4-BE49-F238E27FC236}">
                <a16:creationId xmlns:a16="http://schemas.microsoft.com/office/drawing/2014/main" id="{89D8B868-95E5-4B09-83FA-BA4E968FAB64}"/>
              </a:ext>
            </a:extLst>
          </p:cNvPr>
          <p:cNvSpPr>
            <a:spLocks noChangeShapeType="1"/>
          </p:cNvSpPr>
          <p:nvPr/>
        </p:nvSpPr>
        <p:spPr bwMode="auto">
          <a:xfrm flipH="1" flipV="1">
            <a:off x="7086600" y="2133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54" name="Line 46">
            <a:extLst>
              <a:ext uri="{FF2B5EF4-FFF2-40B4-BE49-F238E27FC236}">
                <a16:creationId xmlns:a16="http://schemas.microsoft.com/office/drawing/2014/main" id="{03B3EBCF-14CB-484D-9D4B-075F0FF2DABA}"/>
              </a:ext>
            </a:extLst>
          </p:cNvPr>
          <p:cNvSpPr>
            <a:spLocks noChangeShapeType="1"/>
          </p:cNvSpPr>
          <p:nvPr/>
        </p:nvSpPr>
        <p:spPr bwMode="auto">
          <a:xfrm flipV="1">
            <a:off x="7239000" y="2133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55" name="Line 47">
            <a:extLst>
              <a:ext uri="{FF2B5EF4-FFF2-40B4-BE49-F238E27FC236}">
                <a16:creationId xmlns:a16="http://schemas.microsoft.com/office/drawing/2014/main" id="{AED3ACFD-116E-4804-A65A-A65D644D2365}"/>
              </a:ext>
            </a:extLst>
          </p:cNvPr>
          <p:cNvSpPr>
            <a:spLocks noChangeShapeType="1"/>
          </p:cNvSpPr>
          <p:nvPr/>
        </p:nvSpPr>
        <p:spPr bwMode="auto">
          <a:xfrm flipH="1" flipV="1">
            <a:off x="7391400" y="2133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56" name="Line 48">
            <a:extLst>
              <a:ext uri="{FF2B5EF4-FFF2-40B4-BE49-F238E27FC236}">
                <a16:creationId xmlns:a16="http://schemas.microsoft.com/office/drawing/2014/main" id="{64B5C2BD-A3C0-4542-9D2F-F2F8C94D1683}"/>
              </a:ext>
            </a:extLst>
          </p:cNvPr>
          <p:cNvSpPr>
            <a:spLocks noChangeShapeType="1"/>
          </p:cNvSpPr>
          <p:nvPr/>
        </p:nvSpPr>
        <p:spPr bwMode="auto">
          <a:xfrm flipV="1">
            <a:off x="7543800" y="2133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57" name="Line 49">
            <a:extLst>
              <a:ext uri="{FF2B5EF4-FFF2-40B4-BE49-F238E27FC236}">
                <a16:creationId xmlns:a16="http://schemas.microsoft.com/office/drawing/2014/main" id="{3BD37735-6D59-40AC-9459-66FA03B460F1}"/>
              </a:ext>
            </a:extLst>
          </p:cNvPr>
          <p:cNvSpPr>
            <a:spLocks noChangeShapeType="1"/>
          </p:cNvSpPr>
          <p:nvPr/>
        </p:nvSpPr>
        <p:spPr bwMode="auto">
          <a:xfrm flipV="1">
            <a:off x="6477000" y="990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58" name="Line 50">
            <a:extLst>
              <a:ext uri="{FF2B5EF4-FFF2-40B4-BE49-F238E27FC236}">
                <a16:creationId xmlns:a16="http://schemas.microsoft.com/office/drawing/2014/main" id="{055CFEDA-39A5-40C0-A822-615EC7C2D235}"/>
              </a:ext>
            </a:extLst>
          </p:cNvPr>
          <p:cNvSpPr>
            <a:spLocks noChangeShapeType="1"/>
          </p:cNvSpPr>
          <p:nvPr/>
        </p:nvSpPr>
        <p:spPr bwMode="auto">
          <a:xfrm flipV="1">
            <a:off x="6781800" y="990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59" name="Line 51">
            <a:extLst>
              <a:ext uri="{FF2B5EF4-FFF2-40B4-BE49-F238E27FC236}">
                <a16:creationId xmlns:a16="http://schemas.microsoft.com/office/drawing/2014/main" id="{894CDE60-E7C5-4CDD-8E07-1144BF21DAFA}"/>
              </a:ext>
            </a:extLst>
          </p:cNvPr>
          <p:cNvSpPr>
            <a:spLocks noChangeShapeType="1"/>
          </p:cNvSpPr>
          <p:nvPr/>
        </p:nvSpPr>
        <p:spPr bwMode="auto">
          <a:xfrm flipV="1">
            <a:off x="7239000" y="990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60" name="Line 52">
            <a:extLst>
              <a:ext uri="{FF2B5EF4-FFF2-40B4-BE49-F238E27FC236}">
                <a16:creationId xmlns:a16="http://schemas.microsoft.com/office/drawing/2014/main" id="{B64B3668-D8FA-4136-B643-5EDF563AB8FF}"/>
              </a:ext>
            </a:extLst>
          </p:cNvPr>
          <p:cNvSpPr>
            <a:spLocks noChangeShapeType="1"/>
          </p:cNvSpPr>
          <p:nvPr/>
        </p:nvSpPr>
        <p:spPr bwMode="auto">
          <a:xfrm flipV="1">
            <a:off x="7391400" y="990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61" name="Line 53">
            <a:extLst>
              <a:ext uri="{FF2B5EF4-FFF2-40B4-BE49-F238E27FC236}">
                <a16:creationId xmlns:a16="http://schemas.microsoft.com/office/drawing/2014/main" id="{E24A8E4A-9DCE-43E3-89F6-014849A49A3D}"/>
              </a:ext>
            </a:extLst>
          </p:cNvPr>
          <p:cNvSpPr>
            <a:spLocks noChangeShapeType="1"/>
          </p:cNvSpPr>
          <p:nvPr/>
        </p:nvSpPr>
        <p:spPr bwMode="auto">
          <a:xfrm flipV="1">
            <a:off x="7543800" y="990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62" name="Line 54">
            <a:extLst>
              <a:ext uri="{FF2B5EF4-FFF2-40B4-BE49-F238E27FC236}">
                <a16:creationId xmlns:a16="http://schemas.microsoft.com/office/drawing/2014/main" id="{872AB34F-CA34-4BD6-BFA0-6B8BB376A34D}"/>
              </a:ext>
            </a:extLst>
          </p:cNvPr>
          <p:cNvSpPr>
            <a:spLocks noChangeShapeType="1"/>
          </p:cNvSpPr>
          <p:nvPr/>
        </p:nvSpPr>
        <p:spPr bwMode="auto">
          <a:xfrm flipV="1">
            <a:off x="7696200" y="990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63" name="Line 55">
            <a:extLst>
              <a:ext uri="{FF2B5EF4-FFF2-40B4-BE49-F238E27FC236}">
                <a16:creationId xmlns:a16="http://schemas.microsoft.com/office/drawing/2014/main" id="{D0AC84B1-B62C-4D54-93AD-59F9FD73B893}"/>
              </a:ext>
            </a:extLst>
          </p:cNvPr>
          <p:cNvSpPr>
            <a:spLocks noChangeShapeType="1"/>
          </p:cNvSpPr>
          <p:nvPr/>
        </p:nvSpPr>
        <p:spPr bwMode="auto">
          <a:xfrm flipH="1">
            <a:off x="7772400" y="1524000"/>
            <a:ext cx="609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64" name="Line 56">
            <a:extLst>
              <a:ext uri="{FF2B5EF4-FFF2-40B4-BE49-F238E27FC236}">
                <a16:creationId xmlns:a16="http://schemas.microsoft.com/office/drawing/2014/main" id="{77511FD0-0D4F-48A0-9BB2-EF07BB1FD0BA}"/>
              </a:ext>
            </a:extLst>
          </p:cNvPr>
          <p:cNvSpPr>
            <a:spLocks noChangeShapeType="1"/>
          </p:cNvSpPr>
          <p:nvPr/>
        </p:nvSpPr>
        <p:spPr bwMode="auto">
          <a:xfrm flipH="1">
            <a:off x="7848600" y="1828800"/>
            <a:ext cx="609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65" name="Line 57">
            <a:extLst>
              <a:ext uri="{FF2B5EF4-FFF2-40B4-BE49-F238E27FC236}">
                <a16:creationId xmlns:a16="http://schemas.microsoft.com/office/drawing/2014/main" id="{8861BD91-4BB8-4846-BB71-951ECD8AC1BF}"/>
              </a:ext>
            </a:extLst>
          </p:cNvPr>
          <p:cNvSpPr>
            <a:spLocks noChangeShapeType="1"/>
          </p:cNvSpPr>
          <p:nvPr/>
        </p:nvSpPr>
        <p:spPr bwMode="auto">
          <a:xfrm flipH="1">
            <a:off x="8077200" y="3810000"/>
            <a:ext cx="4572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66" name="Line 58">
            <a:extLst>
              <a:ext uri="{FF2B5EF4-FFF2-40B4-BE49-F238E27FC236}">
                <a16:creationId xmlns:a16="http://schemas.microsoft.com/office/drawing/2014/main" id="{A006A7D6-0837-4AEE-BE77-6F0F814558B1}"/>
              </a:ext>
            </a:extLst>
          </p:cNvPr>
          <p:cNvSpPr>
            <a:spLocks noChangeShapeType="1"/>
          </p:cNvSpPr>
          <p:nvPr/>
        </p:nvSpPr>
        <p:spPr bwMode="auto">
          <a:xfrm flipH="1">
            <a:off x="6172200" y="44196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67" name="Line 59">
            <a:extLst>
              <a:ext uri="{FF2B5EF4-FFF2-40B4-BE49-F238E27FC236}">
                <a16:creationId xmlns:a16="http://schemas.microsoft.com/office/drawing/2014/main" id="{91699212-3A9C-4A67-9A03-C9D4DAB0E825}"/>
              </a:ext>
            </a:extLst>
          </p:cNvPr>
          <p:cNvSpPr>
            <a:spLocks noChangeShapeType="1"/>
          </p:cNvSpPr>
          <p:nvPr/>
        </p:nvSpPr>
        <p:spPr bwMode="auto">
          <a:xfrm flipH="1">
            <a:off x="5486400" y="23622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68" name="Text Box 60">
            <a:extLst>
              <a:ext uri="{FF2B5EF4-FFF2-40B4-BE49-F238E27FC236}">
                <a16:creationId xmlns:a16="http://schemas.microsoft.com/office/drawing/2014/main" id="{ECFB9D21-78A7-4634-849E-5AB4A5A7F186}"/>
              </a:ext>
            </a:extLst>
          </p:cNvPr>
          <p:cNvSpPr txBox="1">
            <a:spLocks noChangeArrowheads="1"/>
          </p:cNvSpPr>
          <p:nvPr/>
        </p:nvSpPr>
        <p:spPr bwMode="auto">
          <a:xfrm>
            <a:off x="4267200" y="1219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ALU</a:t>
            </a:r>
          </a:p>
        </p:txBody>
      </p:sp>
      <p:sp>
        <p:nvSpPr>
          <p:cNvPr id="17469" name="Text Box 61">
            <a:extLst>
              <a:ext uri="{FF2B5EF4-FFF2-40B4-BE49-F238E27FC236}">
                <a16:creationId xmlns:a16="http://schemas.microsoft.com/office/drawing/2014/main" id="{BEEDC841-AB39-4B50-B66F-86BD1D0D7848}"/>
              </a:ext>
            </a:extLst>
          </p:cNvPr>
          <p:cNvSpPr txBox="1">
            <a:spLocks noChangeArrowheads="1"/>
          </p:cNvSpPr>
          <p:nvPr/>
        </p:nvSpPr>
        <p:spPr bwMode="auto">
          <a:xfrm>
            <a:off x="7772400" y="4191000"/>
            <a:ext cx="1371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指令寄存器</a:t>
            </a: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p>
        </p:txBody>
      </p:sp>
      <p:sp>
        <p:nvSpPr>
          <p:cNvPr id="17470" name="Text Box 62">
            <a:extLst>
              <a:ext uri="{FF2B5EF4-FFF2-40B4-BE49-F238E27FC236}">
                <a16:creationId xmlns:a16="http://schemas.microsoft.com/office/drawing/2014/main" id="{EEB24F58-3BD3-46CF-91A4-7232029D12DD}"/>
              </a:ext>
            </a:extLst>
          </p:cNvPr>
          <p:cNvSpPr txBox="1">
            <a:spLocks noChangeArrowheads="1"/>
          </p:cNvSpPr>
          <p:nvPr/>
        </p:nvSpPr>
        <p:spPr bwMode="auto">
          <a:xfrm>
            <a:off x="6477000" y="28194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指令译码器</a:t>
            </a:r>
          </a:p>
        </p:txBody>
      </p:sp>
      <p:sp>
        <p:nvSpPr>
          <p:cNvPr id="17471" name="Text Box 63">
            <a:extLst>
              <a:ext uri="{FF2B5EF4-FFF2-40B4-BE49-F238E27FC236}">
                <a16:creationId xmlns:a16="http://schemas.microsoft.com/office/drawing/2014/main" id="{1E5BE668-56AA-4E19-8827-0F60BB87689D}"/>
              </a:ext>
            </a:extLst>
          </p:cNvPr>
          <p:cNvSpPr txBox="1">
            <a:spLocks noChangeArrowheads="1"/>
          </p:cNvSpPr>
          <p:nvPr/>
        </p:nvSpPr>
        <p:spPr bwMode="auto">
          <a:xfrm>
            <a:off x="6400800" y="1447800"/>
            <a:ext cx="1371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CCFFCC"/>
                </a:solidFill>
                <a:effectLst/>
                <a:uLnTx/>
                <a:uFillTx/>
                <a:latin typeface="Tahoma" panose="020B0604030504040204" pitchFamily="34" charset="0"/>
                <a:ea typeface="宋体" panose="02010600030101010101" pitchFamily="2" charset="-122"/>
                <a:cs typeface="+mn-cs"/>
              </a:rPr>
              <a:t>操作控制器</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CCFFCC"/>
                </a:solidFill>
                <a:effectLst/>
                <a:uLnTx/>
                <a:uFillTx/>
                <a:latin typeface="Tahoma" panose="020B0604030504040204" pitchFamily="34" charset="0"/>
                <a:ea typeface="宋体" panose="02010600030101010101" pitchFamily="2" charset="-122"/>
                <a:cs typeface="+mn-cs"/>
              </a:rPr>
              <a:t>时序产生器</a:t>
            </a:r>
          </a:p>
        </p:txBody>
      </p:sp>
      <p:sp>
        <p:nvSpPr>
          <p:cNvPr id="17472" name="Text Box 64">
            <a:extLst>
              <a:ext uri="{FF2B5EF4-FFF2-40B4-BE49-F238E27FC236}">
                <a16:creationId xmlns:a16="http://schemas.microsoft.com/office/drawing/2014/main" id="{2451B82D-80A8-4F1A-83DE-06BC4E2295CB}"/>
              </a:ext>
            </a:extLst>
          </p:cNvPr>
          <p:cNvSpPr txBox="1">
            <a:spLocks noChangeArrowheads="1"/>
          </p:cNvSpPr>
          <p:nvPr/>
        </p:nvSpPr>
        <p:spPr bwMode="auto">
          <a:xfrm>
            <a:off x="8458200" y="12954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时钟</a:t>
            </a:r>
          </a:p>
        </p:txBody>
      </p:sp>
      <p:sp>
        <p:nvSpPr>
          <p:cNvPr id="17473" name="Text Box 65">
            <a:extLst>
              <a:ext uri="{FF2B5EF4-FFF2-40B4-BE49-F238E27FC236}">
                <a16:creationId xmlns:a16="http://schemas.microsoft.com/office/drawing/2014/main" id="{74B97E1A-F975-4075-AAD1-50E61633324E}"/>
              </a:ext>
            </a:extLst>
          </p:cNvPr>
          <p:cNvSpPr txBox="1">
            <a:spLocks noChangeArrowheads="1"/>
          </p:cNvSpPr>
          <p:nvPr/>
        </p:nvSpPr>
        <p:spPr bwMode="auto">
          <a:xfrm>
            <a:off x="8458200" y="1676400"/>
            <a:ext cx="685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状态反馈</a:t>
            </a:r>
          </a:p>
        </p:txBody>
      </p:sp>
      <p:sp>
        <p:nvSpPr>
          <p:cNvPr id="17474" name="Text Box 66">
            <a:extLst>
              <a:ext uri="{FF2B5EF4-FFF2-40B4-BE49-F238E27FC236}">
                <a16:creationId xmlns:a16="http://schemas.microsoft.com/office/drawing/2014/main" id="{25CD7855-37B7-4C7A-BDF5-D84D36D5015A}"/>
              </a:ext>
            </a:extLst>
          </p:cNvPr>
          <p:cNvSpPr txBox="1">
            <a:spLocks noChangeArrowheads="1"/>
          </p:cNvSpPr>
          <p:nvPr/>
        </p:nvSpPr>
        <p:spPr bwMode="auto">
          <a:xfrm>
            <a:off x="5943600" y="914400"/>
            <a:ext cx="685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取指控制</a:t>
            </a:r>
          </a:p>
        </p:txBody>
      </p:sp>
      <p:sp>
        <p:nvSpPr>
          <p:cNvPr id="17475" name="Text Box 67">
            <a:extLst>
              <a:ext uri="{FF2B5EF4-FFF2-40B4-BE49-F238E27FC236}">
                <a16:creationId xmlns:a16="http://schemas.microsoft.com/office/drawing/2014/main" id="{5F288021-B940-4053-8954-89E05618761A}"/>
              </a:ext>
            </a:extLst>
          </p:cNvPr>
          <p:cNvSpPr txBox="1">
            <a:spLocks noChangeArrowheads="1"/>
          </p:cNvSpPr>
          <p:nvPr/>
        </p:nvSpPr>
        <p:spPr bwMode="auto">
          <a:xfrm>
            <a:off x="7696200" y="838200"/>
            <a:ext cx="685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执行控制</a:t>
            </a:r>
          </a:p>
        </p:txBody>
      </p:sp>
      <p:sp>
        <p:nvSpPr>
          <p:cNvPr id="17476" name="Text Box 68">
            <a:extLst>
              <a:ext uri="{FF2B5EF4-FFF2-40B4-BE49-F238E27FC236}">
                <a16:creationId xmlns:a16="http://schemas.microsoft.com/office/drawing/2014/main" id="{C149CB06-63FB-4A73-9C8B-B06E56C8E43B}"/>
              </a:ext>
            </a:extLst>
          </p:cNvPr>
          <p:cNvSpPr txBox="1">
            <a:spLocks noChangeArrowheads="1"/>
          </p:cNvSpPr>
          <p:nvPr/>
        </p:nvSpPr>
        <p:spPr bwMode="auto">
          <a:xfrm>
            <a:off x="6553200" y="41910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7477" name="Text Box 69">
            <a:extLst>
              <a:ext uri="{FF2B5EF4-FFF2-40B4-BE49-F238E27FC236}">
                <a16:creationId xmlns:a16="http://schemas.microsoft.com/office/drawing/2014/main" id="{4D9CF6C6-92DB-48AE-9215-FCB5284A7328}"/>
              </a:ext>
            </a:extLst>
          </p:cNvPr>
          <p:cNvSpPr txBox="1">
            <a:spLocks noChangeArrowheads="1"/>
          </p:cNvSpPr>
          <p:nvPr/>
        </p:nvSpPr>
        <p:spPr bwMode="auto">
          <a:xfrm>
            <a:off x="8610600" y="3581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7478" name="Text Box 70">
            <a:extLst>
              <a:ext uri="{FF2B5EF4-FFF2-40B4-BE49-F238E27FC236}">
                <a16:creationId xmlns:a16="http://schemas.microsoft.com/office/drawing/2014/main" id="{F0E71CED-0676-4287-B122-B482722A5223}"/>
              </a:ext>
            </a:extLst>
          </p:cNvPr>
          <p:cNvSpPr txBox="1">
            <a:spLocks noChangeArrowheads="1"/>
          </p:cNvSpPr>
          <p:nvPr/>
        </p:nvSpPr>
        <p:spPr bwMode="auto">
          <a:xfrm>
            <a:off x="5486400" y="22860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7479" name="Text Box 71">
            <a:extLst>
              <a:ext uri="{FF2B5EF4-FFF2-40B4-BE49-F238E27FC236}">
                <a16:creationId xmlns:a16="http://schemas.microsoft.com/office/drawing/2014/main" id="{513573BB-CD50-4793-82A4-F07A01B08447}"/>
              </a:ext>
            </a:extLst>
          </p:cNvPr>
          <p:cNvSpPr txBox="1">
            <a:spLocks noChangeArrowheads="1"/>
          </p:cNvSpPr>
          <p:nvPr/>
        </p:nvSpPr>
        <p:spPr bwMode="auto">
          <a:xfrm>
            <a:off x="2514600" y="37338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47528" name="Text Box 72">
            <a:extLst>
              <a:ext uri="{FF2B5EF4-FFF2-40B4-BE49-F238E27FC236}">
                <a16:creationId xmlns:a16="http://schemas.microsoft.com/office/drawing/2014/main" id="{0EB520A1-8D94-4545-9761-01FDFC206D62}"/>
              </a:ext>
            </a:extLst>
          </p:cNvPr>
          <p:cNvSpPr txBox="1">
            <a:spLocks noChangeArrowheads="1"/>
          </p:cNvSpPr>
          <p:nvPr/>
        </p:nvSpPr>
        <p:spPr bwMode="auto">
          <a:xfrm>
            <a:off x="2514600" y="28956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+1</a:t>
            </a:r>
          </a:p>
        </p:txBody>
      </p:sp>
      <p:sp>
        <p:nvSpPr>
          <p:cNvPr id="17481" name="Line 73">
            <a:extLst>
              <a:ext uri="{FF2B5EF4-FFF2-40B4-BE49-F238E27FC236}">
                <a16:creationId xmlns:a16="http://schemas.microsoft.com/office/drawing/2014/main" id="{2823FD98-F478-48D3-AB3E-609BB67B4640}"/>
              </a:ext>
            </a:extLst>
          </p:cNvPr>
          <p:cNvSpPr>
            <a:spLocks noChangeShapeType="1"/>
          </p:cNvSpPr>
          <p:nvPr/>
        </p:nvSpPr>
        <p:spPr bwMode="auto">
          <a:xfrm>
            <a:off x="2362200" y="45720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82" name="Line 74">
            <a:extLst>
              <a:ext uri="{FF2B5EF4-FFF2-40B4-BE49-F238E27FC236}">
                <a16:creationId xmlns:a16="http://schemas.microsoft.com/office/drawing/2014/main" id="{91AEBCC0-12DF-4D9F-8122-C330B84E6CDA}"/>
              </a:ext>
            </a:extLst>
          </p:cNvPr>
          <p:cNvSpPr>
            <a:spLocks noChangeShapeType="1"/>
          </p:cNvSpPr>
          <p:nvPr/>
        </p:nvSpPr>
        <p:spPr bwMode="auto">
          <a:xfrm>
            <a:off x="2362200" y="48006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83" name="Line 75">
            <a:extLst>
              <a:ext uri="{FF2B5EF4-FFF2-40B4-BE49-F238E27FC236}">
                <a16:creationId xmlns:a16="http://schemas.microsoft.com/office/drawing/2014/main" id="{C81A57ED-BF9B-48CD-A622-8019CE0F19F3}"/>
              </a:ext>
            </a:extLst>
          </p:cNvPr>
          <p:cNvSpPr>
            <a:spLocks noChangeShapeType="1"/>
          </p:cNvSpPr>
          <p:nvPr/>
        </p:nvSpPr>
        <p:spPr bwMode="auto">
          <a:xfrm>
            <a:off x="2362200" y="50292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84" name="Line 76">
            <a:extLst>
              <a:ext uri="{FF2B5EF4-FFF2-40B4-BE49-F238E27FC236}">
                <a16:creationId xmlns:a16="http://schemas.microsoft.com/office/drawing/2014/main" id="{E24DAC75-7CBD-4244-9EE7-C5798686CBD8}"/>
              </a:ext>
            </a:extLst>
          </p:cNvPr>
          <p:cNvSpPr>
            <a:spLocks noChangeShapeType="1"/>
          </p:cNvSpPr>
          <p:nvPr/>
        </p:nvSpPr>
        <p:spPr bwMode="auto">
          <a:xfrm>
            <a:off x="2362200" y="52578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85" name="Line 77">
            <a:extLst>
              <a:ext uri="{FF2B5EF4-FFF2-40B4-BE49-F238E27FC236}">
                <a16:creationId xmlns:a16="http://schemas.microsoft.com/office/drawing/2014/main" id="{8C9835BE-E8A0-4606-919A-8740EDD8F598}"/>
              </a:ext>
            </a:extLst>
          </p:cNvPr>
          <p:cNvSpPr>
            <a:spLocks noChangeShapeType="1"/>
          </p:cNvSpPr>
          <p:nvPr/>
        </p:nvSpPr>
        <p:spPr bwMode="auto">
          <a:xfrm>
            <a:off x="2362200" y="54864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86" name="Line 78">
            <a:extLst>
              <a:ext uri="{FF2B5EF4-FFF2-40B4-BE49-F238E27FC236}">
                <a16:creationId xmlns:a16="http://schemas.microsoft.com/office/drawing/2014/main" id="{A920232D-A49D-440B-A5B1-6B3932653FD6}"/>
              </a:ext>
            </a:extLst>
          </p:cNvPr>
          <p:cNvSpPr>
            <a:spLocks noChangeShapeType="1"/>
          </p:cNvSpPr>
          <p:nvPr/>
        </p:nvSpPr>
        <p:spPr bwMode="auto">
          <a:xfrm>
            <a:off x="2362200" y="57150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87" name="Line 79">
            <a:extLst>
              <a:ext uri="{FF2B5EF4-FFF2-40B4-BE49-F238E27FC236}">
                <a16:creationId xmlns:a16="http://schemas.microsoft.com/office/drawing/2014/main" id="{C234DED0-CF2E-4AAF-A745-167074CBEFE7}"/>
              </a:ext>
            </a:extLst>
          </p:cNvPr>
          <p:cNvSpPr>
            <a:spLocks noChangeShapeType="1"/>
          </p:cNvSpPr>
          <p:nvPr/>
        </p:nvSpPr>
        <p:spPr bwMode="auto">
          <a:xfrm>
            <a:off x="2362200" y="59436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88" name="Line 80">
            <a:extLst>
              <a:ext uri="{FF2B5EF4-FFF2-40B4-BE49-F238E27FC236}">
                <a16:creationId xmlns:a16="http://schemas.microsoft.com/office/drawing/2014/main" id="{5C50794D-340D-4E84-B63A-DD41F2753633}"/>
              </a:ext>
            </a:extLst>
          </p:cNvPr>
          <p:cNvSpPr>
            <a:spLocks noChangeShapeType="1"/>
          </p:cNvSpPr>
          <p:nvPr/>
        </p:nvSpPr>
        <p:spPr bwMode="auto">
          <a:xfrm>
            <a:off x="2362200" y="61722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89" name="Line 81">
            <a:extLst>
              <a:ext uri="{FF2B5EF4-FFF2-40B4-BE49-F238E27FC236}">
                <a16:creationId xmlns:a16="http://schemas.microsoft.com/office/drawing/2014/main" id="{D62EC283-60FE-449E-A25E-2DB4C6129E63}"/>
              </a:ext>
            </a:extLst>
          </p:cNvPr>
          <p:cNvSpPr>
            <a:spLocks noChangeShapeType="1"/>
          </p:cNvSpPr>
          <p:nvPr/>
        </p:nvSpPr>
        <p:spPr bwMode="auto">
          <a:xfrm>
            <a:off x="2819400" y="4343400"/>
            <a:ext cx="0" cy="198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90" name="Text Box 82">
            <a:extLst>
              <a:ext uri="{FF2B5EF4-FFF2-40B4-BE49-F238E27FC236}">
                <a16:creationId xmlns:a16="http://schemas.microsoft.com/office/drawing/2014/main" id="{A8240D1C-E8E5-4C56-89A7-6F087BA603BF}"/>
              </a:ext>
            </a:extLst>
          </p:cNvPr>
          <p:cNvSpPr txBox="1">
            <a:spLocks noChangeArrowheads="1"/>
          </p:cNvSpPr>
          <p:nvPr/>
        </p:nvSpPr>
        <p:spPr bwMode="auto">
          <a:xfrm>
            <a:off x="2362200" y="4343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20</a:t>
            </a:r>
          </a:p>
        </p:txBody>
      </p:sp>
      <p:sp>
        <p:nvSpPr>
          <p:cNvPr id="17491" name="Text Box 83">
            <a:extLst>
              <a:ext uri="{FF2B5EF4-FFF2-40B4-BE49-F238E27FC236}">
                <a16:creationId xmlns:a16="http://schemas.microsoft.com/office/drawing/2014/main" id="{AF7BB2BC-9EAD-46EF-9C0F-7FA4B0617D6F}"/>
              </a:ext>
            </a:extLst>
          </p:cNvPr>
          <p:cNvSpPr txBox="1">
            <a:spLocks noChangeArrowheads="1"/>
          </p:cNvSpPr>
          <p:nvPr/>
        </p:nvSpPr>
        <p:spPr bwMode="auto">
          <a:xfrm>
            <a:off x="2362200" y="4572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21</a:t>
            </a:r>
          </a:p>
        </p:txBody>
      </p:sp>
      <p:sp>
        <p:nvSpPr>
          <p:cNvPr id="17492" name="Text Box 84">
            <a:extLst>
              <a:ext uri="{FF2B5EF4-FFF2-40B4-BE49-F238E27FC236}">
                <a16:creationId xmlns:a16="http://schemas.microsoft.com/office/drawing/2014/main" id="{5052467C-2D99-4A33-875A-75544DF97176}"/>
              </a:ext>
            </a:extLst>
          </p:cNvPr>
          <p:cNvSpPr txBox="1">
            <a:spLocks noChangeArrowheads="1"/>
          </p:cNvSpPr>
          <p:nvPr/>
        </p:nvSpPr>
        <p:spPr bwMode="auto">
          <a:xfrm>
            <a:off x="2362200" y="4800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22</a:t>
            </a:r>
          </a:p>
        </p:txBody>
      </p:sp>
      <p:sp>
        <p:nvSpPr>
          <p:cNvPr id="17493" name="Text Box 85">
            <a:extLst>
              <a:ext uri="{FF2B5EF4-FFF2-40B4-BE49-F238E27FC236}">
                <a16:creationId xmlns:a16="http://schemas.microsoft.com/office/drawing/2014/main" id="{9F4513DE-2A9B-49EC-AE41-218430602AF9}"/>
              </a:ext>
            </a:extLst>
          </p:cNvPr>
          <p:cNvSpPr txBox="1">
            <a:spLocks noChangeArrowheads="1"/>
          </p:cNvSpPr>
          <p:nvPr/>
        </p:nvSpPr>
        <p:spPr bwMode="auto">
          <a:xfrm>
            <a:off x="2362200" y="5029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23</a:t>
            </a:r>
          </a:p>
        </p:txBody>
      </p:sp>
      <p:sp>
        <p:nvSpPr>
          <p:cNvPr id="17494" name="Text Box 86">
            <a:extLst>
              <a:ext uri="{FF2B5EF4-FFF2-40B4-BE49-F238E27FC236}">
                <a16:creationId xmlns:a16="http://schemas.microsoft.com/office/drawing/2014/main" id="{FB95B801-036B-42FF-AE0E-AAE1ED9DA11A}"/>
              </a:ext>
            </a:extLst>
          </p:cNvPr>
          <p:cNvSpPr txBox="1">
            <a:spLocks noChangeArrowheads="1"/>
          </p:cNvSpPr>
          <p:nvPr/>
        </p:nvSpPr>
        <p:spPr bwMode="auto">
          <a:xfrm>
            <a:off x="2362200" y="5257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24</a:t>
            </a:r>
          </a:p>
        </p:txBody>
      </p:sp>
      <p:sp>
        <p:nvSpPr>
          <p:cNvPr id="17495" name="Text Box 87">
            <a:extLst>
              <a:ext uri="{FF2B5EF4-FFF2-40B4-BE49-F238E27FC236}">
                <a16:creationId xmlns:a16="http://schemas.microsoft.com/office/drawing/2014/main" id="{AF680A58-BFD4-479E-BAF4-70AD3B7AC2B6}"/>
              </a:ext>
            </a:extLst>
          </p:cNvPr>
          <p:cNvSpPr txBox="1">
            <a:spLocks noChangeArrowheads="1"/>
          </p:cNvSpPr>
          <p:nvPr/>
        </p:nvSpPr>
        <p:spPr bwMode="auto">
          <a:xfrm>
            <a:off x="2362200" y="5486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7496" name="Text Box 88">
            <a:extLst>
              <a:ext uri="{FF2B5EF4-FFF2-40B4-BE49-F238E27FC236}">
                <a16:creationId xmlns:a16="http://schemas.microsoft.com/office/drawing/2014/main" id="{52688A0D-E64B-4D44-9970-0A1887EE386F}"/>
              </a:ext>
            </a:extLst>
          </p:cNvPr>
          <p:cNvSpPr txBox="1">
            <a:spLocks noChangeArrowheads="1"/>
          </p:cNvSpPr>
          <p:nvPr/>
        </p:nvSpPr>
        <p:spPr bwMode="auto">
          <a:xfrm>
            <a:off x="2362200" y="5715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30</a:t>
            </a:r>
          </a:p>
        </p:txBody>
      </p:sp>
      <p:sp>
        <p:nvSpPr>
          <p:cNvPr id="17497" name="Text Box 89">
            <a:extLst>
              <a:ext uri="{FF2B5EF4-FFF2-40B4-BE49-F238E27FC236}">
                <a16:creationId xmlns:a16="http://schemas.microsoft.com/office/drawing/2014/main" id="{17AC0480-80A5-4126-8356-F825F993731C}"/>
              </a:ext>
            </a:extLst>
          </p:cNvPr>
          <p:cNvSpPr txBox="1">
            <a:spLocks noChangeArrowheads="1"/>
          </p:cNvSpPr>
          <p:nvPr/>
        </p:nvSpPr>
        <p:spPr bwMode="auto">
          <a:xfrm>
            <a:off x="2362200" y="5943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31</a:t>
            </a:r>
          </a:p>
        </p:txBody>
      </p:sp>
      <p:sp>
        <p:nvSpPr>
          <p:cNvPr id="17498" name="Text Box 90">
            <a:extLst>
              <a:ext uri="{FF2B5EF4-FFF2-40B4-BE49-F238E27FC236}">
                <a16:creationId xmlns:a16="http://schemas.microsoft.com/office/drawing/2014/main" id="{87E5C28D-C340-4AE0-BAD0-C2808C6D1068}"/>
              </a:ext>
            </a:extLst>
          </p:cNvPr>
          <p:cNvSpPr txBox="1">
            <a:spLocks noChangeArrowheads="1"/>
          </p:cNvSpPr>
          <p:nvPr/>
        </p:nvSpPr>
        <p:spPr bwMode="auto">
          <a:xfrm>
            <a:off x="2362200" y="6096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40</a:t>
            </a:r>
          </a:p>
        </p:txBody>
      </p:sp>
      <p:sp>
        <p:nvSpPr>
          <p:cNvPr id="17499" name="Text Box 91">
            <a:extLst>
              <a:ext uri="{FF2B5EF4-FFF2-40B4-BE49-F238E27FC236}">
                <a16:creationId xmlns:a16="http://schemas.microsoft.com/office/drawing/2014/main" id="{8C10C225-63A8-46FF-9ACB-602D3BE56C1F}"/>
              </a:ext>
            </a:extLst>
          </p:cNvPr>
          <p:cNvSpPr txBox="1">
            <a:spLocks noChangeArrowheads="1"/>
          </p:cNvSpPr>
          <p:nvPr/>
        </p:nvSpPr>
        <p:spPr bwMode="auto">
          <a:xfrm>
            <a:off x="2819400" y="43434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CLA</a:t>
            </a:r>
          </a:p>
        </p:txBody>
      </p:sp>
      <p:sp>
        <p:nvSpPr>
          <p:cNvPr id="17500" name="Text Box 92">
            <a:extLst>
              <a:ext uri="{FF2B5EF4-FFF2-40B4-BE49-F238E27FC236}">
                <a16:creationId xmlns:a16="http://schemas.microsoft.com/office/drawing/2014/main" id="{18D87DA7-169F-483F-B3B4-5053864FB7CC}"/>
              </a:ext>
            </a:extLst>
          </p:cNvPr>
          <p:cNvSpPr txBox="1">
            <a:spLocks noChangeArrowheads="1"/>
          </p:cNvSpPr>
          <p:nvPr/>
        </p:nvSpPr>
        <p:spPr bwMode="auto">
          <a:xfrm>
            <a:off x="2819400" y="45720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ADD 30</a:t>
            </a:r>
          </a:p>
        </p:txBody>
      </p:sp>
      <p:sp>
        <p:nvSpPr>
          <p:cNvPr id="17501" name="Text Box 93">
            <a:extLst>
              <a:ext uri="{FF2B5EF4-FFF2-40B4-BE49-F238E27FC236}">
                <a16:creationId xmlns:a16="http://schemas.microsoft.com/office/drawing/2014/main" id="{8239B948-50A7-4450-9C89-C217E1A28C92}"/>
              </a:ext>
            </a:extLst>
          </p:cNvPr>
          <p:cNvSpPr txBox="1">
            <a:spLocks noChangeArrowheads="1"/>
          </p:cNvSpPr>
          <p:nvPr/>
        </p:nvSpPr>
        <p:spPr bwMode="auto">
          <a:xfrm>
            <a:off x="2819400" y="48006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STA 40</a:t>
            </a:r>
          </a:p>
        </p:txBody>
      </p:sp>
      <p:sp>
        <p:nvSpPr>
          <p:cNvPr id="17502" name="Text Box 94">
            <a:extLst>
              <a:ext uri="{FF2B5EF4-FFF2-40B4-BE49-F238E27FC236}">
                <a16:creationId xmlns:a16="http://schemas.microsoft.com/office/drawing/2014/main" id="{95FBDA27-D5BC-4A49-905E-5A319D2F771A}"/>
              </a:ext>
            </a:extLst>
          </p:cNvPr>
          <p:cNvSpPr txBox="1">
            <a:spLocks noChangeArrowheads="1"/>
          </p:cNvSpPr>
          <p:nvPr/>
        </p:nvSpPr>
        <p:spPr bwMode="auto">
          <a:xfrm>
            <a:off x="2819400" y="50292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NOP</a:t>
            </a:r>
          </a:p>
        </p:txBody>
      </p:sp>
      <p:sp>
        <p:nvSpPr>
          <p:cNvPr id="17503" name="Text Box 95">
            <a:extLst>
              <a:ext uri="{FF2B5EF4-FFF2-40B4-BE49-F238E27FC236}">
                <a16:creationId xmlns:a16="http://schemas.microsoft.com/office/drawing/2014/main" id="{C45E964E-D691-4721-BCF6-E6E145168986}"/>
              </a:ext>
            </a:extLst>
          </p:cNvPr>
          <p:cNvSpPr txBox="1">
            <a:spLocks noChangeArrowheads="1"/>
          </p:cNvSpPr>
          <p:nvPr/>
        </p:nvSpPr>
        <p:spPr bwMode="auto">
          <a:xfrm>
            <a:off x="2819400" y="52578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JMP 21</a:t>
            </a:r>
          </a:p>
        </p:txBody>
      </p:sp>
      <p:sp>
        <p:nvSpPr>
          <p:cNvPr id="17504" name="Text Box 96">
            <a:extLst>
              <a:ext uri="{FF2B5EF4-FFF2-40B4-BE49-F238E27FC236}">
                <a16:creationId xmlns:a16="http://schemas.microsoft.com/office/drawing/2014/main" id="{B9F29DB9-8387-44A2-A159-47EAF04B05E6}"/>
              </a:ext>
            </a:extLst>
          </p:cNvPr>
          <p:cNvSpPr txBox="1">
            <a:spLocks noChangeArrowheads="1"/>
          </p:cNvSpPr>
          <p:nvPr/>
        </p:nvSpPr>
        <p:spPr bwMode="auto">
          <a:xfrm>
            <a:off x="2895600" y="57150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
        <p:nvSpPr>
          <p:cNvPr id="147553" name="AutoShape 97">
            <a:extLst>
              <a:ext uri="{FF2B5EF4-FFF2-40B4-BE49-F238E27FC236}">
                <a16:creationId xmlns:a16="http://schemas.microsoft.com/office/drawing/2014/main" id="{6A2EBE4F-0CAD-4B06-8A75-0FC3DCAE612D}"/>
              </a:ext>
            </a:extLst>
          </p:cNvPr>
          <p:cNvSpPr>
            <a:spLocks noChangeArrowheads="1"/>
          </p:cNvSpPr>
          <p:nvPr/>
        </p:nvSpPr>
        <p:spPr bwMode="auto">
          <a:xfrm>
            <a:off x="990600" y="3429000"/>
            <a:ext cx="304800" cy="533400"/>
          </a:xfrm>
          <a:prstGeom prst="downArrow">
            <a:avLst>
              <a:gd name="adj1" fmla="val 50000"/>
              <a:gd name="adj2" fmla="val 437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54" name="Text Box 98">
            <a:extLst>
              <a:ext uri="{FF2B5EF4-FFF2-40B4-BE49-F238E27FC236}">
                <a16:creationId xmlns:a16="http://schemas.microsoft.com/office/drawing/2014/main" id="{D6B81C79-DAE3-40EE-A66A-9DE5621CCBE8}"/>
              </a:ext>
            </a:extLst>
          </p:cNvPr>
          <p:cNvSpPr txBox="1">
            <a:spLocks noChangeArrowheads="1"/>
          </p:cNvSpPr>
          <p:nvPr/>
        </p:nvSpPr>
        <p:spPr bwMode="auto">
          <a:xfrm>
            <a:off x="762000" y="39624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000 021</a:t>
            </a:r>
          </a:p>
        </p:txBody>
      </p:sp>
      <p:sp>
        <p:nvSpPr>
          <p:cNvPr id="147555" name="Line 99">
            <a:extLst>
              <a:ext uri="{FF2B5EF4-FFF2-40B4-BE49-F238E27FC236}">
                <a16:creationId xmlns:a16="http://schemas.microsoft.com/office/drawing/2014/main" id="{42BD04E8-E0E6-440C-8760-DD87C82FAECD}"/>
              </a:ext>
            </a:extLst>
          </p:cNvPr>
          <p:cNvSpPr>
            <a:spLocks noChangeShapeType="1"/>
          </p:cNvSpPr>
          <p:nvPr/>
        </p:nvSpPr>
        <p:spPr bwMode="auto">
          <a:xfrm flipH="1">
            <a:off x="2133600" y="3200400"/>
            <a:ext cx="304800" cy="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56" name="Rectangle 100">
            <a:extLst>
              <a:ext uri="{FF2B5EF4-FFF2-40B4-BE49-F238E27FC236}">
                <a16:creationId xmlns:a16="http://schemas.microsoft.com/office/drawing/2014/main" id="{D8E91056-D4B8-4559-9C69-1DD2958B64CB}"/>
              </a:ext>
            </a:extLst>
          </p:cNvPr>
          <p:cNvSpPr>
            <a:spLocks noChangeArrowheads="1"/>
          </p:cNvSpPr>
          <p:nvPr/>
        </p:nvSpPr>
        <p:spPr bwMode="auto">
          <a:xfrm>
            <a:off x="1600200" y="4267200"/>
            <a:ext cx="152400" cy="533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57" name="AutoShape 101">
            <a:extLst>
              <a:ext uri="{FF2B5EF4-FFF2-40B4-BE49-F238E27FC236}">
                <a16:creationId xmlns:a16="http://schemas.microsoft.com/office/drawing/2014/main" id="{F279A72F-02D8-4A24-942C-BA1B14542F79}"/>
              </a:ext>
            </a:extLst>
          </p:cNvPr>
          <p:cNvSpPr>
            <a:spLocks noChangeArrowheads="1"/>
          </p:cNvSpPr>
          <p:nvPr/>
        </p:nvSpPr>
        <p:spPr bwMode="auto">
          <a:xfrm>
            <a:off x="1752600" y="4572000"/>
            <a:ext cx="609600" cy="304800"/>
          </a:xfrm>
          <a:prstGeom prst="rightArrow">
            <a:avLst>
              <a:gd name="adj1" fmla="val 50000"/>
              <a:gd name="adj2" fmla="val 5000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510" name="Rectangle 102">
            <a:extLst>
              <a:ext uri="{FF2B5EF4-FFF2-40B4-BE49-F238E27FC236}">
                <a16:creationId xmlns:a16="http://schemas.microsoft.com/office/drawing/2014/main" id="{CB85E553-01E5-482C-AEE7-3AB2AB8050B1}"/>
              </a:ext>
            </a:extLst>
          </p:cNvPr>
          <p:cNvSpPr>
            <a:spLocks noChangeArrowheads="1"/>
          </p:cNvSpPr>
          <p:nvPr/>
        </p:nvSpPr>
        <p:spPr bwMode="auto">
          <a:xfrm>
            <a:off x="4191000" y="4648200"/>
            <a:ext cx="5334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59" name="Rectangle 103">
            <a:extLst>
              <a:ext uri="{FF2B5EF4-FFF2-40B4-BE49-F238E27FC236}">
                <a16:creationId xmlns:a16="http://schemas.microsoft.com/office/drawing/2014/main" id="{F5FFD82C-BCAB-4637-BB1F-7DBA4E64165A}"/>
              </a:ext>
            </a:extLst>
          </p:cNvPr>
          <p:cNvSpPr>
            <a:spLocks noChangeArrowheads="1"/>
          </p:cNvSpPr>
          <p:nvPr/>
        </p:nvSpPr>
        <p:spPr bwMode="auto">
          <a:xfrm>
            <a:off x="4191000" y="4648200"/>
            <a:ext cx="685800" cy="152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512" name="Rectangle 104">
            <a:extLst>
              <a:ext uri="{FF2B5EF4-FFF2-40B4-BE49-F238E27FC236}">
                <a16:creationId xmlns:a16="http://schemas.microsoft.com/office/drawing/2014/main" id="{142F8086-D7A9-4871-945B-590E587E14A8}"/>
              </a:ext>
            </a:extLst>
          </p:cNvPr>
          <p:cNvSpPr>
            <a:spLocks noChangeArrowheads="1"/>
          </p:cNvSpPr>
          <p:nvPr/>
        </p:nvSpPr>
        <p:spPr bwMode="auto">
          <a:xfrm>
            <a:off x="4724400" y="4876800"/>
            <a:ext cx="29718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61" name="Rectangle 105">
            <a:extLst>
              <a:ext uri="{FF2B5EF4-FFF2-40B4-BE49-F238E27FC236}">
                <a16:creationId xmlns:a16="http://schemas.microsoft.com/office/drawing/2014/main" id="{7E0D96AA-78B5-45CD-9BBE-60587B7F2A74}"/>
              </a:ext>
            </a:extLst>
          </p:cNvPr>
          <p:cNvSpPr>
            <a:spLocks noChangeArrowheads="1"/>
          </p:cNvSpPr>
          <p:nvPr/>
        </p:nvSpPr>
        <p:spPr bwMode="auto">
          <a:xfrm>
            <a:off x="4724400" y="4648200"/>
            <a:ext cx="152400" cy="3810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62" name="Rectangle 106">
            <a:extLst>
              <a:ext uri="{FF2B5EF4-FFF2-40B4-BE49-F238E27FC236}">
                <a16:creationId xmlns:a16="http://schemas.microsoft.com/office/drawing/2014/main" id="{09D3FCFC-2549-4DBD-ABF2-CBC810AB704E}"/>
              </a:ext>
            </a:extLst>
          </p:cNvPr>
          <p:cNvSpPr>
            <a:spLocks noChangeArrowheads="1"/>
          </p:cNvSpPr>
          <p:nvPr/>
        </p:nvSpPr>
        <p:spPr bwMode="auto">
          <a:xfrm>
            <a:off x="4724400" y="4876800"/>
            <a:ext cx="1066800" cy="152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63" name="AutoShape 107">
            <a:extLst>
              <a:ext uri="{FF2B5EF4-FFF2-40B4-BE49-F238E27FC236}">
                <a16:creationId xmlns:a16="http://schemas.microsoft.com/office/drawing/2014/main" id="{15731A63-08FB-424F-8902-2A1C6C394617}"/>
              </a:ext>
            </a:extLst>
          </p:cNvPr>
          <p:cNvSpPr>
            <a:spLocks noChangeArrowheads="1"/>
          </p:cNvSpPr>
          <p:nvPr/>
        </p:nvSpPr>
        <p:spPr bwMode="auto">
          <a:xfrm>
            <a:off x="5562600" y="4572000"/>
            <a:ext cx="304800" cy="304800"/>
          </a:xfrm>
          <a:prstGeom prst="upArrow">
            <a:avLst>
              <a:gd name="adj1" fmla="val 50000"/>
              <a:gd name="adj2" fmla="val 2500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64" name="Text Box 108">
            <a:extLst>
              <a:ext uri="{FF2B5EF4-FFF2-40B4-BE49-F238E27FC236}">
                <a16:creationId xmlns:a16="http://schemas.microsoft.com/office/drawing/2014/main" id="{B0C5DCCB-1A12-4152-8F32-9EF6BD3F7E29}"/>
              </a:ext>
            </a:extLst>
          </p:cNvPr>
          <p:cNvSpPr txBox="1">
            <a:spLocks noChangeArrowheads="1"/>
          </p:cNvSpPr>
          <p:nvPr/>
        </p:nvSpPr>
        <p:spPr bwMode="auto">
          <a:xfrm>
            <a:off x="5257800" y="42672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ADD</a:t>
            </a:r>
          </a:p>
        </p:txBody>
      </p:sp>
      <p:sp>
        <p:nvSpPr>
          <p:cNvPr id="147565" name="AutoShape 109">
            <a:extLst>
              <a:ext uri="{FF2B5EF4-FFF2-40B4-BE49-F238E27FC236}">
                <a16:creationId xmlns:a16="http://schemas.microsoft.com/office/drawing/2014/main" id="{C6BCE2C0-4F38-471F-B635-3C53793C39AF}"/>
              </a:ext>
            </a:extLst>
          </p:cNvPr>
          <p:cNvSpPr>
            <a:spLocks noChangeArrowheads="1"/>
          </p:cNvSpPr>
          <p:nvPr/>
        </p:nvSpPr>
        <p:spPr bwMode="auto">
          <a:xfrm rot="3092778">
            <a:off x="6210300" y="3771900"/>
            <a:ext cx="304800" cy="533400"/>
          </a:xfrm>
          <a:prstGeom prst="upArrow">
            <a:avLst>
              <a:gd name="adj1" fmla="val 50000"/>
              <a:gd name="adj2" fmla="val 437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66" name="Text Box 110">
            <a:extLst>
              <a:ext uri="{FF2B5EF4-FFF2-40B4-BE49-F238E27FC236}">
                <a16:creationId xmlns:a16="http://schemas.microsoft.com/office/drawing/2014/main" id="{185F4031-8AB9-4F53-AFD8-0AD86A079ADF}"/>
              </a:ext>
            </a:extLst>
          </p:cNvPr>
          <p:cNvSpPr txBox="1">
            <a:spLocks noChangeArrowheads="1"/>
          </p:cNvSpPr>
          <p:nvPr/>
        </p:nvSpPr>
        <p:spPr bwMode="auto">
          <a:xfrm>
            <a:off x="6629400" y="36576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ADD        30</a:t>
            </a:r>
          </a:p>
        </p:txBody>
      </p:sp>
      <p:sp>
        <p:nvSpPr>
          <p:cNvPr id="17519" name="Line 111">
            <a:extLst>
              <a:ext uri="{FF2B5EF4-FFF2-40B4-BE49-F238E27FC236}">
                <a16:creationId xmlns:a16="http://schemas.microsoft.com/office/drawing/2014/main" id="{4883386F-3DC9-4E00-A4C9-2868DC359CEB}"/>
              </a:ext>
            </a:extLst>
          </p:cNvPr>
          <p:cNvSpPr>
            <a:spLocks noChangeShapeType="1"/>
          </p:cNvSpPr>
          <p:nvPr/>
        </p:nvSpPr>
        <p:spPr bwMode="auto">
          <a:xfrm>
            <a:off x="7315200" y="3733800"/>
            <a:ext cx="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520" name="Text Box 112">
            <a:extLst>
              <a:ext uri="{FF2B5EF4-FFF2-40B4-BE49-F238E27FC236}">
                <a16:creationId xmlns:a16="http://schemas.microsoft.com/office/drawing/2014/main" id="{C1F66B2F-C6D3-4BB4-B378-9E270F6F00C5}"/>
              </a:ext>
            </a:extLst>
          </p:cNvPr>
          <p:cNvSpPr txBox="1">
            <a:spLocks noChangeArrowheads="1"/>
          </p:cNvSpPr>
          <p:nvPr/>
        </p:nvSpPr>
        <p:spPr bwMode="auto">
          <a:xfrm>
            <a:off x="838200" y="31242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000 021</a:t>
            </a:r>
          </a:p>
        </p:txBody>
      </p:sp>
      <p:sp>
        <p:nvSpPr>
          <p:cNvPr id="147569" name="AutoShape 113">
            <a:extLst>
              <a:ext uri="{FF2B5EF4-FFF2-40B4-BE49-F238E27FC236}">
                <a16:creationId xmlns:a16="http://schemas.microsoft.com/office/drawing/2014/main" id="{56E251F2-DFC8-4A9C-9062-FF62E8CC5472}"/>
              </a:ext>
            </a:extLst>
          </p:cNvPr>
          <p:cNvSpPr>
            <a:spLocks noChangeArrowheads="1"/>
          </p:cNvSpPr>
          <p:nvPr/>
        </p:nvSpPr>
        <p:spPr bwMode="auto">
          <a:xfrm>
            <a:off x="6629400" y="3276600"/>
            <a:ext cx="304800" cy="381000"/>
          </a:xfrm>
          <a:prstGeom prst="upArrow">
            <a:avLst>
              <a:gd name="adj1" fmla="val 50000"/>
              <a:gd name="adj2" fmla="val 312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70" name="Text Box 114">
            <a:extLst>
              <a:ext uri="{FF2B5EF4-FFF2-40B4-BE49-F238E27FC236}">
                <a16:creationId xmlns:a16="http://schemas.microsoft.com/office/drawing/2014/main" id="{65D33D34-AD36-4913-83CC-FE9101A37634}"/>
              </a:ext>
            </a:extLst>
          </p:cNvPr>
          <p:cNvSpPr txBox="1">
            <a:spLocks noChangeArrowheads="1"/>
          </p:cNvSpPr>
          <p:nvPr/>
        </p:nvSpPr>
        <p:spPr bwMode="auto">
          <a:xfrm>
            <a:off x="838200" y="31242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000 022</a:t>
            </a:r>
          </a:p>
        </p:txBody>
      </p:sp>
      <p:sp>
        <p:nvSpPr>
          <p:cNvPr id="147571" name="Rectangle 115">
            <a:extLst>
              <a:ext uri="{FF2B5EF4-FFF2-40B4-BE49-F238E27FC236}">
                <a16:creationId xmlns:a16="http://schemas.microsoft.com/office/drawing/2014/main" id="{5F3301D9-C837-4B95-9656-0433BC4C2BE5}"/>
              </a:ext>
            </a:extLst>
          </p:cNvPr>
          <p:cNvSpPr>
            <a:spLocks noChangeArrowheads="1"/>
          </p:cNvSpPr>
          <p:nvPr/>
        </p:nvSpPr>
        <p:spPr bwMode="auto">
          <a:xfrm>
            <a:off x="7543800" y="4038600"/>
            <a:ext cx="152400" cy="9906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72" name="Rectangle 116">
            <a:extLst>
              <a:ext uri="{FF2B5EF4-FFF2-40B4-BE49-F238E27FC236}">
                <a16:creationId xmlns:a16="http://schemas.microsoft.com/office/drawing/2014/main" id="{87DB4D76-DB7A-4316-8C8B-0CF000EE8BDE}"/>
              </a:ext>
            </a:extLst>
          </p:cNvPr>
          <p:cNvSpPr>
            <a:spLocks noChangeArrowheads="1"/>
          </p:cNvSpPr>
          <p:nvPr/>
        </p:nvSpPr>
        <p:spPr bwMode="auto">
          <a:xfrm>
            <a:off x="4724400" y="4876800"/>
            <a:ext cx="2971800" cy="1524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73" name="Rectangle 117">
            <a:extLst>
              <a:ext uri="{FF2B5EF4-FFF2-40B4-BE49-F238E27FC236}">
                <a16:creationId xmlns:a16="http://schemas.microsoft.com/office/drawing/2014/main" id="{2EB8EF64-97B6-439B-8C77-E4DFD43DD397}"/>
              </a:ext>
            </a:extLst>
          </p:cNvPr>
          <p:cNvSpPr>
            <a:spLocks noChangeArrowheads="1"/>
          </p:cNvSpPr>
          <p:nvPr/>
        </p:nvSpPr>
        <p:spPr bwMode="auto">
          <a:xfrm>
            <a:off x="4724400" y="3505200"/>
            <a:ext cx="152400" cy="15240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74" name="Rectangle 118">
            <a:extLst>
              <a:ext uri="{FF2B5EF4-FFF2-40B4-BE49-F238E27FC236}">
                <a16:creationId xmlns:a16="http://schemas.microsoft.com/office/drawing/2014/main" id="{BA4239C6-68D8-44CA-A734-86ECD8D9CF34}"/>
              </a:ext>
            </a:extLst>
          </p:cNvPr>
          <p:cNvSpPr>
            <a:spLocks noChangeArrowheads="1"/>
          </p:cNvSpPr>
          <p:nvPr/>
        </p:nvSpPr>
        <p:spPr bwMode="auto">
          <a:xfrm>
            <a:off x="1752600" y="3505200"/>
            <a:ext cx="2971800" cy="1524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527" name="Line 119">
            <a:extLst>
              <a:ext uri="{FF2B5EF4-FFF2-40B4-BE49-F238E27FC236}">
                <a16:creationId xmlns:a16="http://schemas.microsoft.com/office/drawing/2014/main" id="{47F45917-F680-43D5-B222-6AF4D2B18962}"/>
              </a:ext>
            </a:extLst>
          </p:cNvPr>
          <p:cNvSpPr>
            <a:spLocks noChangeShapeType="1"/>
          </p:cNvSpPr>
          <p:nvPr/>
        </p:nvSpPr>
        <p:spPr bwMode="auto">
          <a:xfrm flipV="1">
            <a:off x="6629400" y="9906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76" name="AutoShape 120">
            <a:extLst>
              <a:ext uri="{FF2B5EF4-FFF2-40B4-BE49-F238E27FC236}">
                <a16:creationId xmlns:a16="http://schemas.microsoft.com/office/drawing/2014/main" id="{2187AEAA-1E7F-4E81-AA97-35CC3D026D66}"/>
              </a:ext>
            </a:extLst>
          </p:cNvPr>
          <p:cNvSpPr>
            <a:spLocks noChangeArrowheads="1"/>
          </p:cNvSpPr>
          <p:nvPr/>
        </p:nvSpPr>
        <p:spPr bwMode="auto">
          <a:xfrm>
            <a:off x="1524000" y="3505200"/>
            <a:ext cx="304800" cy="381000"/>
          </a:xfrm>
          <a:prstGeom prst="downArrow">
            <a:avLst>
              <a:gd name="adj1" fmla="val 50000"/>
              <a:gd name="adj2" fmla="val 31250"/>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77" name="Rectangle 121">
            <a:extLst>
              <a:ext uri="{FF2B5EF4-FFF2-40B4-BE49-F238E27FC236}">
                <a16:creationId xmlns:a16="http://schemas.microsoft.com/office/drawing/2014/main" id="{2596F447-3CD9-4EE2-9768-66466EF636CB}"/>
              </a:ext>
            </a:extLst>
          </p:cNvPr>
          <p:cNvSpPr>
            <a:spLocks noChangeArrowheads="1"/>
          </p:cNvSpPr>
          <p:nvPr/>
        </p:nvSpPr>
        <p:spPr bwMode="auto">
          <a:xfrm>
            <a:off x="762000" y="3962400"/>
            <a:ext cx="1295400" cy="304800"/>
          </a:xfrm>
          <a:prstGeom prst="rect">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78" name="Text Box 122">
            <a:extLst>
              <a:ext uri="{FF2B5EF4-FFF2-40B4-BE49-F238E27FC236}">
                <a16:creationId xmlns:a16="http://schemas.microsoft.com/office/drawing/2014/main" id="{474D147D-FDE8-478A-99C3-31E8B14981CB}"/>
              </a:ext>
            </a:extLst>
          </p:cNvPr>
          <p:cNvSpPr txBox="1">
            <a:spLocks noChangeArrowheads="1"/>
          </p:cNvSpPr>
          <p:nvPr/>
        </p:nvSpPr>
        <p:spPr bwMode="auto">
          <a:xfrm>
            <a:off x="838200" y="39624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000 030</a:t>
            </a:r>
          </a:p>
        </p:txBody>
      </p:sp>
      <p:sp>
        <p:nvSpPr>
          <p:cNvPr id="147579" name="Rectangle 123">
            <a:extLst>
              <a:ext uri="{FF2B5EF4-FFF2-40B4-BE49-F238E27FC236}">
                <a16:creationId xmlns:a16="http://schemas.microsoft.com/office/drawing/2014/main" id="{31D3AA4B-AAFF-4000-BEB5-BF32A4E0B5B8}"/>
              </a:ext>
            </a:extLst>
          </p:cNvPr>
          <p:cNvSpPr>
            <a:spLocks noChangeArrowheads="1"/>
          </p:cNvSpPr>
          <p:nvPr/>
        </p:nvSpPr>
        <p:spPr bwMode="auto">
          <a:xfrm>
            <a:off x="1600200" y="4267200"/>
            <a:ext cx="152400" cy="1600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80" name="AutoShape 124">
            <a:extLst>
              <a:ext uri="{FF2B5EF4-FFF2-40B4-BE49-F238E27FC236}">
                <a16:creationId xmlns:a16="http://schemas.microsoft.com/office/drawing/2014/main" id="{B5211AB1-81D1-413C-B0C7-B6F99C8F3F15}"/>
              </a:ext>
            </a:extLst>
          </p:cNvPr>
          <p:cNvSpPr>
            <a:spLocks noChangeArrowheads="1"/>
          </p:cNvSpPr>
          <p:nvPr/>
        </p:nvSpPr>
        <p:spPr bwMode="auto">
          <a:xfrm>
            <a:off x="1752600" y="4572000"/>
            <a:ext cx="609600" cy="304800"/>
          </a:xfrm>
          <a:prstGeom prst="rightArrow">
            <a:avLst>
              <a:gd name="adj1" fmla="val 50000"/>
              <a:gd name="adj2" fmla="val 50000"/>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81" name="AutoShape 125">
            <a:extLst>
              <a:ext uri="{FF2B5EF4-FFF2-40B4-BE49-F238E27FC236}">
                <a16:creationId xmlns:a16="http://schemas.microsoft.com/office/drawing/2014/main" id="{A34E22BB-D17D-4A3D-8ED7-912AF6DA2D67}"/>
              </a:ext>
            </a:extLst>
          </p:cNvPr>
          <p:cNvSpPr>
            <a:spLocks noChangeArrowheads="1"/>
          </p:cNvSpPr>
          <p:nvPr/>
        </p:nvSpPr>
        <p:spPr bwMode="auto">
          <a:xfrm>
            <a:off x="1600200" y="5715000"/>
            <a:ext cx="762000" cy="304800"/>
          </a:xfrm>
          <a:prstGeom prst="rightArrow">
            <a:avLst>
              <a:gd name="adj1" fmla="val 50000"/>
              <a:gd name="adj2" fmla="val 62500"/>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82" name="Rectangle 126">
            <a:extLst>
              <a:ext uri="{FF2B5EF4-FFF2-40B4-BE49-F238E27FC236}">
                <a16:creationId xmlns:a16="http://schemas.microsoft.com/office/drawing/2014/main" id="{5944BB55-6569-4EC6-B162-8E63A7F99FD7}"/>
              </a:ext>
            </a:extLst>
          </p:cNvPr>
          <p:cNvSpPr>
            <a:spLocks noChangeArrowheads="1"/>
          </p:cNvSpPr>
          <p:nvPr/>
        </p:nvSpPr>
        <p:spPr bwMode="auto">
          <a:xfrm>
            <a:off x="4191000" y="4648200"/>
            <a:ext cx="533400" cy="15240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83" name="Rectangle 127">
            <a:extLst>
              <a:ext uri="{FF2B5EF4-FFF2-40B4-BE49-F238E27FC236}">
                <a16:creationId xmlns:a16="http://schemas.microsoft.com/office/drawing/2014/main" id="{9BB53B40-64F0-45E3-8E68-4411E521C529}"/>
              </a:ext>
            </a:extLst>
          </p:cNvPr>
          <p:cNvSpPr>
            <a:spLocks noChangeArrowheads="1"/>
          </p:cNvSpPr>
          <p:nvPr/>
        </p:nvSpPr>
        <p:spPr bwMode="auto">
          <a:xfrm>
            <a:off x="4191000" y="5791200"/>
            <a:ext cx="609600" cy="152400"/>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84" name="Rectangle 128">
            <a:extLst>
              <a:ext uri="{FF2B5EF4-FFF2-40B4-BE49-F238E27FC236}">
                <a16:creationId xmlns:a16="http://schemas.microsoft.com/office/drawing/2014/main" id="{2FE242A8-639C-4BAF-9070-5F921D6BA85B}"/>
              </a:ext>
            </a:extLst>
          </p:cNvPr>
          <p:cNvSpPr>
            <a:spLocks noChangeArrowheads="1"/>
          </p:cNvSpPr>
          <p:nvPr/>
        </p:nvSpPr>
        <p:spPr bwMode="auto">
          <a:xfrm>
            <a:off x="4724400" y="4876800"/>
            <a:ext cx="152400" cy="1066800"/>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85" name="Rectangle 129">
            <a:extLst>
              <a:ext uri="{FF2B5EF4-FFF2-40B4-BE49-F238E27FC236}">
                <a16:creationId xmlns:a16="http://schemas.microsoft.com/office/drawing/2014/main" id="{E0D0F239-4DFE-4CF7-867C-CCF5CC3F0920}"/>
              </a:ext>
            </a:extLst>
          </p:cNvPr>
          <p:cNvSpPr>
            <a:spLocks noChangeArrowheads="1"/>
          </p:cNvSpPr>
          <p:nvPr/>
        </p:nvSpPr>
        <p:spPr bwMode="auto">
          <a:xfrm>
            <a:off x="4876800" y="4876800"/>
            <a:ext cx="914400" cy="152400"/>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86" name="AutoShape 130">
            <a:extLst>
              <a:ext uri="{FF2B5EF4-FFF2-40B4-BE49-F238E27FC236}">
                <a16:creationId xmlns:a16="http://schemas.microsoft.com/office/drawing/2014/main" id="{B9D8FEC8-F3FD-4448-BE38-2E330326039D}"/>
              </a:ext>
            </a:extLst>
          </p:cNvPr>
          <p:cNvSpPr>
            <a:spLocks noChangeArrowheads="1"/>
          </p:cNvSpPr>
          <p:nvPr/>
        </p:nvSpPr>
        <p:spPr bwMode="auto">
          <a:xfrm>
            <a:off x="5562600" y="4572000"/>
            <a:ext cx="304800" cy="304800"/>
          </a:xfrm>
          <a:prstGeom prst="upArrow">
            <a:avLst>
              <a:gd name="adj1" fmla="val 50000"/>
              <a:gd name="adj2" fmla="val 25000"/>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87" name="Rectangle 131">
            <a:extLst>
              <a:ext uri="{FF2B5EF4-FFF2-40B4-BE49-F238E27FC236}">
                <a16:creationId xmlns:a16="http://schemas.microsoft.com/office/drawing/2014/main" id="{1F7AC7F9-642D-401E-A908-318D9B1A2931}"/>
              </a:ext>
            </a:extLst>
          </p:cNvPr>
          <p:cNvSpPr>
            <a:spLocks noChangeArrowheads="1"/>
          </p:cNvSpPr>
          <p:nvPr/>
        </p:nvSpPr>
        <p:spPr bwMode="auto">
          <a:xfrm>
            <a:off x="5105400" y="4267200"/>
            <a:ext cx="1066800" cy="304800"/>
          </a:xfrm>
          <a:prstGeom prst="rect">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88" name="Text Box 132">
            <a:extLst>
              <a:ext uri="{FF2B5EF4-FFF2-40B4-BE49-F238E27FC236}">
                <a16:creationId xmlns:a16="http://schemas.microsoft.com/office/drawing/2014/main" id="{87DA617A-A6B1-4003-926F-D021006B18AA}"/>
              </a:ext>
            </a:extLst>
          </p:cNvPr>
          <p:cNvSpPr txBox="1">
            <a:spLocks noChangeArrowheads="1"/>
          </p:cNvSpPr>
          <p:nvPr/>
        </p:nvSpPr>
        <p:spPr bwMode="auto">
          <a:xfrm>
            <a:off x="5181600" y="42672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
        <p:nvSpPr>
          <p:cNvPr id="147589" name="Rectangle 133">
            <a:extLst>
              <a:ext uri="{FF2B5EF4-FFF2-40B4-BE49-F238E27FC236}">
                <a16:creationId xmlns:a16="http://schemas.microsoft.com/office/drawing/2014/main" id="{9BF60116-3C88-45E3-B48D-C2286DC9E5A8}"/>
              </a:ext>
            </a:extLst>
          </p:cNvPr>
          <p:cNvSpPr>
            <a:spLocks noChangeArrowheads="1"/>
          </p:cNvSpPr>
          <p:nvPr/>
        </p:nvSpPr>
        <p:spPr bwMode="auto">
          <a:xfrm>
            <a:off x="5791200" y="1219200"/>
            <a:ext cx="152400" cy="2971800"/>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90" name="AutoShape 134">
            <a:extLst>
              <a:ext uri="{FF2B5EF4-FFF2-40B4-BE49-F238E27FC236}">
                <a16:creationId xmlns:a16="http://schemas.microsoft.com/office/drawing/2014/main" id="{92DF869E-9321-4ABF-8874-3D9ABC774EDA}"/>
              </a:ext>
            </a:extLst>
          </p:cNvPr>
          <p:cNvSpPr>
            <a:spLocks noChangeArrowheads="1"/>
          </p:cNvSpPr>
          <p:nvPr/>
        </p:nvSpPr>
        <p:spPr bwMode="auto">
          <a:xfrm>
            <a:off x="5410200" y="1143000"/>
            <a:ext cx="533400" cy="304800"/>
          </a:xfrm>
          <a:prstGeom prst="leftArrow">
            <a:avLst>
              <a:gd name="adj1" fmla="val 50000"/>
              <a:gd name="adj2" fmla="val 43750"/>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91" name="Rectangle 135">
            <a:extLst>
              <a:ext uri="{FF2B5EF4-FFF2-40B4-BE49-F238E27FC236}">
                <a16:creationId xmlns:a16="http://schemas.microsoft.com/office/drawing/2014/main" id="{ED8F95BC-5C7F-4BE7-BC2A-60E2574A3181}"/>
              </a:ext>
            </a:extLst>
          </p:cNvPr>
          <p:cNvSpPr>
            <a:spLocks noChangeArrowheads="1"/>
          </p:cNvSpPr>
          <p:nvPr/>
        </p:nvSpPr>
        <p:spPr bwMode="auto">
          <a:xfrm>
            <a:off x="4114800" y="1219200"/>
            <a:ext cx="1295400" cy="457200"/>
          </a:xfrm>
          <a:prstGeom prst="rect">
            <a:avLst/>
          </a:prstGeom>
          <a:solidFill>
            <a:schemeClr val="hlink"/>
          </a:solidFill>
          <a:ln w="9525">
            <a:solidFill>
              <a:schemeClr va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92" name="Text Box 136">
            <a:extLst>
              <a:ext uri="{FF2B5EF4-FFF2-40B4-BE49-F238E27FC236}">
                <a16:creationId xmlns:a16="http://schemas.microsoft.com/office/drawing/2014/main" id="{120C017B-FD55-4806-B912-89BDAAFD3D08}"/>
              </a:ext>
            </a:extLst>
          </p:cNvPr>
          <p:cNvSpPr txBox="1">
            <a:spLocks noChangeArrowheads="1"/>
          </p:cNvSpPr>
          <p:nvPr/>
        </p:nvSpPr>
        <p:spPr bwMode="auto">
          <a:xfrm>
            <a:off x="4191000" y="12192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CCECFF"/>
                </a:solidFill>
                <a:effectLst/>
                <a:uLnTx/>
                <a:uFillTx/>
                <a:latin typeface="Tahoma" panose="020B0604030504040204" pitchFamily="34" charset="0"/>
                <a:ea typeface="宋体" panose="02010600030101010101" pitchFamily="2" charset="-122"/>
                <a:cs typeface="+mn-cs"/>
              </a:rPr>
              <a:t>0+6=6</a:t>
            </a:r>
          </a:p>
        </p:txBody>
      </p:sp>
      <p:sp>
        <p:nvSpPr>
          <p:cNvPr id="147593" name="AutoShape 137">
            <a:extLst>
              <a:ext uri="{FF2B5EF4-FFF2-40B4-BE49-F238E27FC236}">
                <a16:creationId xmlns:a16="http://schemas.microsoft.com/office/drawing/2014/main" id="{EC59E1CF-9BBC-4473-9D31-15A53213F46B}"/>
              </a:ext>
            </a:extLst>
          </p:cNvPr>
          <p:cNvSpPr>
            <a:spLocks noChangeArrowheads="1"/>
          </p:cNvSpPr>
          <p:nvPr/>
        </p:nvSpPr>
        <p:spPr bwMode="auto">
          <a:xfrm>
            <a:off x="4419600" y="1676400"/>
            <a:ext cx="228600" cy="533400"/>
          </a:xfrm>
          <a:prstGeom prst="downArrow">
            <a:avLst>
              <a:gd name="adj1" fmla="val 50000"/>
              <a:gd name="adj2" fmla="val 58333"/>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94" name="Text Box 138">
            <a:extLst>
              <a:ext uri="{FF2B5EF4-FFF2-40B4-BE49-F238E27FC236}">
                <a16:creationId xmlns:a16="http://schemas.microsoft.com/office/drawing/2014/main" id="{297F2A4D-AD19-4096-B338-57FD2ADBEE38}"/>
              </a:ext>
            </a:extLst>
          </p:cNvPr>
          <p:cNvSpPr txBox="1">
            <a:spLocks noChangeArrowheads="1"/>
          </p:cNvSpPr>
          <p:nvPr/>
        </p:nvSpPr>
        <p:spPr bwMode="auto">
          <a:xfrm>
            <a:off x="4191000" y="22098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
        <p:nvSpPr>
          <p:cNvPr id="147595" name="Line 139">
            <a:extLst>
              <a:ext uri="{FF2B5EF4-FFF2-40B4-BE49-F238E27FC236}">
                <a16:creationId xmlns:a16="http://schemas.microsoft.com/office/drawing/2014/main" id="{DC1C9B86-DD24-4B20-BE00-E6D84BF95720}"/>
              </a:ext>
            </a:extLst>
          </p:cNvPr>
          <p:cNvSpPr>
            <a:spLocks noChangeShapeType="1"/>
          </p:cNvSpPr>
          <p:nvPr/>
        </p:nvSpPr>
        <p:spPr bwMode="auto">
          <a:xfrm flipV="1">
            <a:off x="7010400" y="914400"/>
            <a:ext cx="0" cy="53340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96" name="Line 140">
            <a:extLst>
              <a:ext uri="{FF2B5EF4-FFF2-40B4-BE49-F238E27FC236}">
                <a16:creationId xmlns:a16="http://schemas.microsoft.com/office/drawing/2014/main" id="{0ADECA58-EADA-4106-9F84-E02DF76F9644}"/>
              </a:ext>
            </a:extLst>
          </p:cNvPr>
          <p:cNvSpPr>
            <a:spLocks noChangeShapeType="1"/>
          </p:cNvSpPr>
          <p:nvPr/>
        </p:nvSpPr>
        <p:spPr bwMode="auto">
          <a:xfrm flipH="1">
            <a:off x="4724400" y="914400"/>
            <a:ext cx="2286000" cy="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97" name="Line 141">
            <a:extLst>
              <a:ext uri="{FF2B5EF4-FFF2-40B4-BE49-F238E27FC236}">
                <a16:creationId xmlns:a16="http://schemas.microsoft.com/office/drawing/2014/main" id="{5069A75E-2FA7-4999-B96A-EAD75163E7EA}"/>
              </a:ext>
            </a:extLst>
          </p:cNvPr>
          <p:cNvSpPr>
            <a:spLocks noChangeShapeType="1"/>
          </p:cNvSpPr>
          <p:nvPr/>
        </p:nvSpPr>
        <p:spPr bwMode="auto">
          <a:xfrm>
            <a:off x="4724400" y="914400"/>
            <a:ext cx="0" cy="2286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598" name="Text Box 142">
            <a:extLst>
              <a:ext uri="{FF2B5EF4-FFF2-40B4-BE49-F238E27FC236}">
                <a16:creationId xmlns:a16="http://schemas.microsoft.com/office/drawing/2014/main" id="{C6F06802-B52F-49EB-B427-980128CF5CB9}"/>
              </a:ext>
            </a:extLst>
          </p:cNvPr>
          <p:cNvSpPr txBox="1">
            <a:spLocks noChangeArrowheads="1"/>
          </p:cNvSpPr>
          <p:nvPr/>
        </p:nvSpPr>
        <p:spPr bwMode="auto">
          <a:xfrm>
            <a:off x="4191000" y="22098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000 000</a:t>
            </a:r>
          </a:p>
        </p:txBody>
      </p:sp>
      <p:sp>
        <p:nvSpPr>
          <p:cNvPr id="147599" name="AutoShape 143">
            <a:extLst>
              <a:ext uri="{FF2B5EF4-FFF2-40B4-BE49-F238E27FC236}">
                <a16:creationId xmlns:a16="http://schemas.microsoft.com/office/drawing/2014/main" id="{B94BBC0F-60D7-4D59-9A35-8943B1811472}"/>
              </a:ext>
            </a:extLst>
          </p:cNvPr>
          <p:cNvSpPr>
            <a:spLocks noChangeArrowheads="1"/>
          </p:cNvSpPr>
          <p:nvPr/>
        </p:nvSpPr>
        <p:spPr bwMode="auto">
          <a:xfrm>
            <a:off x="5029200" y="1676400"/>
            <a:ext cx="228600" cy="457200"/>
          </a:xfrm>
          <a:prstGeom prst="upArrow">
            <a:avLst>
              <a:gd name="adj1" fmla="val 50000"/>
              <a:gd name="adj2" fmla="val 50000"/>
            </a:avLst>
          </a:prstGeom>
          <a:solidFill>
            <a:srgbClr val="09568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91814400"/>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47553"/>
                                        </p:tgtEl>
                                        <p:attrNameLst>
                                          <p:attrName>style.visibility</p:attrName>
                                        </p:attrNameLst>
                                      </p:cBhvr>
                                      <p:to>
                                        <p:strVal val="visible"/>
                                      </p:to>
                                    </p:set>
                                    <p:anim calcmode="lin" valueType="num">
                                      <p:cBhvr>
                                        <p:cTn id="7" dur="500" fill="hold"/>
                                        <p:tgtEl>
                                          <p:spTgt spid="147553"/>
                                        </p:tgtEl>
                                        <p:attrNameLst>
                                          <p:attrName>ppt_x</p:attrName>
                                        </p:attrNameLst>
                                      </p:cBhvr>
                                      <p:tavLst>
                                        <p:tav tm="0">
                                          <p:val>
                                            <p:strVal val="#ppt_x"/>
                                          </p:val>
                                        </p:tav>
                                        <p:tav tm="100000">
                                          <p:val>
                                            <p:strVal val="#ppt_x"/>
                                          </p:val>
                                        </p:tav>
                                      </p:tavLst>
                                    </p:anim>
                                    <p:anim calcmode="lin" valueType="num">
                                      <p:cBhvr>
                                        <p:cTn id="8" dur="500" fill="hold"/>
                                        <p:tgtEl>
                                          <p:spTgt spid="147553"/>
                                        </p:tgtEl>
                                        <p:attrNameLst>
                                          <p:attrName>ppt_y</p:attrName>
                                        </p:attrNameLst>
                                      </p:cBhvr>
                                      <p:tavLst>
                                        <p:tav tm="0">
                                          <p:val>
                                            <p:strVal val="#ppt_y-#ppt_h/2"/>
                                          </p:val>
                                        </p:tav>
                                        <p:tav tm="100000">
                                          <p:val>
                                            <p:strVal val="#ppt_y"/>
                                          </p:val>
                                        </p:tav>
                                      </p:tavLst>
                                    </p:anim>
                                    <p:anim calcmode="lin" valueType="num">
                                      <p:cBhvr>
                                        <p:cTn id="9" dur="500" fill="hold"/>
                                        <p:tgtEl>
                                          <p:spTgt spid="147553"/>
                                        </p:tgtEl>
                                        <p:attrNameLst>
                                          <p:attrName>ppt_w</p:attrName>
                                        </p:attrNameLst>
                                      </p:cBhvr>
                                      <p:tavLst>
                                        <p:tav tm="0">
                                          <p:val>
                                            <p:strVal val="#ppt_w"/>
                                          </p:val>
                                        </p:tav>
                                        <p:tav tm="100000">
                                          <p:val>
                                            <p:strVal val="#ppt_w"/>
                                          </p:val>
                                        </p:tav>
                                      </p:tavLst>
                                    </p:anim>
                                    <p:anim calcmode="lin" valueType="num">
                                      <p:cBhvr>
                                        <p:cTn id="10" dur="500" fill="hold"/>
                                        <p:tgtEl>
                                          <p:spTgt spid="147553"/>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7554"/>
                                        </p:tgtEl>
                                        <p:attrNameLst>
                                          <p:attrName>style.visibility</p:attrName>
                                        </p:attrNameLst>
                                      </p:cBhvr>
                                      <p:to>
                                        <p:strVal val="visible"/>
                                      </p:to>
                                    </p:set>
                                    <p:animEffect transition="in" filter="dissolve">
                                      <p:cBhvr>
                                        <p:cTn id="15" dur="500"/>
                                        <p:tgtEl>
                                          <p:spTgt spid="14755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1" presetClass="entr" presetSubtype="0" fill="hold" nodeType="clickEffect">
                                  <p:stCondLst>
                                    <p:cond delay="0"/>
                                  </p:stCondLst>
                                  <p:childTnLst>
                                    <p:set>
                                      <p:cBhvr>
                                        <p:cTn id="19" dur="75">
                                          <p:stCondLst>
                                            <p:cond delay="0"/>
                                          </p:stCondLst>
                                        </p:cTn>
                                        <p:tgtEl>
                                          <p:spTgt spid="14755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9" presetClass="entr" presetSubtype="10" fill="hold" grpId="0" nodeType="clickEffect">
                                  <p:stCondLst>
                                    <p:cond delay="0"/>
                                  </p:stCondLst>
                                  <p:childTnLst>
                                    <p:set>
                                      <p:cBhvr>
                                        <p:cTn id="23" dur="1" fill="hold">
                                          <p:stCondLst>
                                            <p:cond delay="0"/>
                                          </p:stCondLst>
                                        </p:cTn>
                                        <p:tgtEl>
                                          <p:spTgt spid="147528"/>
                                        </p:tgtEl>
                                        <p:attrNameLst>
                                          <p:attrName>style.visibility</p:attrName>
                                        </p:attrNameLst>
                                      </p:cBhvr>
                                      <p:to>
                                        <p:strVal val="visible"/>
                                      </p:to>
                                    </p:set>
                                    <p:anim calcmode="lin" valueType="num">
                                      <p:cBhvr>
                                        <p:cTn id="24" dur="5000" fill="hold"/>
                                        <p:tgtEl>
                                          <p:spTgt spid="147528"/>
                                        </p:tgtEl>
                                        <p:attrNameLst>
                                          <p:attrName>ppt_w</p:attrName>
                                        </p:attrNameLst>
                                      </p:cBhvr>
                                      <p:tavLst>
                                        <p:tav tm="0" fmla="#ppt_w*sin(2.5*pi*$)">
                                          <p:val>
                                            <p:fltVal val="0"/>
                                          </p:val>
                                        </p:tav>
                                        <p:tav tm="100000">
                                          <p:val>
                                            <p:fltVal val="1"/>
                                          </p:val>
                                        </p:tav>
                                      </p:tavLst>
                                    </p:anim>
                                    <p:anim calcmode="lin" valueType="num">
                                      <p:cBhvr>
                                        <p:cTn id="25" dur="5000" fill="hold"/>
                                        <p:tgtEl>
                                          <p:spTgt spid="147528"/>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7570"/>
                                        </p:tgtEl>
                                        <p:attrNameLst>
                                          <p:attrName>style.visibility</p:attrName>
                                        </p:attrNameLst>
                                      </p:cBhvr>
                                      <p:to>
                                        <p:strVal val="visible"/>
                                      </p:to>
                                    </p:set>
                                    <p:animEffect transition="in" filter="dissolve">
                                      <p:cBhvr>
                                        <p:cTn id="30" dur="500"/>
                                        <p:tgtEl>
                                          <p:spTgt spid="14757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 fill="hold" grpId="0" nodeType="clickEffect">
                                  <p:stCondLst>
                                    <p:cond delay="0"/>
                                  </p:stCondLst>
                                  <p:childTnLst>
                                    <p:set>
                                      <p:cBhvr>
                                        <p:cTn id="34" dur="1" fill="hold">
                                          <p:stCondLst>
                                            <p:cond delay="0"/>
                                          </p:stCondLst>
                                        </p:cTn>
                                        <p:tgtEl>
                                          <p:spTgt spid="147556"/>
                                        </p:tgtEl>
                                        <p:attrNameLst>
                                          <p:attrName>style.visibility</p:attrName>
                                        </p:attrNameLst>
                                      </p:cBhvr>
                                      <p:to>
                                        <p:strVal val="visible"/>
                                      </p:to>
                                    </p:set>
                                    <p:anim calcmode="lin" valueType="num">
                                      <p:cBhvr>
                                        <p:cTn id="35" dur="500" fill="hold"/>
                                        <p:tgtEl>
                                          <p:spTgt spid="147556"/>
                                        </p:tgtEl>
                                        <p:attrNameLst>
                                          <p:attrName>ppt_x</p:attrName>
                                        </p:attrNameLst>
                                      </p:cBhvr>
                                      <p:tavLst>
                                        <p:tav tm="0">
                                          <p:val>
                                            <p:strVal val="#ppt_x"/>
                                          </p:val>
                                        </p:tav>
                                        <p:tav tm="100000">
                                          <p:val>
                                            <p:strVal val="#ppt_x"/>
                                          </p:val>
                                        </p:tav>
                                      </p:tavLst>
                                    </p:anim>
                                    <p:anim calcmode="lin" valueType="num">
                                      <p:cBhvr>
                                        <p:cTn id="36" dur="500" fill="hold"/>
                                        <p:tgtEl>
                                          <p:spTgt spid="147556"/>
                                        </p:tgtEl>
                                        <p:attrNameLst>
                                          <p:attrName>ppt_y</p:attrName>
                                        </p:attrNameLst>
                                      </p:cBhvr>
                                      <p:tavLst>
                                        <p:tav tm="0">
                                          <p:val>
                                            <p:strVal val="#ppt_y-#ppt_h/2"/>
                                          </p:val>
                                        </p:tav>
                                        <p:tav tm="100000">
                                          <p:val>
                                            <p:strVal val="#ppt_y"/>
                                          </p:val>
                                        </p:tav>
                                      </p:tavLst>
                                    </p:anim>
                                    <p:anim calcmode="lin" valueType="num">
                                      <p:cBhvr>
                                        <p:cTn id="37" dur="500" fill="hold"/>
                                        <p:tgtEl>
                                          <p:spTgt spid="147556"/>
                                        </p:tgtEl>
                                        <p:attrNameLst>
                                          <p:attrName>ppt_w</p:attrName>
                                        </p:attrNameLst>
                                      </p:cBhvr>
                                      <p:tavLst>
                                        <p:tav tm="0">
                                          <p:val>
                                            <p:strVal val="#ppt_w"/>
                                          </p:val>
                                        </p:tav>
                                        <p:tav tm="100000">
                                          <p:val>
                                            <p:strVal val="#ppt_w"/>
                                          </p:val>
                                        </p:tav>
                                      </p:tavLst>
                                    </p:anim>
                                    <p:anim calcmode="lin" valueType="num">
                                      <p:cBhvr>
                                        <p:cTn id="38" dur="500" fill="hold"/>
                                        <p:tgtEl>
                                          <p:spTgt spid="147556"/>
                                        </p:tgtEl>
                                        <p:attrNameLst>
                                          <p:attrName>ppt_h</p:attrName>
                                        </p:attrNameLst>
                                      </p:cBhvr>
                                      <p:tavLst>
                                        <p:tav tm="0">
                                          <p:val>
                                            <p:fltVal val="0"/>
                                          </p:val>
                                        </p:tav>
                                        <p:tav tm="100000">
                                          <p:val>
                                            <p:strVal val="#ppt_h"/>
                                          </p:val>
                                        </p:tav>
                                      </p:tavLst>
                                    </p:anim>
                                  </p:childTnLst>
                                </p:cTn>
                              </p:par>
                            </p:childTnLst>
                          </p:cTn>
                        </p:par>
                        <p:par>
                          <p:cTn id="39" fill="hold" nodeType="afterGroup">
                            <p:stCondLst>
                              <p:cond delay="500"/>
                            </p:stCondLst>
                            <p:childTnLst>
                              <p:par>
                                <p:cTn id="40" presetID="17" presetClass="entr" presetSubtype="8" fill="hold" grpId="0" nodeType="afterEffect">
                                  <p:stCondLst>
                                    <p:cond delay="0"/>
                                  </p:stCondLst>
                                  <p:childTnLst>
                                    <p:set>
                                      <p:cBhvr>
                                        <p:cTn id="41" dur="1" fill="hold">
                                          <p:stCondLst>
                                            <p:cond delay="0"/>
                                          </p:stCondLst>
                                        </p:cTn>
                                        <p:tgtEl>
                                          <p:spTgt spid="147557"/>
                                        </p:tgtEl>
                                        <p:attrNameLst>
                                          <p:attrName>style.visibility</p:attrName>
                                        </p:attrNameLst>
                                      </p:cBhvr>
                                      <p:to>
                                        <p:strVal val="visible"/>
                                      </p:to>
                                    </p:set>
                                    <p:anim calcmode="lin" valueType="num">
                                      <p:cBhvr>
                                        <p:cTn id="42" dur="500" fill="hold"/>
                                        <p:tgtEl>
                                          <p:spTgt spid="147557"/>
                                        </p:tgtEl>
                                        <p:attrNameLst>
                                          <p:attrName>ppt_x</p:attrName>
                                        </p:attrNameLst>
                                      </p:cBhvr>
                                      <p:tavLst>
                                        <p:tav tm="0">
                                          <p:val>
                                            <p:strVal val="#ppt_x-#ppt_w/2"/>
                                          </p:val>
                                        </p:tav>
                                        <p:tav tm="100000">
                                          <p:val>
                                            <p:strVal val="#ppt_x"/>
                                          </p:val>
                                        </p:tav>
                                      </p:tavLst>
                                    </p:anim>
                                    <p:anim calcmode="lin" valueType="num">
                                      <p:cBhvr>
                                        <p:cTn id="43" dur="500" fill="hold"/>
                                        <p:tgtEl>
                                          <p:spTgt spid="147557"/>
                                        </p:tgtEl>
                                        <p:attrNameLst>
                                          <p:attrName>ppt_y</p:attrName>
                                        </p:attrNameLst>
                                      </p:cBhvr>
                                      <p:tavLst>
                                        <p:tav tm="0">
                                          <p:val>
                                            <p:strVal val="#ppt_y"/>
                                          </p:val>
                                        </p:tav>
                                        <p:tav tm="100000">
                                          <p:val>
                                            <p:strVal val="#ppt_y"/>
                                          </p:val>
                                        </p:tav>
                                      </p:tavLst>
                                    </p:anim>
                                    <p:anim calcmode="lin" valueType="num">
                                      <p:cBhvr>
                                        <p:cTn id="44" dur="500" fill="hold"/>
                                        <p:tgtEl>
                                          <p:spTgt spid="147557"/>
                                        </p:tgtEl>
                                        <p:attrNameLst>
                                          <p:attrName>ppt_w</p:attrName>
                                        </p:attrNameLst>
                                      </p:cBhvr>
                                      <p:tavLst>
                                        <p:tav tm="0">
                                          <p:val>
                                            <p:fltVal val="0"/>
                                          </p:val>
                                        </p:tav>
                                        <p:tav tm="100000">
                                          <p:val>
                                            <p:strVal val="#ppt_w"/>
                                          </p:val>
                                        </p:tav>
                                      </p:tavLst>
                                    </p:anim>
                                    <p:anim calcmode="lin" valueType="num">
                                      <p:cBhvr>
                                        <p:cTn id="45" dur="500" fill="hold"/>
                                        <p:tgtEl>
                                          <p:spTgt spid="147557"/>
                                        </p:tgtEl>
                                        <p:attrNameLst>
                                          <p:attrName>ppt_h</p:attrName>
                                        </p:attrNameLst>
                                      </p:cBhvr>
                                      <p:tavLst>
                                        <p:tav tm="0">
                                          <p:val>
                                            <p:strVal val="#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grpId="0" nodeType="clickEffect">
                                  <p:stCondLst>
                                    <p:cond delay="0"/>
                                  </p:stCondLst>
                                  <p:childTnLst>
                                    <p:set>
                                      <p:cBhvr>
                                        <p:cTn id="49" dur="1" fill="hold">
                                          <p:stCondLst>
                                            <p:cond delay="0"/>
                                          </p:stCondLst>
                                        </p:cTn>
                                        <p:tgtEl>
                                          <p:spTgt spid="147559"/>
                                        </p:tgtEl>
                                        <p:attrNameLst>
                                          <p:attrName>style.visibility</p:attrName>
                                        </p:attrNameLst>
                                      </p:cBhvr>
                                      <p:to>
                                        <p:strVal val="visible"/>
                                      </p:to>
                                    </p:set>
                                    <p:anim calcmode="lin" valueType="num">
                                      <p:cBhvr>
                                        <p:cTn id="50" dur="500" fill="hold"/>
                                        <p:tgtEl>
                                          <p:spTgt spid="147559"/>
                                        </p:tgtEl>
                                        <p:attrNameLst>
                                          <p:attrName>ppt_x</p:attrName>
                                        </p:attrNameLst>
                                      </p:cBhvr>
                                      <p:tavLst>
                                        <p:tav tm="0">
                                          <p:val>
                                            <p:strVal val="#ppt_x-#ppt_w/2"/>
                                          </p:val>
                                        </p:tav>
                                        <p:tav tm="100000">
                                          <p:val>
                                            <p:strVal val="#ppt_x"/>
                                          </p:val>
                                        </p:tav>
                                      </p:tavLst>
                                    </p:anim>
                                    <p:anim calcmode="lin" valueType="num">
                                      <p:cBhvr>
                                        <p:cTn id="51" dur="500" fill="hold"/>
                                        <p:tgtEl>
                                          <p:spTgt spid="147559"/>
                                        </p:tgtEl>
                                        <p:attrNameLst>
                                          <p:attrName>ppt_y</p:attrName>
                                        </p:attrNameLst>
                                      </p:cBhvr>
                                      <p:tavLst>
                                        <p:tav tm="0">
                                          <p:val>
                                            <p:strVal val="#ppt_y"/>
                                          </p:val>
                                        </p:tav>
                                        <p:tav tm="100000">
                                          <p:val>
                                            <p:strVal val="#ppt_y"/>
                                          </p:val>
                                        </p:tav>
                                      </p:tavLst>
                                    </p:anim>
                                    <p:anim calcmode="lin" valueType="num">
                                      <p:cBhvr>
                                        <p:cTn id="52" dur="500" fill="hold"/>
                                        <p:tgtEl>
                                          <p:spTgt spid="147559"/>
                                        </p:tgtEl>
                                        <p:attrNameLst>
                                          <p:attrName>ppt_w</p:attrName>
                                        </p:attrNameLst>
                                      </p:cBhvr>
                                      <p:tavLst>
                                        <p:tav tm="0">
                                          <p:val>
                                            <p:fltVal val="0"/>
                                          </p:val>
                                        </p:tav>
                                        <p:tav tm="100000">
                                          <p:val>
                                            <p:strVal val="#ppt_w"/>
                                          </p:val>
                                        </p:tav>
                                      </p:tavLst>
                                    </p:anim>
                                    <p:anim calcmode="lin" valueType="num">
                                      <p:cBhvr>
                                        <p:cTn id="53" dur="500" fill="hold"/>
                                        <p:tgtEl>
                                          <p:spTgt spid="147559"/>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1" fill="hold" grpId="0" nodeType="afterEffect">
                                  <p:stCondLst>
                                    <p:cond delay="0"/>
                                  </p:stCondLst>
                                  <p:childTnLst>
                                    <p:set>
                                      <p:cBhvr>
                                        <p:cTn id="56" dur="1" fill="hold">
                                          <p:stCondLst>
                                            <p:cond delay="0"/>
                                          </p:stCondLst>
                                        </p:cTn>
                                        <p:tgtEl>
                                          <p:spTgt spid="147561"/>
                                        </p:tgtEl>
                                        <p:attrNameLst>
                                          <p:attrName>style.visibility</p:attrName>
                                        </p:attrNameLst>
                                      </p:cBhvr>
                                      <p:to>
                                        <p:strVal val="visible"/>
                                      </p:to>
                                    </p:set>
                                    <p:anim calcmode="lin" valueType="num">
                                      <p:cBhvr>
                                        <p:cTn id="57" dur="500" fill="hold"/>
                                        <p:tgtEl>
                                          <p:spTgt spid="147561"/>
                                        </p:tgtEl>
                                        <p:attrNameLst>
                                          <p:attrName>ppt_x</p:attrName>
                                        </p:attrNameLst>
                                      </p:cBhvr>
                                      <p:tavLst>
                                        <p:tav tm="0">
                                          <p:val>
                                            <p:strVal val="#ppt_x"/>
                                          </p:val>
                                        </p:tav>
                                        <p:tav tm="100000">
                                          <p:val>
                                            <p:strVal val="#ppt_x"/>
                                          </p:val>
                                        </p:tav>
                                      </p:tavLst>
                                    </p:anim>
                                    <p:anim calcmode="lin" valueType="num">
                                      <p:cBhvr>
                                        <p:cTn id="58" dur="500" fill="hold"/>
                                        <p:tgtEl>
                                          <p:spTgt spid="147561"/>
                                        </p:tgtEl>
                                        <p:attrNameLst>
                                          <p:attrName>ppt_y</p:attrName>
                                        </p:attrNameLst>
                                      </p:cBhvr>
                                      <p:tavLst>
                                        <p:tav tm="0">
                                          <p:val>
                                            <p:strVal val="#ppt_y-#ppt_h/2"/>
                                          </p:val>
                                        </p:tav>
                                        <p:tav tm="100000">
                                          <p:val>
                                            <p:strVal val="#ppt_y"/>
                                          </p:val>
                                        </p:tav>
                                      </p:tavLst>
                                    </p:anim>
                                    <p:anim calcmode="lin" valueType="num">
                                      <p:cBhvr>
                                        <p:cTn id="59" dur="500" fill="hold"/>
                                        <p:tgtEl>
                                          <p:spTgt spid="147561"/>
                                        </p:tgtEl>
                                        <p:attrNameLst>
                                          <p:attrName>ppt_w</p:attrName>
                                        </p:attrNameLst>
                                      </p:cBhvr>
                                      <p:tavLst>
                                        <p:tav tm="0">
                                          <p:val>
                                            <p:strVal val="#ppt_w"/>
                                          </p:val>
                                        </p:tav>
                                        <p:tav tm="100000">
                                          <p:val>
                                            <p:strVal val="#ppt_w"/>
                                          </p:val>
                                        </p:tav>
                                      </p:tavLst>
                                    </p:anim>
                                    <p:anim calcmode="lin" valueType="num">
                                      <p:cBhvr>
                                        <p:cTn id="60" dur="500" fill="hold"/>
                                        <p:tgtEl>
                                          <p:spTgt spid="147561"/>
                                        </p:tgtEl>
                                        <p:attrNameLst>
                                          <p:attrName>ppt_h</p:attrName>
                                        </p:attrNameLst>
                                      </p:cBhvr>
                                      <p:tavLst>
                                        <p:tav tm="0">
                                          <p:val>
                                            <p:fltVal val="0"/>
                                          </p:val>
                                        </p:tav>
                                        <p:tav tm="100000">
                                          <p:val>
                                            <p:strVal val="#ppt_h"/>
                                          </p:val>
                                        </p:tav>
                                      </p:tavLst>
                                    </p:anim>
                                  </p:childTnLst>
                                </p:cTn>
                              </p:par>
                            </p:childTnLst>
                          </p:cTn>
                        </p:par>
                        <p:par>
                          <p:cTn id="61" fill="hold" nodeType="afterGroup">
                            <p:stCondLst>
                              <p:cond delay="1000"/>
                            </p:stCondLst>
                            <p:childTnLst>
                              <p:par>
                                <p:cTn id="62" presetID="17" presetClass="entr" presetSubtype="8" fill="hold" grpId="0" nodeType="afterEffect">
                                  <p:stCondLst>
                                    <p:cond delay="0"/>
                                  </p:stCondLst>
                                  <p:childTnLst>
                                    <p:set>
                                      <p:cBhvr>
                                        <p:cTn id="63" dur="1" fill="hold">
                                          <p:stCondLst>
                                            <p:cond delay="0"/>
                                          </p:stCondLst>
                                        </p:cTn>
                                        <p:tgtEl>
                                          <p:spTgt spid="147562"/>
                                        </p:tgtEl>
                                        <p:attrNameLst>
                                          <p:attrName>style.visibility</p:attrName>
                                        </p:attrNameLst>
                                      </p:cBhvr>
                                      <p:to>
                                        <p:strVal val="visible"/>
                                      </p:to>
                                    </p:set>
                                    <p:anim calcmode="lin" valueType="num">
                                      <p:cBhvr>
                                        <p:cTn id="64" dur="500" fill="hold"/>
                                        <p:tgtEl>
                                          <p:spTgt spid="147562"/>
                                        </p:tgtEl>
                                        <p:attrNameLst>
                                          <p:attrName>ppt_x</p:attrName>
                                        </p:attrNameLst>
                                      </p:cBhvr>
                                      <p:tavLst>
                                        <p:tav tm="0">
                                          <p:val>
                                            <p:strVal val="#ppt_x-#ppt_w/2"/>
                                          </p:val>
                                        </p:tav>
                                        <p:tav tm="100000">
                                          <p:val>
                                            <p:strVal val="#ppt_x"/>
                                          </p:val>
                                        </p:tav>
                                      </p:tavLst>
                                    </p:anim>
                                    <p:anim calcmode="lin" valueType="num">
                                      <p:cBhvr>
                                        <p:cTn id="65" dur="500" fill="hold"/>
                                        <p:tgtEl>
                                          <p:spTgt spid="147562"/>
                                        </p:tgtEl>
                                        <p:attrNameLst>
                                          <p:attrName>ppt_y</p:attrName>
                                        </p:attrNameLst>
                                      </p:cBhvr>
                                      <p:tavLst>
                                        <p:tav tm="0">
                                          <p:val>
                                            <p:strVal val="#ppt_y"/>
                                          </p:val>
                                        </p:tav>
                                        <p:tav tm="100000">
                                          <p:val>
                                            <p:strVal val="#ppt_y"/>
                                          </p:val>
                                        </p:tav>
                                      </p:tavLst>
                                    </p:anim>
                                    <p:anim calcmode="lin" valueType="num">
                                      <p:cBhvr>
                                        <p:cTn id="66" dur="500" fill="hold"/>
                                        <p:tgtEl>
                                          <p:spTgt spid="147562"/>
                                        </p:tgtEl>
                                        <p:attrNameLst>
                                          <p:attrName>ppt_w</p:attrName>
                                        </p:attrNameLst>
                                      </p:cBhvr>
                                      <p:tavLst>
                                        <p:tav tm="0">
                                          <p:val>
                                            <p:fltVal val="0"/>
                                          </p:val>
                                        </p:tav>
                                        <p:tav tm="100000">
                                          <p:val>
                                            <p:strVal val="#ppt_w"/>
                                          </p:val>
                                        </p:tav>
                                      </p:tavLst>
                                    </p:anim>
                                    <p:anim calcmode="lin" valueType="num">
                                      <p:cBhvr>
                                        <p:cTn id="67" dur="500" fill="hold"/>
                                        <p:tgtEl>
                                          <p:spTgt spid="147562"/>
                                        </p:tgtEl>
                                        <p:attrNameLst>
                                          <p:attrName>ppt_h</p:attrName>
                                        </p:attrNameLst>
                                      </p:cBhvr>
                                      <p:tavLst>
                                        <p:tav tm="0">
                                          <p:val>
                                            <p:strVal val="#ppt_h"/>
                                          </p:val>
                                        </p:tav>
                                        <p:tav tm="100000">
                                          <p:val>
                                            <p:strVal val="#ppt_h"/>
                                          </p:val>
                                        </p:tav>
                                      </p:tavLst>
                                    </p:anim>
                                  </p:childTnLst>
                                </p:cTn>
                              </p:par>
                            </p:childTnLst>
                          </p:cTn>
                        </p:par>
                        <p:par>
                          <p:cTn id="68" fill="hold" nodeType="afterGroup">
                            <p:stCondLst>
                              <p:cond delay="1500"/>
                            </p:stCondLst>
                            <p:childTnLst>
                              <p:par>
                                <p:cTn id="69" presetID="17" presetClass="entr" presetSubtype="4" fill="hold" grpId="0" nodeType="afterEffect">
                                  <p:stCondLst>
                                    <p:cond delay="0"/>
                                  </p:stCondLst>
                                  <p:childTnLst>
                                    <p:set>
                                      <p:cBhvr>
                                        <p:cTn id="70" dur="1" fill="hold">
                                          <p:stCondLst>
                                            <p:cond delay="0"/>
                                          </p:stCondLst>
                                        </p:cTn>
                                        <p:tgtEl>
                                          <p:spTgt spid="147563"/>
                                        </p:tgtEl>
                                        <p:attrNameLst>
                                          <p:attrName>style.visibility</p:attrName>
                                        </p:attrNameLst>
                                      </p:cBhvr>
                                      <p:to>
                                        <p:strVal val="visible"/>
                                      </p:to>
                                    </p:set>
                                    <p:anim calcmode="lin" valueType="num">
                                      <p:cBhvr>
                                        <p:cTn id="71" dur="500" fill="hold"/>
                                        <p:tgtEl>
                                          <p:spTgt spid="147563"/>
                                        </p:tgtEl>
                                        <p:attrNameLst>
                                          <p:attrName>ppt_x</p:attrName>
                                        </p:attrNameLst>
                                      </p:cBhvr>
                                      <p:tavLst>
                                        <p:tav tm="0">
                                          <p:val>
                                            <p:strVal val="#ppt_x"/>
                                          </p:val>
                                        </p:tav>
                                        <p:tav tm="100000">
                                          <p:val>
                                            <p:strVal val="#ppt_x"/>
                                          </p:val>
                                        </p:tav>
                                      </p:tavLst>
                                    </p:anim>
                                    <p:anim calcmode="lin" valueType="num">
                                      <p:cBhvr>
                                        <p:cTn id="72" dur="500" fill="hold"/>
                                        <p:tgtEl>
                                          <p:spTgt spid="147563"/>
                                        </p:tgtEl>
                                        <p:attrNameLst>
                                          <p:attrName>ppt_y</p:attrName>
                                        </p:attrNameLst>
                                      </p:cBhvr>
                                      <p:tavLst>
                                        <p:tav tm="0">
                                          <p:val>
                                            <p:strVal val="#ppt_y+#ppt_h/2"/>
                                          </p:val>
                                        </p:tav>
                                        <p:tav tm="100000">
                                          <p:val>
                                            <p:strVal val="#ppt_y"/>
                                          </p:val>
                                        </p:tav>
                                      </p:tavLst>
                                    </p:anim>
                                    <p:anim calcmode="lin" valueType="num">
                                      <p:cBhvr>
                                        <p:cTn id="73" dur="500" fill="hold"/>
                                        <p:tgtEl>
                                          <p:spTgt spid="147563"/>
                                        </p:tgtEl>
                                        <p:attrNameLst>
                                          <p:attrName>ppt_w</p:attrName>
                                        </p:attrNameLst>
                                      </p:cBhvr>
                                      <p:tavLst>
                                        <p:tav tm="0">
                                          <p:val>
                                            <p:strVal val="#ppt_w"/>
                                          </p:val>
                                        </p:tav>
                                        <p:tav tm="100000">
                                          <p:val>
                                            <p:strVal val="#ppt_w"/>
                                          </p:val>
                                        </p:tav>
                                      </p:tavLst>
                                    </p:anim>
                                    <p:anim calcmode="lin" valueType="num">
                                      <p:cBhvr>
                                        <p:cTn id="74" dur="500" fill="hold"/>
                                        <p:tgtEl>
                                          <p:spTgt spid="147563"/>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47564"/>
                                        </p:tgtEl>
                                        <p:attrNameLst>
                                          <p:attrName>style.visibility</p:attrName>
                                        </p:attrNameLst>
                                      </p:cBhvr>
                                      <p:to>
                                        <p:strVal val="visible"/>
                                      </p:to>
                                    </p:set>
                                    <p:animEffect transition="in" filter="dissolve">
                                      <p:cBhvr>
                                        <p:cTn id="79" dur="500"/>
                                        <p:tgtEl>
                                          <p:spTgt spid="14756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7" presetClass="entr" presetSubtype="4" fill="hold" grpId="0" nodeType="clickEffect">
                                  <p:stCondLst>
                                    <p:cond delay="0"/>
                                  </p:stCondLst>
                                  <p:childTnLst>
                                    <p:set>
                                      <p:cBhvr>
                                        <p:cTn id="83" dur="1" fill="hold">
                                          <p:stCondLst>
                                            <p:cond delay="0"/>
                                          </p:stCondLst>
                                        </p:cTn>
                                        <p:tgtEl>
                                          <p:spTgt spid="147565"/>
                                        </p:tgtEl>
                                        <p:attrNameLst>
                                          <p:attrName>style.visibility</p:attrName>
                                        </p:attrNameLst>
                                      </p:cBhvr>
                                      <p:to>
                                        <p:strVal val="visible"/>
                                      </p:to>
                                    </p:set>
                                    <p:anim calcmode="lin" valueType="num">
                                      <p:cBhvr>
                                        <p:cTn id="84" dur="500" fill="hold"/>
                                        <p:tgtEl>
                                          <p:spTgt spid="147565"/>
                                        </p:tgtEl>
                                        <p:attrNameLst>
                                          <p:attrName>ppt_x</p:attrName>
                                        </p:attrNameLst>
                                      </p:cBhvr>
                                      <p:tavLst>
                                        <p:tav tm="0">
                                          <p:val>
                                            <p:strVal val="#ppt_x"/>
                                          </p:val>
                                        </p:tav>
                                        <p:tav tm="100000">
                                          <p:val>
                                            <p:strVal val="#ppt_x"/>
                                          </p:val>
                                        </p:tav>
                                      </p:tavLst>
                                    </p:anim>
                                    <p:anim calcmode="lin" valueType="num">
                                      <p:cBhvr>
                                        <p:cTn id="85" dur="500" fill="hold"/>
                                        <p:tgtEl>
                                          <p:spTgt spid="147565"/>
                                        </p:tgtEl>
                                        <p:attrNameLst>
                                          <p:attrName>ppt_y</p:attrName>
                                        </p:attrNameLst>
                                      </p:cBhvr>
                                      <p:tavLst>
                                        <p:tav tm="0">
                                          <p:val>
                                            <p:strVal val="#ppt_y+#ppt_h/2"/>
                                          </p:val>
                                        </p:tav>
                                        <p:tav tm="100000">
                                          <p:val>
                                            <p:strVal val="#ppt_y"/>
                                          </p:val>
                                        </p:tav>
                                      </p:tavLst>
                                    </p:anim>
                                    <p:anim calcmode="lin" valueType="num">
                                      <p:cBhvr>
                                        <p:cTn id="86" dur="500" fill="hold"/>
                                        <p:tgtEl>
                                          <p:spTgt spid="147565"/>
                                        </p:tgtEl>
                                        <p:attrNameLst>
                                          <p:attrName>ppt_w</p:attrName>
                                        </p:attrNameLst>
                                      </p:cBhvr>
                                      <p:tavLst>
                                        <p:tav tm="0">
                                          <p:val>
                                            <p:strVal val="#ppt_w"/>
                                          </p:val>
                                        </p:tav>
                                        <p:tav tm="100000">
                                          <p:val>
                                            <p:strVal val="#ppt_w"/>
                                          </p:val>
                                        </p:tav>
                                      </p:tavLst>
                                    </p:anim>
                                    <p:anim calcmode="lin" valueType="num">
                                      <p:cBhvr>
                                        <p:cTn id="87" dur="500" fill="hold"/>
                                        <p:tgtEl>
                                          <p:spTgt spid="147565"/>
                                        </p:tgtEl>
                                        <p:attrNameLst>
                                          <p:attrName>ppt_h</p:attrName>
                                        </p:attrNameLst>
                                      </p:cBhvr>
                                      <p:tavLst>
                                        <p:tav tm="0">
                                          <p:val>
                                            <p:fltVal val="0"/>
                                          </p:val>
                                        </p:tav>
                                        <p:tav tm="100000">
                                          <p:val>
                                            <p:strVal val="#ppt_h"/>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147566"/>
                                        </p:tgtEl>
                                        <p:attrNameLst>
                                          <p:attrName>style.visibility</p:attrName>
                                        </p:attrNameLst>
                                      </p:cBhvr>
                                      <p:to>
                                        <p:strVal val="visible"/>
                                      </p:to>
                                    </p:set>
                                    <p:animEffect transition="in" filter="dissolve">
                                      <p:cBhvr>
                                        <p:cTn id="92" dur="500"/>
                                        <p:tgtEl>
                                          <p:spTgt spid="14756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7" presetClass="entr" presetSubtype="4" fill="hold" grpId="0" nodeType="clickEffect">
                                  <p:stCondLst>
                                    <p:cond delay="0"/>
                                  </p:stCondLst>
                                  <p:childTnLst>
                                    <p:set>
                                      <p:cBhvr>
                                        <p:cTn id="96" dur="1" fill="hold">
                                          <p:stCondLst>
                                            <p:cond delay="0"/>
                                          </p:stCondLst>
                                        </p:cTn>
                                        <p:tgtEl>
                                          <p:spTgt spid="147569"/>
                                        </p:tgtEl>
                                        <p:attrNameLst>
                                          <p:attrName>style.visibility</p:attrName>
                                        </p:attrNameLst>
                                      </p:cBhvr>
                                      <p:to>
                                        <p:strVal val="visible"/>
                                      </p:to>
                                    </p:set>
                                    <p:anim calcmode="lin" valueType="num">
                                      <p:cBhvr>
                                        <p:cTn id="97" dur="500" fill="hold"/>
                                        <p:tgtEl>
                                          <p:spTgt spid="147569"/>
                                        </p:tgtEl>
                                        <p:attrNameLst>
                                          <p:attrName>ppt_x</p:attrName>
                                        </p:attrNameLst>
                                      </p:cBhvr>
                                      <p:tavLst>
                                        <p:tav tm="0">
                                          <p:val>
                                            <p:strVal val="#ppt_x"/>
                                          </p:val>
                                        </p:tav>
                                        <p:tav tm="100000">
                                          <p:val>
                                            <p:strVal val="#ppt_x"/>
                                          </p:val>
                                        </p:tav>
                                      </p:tavLst>
                                    </p:anim>
                                    <p:anim calcmode="lin" valueType="num">
                                      <p:cBhvr>
                                        <p:cTn id="98" dur="500" fill="hold"/>
                                        <p:tgtEl>
                                          <p:spTgt spid="147569"/>
                                        </p:tgtEl>
                                        <p:attrNameLst>
                                          <p:attrName>ppt_y</p:attrName>
                                        </p:attrNameLst>
                                      </p:cBhvr>
                                      <p:tavLst>
                                        <p:tav tm="0">
                                          <p:val>
                                            <p:strVal val="#ppt_y+#ppt_h/2"/>
                                          </p:val>
                                        </p:tav>
                                        <p:tav tm="100000">
                                          <p:val>
                                            <p:strVal val="#ppt_y"/>
                                          </p:val>
                                        </p:tav>
                                      </p:tavLst>
                                    </p:anim>
                                    <p:anim calcmode="lin" valueType="num">
                                      <p:cBhvr>
                                        <p:cTn id="99" dur="500" fill="hold"/>
                                        <p:tgtEl>
                                          <p:spTgt spid="147569"/>
                                        </p:tgtEl>
                                        <p:attrNameLst>
                                          <p:attrName>ppt_w</p:attrName>
                                        </p:attrNameLst>
                                      </p:cBhvr>
                                      <p:tavLst>
                                        <p:tav tm="0">
                                          <p:val>
                                            <p:strVal val="#ppt_w"/>
                                          </p:val>
                                        </p:tav>
                                        <p:tav tm="100000">
                                          <p:val>
                                            <p:strVal val="#ppt_w"/>
                                          </p:val>
                                        </p:tav>
                                      </p:tavLst>
                                    </p:anim>
                                    <p:anim calcmode="lin" valueType="num">
                                      <p:cBhvr>
                                        <p:cTn id="100" dur="500" fill="hold"/>
                                        <p:tgtEl>
                                          <p:spTgt spid="147569"/>
                                        </p:tgtEl>
                                        <p:attrNameLst>
                                          <p:attrName>ppt_h</p:attrName>
                                        </p:attrNameLst>
                                      </p:cBhvr>
                                      <p:tavLst>
                                        <p:tav tm="0">
                                          <p:val>
                                            <p:fltVal val="0"/>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7" presetClass="entr" presetSubtype="1" fill="hold" grpId="0" nodeType="clickEffect">
                                  <p:stCondLst>
                                    <p:cond delay="0"/>
                                  </p:stCondLst>
                                  <p:childTnLst>
                                    <p:set>
                                      <p:cBhvr>
                                        <p:cTn id="104" dur="1" fill="hold">
                                          <p:stCondLst>
                                            <p:cond delay="0"/>
                                          </p:stCondLst>
                                        </p:cTn>
                                        <p:tgtEl>
                                          <p:spTgt spid="147571"/>
                                        </p:tgtEl>
                                        <p:attrNameLst>
                                          <p:attrName>style.visibility</p:attrName>
                                        </p:attrNameLst>
                                      </p:cBhvr>
                                      <p:to>
                                        <p:strVal val="visible"/>
                                      </p:to>
                                    </p:set>
                                    <p:anim calcmode="lin" valueType="num">
                                      <p:cBhvr>
                                        <p:cTn id="105" dur="500" fill="hold"/>
                                        <p:tgtEl>
                                          <p:spTgt spid="147571"/>
                                        </p:tgtEl>
                                        <p:attrNameLst>
                                          <p:attrName>ppt_x</p:attrName>
                                        </p:attrNameLst>
                                      </p:cBhvr>
                                      <p:tavLst>
                                        <p:tav tm="0">
                                          <p:val>
                                            <p:strVal val="#ppt_x"/>
                                          </p:val>
                                        </p:tav>
                                        <p:tav tm="100000">
                                          <p:val>
                                            <p:strVal val="#ppt_x"/>
                                          </p:val>
                                        </p:tav>
                                      </p:tavLst>
                                    </p:anim>
                                    <p:anim calcmode="lin" valueType="num">
                                      <p:cBhvr>
                                        <p:cTn id="106" dur="500" fill="hold"/>
                                        <p:tgtEl>
                                          <p:spTgt spid="147571"/>
                                        </p:tgtEl>
                                        <p:attrNameLst>
                                          <p:attrName>ppt_y</p:attrName>
                                        </p:attrNameLst>
                                      </p:cBhvr>
                                      <p:tavLst>
                                        <p:tav tm="0">
                                          <p:val>
                                            <p:strVal val="#ppt_y-#ppt_h/2"/>
                                          </p:val>
                                        </p:tav>
                                        <p:tav tm="100000">
                                          <p:val>
                                            <p:strVal val="#ppt_y"/>
                                          </p:val>
                                        </p:tav>
                                      </p:tavLst>
                                    </p:anim>
                                    <p:anim calcmode="lin" valueType="num">
                                      <p:cBhvr>
                                        <p:cTn id="107" dur="500" fill="hold"/>
                                        <p:tgtEl>
                                          <p:spTgt spid="147571"/>
                                        </p:tgtEl>
                                        <p:attrNameLst>
                                          <p:attrName>ppt_w</p:attrName>
                                        </p:attrNameLst>
                                      </p:cBhvr>
                                      <p:tavLst>
                                        <p:tav tm="0">
                                          <p:val>
                                            <p:strVal val="#ppt_w"/>
                                          </p:val>
                                        </p:tav>
                                        <p:tav tm="100000">
                                          <p:val>
                                            <p:strVal val="#ppt_w"/>
                                          </p:val>
                                        </p:tav>
                                      </p:tavLst>
                                    </p:anim>
                                    <p:anim calcmode="lin" valueType="num">
                                      <p:cBhvr>
                                        <p:cTn id="108" dur="500" fill="hold"/>
                                        <p:tgtEl>
                                          <p:spTgt spid="147571"/>
                                        </p:tgtEl>
                                        <p:attrNameLst>
                                          <p:attrName>ppt_h</p:attrName>
                                        </p:attrNameLst>
                                      </p:cBhvr>
                                      <p:tavLst>
                                        <p:tav tm="0">
                                          <p:val>
                                            <p:fltVal val="0"/>
                                          </p:val>
                                        </p:tav>
                                        <p:tav tm="100000">
                                          <p:val>
                                            <p:strVal val="#ppt_h"/>
                                          </p:val>
                                        </p:tav>
                                      </p:tavLst>
                                    </p:anim>
                                  </p:childTnLst>
                                </p:cTn>
                              </p:par>
                            </p:childTnLst>
                          </p:cTn>
                        </p:par>
                        <p:par>
                          <p:cTn id="109" fill="hold" nodeType="afterGroup">
                            <p:stCondLst>
                              <p:cond delay="500"/>
                            </p:stCondLst>
                            <p:childTnLst>
                              <p:par>
                                <p:cTn id="110" presetID="17" presetClass="entr" presetSubtype="2" fill="hold" grpId="0" nodeType="afterEffect">
                                  <p:stCondLst>
                                    <p:cond delay="0"/>
                                  </p:stCondLst>
                                  <p:childTnLst>
                                    <p:set>
                                      <p:cBhvr>
                                        <p:cTn id="111" dur="1" fill="hold">
                                          <p:stCondLst>
                                            <p:cond delay="0"/>
                                          </p:stCondLst>
                                        </p:cTn>
                                        <p:tgtEl>
                                          <p:spTgt spid="147572"/>
                                        </p:tgtEl>
                                        <p:attrNameLst>
                                          <p:attrName>style.visibility</p:attrName>
                                        </p:attrNameLst>
                                      </p:cBhvr>
                                      <p:to>
                                        <p:strVal val="visible"/>
                                      </p:to>
                                    </p:set>
                                    <p:anim calcmode="lin" valueType="num">
                                      <p:cBhvr>
                                        <p:cTn id="112" dur="500" fill="hold"/>
                                        <p:tgtEl>
                                          <p:spTgt spid="147572"/>
                                        </p:tgtEl>
                                        <p:attrNameLst>
                                          <p:attrName>ppt_x</p:attrName>
                                        </p:attrNameLst>
                                      </p:cBhvr>
                                      <p:tavLst>
                                        <p:tav tm="0">
                                          <p:val>
                                            <p:strVal val="#ppt_x+#ppt_w/2"/>
                                          </p:val>
                                        </p:tav>
                                        <p:tav tm="100000">
                                          <p:val>
                                            <p:strVal val="#ppt_x"/>
                                          </p:val>
                                        </p:tav>
                                      </p:tavLst>
                                    </p:anim>
                                    <p:anim calcmode="lin" valueType="num">
                                      <p:cBhvr>
                                        <p:cTn id="113" dur="500" fill="hold"/>
                                        <p:tgtEl>
                                          <p:spTgt spid="147572"/>
                                        </p:tgtEl>
                                        <p:attrNameLst>
                                          <p:attrName>ppt_y</p:attrName>
                                        </p:attrNameLst>
                                      </p:cBhvr>
                                      <p:tavLst>
                                        <p:tav tm="0">
                                          <p:val>
                                            <p:strVal val="#ppt_y"/>
                                          </p:val>
                                        </p:tav>
                                        <p:tav tm="100000">
                                          <p:val>
                                            <p:strVal val="#ppt_y"/>
                                          </p:val>
                                        </p:tav>
                                      </p:tavLst>
                                    </p:anim>
                                    <p:anim calcmode="lin" valueType="num">
                                      <p:cBhvr>
                                        <p:cTn id="114" dur="500" fill="hold"/>
                                        <p:tgtEl>
                                          <p:spTgt spid="147572"/>
                                        </p:tgtEl>
                                        <p:attrNameLst>
                                          <p:attrName>ppt_w</p:attrName>
                                        </p:attrNameLst>
                                      </p:cBhvr>
                                      <p:tavLst>
                                        <p:tav tm="0">
                                          <p:val>
                                            <p:fltVal val="0"/>
                                          </p:val>
                                        </p:tav>
                                        <p:tav tm="100000">
                                          <p:val>
                                            <p:strVal val="#ppt_w"/>
                                          </p:val>
                                        </p:tav>
                                      </p:tavLst>
                                    </p:anim>
                                    <p:anim calcmode="lin" valueType="num">
                                      <p:cBhvr>
                                        <p:cTn id="115" dur="500" fill="hold"/>
                                        <p:tgtEl>
                                          <p:spTgt spid="147572"/>
                                        </p:tgtEl>
                                        <p:attrNameLst>
                                          <p:attrName>ppt_h</p:attrName>
                                        </p:attrNameLst>
                                      </p:cBhvr>
                                      <p:tavLst>
                                        <p:tav tm="0">
                                          <p:val>
                                            <p:strVal val="#ppt_h"/>
                                          </p:val>
                                        </p:tav>
                                        <p:tav tm="100000">
                                          <p:val>
                                            <p:strVal val="#ppt_h"/>
                                          </p:val>
                                        </p:tav>
                                      </p:tavLst>
                                    </p:anim>
                                  </p:childTnLst>
                                </p:cTn>
                              </p:par>
                            </p:childTnLst>
                          </p:cTn>
                        </p:par>
                        <p:par>
                          <p:cTn id="116" fill="hold" nodeType="afterGroup">
                            <p:stCondLst>
                              <p:cond delay="1000"/>
                            </p:stCondLst>
                            <p:childTnLst>
                              <p:par>
                                <p:cTn id="117" presetID="17" presetClass="entr" presetSubtype="4" fill="hold" grpId="0" nodeType="afterEffect">
                                  <p:stCondLst>
                                    <p:cond delay="0"/>
                                  </p:stCondLst>
                                  <p:childTnLst>
                                    <p:set>
                                      <p:cBhvr>
                                        <p:cTn id="118" dur="1" fill="hold">
                                          <p:stCondLst>
                                            <p:cond delay="0"/>
                                          </p:stCondLst>
                                        </p:cTn>
                                        <p:tgtEl>
                                          <p:spTgt spid="147573"/>
                                        </p:tgtEl>
                                        <p:attrNameLst>
                                          <p:attrName>style.visibility</p:attrName>
                                        </p:attrNameLst>
                                      </p:cBhvr>
                                      <p:to>
                                        <p:strVal val="visible"/>
                                      </p:to>
                                    </p:set>
                                    <p:anim calcmode="lin" valueType="num">
                                      <p:cBhvr>
                                        <p:cTn id="119" dur="500" fill="hold"/>
                                        <p:tgtEl>
                                          <p:spTgt spid="147573"/>
                                        </p:tgtEl>
                                        <p:attrNameLst>
                                          <p:attrName>ppt_x</p:attrName>
                                        </p:attrNameLst>
                                      </p:cBhvr>
                                      <p:tavLst>
                                        <p:tav tm="0">
                                          <p:val>
                                            <p:strVal val="#ppt_x"/>
                                          </p:val>
                                        </p:tav>
                                        <p:tav tm="100000">
                                          <p:val>
                                            <p:strVal val="#ppt_x"/>
                                          </p:val>
                                        </p:tav>
                                      </p:tavLst>
                                    </p:anim>
                                    <p:anim calcmode="lin" valueType="num">
                                      <p:cBhvr>
                                        <p:cTn id="120" dur="500" fill="hold"/>
                                        <p:tgtEl>
                                          <p:spTgt spid="147573"/>
                                        </p:tgtEl>
                                        <p:attrNameLst>
                                          <p:attrName>ppt_y</p:attrName>
                                        </p:attrNameLst>
                                      </p:cBhvr>
                                      <p:tavLst>
                                        <p:tav tm="0">
                                          <p:val>
                                            <p:strVal val="#ppt_y+#ppt_h/2"/>
                                          </p:val>
                                        </p:tav>
                                        <p:tav tm="100000">
                                          <p:val>
                                            <p:strVal val="#ppt_y"/>
                                          </p:val>
                                        </p:tav>
                                      </p:tavLst>
                                    </p:anim>
                                    <p:anim calcmode="lin" valueType="num">
                                      <p:cBhvr>
                                        <p:cTn id="121" dur="500" fill="hold"/>
                                        <p:tgtEl>
                                          <p:spTgt spid="147573"/>
                                        </p:tgtEl>
                                        <p:attrNameLst>
                                          <p:attrName>ppt_w</p:attrName>
                                        </p:attrNameLst>
                                      </p:cBhvr>
                                      <p:tavLst>
                                        <p:tav tm="0">
                                          <p:val>
                                            <p:strVal val="#ppt_w"/>
                                          </p:val>
                                        </p:tav>
                                        <p:tav tm="100000">
                                          <p:val>
                                            <p:strVal val="#ppt_w"/>
                                          </p:val>
                                        </p:tav>
                                      </p:tavLst>
                                    </p:anim>
                                    <p:anim calcmode="lin" valueType="num">
                                      <p:cBhvr>
                                        <p:cTn id="122" dur="500" fill="hold"/>
                                        <p:tgtEl>
                                          <p:spTgt spid="147573"/>
                                        </p:tgtEl>
                                        <p:attrNameLst>
                                          <p:attrName>ppt_h</p:attrName>
                                        </p:attrNameLst>
                                      </p:cBhvr>
                                      <p:tavLst>
                                        <p:tav tm="0">
                                          <p:val>
                                            <p:fltVal val="0"/>
                                          </p:val>
                                        </p:tav>
                                        <p:tav tm="100000">
                                          <p:val>
                                            <p:strVal val="#ppt_h"/>
                                          </p:val>
                                        </p:tav>
                                      </p:tavLst>
                                    </p:anim>
                                  </p:childTnLst>
                                </p:cTn>
                              </p:par>
                            </p:childTnLst>
                          </p:cTn>
                        </p:par>
                        <p:par>
                          <p:cTn id="123" fill="hold" nodeType="afterGroup">
                            <p:stCondLst>
                              <p:cond delay="1500"/>
                            </p:stCondLst>
                            <p:childTnLst>
                              <p:par>
                                <p:cTn id="124" presetID="17" presetClass="entr" presetSubtype="2" fill="hold" grpId="0" nodeType="afterEffect">
                                  <p:stCondLst>
                                    <p:cond delay="0"/>
                                  </p:stCondLst>
                                  <p:childTnLst>
                                    <p:set>
                                      <p:cBhvr>
                                        <p:cTn id="125" dur="1" fill="hold">
                                          <p:stCondLst>
                                            <p:cond delay="0"/>
                                          </p:stCondLst>
                                        </p:cTn>
                                        <p:tgtEl>
                                          <p:spTgt spid="147574"/>
                                        </p:tgtEl>
                                        <p:attrNameLst>
                                          <p:attrName>style.visibility</p:attrName>
                                        </p:attrNameLst>
                                      </p:cBhvr>
                                      <p:to>
                                        <p:strVal val="visible"/>
                                      </p:to>
                                    </p:set>
                                    <p:anim calcmode="lin" valueType="num">
                                      <p:cBhvr>
                                        <p:cTn id="126" dur="500" fill="hold"/>
                                        <p:tgtEl>
                                          <p:spTgt spid="147574"/>
                                        </p:tgtEl>
                                        <p:attrNameLst>
                                          <p:attrName>ppt_x</p:attrName>
                                        </p:attrNameLst>
                                      </p:cBhvr>
                                      <p:tavLst>
                                        <p:tav tm="0">
                                          <p:val>
                                            <p:strVal val="#ppt_x+#ppt_w/2"/>
                                          </p:val>
                                        </p:tav>
                                        <p:tav tm="100000">
                                          <p:val>
                                            <p:strVal val="#ppt_x"/>
                                          </p:val>
                                        </p:tav>
                                      </p:tavLst>
                                    </p:anim>
                                    <p:anim calcmode="lin" valueType="num">
                                      <p:cBhvr>
                                        <p:cTn id="127" dur="500" fill="hold"/>
                                        <p:tgtEl>
                                          <p:spTgt spid="147574"/>
                                        </p:tgtEl>
                                        <p:attrNameLst>
                                          <p:attrName>ppt_y</p:attrName>
                                        </p:attrNameLst>
                                      </p:cBhvr>
                                      <p:tavLst>
                                        <p:tav tm="0">
                                          <p:val>
                                            <p:strVal val="#ppt_y"/>
                                          </p:val>
                                        </p:tav>
                                        <p:tav tm="100000">
                                          <p:val>
                                            <p:strVal val="#ppt_y"/>
                                          </p:val>
                                        </p:tav>
                                      </p:tavLst>
                                    </p:anim>
                                    <p:anim calcmode="lin" valueType="num">
                                      <p:cBhvr>
                                        <p:cTn id="128" dur="500" fill="hold"/>
                                        <p:tgtEl>
                                          <p:spTgt spid="147574"/>
                                        </p:tgtEl>
                                        <p:attrNameLst>
                                          <p:attrName>ppt_w</p:attrName>
                                        </p:attrNameLst>
                                      </p:cBhvr>
                                      <p:tavLst>
                                        <p:tav tm="0">
                                          <p:val>
                                            <p:fltVal val="0"/>
                                          </p:val>
                                        </p:tav>
                                        <p:tav tm="100000">
                                          <p:val>
                                            <p:strVal val="#ppt_w"/>
                                          </p:val>
                                        </p:tav>
                                      </p:tavLst>
                                    </p:anim>
                                    <p:anim calcmode="lin" valueType="num">
                                      <p:cBhvr>
                                        <p:cTn id="129" dur="500" fill="hold"/>
                                        <p:tgtEl>
                                          <p:spTgt spid="147574"/>
                                        </p:tgtEl>
                                        <p:attrNameLst>
                                          <p:attrName>ppt_h</p:attrName>
                                        </p:attrNameLst>
                                      </p:cBhvr>
                                      <p:tavLst>
                                        <p:tav tm="0">
                                          <p:val>
                                            <p:strVal val="#ppt_h"/>
                                          </p:val>
                                        </p:tav>
                                        <p:tav tm="100000">
                                          <p:val>
                                            <p:strVal val="#ppt_h"/>
                                          </p:val>
                                        </p:tav>
                                      </p:tavLst>
                                    </p:anim>
                                  </p:childTnLst>
                                </p:cTn>
                              </p:par>
                            </p:childTnLst>
                          </p:cTn>
                        </p:par>
                        <p:par>
                          <p:cTn id="130" fill="hold" nodeType="afterGroup">
                            <p:stCondLst>
                              <p:cond delay="2000"/>
                            </p:stCondLst>
                            <p:childTnLst>
                              <p:par>
                                <p:cTn id="131" presetID="17" presetClass="entr" presetSubtype="1" fill="hold" grpId="0" nodeType="afterEffect">
                                  <p:stCondLst>
                                    <p:cond delay="0"/>
                                  </p:stCondLst>
                                  <p:childTnLst>
                                    <p:set>
                                      <p:cBhvr>
                                        <p:cTn id="132" dur="1" fill="hold">
                                          <p:stCondLst>
                                            <p:cond delay="0"/>
                                          </p:stCondLst>
                                        </p:cTn>
                                        <p:tgtEl>
                                          <p:spTgt spid="147576"/>
                                        </p:tgtEl>
                                        <p:attrNameLst>
                                          <p:attrName>style.visibility</p:attrName>
                                        </p:attrNameLst>
                                      </p:cBhvr>
                                      <p:to>
                                        <p:strVal val="visible"/>
                                      </p:to>
                                    </p:set>
                                    <p:anim calcmode="lin" valueType="num">
                                      <p:cBhvr>
                                        <p:cTn id="133" dur="500" fill="hold"/>
                                        <p:tgtEl>
                                          <p:spTgt spid="147576"/>
                                        </p:tgtEl>
                                        <p:attrNameLst>
                                          <p:attrName>ppt_x</p:attrName>
                                        </p:attrNameLst>
                                      </p:cBhvr>
                                      <p:tavLst>
                                        <p:tav tm="0">
                                          <p:val>
                                            <p:strVal val="#ppt_x"/>
                                          </p:val>
                                        </p:tav>
                                        <p:tav tm="100000">
                                          <p:val>
                                            <p:strVal val="#ppt_x"/>
                                          </p:val>
                                        </p:tav>
                                      </p:tavLst>
                                    </p:anim>
                                    <p:anim calcmode="lin" valueType="num">
                                      <p:cBhvr>
                                        <p:cTn id="134" dur="500" fill="hold"/>
                                        <p:tgtEl>
                                          <p:spTgt spid="147576"/>
                                        </p:tgtEl>
                                        <p:attrNameLst>
                                          <p:attrName>ppt_y</p:attrName>
                                        </p:attrNameLst>
                                      </p:cBhvr>
                                      <p:tavLst>
                                        <p:tav tm="0">
                                          <p:val>
                                            <p:strVal val="#ppt_y-#ppt_h/2"/>
                                          </p:val>
                                        </p:tav>
                                        <p:tav tm="100000">
                                          <p:val>
                                            <p:strVal val="#ppt_y"/>
                                          </p:val>
                                        </p:tav>
                                      </p:tavLst>
                                    </p:anim>
                                    <p:anim calcmode="lin" valueType="num">
                                      <p:cBhvr>
                                        <p:cTn id="135" dur="500" fill="hold"/>
                                        <p:tgtEl>
                                          <p:spTgt spid="147576"/>
                                        </p:tgtEl>
                                        <p:attrNameLst>
                                          <p:attrName>ppt_w</p:attrName>
                                        </p:attrNameLst>
                                      </p:cBhvr>
                                      <p:tavLst>
                                        <p:tav tm="0">
                                          <p:val>
                                            <p:strVal val="#ppt_w"/>
                                          </p:val>
                                        </p:tav>
                                        <p:tav tm="100000">
                                          <p:val>
                                            <p:strVal val="#ppt_w"/>
                                          </p:val>
                                        </p:tav>
                                      </p:tavLst>
                                    </p:anim>
                                    <p:anim calcmode="lin" valueType="num">
                                      <p:cBhvr>
                                        <p:cTn id="136" dur="500" fill="hold"/>
                                        <p:tgtEl>
                                          <p:spTgt spid="147576"/>
                                        </p:tgtEl>
                                        <p:attrNameLst>
                                          <p:attrName>ppt_h</p:attrName>
                                        </p:attrNameLst>
                                      </p:cBhvr>
                                      <p:tavLst>
                                        <p:tav tm="0">
                                          <p:val>
                                            <p:fltVal val="0"/>
                                          </p:val>
                                        </p:tav>
                                        <p:tav tm="100000">
                                          <p:val>
                                            <p:strVal val="#ppt_h"/>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9" presetClass="entr" presetSubtype="0" fill="hold" grpId="0" nodeType="clickEffect">
                                  <p:stCondLst>
                                    <p:cond delay="0"/>
                                  </p:stCondLst>
                                  <p:childTnLst>
                                    <p:set>
                                      <p:cBhvr>
                                        <p:cTn id="140" dur="1" fill="hold">
                                          <p:stCondLst>
                                            <p:cond delay="0"/>
                                          </p:stCondLst>
                                        </p:cTn>
                                        <p:tgtEl>
                                          <p:spTgt spid="147577"/>
                                        </p:tgtEl>
                                        <p:attrNameLst>
                                          <p:attrName>style.visibility</p:attrName>
                                        </p:attrNameLst>
                                      </p:cBhvr>
                                      <p:to>
                                        <p:strVal val="visible"/>
                                      </p:to>
                                    </p:set>
                                    <p:animEffect transition="in" filter="dissolve">
                                      <p:cBhvr>
                                        <p:cTn id="141" dur="500"/>
                                        <p:tgtEl>
                                          <p:spTgt spid="147577"/>
                                        </p:tgtEl>
                                      </p:cBhvr>
                                    </p:animEffect>
                                  </p:childTnLst>
                                </p:cTn>
                              </p:par>
                            </p:childTnLst>
                          </p:cTn>
                        </p:par>
                        <p:par>
                          <p:cTn id="142" fill="hold" nodeType="afterGroup">
                            <p:stCondLst>
                              <p:cond delay="500"/>
                            </p:stCondLst>
                            <p:childTnLst>
                              <p:par>
                                <p:cTn id="143" presetID="9" presetClass="entr" presetSubtype="0" fill="hold" grpId="0" nodeType="afterEffect">
                                  <p:stCondLst>
                                    <p:cond delay="0"/>
                                  </p:stCondLst>
                                  <p:childTnLst>
                                    <p:set>
                                      <p:cBhvr>
                                        <p:cTn id="144" dur="1" fill="hold">
                                          <p:stCondLst>
                                            <p:cond delay="0"/>
                                          </p:stCondLst>
                                        </p:cTn>
                                        <p:tgtEl>
                                          <p:spTgt spid="147578"/>
                                        </p:tgtEl>
                                        <p:attrNameLst>
                                          <p:attrName>style.visibility</p:attrName>
                                        </p:attrNameLst>
                                      </p:cBhvr>
                                      <p:to>
                                        <p:strVal val="visible"/>
                                      </p:to>
                                    </p:set>
                                    <p:animEffect transition="in" filter="dissolve">
                                      <p:cBhvr>
                                        <p:cTn id="145" dur="500"/>
                                        <p:tgtEl>
                                          <p:spTgt spid="147578"/>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7" presetClass="entr" presetSubtype="1" fill="hold" grpId="0" nodeType="clickEffect">
                                  <p:stCondLst>
                                    <p:cond delay="0"/>
                                  </p:stCondLst>
                                  <p:childTnLst>
                                    <p:set>
                                      <p:cBhvr>
                                        <p:cTn id="149" dur="1" fill="hold">
                                          <p:stCondLst>
                                            <p:cond delay="0"/>
                                          </p:stCondLst>
                                        </p:cTn>
                                        <p:tgtEl>
                                          <p:spTgt spid="147579"/>
                                        </p:tgtEl>
                                        <p:attrNameLst>
                                          <p:attrName>style.visibility</p:attrName>
                                        </p:attrNameLst>
                                      </p:cBhvr>
                                      <p:to>
                                        <p:strVal val="visible"/>
                                      </p:to>
                                    </p:set>
                                    <p:anim calcmode="lin" valueType="num">
                                      <p:cBhvr>
                                        <p:cTn id="150" dur="500" fill="hold"/>
                                        <p:tgtEl>
                                          <p:spTgt spid="147579"/>
                                        </p:tgtEl>
                                        <p:attrNameLst>
                                          <p:attrName>ppt_x</p:attrName>
                                        </p:attrNameLst>
                                      </p:cBhvr>
                                      <p:tavLst>
                                        <p:tav tm="0">
                                          <p:val>
                                            <p:strVal val="#ppt_x"/>
                                          </p:val>
                                        </p:tav>
                                        <p:tav tm="100000">
                                          <p:val>
                                            <p:strVal val="#ppt_x"/>
                                          </p:val>
                                        </p:tav>
                                      </p:tavLst>
                                    </p:anim>
                                    <p:anim calcmode="lin" valueType="num">
                                      <p:cBhvr>
                                        <p:cTn id="151" dur="500" fill="hold"/>
                                        <p:tgtEl>
                                          <p:spTgt spid="147579"/>
                                        </p:tgtEl>
                                        <p:attrNameLst>
                                          <p:attrName>ppt_y</p:attrName>
                                        </p:attrNameLst>
                                      </p:cBhvr>
                                      <p:tavLst>
                                        <p:tav tm="0">
                                          <p:val>
                                            <p:strVal val="#ppt_y-#ppt_h/2"/>
                                          </p:val>
                                        </p:tav>
                                        <p:tav tm="100000">
                                          <p:val>
                                            <p:strVal val="#ppt_y"/>
                                          </p:val>
                                        </p:tav>
                                      </p:tavLst>
                                    </p:anim>
                                    <p:anim calcmode="lin" valueType="num">
                                      <p:cBhvr>
                                        <p:cTn id="152" dur="500" fill="hold"/>
                                        <p:tgtEl>
                                          <p:spTgt spid="147579"/>
                                        </p:tgtEl>
                                        <p:attrNameLst>
                                          <p:attrName>ppt_w</p:attrName>
                                        </p:attrNameLst>
                                      </p:cBhvr>
                                      <p:tavLst>
                                        <p:tav tm="0">
                                          <p:val>
                                            <p:strVal val="#ppt_w"/>
                                          </p:val>
                                        </p:tav>
                                        <p:tav tm="100000">
                                          <p:val>
                                            <p:strVal val="#ppt_w"/>
                                          </p:val>
                                        </p:tav>
                                      </p:tavLst>
                                    </p:anim>
                                    <p:anim calcmode="lin" valueType="num">
                                      <p:cBhvr>
                                        <p:cTn id="153" dur="500" fill="hold"/>
                                        <p:tgtEl>
                                          <p:spTgt spid="147579"/>
                                        </p:tgtEl>
                                        <p:attrNameLst>
                                          <p:attrName>ppt_h</p:attrName>
                                        </p:attrNameLst>
                                      </p:cBhvr>
                                      <p:tavLst>
                                        <p:tav tm="0">
                                          <p:val>
                                            <p:fltVal val="0"/>
                                          </p:val>
                                        </p:tav>
                                        <p:tav tm="100000">
                                          <p:val>
                                            <p:strVal val="#ppt_h"/>
                                          </p:val>
                                        </p:tav>
                                      </p:tavLst>
                                    </p:anim>
                                  </p:childTnLst>
                                </p:cTn>
                              </p:par>
                            </p:childTnLst>
                          </p:cTn>
                        </p:par>
                        <p:par>
                          <p:cTn id="154" fill="hold" nodeType="afterGroup">
                            <p:stCondLst>
                              <p:cond delay="500"/>
                            </p:stCondLst>
                            <p:childTnLst>
                              <p:par>
                                <p:cTn id="155" presetID="9" presetClass="entr" presetSubtype="0" fill="hold" grpId="0" nodeType="afterEffect">
                                  <p:stCondLst>
                                    <p:cond delay="0"/>
                                  </p:stCondLst>
                                  <p:childTnLst>
                                    <p:set>
                                      <p:cBhvr>
                                        <p:cTn id="156" dur="1" fill="hold">
                                          <p:stCondLst>
                                            <p:cond delay="0"/>
                                          </p:stCondLst>
                                        </p:cTn>
                                        <p:tgtEl>
                                          <p:spTgt spid="147580"/>
                                        </p:tgtEl>
                                        <p:attrNameLst>
                                          <p:attrName>style.visibility</p:attrName>
                                        </p:attrNameLst>
                                      </p:cBhvr>
                                      <p:to>
                                        <p:strVal val="visible"/>
                                      </p:to>
                                    </p:set>
                                    <p:animEffect transition="in" filter="dissolve">
                                      <p:cBhvr>
                                        <p:cTn id="157" dur="500"/>
                                        <p:tgtEl>
                                          <p:spTgt spid="147580"/>
                                        </p:tgtEl>
                                      </p:cBhvr>
                                    </p:animEffect>
                                  </p:childTnLst>
                                  <p:subTnLst>
                                    <p:animClr clrSpc="rgb" dir="cw">
                                      <p:cBhvr override="childStyle">
                                        <p:cTn dur="1" fill="hold" display="0" masterRel="nextClick" afterEffect="1"/>
                                        <p:tgtEl>
                                          <p:spTgt spid="147580"/>
                                        </p:tgtEl>
                                        <p:attrNameLst>
                                          <p:attrName>ppt_c</p:attrName>
                                        </p:attrNameLst>
                                      </p:cBhvr>
                                      <p:to>
                                        <a:schemeClr val="bg1"/>
                                      </p:to>
                                    </p:animClr>
                                  </p:subTnLst>
                                </p:cTn>
                              </p:par>
                            </p:childTnLst>
                          </p:cTn>
                        </p:par>
                        <p:par>
                          <p:cTn id="158" fill="hold" nodeType="afterGroup">
                            <p:stCondLst>
                              <p:cond delay="1000"/>
                            </p:stCondLst>
                            <p:childTnLst>
                              <p:par>
                                <p:cTn id="159" presetID="17" presetClass="entr" presetSubtype="8" fill="hold" grpId="0" nodeType="afterEffect">
                                  <p:stCondLst>
                                    <p:cond delay="0"/>
                                  </p:stCondLst>
                                  <p:childTnLst>
                                    <p:set>
                                      <p:cBhvr>
                                        <p:cTn id="160" dur="1" fill="hold">
                                          <p:stCondLst>
                                            <p:cond delay="0"/>
                                          </p:stCondLst>
                                        </p:cTn>
                                        <p:tgtEl>
                                          <p:spTgt spid="147581"/>
                                        </p:tgtEl>
                                        <p:attrNameLst>
                                          <p:attrName>style.visibility</p:attrName>
                                        </p:attrNameLst>
                                      </p:cBhvr>
                                      <p:to>
                                        <p:strVal val="visible"/>
                                      </p:to>
                                    </p:set>
                                    <p:anim calcmode="lin" valueType="num">
                                      <p:cBhvr>
                                        <p:cTn id="161" dur="500" fill="hold"/>
                                        <p:tgtEl>
                                          <p:spTgt spid="147581"/>
                                        </p:tgtEl>
                                        <p:attrNameLst>
                                          <p:attrName>ppt_x</p:attrName>
                                        </p:attrNameLst>
                                      </p:cBhvr>
                                      <p:tavLst>
                                        <p:tav tm="0">
                                          <p:val>
                                            <p:strVal val="#ppt_x-#ppt_w/2"/>
                                          </p:val>
                                        </p:tav>
                                        <p:tav tm="100000">
                                          <p:val>
                                            <p:strVal val="#ppt_x"/>
                                          </p:val>
                                        </p:tav>
                                      </p:tavLst>
                                    </p:anim>
                                    <p:anim calcmode="lin" valueType="num">
                                      <p:cBhvr>
                                        <p:cTn id="162" dur="500" fill="hold"/>
                                        <p:tgtEl>
                                          <p:spTgt spid="147581"/>
                                        </p:tgtEl>
                                        <p:attrNameLst>
                                          <p:attrName>ppt_y</p:attrName>
                                        </p:attrNameLst>
                                      </p:cBhvr>
                                      <p:tavLst>
                                        <p:tav tm="0">
                                          <p:val>
                                            <p:strVal val="#ppt_y"/>
                                          </p:val>
                                        </p:tav>
                                        <p:tav tm="100000">
                                          <p:val>
                                            <p:strVal val="#ppt_y"/>
                                          </p:val>
                                        </p:tav>
                                      </p:tavLst>
                                    </p:anim>
                                    <p:anim calcmode="lin" valueType="num">
                                      <p:cBhvr>
                                        <p:cTn id="163" dur="500" fill="hold"/>
                                        <p:tgtEl>
                                          <p:spTgt spid="147581"/>
                                        </p:tgtEl>
                                        <p:attrNameLst>
                                          <p:attrName>ppt_w</p:attrName>
                                        </p:attrNameLst>
                                      </p:cBhvr>
                                      <p:tavLst>
                                        <p:tav tm="0">
                                          <p:val>
                                            <p:fltVal val="0"/>
                                          </p:val>
                                        </p:tav>
                                        <p:tav tm="100000">
                                          <p:val>
                                            <p:strVal val="#ppt_w"/>
                                          </p:val>
                                        </p:tav>
                                      </p:tavLst>
                                    </p:anim>
                                    <p:anim calcmode="lin" valueType="num">
                                      <p:cBhvr>
                                        <p:cTn id="164" dur="500" fill="hold"/>
                                        <p:tgtEl>
                                          <p:spTgt spid="147581"/>
                                        </p:tgtEl>
                                        <p:attrNameLst>
                                          <p:attrName>ppt_h</p:attrName>
                                        </p:attrNameLst>
                                      </p:cBhvr>
                                      <p:tavLst>
                                        <p:tav tm="0">
                                          <p:val>
                                            <p:strVal val="#ppt_h"/>
                                          </p:val>
                                        </p:tav>
                                        <p:tav tm="100000">
                                          <p:val>
                                            <p:strVal val="#ppt_h"/>
                                          </p:val>
                                        </p:tav>
                                      </p:tavLst>
                                    </p:anim>
                                  </p:childTnLst>
                                </p:cTn>
                              </p:par>
                            </p:childTnLst>
                          </p:cTn>
                        </p:par>
                        <p:par>
                          <p:cTn id="165" fill="hold" nodeType="afterGroup">
                            <p:stCondLst>
                              <p:cond delay="1500"/>
                            </p:stCondLst>
                            <p:childTnLst>
                              <p:par>
                                <p:cTn id="166" presetID="9" presetClass="entr" presetSubtype="0" fill="hold" grpId="0" nodeType="afterEffect">
                                  <p:stCondLst>
                                    <p:cond delay="0"/>
                                  </p:stCondLst>
                                  <p:childTnLst>
                                    <p:set>
                                      <p:cBhvr>
                                        <p:cTn id="167" dur="1" fill="hold">
                                          <p:stCondLst>
                                            <p:cond delay="0"/>
                                          </p:stCondLst>
                                        </p:cTn>
                                        <p:tgtEl>
                                          <p:spTgt spid="147582"/>
                                        </p:tgtEl>
                                        <p:attrNameLst>
                                          <p:attrName>style.visibility</p:attrName>
                                        </p:attrNameLst>
                                      </p:cBhvr>
                                      <p:to>
                                        <p:strVal val="visible"/>
                                      </p:to>
                                    </p:set>
                                    <p:animEffect transition="in" filter="dissolve">
                                      <p:cBhvr>
                                        <p:cTn id="168" dur="500"/>
                                        <p:tgtEl>
                                          <p:spTgt spid="147582"/>
                                        </p:tgtEl>
                                      </p:cBhvr>
                                    </p:animEffect>
                                  </p:childTnLst>
                                  <p:subTnLst>
                                    <p:animClr clrSpc="rgb" dir="cw">
                                      <p:cBhvr override="childStyle">
                                        <p:cTn dur="1" fill="hold" display="0" masterRel="nextClick" afterEffect="1"/>
                                        <p:tgtEl>
                                          <p:spTgt spid="147582"/>
                                        </p:tgtEl>
                                        <p:attrNameLst>
                                          <p:attrName>ppt_c</p:attrName>
                                        </p:attrNameLst>
                                      </p:cBhvr>
                                      <p:to>
                                        <a:schemeClr val="bg1"/>
                                      </p:to>
                                    </p:animClr>
                                  </p:subTnLst>
                                </p:cTn>
                              </p:par>
                            </p:childTnLst>
                          </p:cTn>
                        </p:par>
                      </p:childTnLst>
                    </p:cTn>
                  </p:par>
                  <p:par>
                    <p:cTn id="169" fill="hold" nodeType="clickPar">
                      <p:stCondLst>
                        <p:cond delay="indefinite"/>
                      </p:stCondLst>
                      <p:childTnLst>
                        <p:par>
                          <p:cTn id="170" fill="hold" nodeType="withGroup">
                            <p:stCondLst>
                              <p:cond delay="0"/>
                            </p:stCondLst>
                            <p:childTnLst>
                              <p:par>
                                <p:cTn id="171" presetID="17" presetClass="entr" presetSubtype="8" fill="hold" grpId="0" nodeType="clickEffect">
                                  <p:stCondLst>
                                    <p:cond delay="0"/>
                                  </p:stCondLst>
                                  <p:childTnLst>
                                    <p:set>
                                      <p:cBhvr>
                                        <p:cTn id="172" dur="1" fill="hold">
                                          <p:stCondLst>
                                            <p:cond delay="0"/>
                                          </p:stCondLst>
                                        </p:cTn>
                                        <p:tgtEl>
                                          <p:spTgt spid="147583"/>
                                        </p:tgtEl>
                                        <p:attrNameLst>
                                          <p:attrName>style.visibility</p:attrName>
                                        </p:attrNameLst>
                                      </p:cBhvr>
                                      <p:to>
                                        <p:strVal val="visible"/>
                                      </p:to>
                                    </p:set>
                                    <p:anim calcmode="lin" valueType="num">
                                      <p:cBhvr>
                                        <p:cTn id="173" dur="500" fill="hold"/>
                                        <p:tgtEl>
                                          <p:spTgt spid="147583"/>
                                        </p:tgtEl>
                                        <p:attrNameLst>
                                          <p:attrName>ppt_x</p:attrName>
                                        </p:attrNameLst>
                                      </p:cBhvr>
                                      <p:tavLst>
                                        <p:tav tm="0">
                                          <p:val>
                                            <p:strVal val="#ppt_x-#ppt_w/2"/>
                                          </p:val>
                                        </p:tav>
                                        <p:tav tm="100000">
                                          <p:val>
                                            <p:strVal val="#ppt_x"/>
                                          </p:val>
                                        </p:tav>
                                      </p:tavLst>
                                    </p:anim>
                                    <p:anim calcmode="lin" valueType="num">
                                      <p:cBhvr>
                                        <p:cTn id="174" dur="500" fill="hold"/>
                                        <p:tgtEl>
                                          <p:spTgt spid="147583"/>
                                        </p:tgtEl>
                                        <p:attrNameLst>
                                          <p:attrName>ppt_y</p:attrName>
                                        </p:attrNameLst>
                                      </p:cBhvr>
                                      <p:tavLst>
                                        <p:tav tm="0">
                                          <p:val>
                                            <p:strVal val="#ppt_y"/>
                                          </p:val>
                                        </p:tav>
                                        <p:tav tm="100000">
                                          <p:val>
                                            <p:strVal val="#ppt_y"/>
                                          </p:val>
                                        </p:tav>
                                      </p:tavLst>
                                    </p:anim>
                                    <p:anim calcmode="lin" valueType="num">
                                      <p:cBhvr>
                                        <p:cTn id="175" dur="500" fill="hold"/>
                                        <p:tgtEl>
                                          <p:spTgt spid="147583"/>
                                        </p:tgtEl>
                                        <p:attrNameLst>
                                          <p:attrName>ppt_w</p:attrName>
                                        </p:attrNameLst>
                                      </p:cBhvr>
                                      <p:tavLst>
                                        <p:tav tm="0">
                                          <p:val>
                                            <p:fltVal val="0"/>
                                          </p:val>
                                        </p:tav>
                                        <p:tav tm="100000">
                                          <p:val>
                                            <p:strVal val="#ppt_w"/>
                                          </p:val>
                                        </p:tav>
                                      </p:tavLst>
                                    </p:anim>
                                    <p:anim calcmode="lin" valueType="num">
                                      <p:cBhvr>
                                        <p:cTn id="176" dur="500" fill="hold"/>
                                        <p:tgtEl>
                                          <p:spTgt spid="147583"/>
                                        </p:tgtEl>
                                        <p:attrNameLst>
                                          <p:attrName>ppt_h</p:attrName>
                                        </p:attrNameLst>
                                      </p:cBhvr>
                                      <p:tavLst>
                                        <p:tav tm="0">
                                          <p:val>
                                            <p:strVal val="#ppt_h"/>
                                          </p:val>
                                        </p:tav>
                                        <p:tav tm="100000">
                                          <p:val>
                                            <p:strVal val="#ppt_h"/>
                                          </p:val>
                                        </p:tav>
                                      </p:tavLst>
                                    </p:anim>
                                  </p:childTnLst>
                                </p:cTn>
                              </p:par>
                            </p:childTnLst>
                          </p:cTn>
                        </p:par>
                        <p:par>
                          <p:cTn id="177" fill="hold" nodeType="afterGroup">
                            <p:stCondLst>
                              <p:cond delay="500"/>
                            </p:stCondLst>
                            <p:childTnLst>
                              <p:par>
                                <p:cTn id="178" presetID="17" presetClass="entr" presetSubtype="4" fill="hold" grpId="0" nodeType="afterEffect">
                                  <p:stCondLst>
                                    <p:cond delay="0"/>
                                  </p:stCondLst>
                                  <p:childTnLst>
                                    <p:set>
                                      <p:cBhvr>
                                        <p:cTn id="179" dur="1" fill="hold">
                                          <p:stCondLst>
                                            <p:cond delay="0"/>
                                          </p:stCondLst>
                                        </p:cTn>
                                        <p:tgtEl>
                                          <p:spTgt spid="147584"/>
                                        </p:tgtEl>
                                        <p:attrNameLst>
                                          <p:attrName>style.visibility</p:attrName>
                                        </p:attrNameLst>
                                      </p:cBhvr>
                                      <p:to>
                                        <p:strVal val="visible"/>
                                      </p:to>
                                    </p:set>
                                    <p:anim calcmode="lin" valueType="num">
                                      <p:cBhvr>
                                        <p:cTn id="180" dur="500" fill="hold"/>
                                        <p:tgtEl>
                                          <p:spTgt spid="147584"/>
                                        </p:tgtEl>
                                        <p:attrNameLst>
                                          <p:attrName>ppt_x</p:attrName>
                                        </p:attrNameLst>
                                      </p:cBhvr>
                                      <p:tavLst>
                                        <p:tav tm="0">
                                          <p:val>
                                            <p:strVal val="#ppt_x"/>
                                          </p:val>
                                        </p:tav>
                                        <p:tav tm="100000">
                                          <p:val>
                                            <p:strVal val="#ppt_x"/>
                                          </p:val>
                                        </p:tav>
                                      </p:tavLst>
                                    </p:anim>
                                    <p:anim calcmode="lin" valueType="num">
                                      <p:cBhvr>
                                        <p:cTn id="181" dur="500" fill="hold"/>
                                        <p:tgtEl>
                                          <p:spTgt spid="147584"/>
                                        </p:tgtEl>
                                        <p:attrNameLst>
                                          <p:attrName>ppt_y</p:attrName>
                                        </p:attrNameLst>
                                      </p:cBhvr>
                                      <p:tavLst>
                                        <p:tav tm="0">
                                          <p:val>
                                            <p:strVal val="#ppt_y+#ppt_h/2"/>
                                          </p:val>
                                        </p:tav>
                                        <p:tav tm="100000">
                                          <p:val>
                                            <p:strVal val="#ppt_y"/>
                                          </p:val>
                                        </p:tav>
                                      </p:tavLst>
                                    </p:anim>
                                    <p:anim calcmode="lin" valueType="num">
                                      <p:cBhvr>
                                        <p:cTn id="182" dur="500" fill="hold"/>
                                        <p:tgtEl>
                                          <p:spTgt spid="147584"/>
                                        </p:tgtEl>
                                        <p:attrNameLst>
                                          <p:attrName>ppt_w</p:attrName>
                                        </p:attrNameLst>
                                      </p:cBhvr>
                                      <p:tavLst>
                                        <p:tav tm="0">
                                          <p:val>
                                            <p:strVal val="#ppt_w"/>
                                          </p:val>
                                        </p:tav>
                                        <p:tav tm="100000">
                                          <p:val>
                                            <p:strVal val="#ppt_w"/>
                                          </p:val>
                                        </p:tav>
                                      </p:tavLst>
                                    </p:anim>
                                    <p:anim calcmode="lin" valueType="num">
                                      <p:cBhvr>
                                        <p:cTn id="183" dur="500" fill="hold"/>
                                        <p:tgtEl>
                                          <p:spTgt spid="147584"/>
                                        </p:tgtEl>
                                        <p:attrNameLst>
                                          <p:attrName>ppt_h</p:attrName>
                                        </p:attrNameLst>
                                      </p:cBhvr>
                                      <p:tavLst>
                                        <p:tav tm="0">
                                          <p:val>
                                            <p:fltVal val="0"/>
                                          </p:val>
                                        </p:tav>
                                        <p:tav tm="100000">
                                          <p:val>
                                            <p:strVal val="#ppt_h"/>
                                          </p:val>
                                        </p:tav>
                                      </p:tavLst>
                                    </p:anim>
                                  </p:childTnLst>
                                </p:cTn>
                              </p:par>
                            </p:childTnLst>
                          </p:cTn>
                        </p:par>
                        <p:par>
                          <p:cTn id="184" fill="hold" nodeType="afterGroup">
                            <p:stCondLst>
                              <p:cond delay="1000"/>
                            </p:stCondLst>
                            <p:childTnLst>
                              <p:par>
                                <p:cTn id="185" presetID="17" presetClass="entr" presetSubtype="8" fill="hold" grpId="0" nodeType="afterEffect">
                                  <p:stCondLst>
                                    <p:cond delay="0"/>
                                  </p:stCondLst>
                                  <p:childTnLst>
                                    <p:set>
                                      <p:cBhvr>
                                        <p:cTn id="186" dur="1" fill="hold">
                                          <p:stCondLst>
                                            <p:cond delay="0"/>
                                          </p:stCondLst>
                                        </p:cTn>
                                        <p:tgtEl>
                                          <p:spTgt spid="147585"/>
                                        </p:tgtEl>
                                        <p:attrNameLst>
                                          <p:attrName>style.visibility</p:attrName>
                                        </p:attrNameLst>
                                      </p:cBhvr>
                                      <p:to>
                                        <p:strVal val="visible"/>
                                      </p:to>
                                    </p:set>
                                    <p:anim calcmode="lin" valueType="num">
                                      <p:cBhvr>
                                        <p:cTn id="187" dur="500" fill="hold"/>
                                        <p:tgtEl>
                                          <p:spTgt spid="147585"/>
                                        </p:tgtEl>
                                        <p:attrNameLst>
                                          <p:attrName>ppt_x</p:attrName>
                                        </p:attrNameLst>
                                      </p:cBhvr>
                                      <p:tavLst>
                                        <p:tav tm="0">
                                          <p:val>
                                            <p:strVal val="#ppt_x-#ppt_w/2"/>
                                          </p:val>
                                        </p:tav>
                                        <p:tav tm="100000">
                                          <p:val>
                                            <p:strVal val="#ppt_x"/>
                                          </p:val>
                                        </p:tav>
                                      </p:tavLst>
                                    </p:anim>
                                    <p:anim calcmode="lin" valueType="num">
                                      <p:cBhvr>
                                        <p:cTn id="188" dur="500" fill="hold"/>
                                        <p:tgtEl>
                                          <p:spTgt spid="147585"/>
                                        </p:tgtEl>
                                        <p:attrNameLst>
                                          <p:attrName>ppt_y</p:attrName>
                                        </p:attrNameLst>
                                      </p:cBhvr>
                                      <p:tavLst>
                                        <p:tav tm="0">
                                          <p:val>
                                            <p:strVal val="#ppt_y"/>
                                          </p:val>
                                        </p:tav>
                                        <p:tav tm="100000">
                                          <p:val>
                                            <p:strVal val="#ppt_y"/>
                                          </p:val>
                                        </p:tav>
                                      </p:tavLst>
                                    </p:anim>
                                    <p:anim calcmode="lin" valueType="num">
                                      <p:cBhvr>
                                        <p:cTn id="189" dur="500" fill="hold"/>
                                        <p:tgtEl>
                                          <p:spTgt spid="147585"/>
                                        </p:tgtEl>
                                        <p:attrNameLst>
                                          <p:attrName>ppt_w</p:attrName>
                                        </p:attrNameLst>
                                      </p:cBhvr>
                                      <p:tavLst>
                                        <p:tav tm="0">
                                          <p:val>
                                            <p:fltVal val="0"/>
                                          </p:val>
                                        </p:tav>
                                        <p:tav tm="100000">
                                          <p:val>
                                            <p:strVal val="#ppt_w"/>
                                          </p:val>
                                        </p:tav>
                                      </p:tavLst>
                                    </p:anim>
                                    <p:anim calcmode="lin" valueType="num">
                                      <p:cBhvr>
                                        <p:cTn id="190" dur="500" fill="hold"/>
                                        <p:tgtEl>
                                          <p:spTgt spid="147585"/>
                                        </p:tgtEl>
                                        <p:attrNameLst>
                                          <p:attrName>ppt_h</p:attrName>
                                        </p:attrNameLst>
                                      </p:cBhvr>
                                      <p:tavLst>
                                        <p:tav tm="0">
                                          <p:val>
                                            <p:strVal val="#ppt_h"/>
                                          </p:val>
                                        </p:tav>
                                        <p:tav tm="100000">
                                          <p:val>
                                            <p:strVal val="#ppt_h"/>
                                          </p:val>
                                        </p:tav>
                                      </p:tavLst>
                                    </p:anim>
                                  </p:childTnLst>
                                </p:cTn>
                              </p:par>
                            </p:childTnLst>
                          </p:cTn>
                        </p:par>
                        <p:par>
                          <p:cTn id="191" fill="hold" nodeType="afterGroup">
                            <p:stCondLst>
                              <p:cond delay="1500"/>
                            </p:stCondLst>
                            <p:childTnLst>
                              <p:par>
                                <p:cTn id="192" presetID="17" presetClass="entr" presetSubtype="1" fill="hold" grpId="0" nodeType="afterEffect">
                                  <p:stCondLst>
                                    <p:cond delay="0"/>
                                  </p:stCondLst>
                                  <p:childTnLst>
                                    <p:set>
                                      <p:cBhvr>
                                        <p:cTn id="193" dur="1" fill="hold">
                                          <p:stCondLst>
                                            <p:cond delay="0"/>
                                          </p:stCondLst>
                                        </p:cTn>
                                        <p:tgtEl>
                                          <p:spTgt spid="147586"/>
                                        </p:tgtEl>
                                        <p:attrNameLst>
                                          <p:attrName>style.visibility</p:attrName>
                                        </p:attrNameLst>
                                      </p:cBhvr>
                                      <p:to>
                                        <p:strVal val="visible"/>
                                      </p:to>
                                    </p:set>
                                    <p:anim calcmode="lin" valueType="num">
                                      <p:cBhvr>
                                        <p:cTn id="194" dur="500" fill="hold"/>
                                        <p:tgtEl>
                                          <p:spTgt spid="147586"/>
                                        </p:tgtEl>
                                        <p:attrNameLst>
                                          <p:attrName>ppt_x</p:attrName>
                                        </p:attrNameLst>
                                      </p:cBhvr>
                                      <p:tavLst>
                                        <p:tav tm="0">
                                          <p:val>
                                            <p:strVal val="#ppt_x"/>
                                          </p:val>
                                        </p:tav>
                                        <p:tav tm="100000">
                                          <p:val>
                                            <p:strVal val="#ppt_x"/>
                                          </p:val>
                                        </p:tav>
                                      </p:tavLst>
                                    </p:anim>
                                    <p:anim calcmode="lin" valueType="num">
                                      <p:cBhvr>
                                        <p:cTn id="195" dur="500" fill="hold"/>
                                        <p:tgtEl>
                                          <p:spTgt spid="147586"/>
                                        </p:tgtEl>
                                        <p:attrNameLst>
                                          <p:attrName>ppt_y</p:attrName>
                                        </p:attrNameLst>
                                      </p:cBhvr>
                                      <p:tavLst>
                                        <p:tav tm="0">
                                          <p:val>
                                            <p:strVal val="#ppt_y-#ppt_h/2"/>
                                          </p:val>
                                        </p:tav>
                                        <p:tav tm="100000">
                                          <p:val>
                                            <p:strVal val="#ppt_y"/>
                                          </p:val>
                                        </p:tav>
                                      </p:tavLst>
                                    </p:anim>
                                    <p:anim calcmode="lin" valueType="num">
                                      <p:cBhvr>
                                        <p:cTn id="196" dur="500" fill="hold"/>
                                        <p:tgtEl>
                                          <p:spTgt spid="147586"/>
                                        </p:tgtEl>
                                        <p:attrNameLst>
                                          <p:attrName>ppt_w</p:attrName>
                                        </p:attrNameLst>
                                      </p:cBhvr>
                                      <p:tavLst>
                                        <p:tav tm="0">
                                          <p:val>
                                            <p:strVal val="#ppt_w"/>
                                          </p:val>
                                        </p:tav>
                                        <p:tav tm="100000">
                                          <p:val>
                                            <p:strVal val="#ppt_w"/>
                                          </p:val>
                                        </p:tav>
                                      </p:tavLst>
                                    </p:anim>
                                    <p:anim calcmode="lin" valueType="num">
                                      <p:cBhvr>
                                        <p:cTn id="197" dur="500" fill="hold"/>
                                        <p:tgtEl>
                                          <p:spTgt spid="147586"/>
                                        </p:tgtEl>
                                        <p:attrNameLst>
                                          <p:attrName>ppt_h</p:attrName>
                                        </p:attrNameLst>
                                      </p:cBhvr>
                                      <p:tavLst>
                                        <p:tav tm="0">
                                          <p:val>
                                            <p:fltVal val="0"/>
                                          </p:val>
                                        </p:tav>
                                        <p:tav tm="100000">
                                          <p:val>
                                            <p:strVal val="#ppt_h"/>
                                          </p:val>
                                        </p:tav>
                                      </p:tavLst>
                                    </p:anim>
                                  </p:childTnLst>
                                </p:cTn>
                              </p:par>
                            </p:childTnLst>
                          </p:cTn>
                        </p:par>
                        <p:par>
                          <p:cTn id="198" fill="hold" nodeType="afterGroup">
                            <p:stCondLst>
                              <p:cond delay="2000"/>
                            </p:stCondLst>
                            <p:childTnLst>
                              <p:par>
                                <p:cTn id="199" presetID="9" presetClass="entr" presetSubtype="0" fill="hold" grpId="0" nodeType="afterEffect">
                                  <p:stCondLst>
                                    <p:cond delay="0"/>
                                  </p:stCondLst>
                                  <p:childTnLst>
                                    <p:set>
                                      <p:cBhvr>
                                        <p:cTn id="200" dur="1" fill="hold">
                                          <p:stCondLst>
                                            <p:cond delay="0"/>
                                          </p:stCondLst>
                                        </p:cTn>
                                        <p:tgtEl>
                                          <p:spTgt spid="147587"/>
                                        </p:tgtEl>
                                        <p:attrNameLst>
                                          <p:attrName>style.visibility</p:attrName>
                                        </p:attrNameLst>
                                      </p:cBhvr>
                                      <p:to>
                                        <p:strVal val="visible"/>
                                      </p:to>
                                    </p:set>
                                    <p:animEffect transition="in" filter="dissolve">
                                      <p:cBhvr>
                                        <p:cTn id="201" dur="500"/>
                                        <p:tgtEl>
                                          <p:spTgt spid="147587"/>
                                        </p:tgtEl>
                                      </p:cBhvr>
                                    </p:animEffect>
                                  </p:childTnLst>
                                </p:cTn>
                              </p:par>
                            </p:childTnLst>
                          </p:cTn>
                        </p:par>
                        <p:par>
                          <p:cTn id="202" fill="hold" nodeType="afterGroup">
                            <p:stCondLst>
                              <p:cond delay="2500"/>
                            </p:stCondLst>
                            <p:childTnLst>
                              <p:par>
                                <p:cTn id="203" presetID="9" presetClass="entr" presetSubtype="0" fill="hold" grpId="0" nodeType="afterEffect">
                                  <p:stCondLst>
                                    <p:cond delay="0"/>
                                  </p:stCondLst>
                                  <p:childTnLst>
                                    <p:set>
                                      <p:cBhvr>
                                        <p:cTn id="204" dur="1" fill="hold">
                                          <p:stCondLst>
                                            <p:cond delay="0"/>
                                          </p:stCondLst>
                                        </p:cTn>
                                        <p:tgtEl>
                                          <p:spTgt spid="147588"/>
                                        </p:tgtEl>
                                        <p:attrNameLst>
                                          <p:attrName>style.visibility</p:attrName>
                                        </p:attrNameLst>
                                      </p:cBhvr>
                                      <p:to>
                                        <p:strVal val="visible"/>
                                      </p:to>
                                    </p:set>
                                    <p:animEffect transition="in" filter="dissolve">
                                      <p:cBhvr>
                                        <p:cTn id="205" dur="500"/>
                                        <p:tgtEl>
                                          <p:spTgt spid="147588"/>
                                        </p:tgtEl>
                                      </p:cBhvr>
                                    </p:animEffec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17" presetClass="entr" presetSubtype="4" fill="hold" nodeType="clickEffect">
                                  <p:stCondLst>
                                    <p:cond delay="0"/>
                                  </p:stCondLst>
                                  <p:childTnLst>
                                    <p:set>
                                      <p:cBhvr>
                                        <p:cTn id="209" dur="1" fill="hold">
                                          <p:stCondLst>
                                            <p:cond delay="0"/>
                                          </p:stCondLst>
                                        </p:cTn>
                                        <p:tgtEl>
                                          <p:spTgt spid="147595"/>
                                        </p:tgtEl>
                                        <p:attrNameLst>
                                          <p:attrName>style.visibility</p:attrName>
                                        </p:attrNameLst>
                                      </p:cBhvr>
                                      <p:to>
                                        <p:strVal val="visible"/>
                                      </p:to>
                                    </p:set>
                                    <p:anim calcmode="lin" valueType="num">
                                      <p:cBhvr>
                                        <p:cTn id="210" dur="500" fill="hold"/>
                                        <p:tgtEl>
                                          <p:spTgt spid="147595"/>
                                        </p:tgtEl>
                                        <p:attrNameLst>
                                          <p:attrName>ppt_x</p:attrName>
                                        </p:attrNameLst>
                                      </p:cBhvr>
                                      <p:tavLst>
                                        <p:tav tm="0">
                                          <p:val>
                                            <p:strVal val="#ppt_x"/>
                                          </p:val>
                                        </p:tav>
                                        <p:tav tm="100000">
                                          <p:val>
                                            <p:strVal val="#ppt_x"/>
                                          </p:val>
                                        </p:tav>
                                      </p:tavLst>
                                    </p:anim>
                                    <p:anim calcmode="lin" valueType="num">
                                      <p:cBhvr>
                                        <p:cTn id="211" dur="500" fill="hold"/>
                                        <p:tgtEl>
                                          <p:spTgt spid="147595"/>
                                        </p:tgtEl>
                                        <p:attrNameLst>
                                          <p:attrName>ppt_y</p:attrName>
                                        </p:attrNameLst>
                                      </p:cBhvr>
                                      <p:tavLst>
                                        <p:tav tm="0">
                                          <p:val>
                                            <p:strVal val="#ppt_y+#ppt_h/2"/>
                                          </p:val>
                                        </p:tav>
                                        <p:tav tm="100000">
                                          <p:val>
                                            <p:strVal val="#ppt_y"/>
                                          </p:val>
                                        </p:tav>
                                      </p:tavLst>
                                    </p:anim>
                                    <p:anim calcmode="lin" valueType="num">
                                      <p:cBhvr>
                                        <p:cTn id="212" dur="500" fill="hold"/>
                                        <p:tgtEl>
                                          <p:spTgt spid="147595"/>
                                        </p:tgtEl>
                                        <p:attrNameLst>
                                          <p:attrName>ppt_w</p:attrName>
                                        </p:attrNameLst>
                                      </p:cBhvr>
                                      <p:tavLst>
                                        <p:tav tm="0">
                                          <p:val>
                                            <p:strVal val="#ppt_w"/>
                                          </p:val>
                                        </p:tav>
                                        <p:tav tm="100000">
                                          <p:val>
                                            <p:strVal val="#ppt_w"/>
                                          </p:val>
                                        </p:tav>
                                      </p:tavLst>
                                    </p:anim>
                                    <p:anim calcmode="lin" valueType="num">
                                      <p:cBhvr>
                                        <p:cTn id="213" dur="500" fill="hold"/>
                                        <p:tgtEl>
                                          <p:spTgt spid="147595"/>
                                        </p:tgtEl>
                                        <p:attrNameLst>
                                          <p:attrName>ppt_h</p:attrName>
                                        </p:attrNameLst>
                                      </p:cBhvr>
                                      <p:tavLst>
                                        <p:tav tm="0">
                                          <p:val>
                                            <p:fltVal val="0"/>
                                          </p:val>
                                        </p:tav>
                                        <p:tav tm="100000">
                                          <p:val>
                                            <p:strVal val="#ppt_h"/>
                                          </p:val>
                                        </p:tav>
                                      </p:tavLst>
                                    </p:anim>
                                  </p:childTnLst>
                                </p:cTn>
                              </p:par>
                            </p:childTnLst>
                          </p:cTn>
                        </p:par>
                        <p:par>
                          <p:cTn id="214" fill="hold" nodeType="afterGroup">
                            <p:stCondLst>
                              <p:cond delay="500"/>
                            </p:stCondLst>
                            <p:childTnLst>
                              <p:par>
                                <p:cTn id="215" presetID="17" presetClass="entr" presetSubtype="2" fill="hold" nodeType="afterEffect">
                                  <p:stCondLst>
                                    <p:cond delay="0"/>
                                  </p:stCondLst>
                                  <p:childTnLst>
                                    <p:set>
                                      <p:cBhvr>
                                        <p:cTn id="216" dur="1" fill="hold">
                                          <p:stCondLst>
                                            <p:cond delay="0"/>
                                          </p:stCondLst>
                                        </p:cTn>
                                        <p:tgtEl>
                                          <p:spTgt spid="147596"/>
                                        </p:tgtEl>
                                        <p:attrNameLst>
                                          <p:attrName>style.visibility</p:attrName>
                                        </p:attrNameLst>
                                      </p:cBhvr>
                                      <p:to>
                                        <p:strVal val="visible"/>
                                      </p:to>
                                    </p:set>
                                    <p:anim calcmode="lin" valueType="num">
                                      <p:cBhvr>
                                        <p:cTn id="217" dur="500" fill="hold"/>
                                        <p:tgtEl>
                                          <p:spTgt spid="147596"/>
                                        </p:tgtEl>
                                        <p:attrNameLst>
                                          <p:attrName>ppt_x</p:attrName>
                                        </p:attrNameLst>
                                      </p:cBhvr>
                                      <p:tavLst>
                                        <p:tav tm="0">
                                          <p:val>
                                            <p:strVal val="#ppt_x+#ppt_w/2"/>
                                          </p:val>
                                        </p:tav>
                                        <p:tav tm="100000">
                                          <p:val>
                                            <p:strVal val="#ppt_x"/>
                                          </p:val>
                                        </p:tav>
                                      </p:tavLst>
                                    </p:anim>
                                    <p:anim calcmode="lin" valueType="num">
                                      <p:cBhvr>
                                        <p:cTn id="218" dur="500" fill="hold"/>
                                        <p:tgtEl>
                                          <p:spTgt spid="147596"/>
                                        </p:tgtEl>
                                        <p:attrNameLst>
                                          <p:attrName>ppt_y</p:attrName>
                                        </p:attrNameLst>
                                      </p:cBhvr>
                                      <p:tavLst>
                                        <p:tav tm="0">
                                          <p:val>
                                            <p:strVal val="#ppt_y"/>
                                          </p:val>
                                        </p:tav>
                                        <p:tav tm="100000">
                                          <p:val>
                                            <p:strVal val="#ppt_y"/>
                                          </p:val>
                                        </p:tav>
                                      </p:tavLst>
                                    </p:anim>
                                    <p:anim calcmode="lin" valueType="num">
                                      <p:cBhvr>
                                        <p:cTn id="219" dur="500" fill="hold"/>
                                        <p:tgtEl>
                                          <p:spTgt spid="147596"/>
                                        </p:tgtEl>
                                        <p:attrNameLst>
                                          <p:attrName>ppt_w</p:attrName>
                                        </p:attrNameLst>
                                      </p:cBhvr>
                                      <p:tavLst>
                                        <p:tav tm="0">
                                          <p:val>
                                            <p:fltVal val="0"/>
                                          </p:val>
                                        </p:tav>
                                        <p:tav tm="100000">
                                          <p:val>
                                            <p:strVal val="#ppt_w"/>
                                          </p:val>
                                        </p:tav>
                                      </p:tavLst>
                                    </p:anim>
                                    <p:anim calcmode="lin" valueType="num">
                                      <p:cBhvr>
                                        <p:cTn id="220" dur="500" fill="hold"/>
                                        <p:tgtEl>
                                          <p:spTgt spid="147596"/>
                                        </p:tgtEl>
                                        <p:attrNameLst>
                                          <p:attrName>ppt_h</p:attrName>
                                        </p:attrNameLst>
                                      </p:cBhvr>
                                      <p:tavLst>
                                        <p:tav tm="0">
                                          <p:val>
                                            <p:strVal val="#ppt_h"/>
                                          </p:val>
                                        </p:tav>
                                        <p:tav tm="100000">
                                          <p:val>
                                            <p:strVal val="#ppt_h"/>
                                          </p:val>
                                        </p:tav>
                                      </p:tavLst>
                                    </p:anim>
                                  </p:childTnLst>
                                </p:cTn>
                              </p:par>
                            </p:childTnLst>
                          </p:cTn>
                        </p:par>
                        <p:par>
                          <p:cTn id="221" fill="hold" nodeType="afterGroup">
                            <p:stCondLst>
                              <p:cond delay="1000"/>
                            </p:stCondLst>
                            <p:childTnLst>
                              <p:par>
                                <p:cTn id="222" presetID="17" presetClass="entr" presetSubtype="1" fill="hold" nodeType="afterEffect">
                                  <p:stCondLst>
                                    <p:cond delay="0"/>
                                  </p:stCondLst>
                                  <p:childTnLst>
                                    <p:set>
                                      <p:cBhvr>
                                        <p:cTn id="223" dur="1" fill="hold">
                                          <p:stCondLst>
                                            <p:cond delay="0"/>
                                          </p:stCondLst>
                                        </p:cTn>
                                        <p:tgtEl>
                                          <p:spTgt spid="147597"/>
                                        </p:tgtEl>
                                        <p:attrNameLst>
                                          <p:attrName>style.visibility</p:attrName>
                                        </p:attrNameLst>
                                      </p:cBhvr>
                                      <p:to>
                                        <p:strVal val="visible"/>
                                      </p:to>
                                    </p:set>
                                    <p:anim calcmode="lin" valueType="num">
                                      <p:cBhvr>
                                        <p:cTn id="224" dur="500" fill="hold"/>
                                        <p:tgtEl>
                                          <p:spTgt spid="147597"/>
                                        </p:tgtEl>
                                        <p:attrNameLst>
                                          <p:attrName>ppt_x</p:attrName>
                                        </p:attrNameLst>
                                      </p:cBhvr>
                                      <p:tavLst>
                                        <p:tav tm="0">
                                          <p:val>
                                            <p:strVal val="#ppt_x"/>
                                          </p:val>
                                        </p:tav>
                                        <p:tav tm="100000">
                                          <p:val>
                                            <p:strVal val="#ppt_x"/>
                                          </p:val>
                                        </p:tav>
                                      </p:tavLst>
                                    </p:anim>
                                    <p:anim calcmode="lin" valueType="num">
                                      <p:cBhvr>
                                        <p:cTn id="225" dur="500" fill="hold"/>
                                        <p:tgtEl>
                                          <p:spTgt spid="147597"/>
                                        </p:tgtEl>
                                        <p:attrNameLst>
                                          <p:attrName>ppt_y</p:attrName>
                                        </p:attrNameLst>
                                      </p:cBhvr>
                                      <p:tavLst>
                                        <p:tav tm="0">
                                          <p:val>
                                            <p:strVal val="#ppt_y-#ppt_h/2"/>
                                          </p:val>
                                        </p:tav>
                                        <p:tav tm="100000">
                                          <p:val>
                                            <p:strVal val="#ppt_y"/>
                                          </p:val>
                                        </p:tav>
                                      </p:tavLst>
                                    </p:anim>
                                    <p:anim calcmode="lin" valueType="num">
                                      <p:cBhvr>
                                        <p:cTn id="226" dur="500" fill="hold"/>
                                        <p:tgtEl>
                                          <p:spTgt spid="147597"/>
                                        </p:tgtEl>
                                        <p:attrNameLst>
                                          <p:attrName>ppt_w</p:attrName>
                                        </p:attrNameLst>
                                      </p:cBhvr>
                                      <p:tavLst>
                                        <p:tav tm="0">
                                          <p:val>
                                            <p:strVal val="#ppt_w"/>
                                          </p:val>
                                        </p:tav>
                                        <p:tav tm="100000">
                                          <p:val>
                                            <p:strVal val="#ppt_w"/>
                                          </p:val>
                                        </p:tav>
                                      </p:tavLst>
                                    </p:anim>
                                    <p:anim calcmode="lin" valueType="num">
                                      <p:cBhvr>
                                        <p:cTn id="227" dur="500" fill="hold"/>
                                        <p:tgtEl>
                                          <p:spTgt spid="147597"/>
                                        </p:tgtEl>
                                        <p:attrNameLst>
                                          <p:attrName>ppt_h</p:attrName>
                                        </p:attrNameLst>
                                      </p:cBhvr>
                                      <p:tavLst>
                                        <p:tav tm="0">
                                          <p:val>
                                            <p:fltVal val="0"/>
                                          </p:val>
                                        </p:tav>
                                        <p:tav tm="100000">
                                          <p:val>
                                            <p:strVal val="#ppt_h"/>
                                          </p:val>
                                        </p:tav>
                                      </p:tavLst>
                                    </p:anim>
                                  </p:childTnLst>
                                </p:cTn>
                              </p:par>
                            </p:childTnLst>
                          </p:cTn>
                        </p:par>
                      </p:childTnLst>
                    </p:cTn>
                  </p:par>
                  <p:par>
                    <p:cTn id="228" fill="hold" nodeType="clickPar">
                      <p:stCondLst>
                        <p:cond delay="indefinite"/>
                      </p:stCondLst>
                      <p:childTnLst>
                        <p:par>
                          <p:cTn id="229" fill="hold" nodeType="withGroup">
                            <p:stCondLst>
                              <p:cond delay="0"/>
                            </p:stCondLst>
                            <p:childTnLst>
                              <p:par>
                                <p:cTn id="230" presetID="17" presetClass="entr" presetSubtype="4" fill="hold" grpId="0" nodeType="clickEffect">
                                  <p:stCondLst>
                                    <p:cond delay="0"/>
                                  </p:stCondLst>
                                  <p:childTnLst>
                                    <p:set>
                                      <p:cBhvr>
                                        <p:cTn id="231" dur="1" fill="hold">
                                          <p:stCondLst>
                                            <p:cond delay="0"/>
                                          </p:stCondLst>
                                        </p:cTn>
                                        <p:tgtEl>
                                          <p:spTgt spid="147589"/>
                                        </p:tgtEl>
                                        <p:attrNameLst>
                                          <p:attrName>style.visibility</p:attrName>
                                        </p:attrNameLst>
                                      </p:cBhvr>
                                      <p:to>
                                        <p:strVal val="visible"/>
                                      </p:to>
                                    </p:set>
                                    <p:anim calcmode="lin" valueType="num">
                                      <p:cBhvr>
                                        <p:cTn id="232" dur="500" fill="hold"/>
                                        <p:tgtEl>
                                          <p:spTgt spid="147589"/>
                                        </p:tgtEl>
                                        <p:attrNameLst>
                                          <p:attrName>ppt_x</p:attrName>
                                        </p:attrNameLst>
                                      </p:cBhvr>
                                      <p:tavLst>
                                        <p:tav tm="0">
                                          <p:val>
                                            <p:strVal val="#ppt_x"/>
                                          </p:val>
                                        </p:tav>
                                        <p:tav tm="100000">
                                          <p:val>
                                            <p:strVal val="#ppt_x"/>
                                          </p:val>
                                        </p:tav>
                                      </p:tavLst>
                                    </p:anim>
                                    <p:anim calcmode="lin" valueType="num">
                                      <p:cBhvr>
                                        <p:cTn id="233" dur="500" fill="hold"/>
                                        <p:tgtEl>
                                          <p:spTgt spid="147589"/>
                                        </p:tgtEl>
                                        <p:attrNameLst>
                                          <p:attrName>ppt_y</p:attrName>
                                        </p:attrNameLst>
                                      </p:cBhvr>
                                      <p:tavLst>
                                        <p:tav tm="0">
                                          <p:val>
                                            <p:strVal val="#ppt_y+#ppt_h/2"/>
                                          </p:val>
                                        </p:tav>
                                        <p:tav tm="100000">
                                          <p:val>
                                            <p:strVal val="#ppt_y"/>
                                          </p:val>
                                        </p:tav>
                                      </p:tavLst>
                                    </p:anim>
                                    <p:anim calcmode="lin" valueType="num">
                                      <p:cBhvr>
                                        <p:cTn id="234" dur="500" fill="hold"/>
                                        <p:tgtEl>
                                          <p:spTgt spid="147589"/>
                                        </p:tgtEl>
                                        <p:attrNameLst>
                                          <p:attrName>ppt_w</p:attrName>
                                        </p:attrNameLst>
                                      </p:cBhvr>
                                      <p:tavLst>
                                        <p:tav tm="0">
                                          <p:val>
                                            <p:strVal val="#ppt_w"/>
                                          </p:val>
                                        </p:tav>
                                        <p:tav tm="100000">
                                          <p:val>
                                            <p:strVal val="#ppt_w"/>
                                          </p:val>
                                        </p:tav>
                                      </p:tavLst>
                                    </p:anim>
                                    <p:anim calcmode="lin" valueType="num">
                                      <p:cBhvr>
                                        <p:cTn id="235" dur="500" fill="hold"/>
                                        <p:tgtEl>
                                          <p:spTgt spid="147589"/>
                                        </p:tgtEl>
                                        <p:attrNameLst>
                                          <p:attrName>ppt_h</p:attrName>
                                        </p:attrNameLst>
                                      </p:cBhvr>
                                      <p:tavLst>
                                        <p:tav tm="0">
                                          <p:val>
                                            <p:fltVal val="0"/>
                                          </p:val>
                                        </p:tav>
                                        <p:tav tm="100000">
                                          <p:val>
                                            <p:strVal val="#ppt_h"/>
                                          </p:val>
                                        </p:tav>
                                      </p:tavLst>
                                    </p:anim>
                                  </p:childTnLst>
                                </p:cTn>
                              </p:par>
                            </p:childTnLst>
                          </p:cTn>
                        </p:par>
                        <p:par>
                          <p:cTn id="236" fill="hold" nodeType="afterGroup">
                            <p:stCondLst>
                              <p:cond delay="500"/>
                            </p:stCondLst>
                            <p:childTnLst>
                              <p:par>
                                <p:cTn id="237" presetID="17" presetClass="entr" presetSubtype="2" fill="hold" grpId="0" nodeType="afterEffect">
                                  <p:stCondLst>
                                    <p:cond delay="0"/>
                                  </p:stCondLst>
                                  <p:childTnLst>
                                    <p:set>
                                      <p:cBhvr>
                                        <p:cTn id="238" dur="1" fill="hold">
                                          <p:stCondLst>
                                            <p:cond delay="0"/>
                                          </p:stCondLst>
                                        </p:cTn>
                                        <p:tgtEl>
                                          <p:spTgt spid="147590"/>
                                        </p:tgtEl>
                                        <p:attrNameLst>
                                          <p:attrName>style.visibility</p:attrName>
                                        </p:attrNameLst>
                                      </p:cBhvr>
                                      <p:to>
                                        <p:strVal val="visible"/>
                                      </p:to>
                                    </p:set>
                                    <p:anim calcmode="lin" valueType="num">
                                      <p:cBhvr>
                                        <p:cTn id="239" dur="500" fill="hold"/>
                                        <p:tgtEl>
                                          <p:spTgt spid="147590"/>
                                        </p:tgtEl>
                                        <p:attrNameLst>
                                          <p:attrName>ppt_x</p:attrName>
                                        </p:attrNameLst>
                                      </p:cBhvr>
                                      <p:tavLst>
                                        <p:tav tm="0">
                                          <p:val>
                                            <p:strVal val="#ppt_x+#ppt_w/2"/>
                                          </p:val>
                                        </p:tav>
                                        <p:tav tm="100000">
                                          <p:val>
                                            <p:strVal val="#ppt_x"/>
                                          </p:val>
                                        </p:tav>
                                      </p:tavLst>
                                    </p:anim>
                                    <p:anim calcmode="lin" valueType="num">
                                      <p:cBhvr>
                                        <p:cTn id="240" dur="500" fill="hold"/>
                                        <p:tgtEl>
                                          <p:spTgt spid="147590"/>
                                        </p:tgtEl>
                                        <p:attrNameLst>
                                          <p:attrName>ppt_y</p:attrName>
                                        </p:attrNameLst>
                                      </p:cBhvr>
                                      <p:tavLst>
                                        <p:tav tm="0">
                                          <p:val>
                                            <p:strVal val="#ppt_y"/>
                                          </p:val>
                                        </p:tav>
                                        <p:tav tm="100000">
                                          <p:val>
                                            <p:strVal val="#ppt_y"/>
                                          </p:val>
                                        </p:tav>
                                      </p:tavLst>
                                    </p:anim>
                                    <p:anim calcmode="lin" valueType="num">
                                      <p:cBhvr>
                                        <p:cTn id="241" dur="500" fill="hold"/>
                                        <p:tgtEl>
                                          <p:spTgt spid="147590"/>
                                        </p:tgtEl>
                                        <p:attrNameLst>
                                          <p:attrName>ppt_w</p:attrName>
                                        </p:attrNameLst>
                                      </p:cBhvr>
                                      <p:tavLst>
                                        <p:tav tm="0">
                                          <p:val>
                                            <p:fltVal val="0"/>
                                          </p:val>
                                        </p:tav>
                                        <p:tav tm="100000">
                                          <p:val>
                                            <p:strVal val="#ppt_w"/>
                                          </p:val>
                                        </p:tav>
                                      </p:tavLst>
                                    </p:anim>
                                    <p:anim calcmode="lin" valueType="num">
                                      <p:cBhvr>
                                        <p:cTn id="242" dur="500" fill="hold"/>
                                        <p:tgtEl>
                                          <p:spTgt spid="147590"/>
                                        </p:tgtEl>
                                        <p:attrNameLst>
                                          <p:attrName>ppt_h</p:attrName>
                                        </p:attrNameLst>
                                      </p:cBhvr>
                                      <p:tavLst>
                                        <p:tav tm="0">
                                          <p:val>
                                            <p:strVal val="#ppt_h"/>
                                          </p:val>
                                        </p:tav>
                                        <p:tav tm="100000">
                                          <p:val>
                                            <p:strVal val="#ppt_h"/>
                                          </p:val>
                                        </p:tav>
                                      </p:tavLst>
                                    </p:anim>
                                  </p:childTnLst>
                                </p:cTn>
                              </p:par>
                            </p:childTnLst>
                          </p:cTn>
                        </p:par>
                        <p:par>
                          <p:cTn id="243" fill="hold" nodeType="afterGroup">
                            <p:stCondLst>
                              <p:cond delay="1000"/>
                            </p:stCondLst>
                            <p:childTnLst>
                              <p:par>
                                <p:cTn id="244" presetID="17" presetClass="entr" presetSubtype="4" fill="hold" grpId="0" nodeType="afterEffect">
                                  <p:stCondLst>
                                    <p:cond delay="0"/>
                                  </p:stCondLst>
                                  <p:childTnLst>
                                    <p:set>
                                      <p:cBhvr>
                                        <p:cTn id="245" dur="1" fill="hold">
                                          <p:stCondLst>
                                            <p:cond delay="0"/>
                                          </p:stCondLst>
                                        </p:cTn>
                                        <p:tgtEl>
                                          <p:spTgt spid="147599"/>
                                        </p:tgtEl>
                                        <p:attrNameLst>
                                          <p:attrName>style.visibility</p:attrName>
                                        </p:attrNameLst>
                                      </p:cBhvr>
                                      <p:to>
                                        <p:strVal val="visible"/>
                                      </p:to>
                                    </p:set>
                                    <p:anim calcmode="lin" valueType="num">
                                      <p:cBhvr>
                                        <p:cTn id="246" dur="500" fill="hold"/>
                                        <p:tgtEl>
                                          <p:spTgt spid="147599"/>
                                        </p:tgtEl>
                                        <p:attrNameLst>
                                          <p:attrName>ppt_x</p:attrName>
                                        </p:attrNameLst>
                                      </p:cBhvr>
                                      <p:tavLst>
                                        <p:tav tm="0">
                                          <p:val>
                                            <p:strVal val="#ppt_x"/>
                                          </p:val>
                                        </p:tav>
                                        <p:tav tm="100000">
                                          <p:val>
                                            <p:strVal val="#ppt_x"/>
                                          </p:val>
                                        </p:tav>
                                      </p:tavLst>
                                    </p:anim>
                                    <p:anim calcmode="lin" valueType="num">
                                      <p:cBhvr>
                                        <p:cTn id="247" dur="500" fill="hold"/>
                                        <p:tgtEl>
                                          <p:spTgt spid="147599"/>
                                        </p:tgtEl>
                                        <p:attrNameLst>
                                          <p:attrName>ppt_y</p:attrName>
                                        </p:attrNameLst>
                                      </p:cBhvr>
                                      <p:tavLst>
                                        <p:tav tm="0">
                                          <p:val>
                                            <p:strVal val="#ppt_y+#ppt_h/2"/>
                                          </p:val>
                                        </p:tav>
                                        <p:tav tm="100000">
                                          <p:val>
                                            <p:strVal val="#ppt_y"/>
                                          </p:val>
                                        </p:tav>
                                      </p:tavLst>
                                    </p:anim>
                                    <p:anim calcmode="lin" valueType="num">
                                      <p:cBhvr>
                                        <p:cTn id="248" dur="500" fill="hold"/>
                                        <p:tgtEl>
                                          <p:spTgt spid="147599"/>
                                        </p:tgtEl>
                                        <p:attrNameLst>
                                          <p:attrName>ppt_w</p:attrName>
                                        </p:attrNameLst>
                                      </p:cBhvr>
                                      <p:tavLst>
                                        <p:tav tm="0">
                                          <p:val>
                                            <p:strVal val="#ppt_w"/>
                                          </p:val>
                                        </p:tav>
                                        <p:tav tm="100000">
                                          <p:val>
                                            <p:strVal val="#ppt_w"/>
                                          </p:val>
                                        </p:tav>
                                      </p:tavLst>
                                    </p:anim>
                                    <p:anim calcmode="lin" valueType="num">
                                      <p:cBhvr>
                                        <p:cTn id="249" dur="500" fill="hold"/>
                                        <p:tgtEl>
                                          <p:spTgt spid="147599"/>
                                        </p:tgtEl>
                                        <p:attrNameLst>
                                          <p:attrName>ppt_h</p:attrName>
                                        </p:attrNameLst>
                                      </p:cBhvr>
                                      <p:tavLst>
                                        <p:tav tm="0">
                                          <p:val>
                                            <p:fltVal val="0"/>
                                          </p:val>
                                        </p:tav>
                                        <p:tav tm="100000">
                                          <p:val>
                                            <p:strVal val="#ppt_h"/>
                                          </p:val>
                                        </p:tav>
                                      </p:tavLst>
                                    </p:anim>
                                  </p:childTnLst>
                                </p:cTn>
                              </p:par>
                            </p:childTnLst>
                          </p:cTn>
                        </p:par>
                      </p:childTnLst>
                    </p:cTn>
                  </p:par>
                  <p:par>
                    <p:cTn id="250" fill="hold" nodeType="clickPar">
                      <p:stCondLst>
                        <p:cond delay="indefinite"/>
                      </p:stCondLst>
                      <p:childTnLst>
                        <p:par>
                          <p:cTn id="251" fill="hold" nodeType="withGroup">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47591"/>
                                        </p:tgtEl>
                                        <p:attrNameLst>
                                          <p:attrName>style.visibility</p:attrName>
                                        </p:attrNameLst>
                                      </p:cBhvr>
                                      <p:to>
                                        <p:strVal val="visible"/>
                                      </p:to>
                                    </p:set>
                                    <p:animEffect transition="in" filter="dissolve">
                                      <p:cBhvr>
                                        <p:cTn id="254" dur="500"/>
                                        <p:tgtEl>
                                          <p:spTgt spid="147591"/>
                                        </p:tgtEl>
                                      </p:cBhvr>
                                    </p:animEffect>
                                  </p:childTnLst>
                                </p:cTn>
                              </p:par>
                            </p:childTnLst>
                          </p:cTn>
                        </p:par>
                        <p:par>
                          <p:cTn id="255" fill="hold" nodeType="afterGroup">
                            <p:stCondLst>
                              <p:cond delay="500"/>
                            </p:stCondLst>
                            <p:childTnLst>
                              <p:par>
                                <p:cTn id="256" presetID="9" presetClass="entr" presetSubtype="0" fill="hold" grpId="0" nodeType="afterEffect">
                                  <p:stCondLst>
                                    <p:cond delay="0"/>
                                  </p:stCondLst>
                                  <p:childTnLst>
                                    <p:set>
                                      <p:cBhvr>
                                        <p:cTn id="257" dur="1" fill="hold">
                                          <p:stCondLst>
                                            <p:cond delay="0"/>
                                          </p:stCondLst>
                                        </p:cTn>
                                        <p:tgtEl>
                                          <p:spTgt spid="147592"/>
                                        </p:tgtEl>
                                        <p:attrNameLst>
                                          <p:attrName>style.visibility</p:attrName>
                                        </p:attrNameLst>
                                      </p:cBhvr>
                                      <p:to>
                                        <p:strVal val="visible"/>
                                      </p:to>
                                    </p:set>
                                    <p:animEffect transition="in" filter="dissolve">
                                      <p:cBhvr>
                                        <p:cTn id="258" dur="500"/>
                                        <p:tgtEl>
                                          <p:spTgt spid="147592"/>
                                        </p:tgtEl>
                                      </p:cBhvr>
                                    </p:animEffect>
                                  </p:childTnLst>
                                </p:cTn>
                              </p:par>
                            </p:childTnLst>
                          </p:cTn>
                        </p:par>
                        <p:par>
                          <p:cTn id="259" fill="hold" nodeType="afterGroup">
                            <p:stCondLst>
                              <p:cond delay="1000"/>
                            </p:stCondLst>
                            <p:childTnLst>
                              <p:par>
                                <p:cTn id="260" presetID="17" presetClass="entr" presetSubtype="1" fill="hold" grpId="0" nodeType="afterEffect">
                                  <p:stCondLst>
                                    <p:cond delay="0"/>
                                  </p:stCondLst>
                                  <p:childTnLst>
                                    <p:set>
                                      <p:cBhvr>
                                        <p:cTn id="261" dur="1" fill="hold">
                                          <p:stCondLst>
                                            <p:cond delay="0"/>
                                          </p:stCondLst>
                                        </p:cTn>
                                        <p:tgtEl>
                                          <p:spTgt spid="147593"/>
                                        </p:tgtEl>
                                        <p:attrNameLst>
                                          <p:attrName>style.visibility</p:attrName>
                                        </p:attrNameLst>
                                      </p:cBhvr>
                                      <p:to>
                                        <p:strVal val="visible"/>
                                      </p:to>
                                    </p:set>
                                    <p:anim calcmode="lin" valueType="num">
                                      <p:cBhvr>
                                        <p:cTn id="262" dur="500" fill="hold"/>
                                        <p:tgtEl>
                                          <p:spTgt spid="147593"/>
                                        </p:tgtEl>
                                        <p:attrNameLst>
                                          <p:attrName>ppt_x</p:attrName>
                                        </p:attrNameLst>
                                      </p:cBhvr>
                                      <p:tavLst>
                                        <p:tav tm="0">
                                          <p:val>
                                            <p:strVal val="#ppt_x"/>
                                          </p:val>
                                        </p:tav>
                                        <p:tav tm="100000">
                                          <p:val>
                                            <p:strVal val="#ppt_x"/>
                                          </p:val>
                                        </p:tav>
                                      </p:tavLst>
                                    </p:anim>
                                    <p:anim calcmode="lin" valueType="num">
                                      <p:cBhvr>
                                        <p:cTn id="263" dur="500" fill="hold"/>
                                        <p:tgtEl>
                                          <p:spTgt spid="147593"/>
                                        </p:tgtEl>
                                        <p:attrNameLst>
                                          <p:attrName>ppt_y</p:attrName>
                                        </p:attrNameLst>
                                      </p:cBhvr>
                                      <p:tavLst>
                                        <p:tav tm="0">
                                          <p:val>
                                            <p:strVal val="#ppt_y-#ppt_h/2"/>
                                          </p:val>
                                        </p:tav>
                                        <p:tav tm="100000">
                                          <p:val>
                                            <p:strVal val="#ppt_y"/>
                                          </p:val>
                                        </p:tav>
                                      </p:tavLst>
                                    </p:anim>
                                    <p:anim calcmode="lin" valueType="num">
                                      <p:cBhvr>
                                        <p:cTn id="264" dur="500" fill="hold"/>
                                        <p:tgtEl>
                                          <p:spTgt spid="147593"/>
                                        </p:tgtEl>
                                        <p:attrNameLst>
                                          <p:attrName>ppt_w</p:attrName>
                                        </p:attrNameLst>
                                      </p:cBhvr>
                                      <p:tavLst>
                                        <p:tav tm="0">
                                          <p:val>
                                            <p:strVal val="#ppt_w"/>
                                          </p:val>
                                        </p:tav>
                                        <p:tav tm="100000">
                                          <p:val>
                                            <p:strVal val="#ppt_w"/>
                                          </p:val>
                                        </p:tav>
                                      </p:tavLst>
                                    </p:anim>
                                    <p:anim calcmode="lin" valueType="num">
                                      <p:cBhvr>
                                        <p:cTn id="265" dur="500" fill="hold"/>
                                        <p:tgtEl>
                                          <p:spTgt spid="147593"/>
                                        </p:tgtEl>
                                        <p:attrNameLst>
                                          <p:attrName>ppt_h</p:attrName>
                                        </p:attrNameLst>
                                      </p:cBhvr>
                                      <p:tavLst>
                                        <p:tav tm="0">
                                          <p:val>
                                            <p:fltVal val="0"/>
                                          </p:val>
                                        </p:tav>
                                        <p:tav tm="100000">
                                          <p:val>
                                            <p:strVal val="#ppt_h"/>
                                          </p:val>
                                        </p:tav>
                                      </p:tavLst>
                                    </p:anim>
                                  </p:childTnLst>
                                </p:cTn>
                              </p:par>
                            </p:childTnLst>
                          </p:cTn>
                        </p:par>
                        <p:par>
                          <p:cTn id="266" fill="hold" nodeType="afterGroup">
                            <p:stCondLst>
                              <p:cond delay="1500"/>
                            </p:stCondLst>
                            <p:childTnLst>
                              <p:par>
                                <p:cTn id="267" presetID="1" presetClass="exit" presetSubtype="0" fill="hold" grpId="0" nodeType="afterEffect">
                                  <p:stCondLst>
                                    <p:cond delay="0"/>
                                  </p:stCondLst>
                                  <p:childTnLst>
                                    <p:set>
                                      <p:cBhvr>
                                        <p:cTn id="268" dur="1" fill="hold">
                                          <p:stCondLst>
                                            <p:cond delay="0"/>
                                          </p:stCondLst>
                                        </p:cTn>
                                        <p:tgtEl>
                                          <p:spTgt spid="147598"/>
                                        </p:tgtEl>
                                        <p:attrNameLst>
                                          <p:attrName>style.visibility</p:attrName>
                                        </p:attrNameLst>
                                      </p:cBhvr>
                                      <p:to>
                                        <p:strVal val="hidden"/>
                                      </p:to>
                                    </p:set>
                                  </p:childTnLst>
                                </p:cTn>
                              </p:par>
                            </p:childTnLst>
                          </p:cTn>
                        </p:par>
                        <p:par>
                          <p:cTn id="269" fill="hold" nodeType="afterGroup">
                            <p:stCondLst>
                              <p:cond delay="1500"/>
                            </p:stCondLst>
                            <p:childTnLst>
                              <p:par>
                                <p:cTn id="270" presetID="9" presetClass="entr" presetSubtype="0" fill="hold" grpId="0" nodeType="afterEffect">
                                  <p:stCondLst>
                                    <p:cond delay="0"/>
                                  </p:stCondLst>
                                  <p:childTnLst>
                                    <p:set>
                                      <p:cBhvr>
                                        <p:cTn id="271" dur="1" fill="hold">
                                          <p:stCondLst>
                                            <p:cond delay="0"/>
                                          </p:stCondLst>
                                        </p:cTn>
                                        <p:tgtEl>
                                          <p:spTgt spid="147594"/>
                                        </p:tgtEl>
                                        <p:attrNameLst>
                                          <p:attrName>style.visibility</p:attrName>
                                        </p:attrNameLst>
                                      </p:cBhvr>
                                      <p:to>
                                        <p:strVal val="visible"/>
                                      </p:to>
                                    </p:set>
                                    <p:animEffect transition="in" filter="dissolve">
                                      <p:cBhvr>
                                        <p:cTn id="272" dur="500"/>
                                        <p:tgtEl>
                                          <p:spTgt spid="147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28" grpId="0" autoUpdateAnimBg="0"/>
      <p:bldP spid="147553" grpId="0" animBg="1"/>
      <p:bldP spid="147554" grpId="0" autoUpdateAnimBg="0"/>
      <p:bldP spid="147556" grpId="0" animBg="1"/>
      <p:bldP spid="147557" grpId="0" animBg="1"/>
      <p:bldP spid="147559" grpId="0" animBg="1"/>
      <p:bldP spid="147561" grpId="0" animBg="1"/>
      <p:bldP spid="147562" grpId="0" animBg="1"/>
      <p:bldP spid="147563" grpId="0" animBg="1"/>
      <p:bldP spid="147564" grpId="0" autoUpdateAnimBg="0"/>
      <p:bldP spid="147565" grpId="0" animBg="1"/>
      <p:bldP spid="147566" grpId="0" autoUpdateAnimBg="0"/>
      <p:bldP spid="147569" grpId="0" animBg="1"/>
      <p:bldP spid="147570" grpId="0" autoUpdateAnimBg="0"/>
      <p:bldP spid="147571" grpId="0" animBg="1"/>
      <p:bldP spid="147572" grpId="0" animBg="1"/>
      <p:bldP spid="147573" grpId="0" animBg="1"/>
      <p:bldP spid="147574" grpId="0" animBg="1"/>
      <p:bldP spid="147576" grpId="0" animBg="1"/>
      <p:bldP spid="147577" grpId="0" animBg="1"/>
      <p:bldP spid="147578" grpId="0" autoUpdateAnimBg="0"/>
      <p:bldP spid="147579" grpId="0" animBg="1"/>
      <p:bldP spid="147580" grpId="0" animBg="1"/>
      <p:bldP spid="147581" grpId="0" animBg="1"/>
      <p:bldP spid="147582" grpId="0" animBg="1"/>
      <p:bldP spid="147583" grpId="0" animBg="1"/>
      <p:bldP spid="147584" grpId="0" animBg="1"/>
      <p:bldP spid="147585" grpId="0" animBg="1"/>
      <p:bldP spid="147586" grpId="0" animBg="1"/>
      <p:bldP spid="147587" grpId="0" animBg="1"/>
      <p:bldP spid="147588" grpId="0" autoUpdateAnimBg="0"/>
      <p:bldP spid="147589" grpId="0" animBg="1"/>
      <p:bldP spid="147590" grpId="0" animBg="1"/>
      <p:bldP spid="147591" grpId="0" animBg="1"/>
      <p:bldP spid="147592" grpId="0" autoUpdateAnimBg="0"/>
      <p:bldP spid="147593" grpId="0" animBg="1"/>
      <p:bldP spid="147594" grpId="0" autoUpdateAnimBg="0"/>
      <p:bldP spid="147598" grpId="0"/>
      <p:bldP spid="14759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6. 1  </a:t>
            </a:r>
            <a:r>
              <a:rPr lang="zh-CN" altLang="en-US" dirty="0"/>
              <a:t>处 理 器 概 述</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6.1.1 CPU</a:t>
            </a:r>
            <a:r>
              <a:rPr lang="zh-CN" altLang="en-US" dirty="0"/>
              <a:t>功能</a:t>
            </a:r>
            <a:endParaRPr lang="en-US" altLang="zh-CN" dirty="0"/>
          </a:p>
          <a:p>
            <a:pPr>
              <a:lnSpc>
                <a:spcPct val="150000"/>
              </a:lnSpc>
              <a:spcBef>
                <a:spcPts val="1200"/>
              </a:spcBef>
              <a:defRPr/>
            </a:pPr>
            <a:r>
              <a:rPr lang="en-US" altLang="zh-CN" dirty="0"/>
              <a:t>6.1.2 CPU</a:t>
            </a:r>
            <a:r>
              <a:rPr lang="zh-CN" altLang="en-US" dirty="0"/>
              <a:t>的内部结构</a:t>
            </a:r>
            <a:endParaRPr lang="en-US" altLang="zh-CN" dirty="0"/>
          </a:p>
          <a:p>
            <a:pPr>
              <a:lnSpc>
                <a:spcPct val="150000"/>
              </a:lnSpc>
              <a:spcBef>
                <a:spcPts val="1200"/>
              </a:spcBef>
              <a:defRPr/>
            </a:pPr>
            <a:r>
              <a:rPr lang="en-US" altLang="zh-CN" dirty="0"/>
              <a:t>6.1.3.CPU</a:t>
            </a:r>
            <a:r>
              <a:rPr lang="zh-CN" altLang="en-US" dirty="0"/>
              <a:t>的指令周期</a:t>
            </a:r>
            <a:endParaRPr lang="en-US" altLang="zh-CN" dirty="0"/>
          </a:p>
          <a:p>
            <a:pPr>
              <a:lnSpc>
                <a:spcPct val="150000"/>
              </a:lnSpc>
              <a:spcBef>
                <a:spcPts val="1200"/>
              </a:spcBef>
              <a:defRPr/>
            </a:pPr>
            <a:r>
              <a:rPr lang="en-US" altLang="zh-CN" dirty="0"/>
              <a:t>6.1.4</a:t>
            </a:r>
            <a:r>
              <a:rPr lang="zh-CN" altLang="en-US" dirty="0"/>
              <a:t>指令执行流程</a:t>
            </a:r>
          </a:p>
        </p:txBody>
      </p:sp>
      <p:sp>
        <p:nvSpPr>
          <p:cNvPr id="4" name="矩形 3">
            <a:extLst>
              <a:ext uri="{FF2B5EF4-FFF2-40B4-BE49-F238E27FC236}">
                <a16:creationId xmlns:a16="http://schemas.microsoft.com/office/drawing/2014/main" id="{9D4009A7-808A-444D-8F86-716C47410EE7}"/>
              </a:ext>
            </a:extLst>
          </p:cNvPr>
          <p:cNvSpPr/>
          <p:nvPr/>
        </p:nvSpPr>
        <p:spPr>
          <a:xfrm>
            <a:off x="457200" y="1557338"/>
            <a:ext cx="3240360"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6.1.1 CPU</a:t>
            </a:r>
            <a:r>
              <a:rPr lang="zh-CN" altLang="en-US" sz="3200" kern="0" dirty="0">
                <a:solidFill>
                  <a:srgbClr val="000000"/>
                </a:solidFill>
              </a:rPr>
              <a:t>功能</a:t>
            </a:r>
            <a:endParaRPr lang="en-US" altLang="zh-CN" sz="3200" kern="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AutoShape 2">
            <a:extLst>
              <a:ext uri="{FF2B5EF4-FFF2-40B4-BE49-F238E27FC236}">
                <a16:creationId xmlns:a16="http://schemas.microsoft.com/office/drawing/2014/main" id="{C8CE71E7-3E47-484C-8C00-BD84F9FE516B}"/>
              </a:ext>
            </a:extLst>
          </p:cNvPr>
          <p:cNvSpPr>
            <a:spLocks noChangeArrowheads="1"/>
          </p:cNvSpPr>
          <p:nvPr/>
        </p:nvSpPr>
        <p:spPr bwMode="auto">
          <a:xfrm>
            <a:off x="381000" y="914400"/>
            <a:ext cx="8077200" cy="5410200"/>
          </a:xfrm>
          <a:prstGeom prst="flowChartAlternateProcess">
            <a:avLst/>
          </a:prstGeom>
          <a:solidFill>
            <a:srgbClr val="CCECFF"/>
          </a:solidFill>
          <a:ln w="9525">
            <a:solidFill>
              <a:schemeClr val="tx1"/>
            </a:solidFill>
            <a:miter lim="800000"/>
            <a:headEnd/>
            <a:tailEnd/>
          </a:ln>
          <a:effectLst>
            <a:outerShdw dist="107763"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8435" name="Rectangle 3">
            <a:extLst>
              <a:ext uri="{FF2B5EF4-FFF2-40B4-BE49-F238E27FC236}">
                <a16:creationId xmlns:a16="http://schemas.microsoft.com/office/drawing/2014/main" id="{A4E64EE9-40C5-404B-AB9B-F76E149766E8}"/>
              </a:ext>
            </a:extLst>
          </p:cNvPr>
          <p:cNvSpPr>
            <a:spLocks noGrp="1" noChangeArrowheads="1"/>
          </p:cNvSpPr>
          <p:nvPr>
            <p:ph type="title"/>
          </p:nvPr>
        </p:nvSpPr>
        <p:spPr>
          <a:xfrm>
            <a:off x="0" y="0"/>
            <a:ext cx="8229600" cy="836613"/>
          </a:xfrm>
        </p:spPr>
        <p:txBody>
          <a:bodyPr/>
          <a:lstStyle/>
          <a:p>
            <a:pPr eaLnBrk="1" hangingPunct="1"/>
            <a:r>
              <a:rPr lang="en-US" altLang="zh-CN" sz="3600">
                <a:latin typeface="华文新魏" panose="02010800040101010101" pitchFamily="2" charset="-122"/>
                <a:ea typeface="华文新魏" panose="02010800040101010101" pitchFamily="2" charset="-122"/>
              </a:rPr>
              <a:t>STA</a:t>
            </a:r>
            <a:r>
              <a:rPr lang="zh-CN" altLang="en-US" sz="3600">
                <a:latin typeface="华文新魏" panose="02010800040101010101" pitchFamily="2" charset="-122"/>
                <a:ea typeface="华文新魏" panose="02010800040101010101" pitchFamily="2" charset="-122"/>
              </a:rPr>
              <a:t>指令的指令周期</a:t>
            </a:r>
          </a:p>
        </p:txBody>
      </p:sp>
      <p:sp>
        <p:nvSpPr>
          <p:cNvPr id="18436" name="Text Box 4">
            <a:extLst>
              <a:ext uri="{FF2B5EF4-FFF2-40B4-BE49-F238E27FC236}">
                <a16:creationId xmlns:a16="http://schemas.microsoft.com/office/drawing/2014/main" id="{E8691F09-119F-4A18-8A53-41CB7CF1BF4C}"/>
              </a:ext>
            </a:extLst>
          </p:cNvPr>
          <p:cNvSpPr txBox="1">
            <a:spLocks noChangeArrowheads="1"/>
          </p:cNvSpPr>
          <p:nvPr/>
        </p:nvSpPr>
        <p:spPr bwMode="auto">
          <a:xfrm>
            <a:off x="533400" y="1066800"/>
            <a:ext cx="7543800"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2800" b="0"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    </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STA</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指令的指令周期由三个</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周期组成。其中第一个</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周期仍然是取指令阶段，其过程和</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CLA</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指令、</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ADD</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指令完全一样，不同的是此阶段中程序计数器加</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1</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后变为</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023</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，因而为取第四条指令做好了准备。我们假定，第一个</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周期结束后，</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STA 40</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指令已放入指令寄存器并完成译码测试。</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    第二个</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周期是送操作数地址。                </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    第三个</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周期是累加寄存器的内容传送到缓冲寄存器，然后再存入到所选定的存储单元中。</a:t>
            </a:r>
          </a:p>
        </p:txBody>
      </p:sp>
    </p:spTree>
    <p:extLst>
      <p:ext uri="{BB962C8B-B14F-4D97-AF65-F5344CB8AC3E}">
        <p14:creationId xmlns:p14="http://schemas.microsoft.com/office/powerpoint/2010/main" val="2004715664"/>
      </p:ext>
    </p:extLst>
  </p:cSld>
  <p:clrMapOvr>
    <a:masterClrMapping/>
  </p:clrMapOvr>
  <p:transition>
    <p:check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660074-F026-424D-9271-BB11401FA366}"/>
              </a:ext>
            </a:extLst>
          </p:cNvPr>
          <p:cNvSpPr>
            <a:spLocks noGrp="1" noChangeArrowheads="1"/>
          </p:cNvSpPr>
          <p:nvPr>
            <p:ph type="title"/>
          </p:nvPr>
        </p:nvSpPr>
        <p:spPr>
          <a:xfrm>
            <a:off x="228600" y="228600"/>
            <a:ext cx="7772400" cy="533400"/>
          </a:xfrm>
        </p:spPr>
        <p:txBody>
          <a:bodyPr/>
          <a:lstStyle/>
          <a:p>
            <a:pPr eaLnBrk="1" hangingPunct="1"/>
            <a:r>
              <a:rPr lang="en-US" altLang="zh-CN" sz="3600" b="1"/>
              <a:t>STA</a:t>
            </a:r>
            <a:r>
              <a:rPr lang="zh-CN" altLang="en-US" sz="3600" b="1"/>
              <a:t>指令的数据通路</a:t>
            </a:r>
          </a:p>
        </p:txBody>
      </p:sp>
      <p:sp>
        <p:nvSpPr>
          <p:cNvPr id="19459" name="Rectangle 3">
            <a:extLst>
              <a:ext uri="{FF2B5EF4-FFF2-40B4-BE49-F238E27FC236}">
                <a16:creationId xmlns:a16="http://schemas.microsoft.com/office/drawing/2014/main" id="{0CD8A0D7-4D38-4CF6-AD47-601B6CC7DBCE}"/>
              </a:ext>
            </a:extLst>
          </p:cNvPr>
          <p:cNvSpPr>
            <a:spLocks noChangeArrowheads="1"/>
          </p:cNvSpPr>
          <p:nvPr/>
        </p:nvSpPr>
        <p:spPr bwMode="auto">
          <a:xfrm>
            <a:off x="990600" y="20574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0" name="Rectangle 4">
            <a:extLst>
              <a:ext uri="{FF2B5EF4-FFF2-40B4-BE49-F238E27FC236}">
                <a16:creationId xmlns:a16="http://schemas.microsoft.com/office/drawing/2014/main" id="{0DE298FD-2D30-4F36-99A3-35872F7033F7}"/>
              </a:ext>
            </a:extLst>
          </p:cNvPr>
          <p:cNvSpPr>
            <a:spLocks noChangeArrowheads="1"/>
          </p:cNvSpPr>
          <p:nvPr/>
        </p:nvSpPr>
        <p:spPr bwMode="auto">
          <a:xfrm>
            <a:off x="838200" y="32766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1" name="Rectangle 5">
            <a:extLst>
              <a:ext uri="{FF2B5EF4-FFF2-40B4-BE49-F238E27FC236}">
                <a16:creationId xmlns:a16="http://schemas.microsoft.com/office/drawing/2014/main" id="{4E93A4ED-6D34-4E1E-8A58-10FF15EB9AA3}"/>
              </a:ext>
            </a:extLst>
          </p:cNvPr>
          <p:cNvSpPr>
            <a:spLocks noChangeArrowheads="1"/>
          </p:cNvSpPr>
          <p:nvPr/>
        </p:nvSpPr>
        <p:spPr bwMode="auto">
          <a:xfrm>
            <a:off x="762000" y="41148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2" name="Rectangle 6">
            <a:extLst>
              <a:ext uri="{FF2B5EF4-FFF2-40B4-BE49-F238E27FC236}">
                <a16:creationId xmlns:a16="http://schemas.microsoft.com/office/drawing/2014/main" id="{00D5FD1D-D194-4527-B822-37B24779C719}"/>
              </a:ext>
            </a:extLst>
          </p:cNvPr>
          <p:cNvSpPr>
            <a:spLocks noChangeArrowheads="1"/>
          </p:cNvSpPr>
          <p:nvPr/>
        </p:nvSpPr>
        <p:spPr bwMode="auto">
          <a:xfrm>
            <a:off x="2362200" y="4495800"/>
            <a:ext cx="1752600" cy="1981200"/>
          </a:xfrm>
          <a:prstGeom prst="rect">
            <a:avLst/>
          </a:prstGeom>
          <a:solidFill>
            <a:srgbClr val="FFFF99"/>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FF99"/>
            </a:extrusionClr>
            <a:contourClr>
              <a:srgbClr val="FFFF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3" name="Line 7">
            <a:extLst>
              <a:ext uri="{FF2B5EF4-FFF2-40B4-BE49-F238E27FC236}">
                <a16:creationId xmlns:a16="http://schemas.microsoft.com/office/drawing/2014/main" id="{F7BFF272-F3E5-4748-B421-0E705BFE26AA}"/>
              </a:ext>
            </a:extLst>
          </p:cNvPr>
          <p:cNvSpPr>
            <a:spLocks noChangeShapeType="1"/>
          </p:cNvSpPr>
          <p:nvPr/>
        </p:nvSpPr>
        <p:spPr bwMode="auto">
          <a:xfrm flipH="1">
            <a:off x="1828800" y="1524000"/>
            <a:ext cx="22860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4" name="Line 8">
            <a:extLst>
              <a:ext uri="{FF2B5EF4-FFF2-40B4-BE49-F238E27FC236}">
                <a16:creationId xmlns:a16="http://schemas.microsoft.com/office/drawing/2014/main" id="{95192DDB-4E5B-47A8-827A-703AC16DEB24}"/>
              </a:ext>
            </a:extLst>
          </p:cNvPr>
          <p:cNvSpPr>
            <a:spLocks noChangeShapeType="1"/>
          </p:cNvSpPr>
          <p:nvPr/>
        </p:nvSpPr>
        <p:spPr bwMode="auto">
          <a:xfrm>
            <a:off x="1828800" y="1524000"/>
            <a:ext cx="0" cy="533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5" name="AutoShape 9">
            <a:extLst>
              <a:ext uri="{FF2B5EF4-FFF2-40B4-BE49-F238E27FC236}">
                <a16:creationId xmlns:a16="http://schemas.microsoft.com/office/drawing/2014/main" id="{0006DDCA-E3C7-4E0C-AB80-E872DA433C0E}"/>
              </a:ext>
            </a:extLst>
          </p:cNvPr>
          <p:cNvSpPr>
            <a:spLocks noChangeArrowheads="1"/>
          </p:cNvSpPr>
          <p:nvPr/>
        </p:nvSpPr>
        <p:spPr bwMode="auto">
          <a:xfrm>
            <a:off x="990600" y="3581400"/>
            <a:ext cx="304800" cy="533400"/>
          </a:xfrm>
          <a:prstGeom prst="down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6" name="AutoShape 10">
            <a:extLst>
              <a:ext uri="{FF2B5EF4-FFF2-40B4-BE49-F238E27FC236}">
                <a16:creationId xmlns:a16="http://schemas.microsoft.com/office/drawing/2014/main" id="{C203F251-2B0A-4D4A-A757-B039EDA64DFB}"/>
              </a:ext>
            </a:extLst>
          </p:cNvPr>
          <p:cNvSpPr>
            <a:spLocks noChangeArrowheads="1"/>
          </p:cNvSpPr>
          <p:nvPr/>
        </p:nvSpPr>
        <p:spPr bwMode="auto">
          <a:xfrm>
            <a:off x="1752600" y="4953000"/>
            <a:ext cx="609600" cy="3048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7" name="Rectangle 11">
            <a:extLst>
              <a:ext uri="{FF2B5EF4-FFF2-40B4-BE49-F238E27FC236}">
                <a16:creationId xmlns:a16="http://schemas.microsoft.com/office/drawing/2014/main" id="{659BD777-E854-43AD-A160-E7385C1EDB01}"/>
              </a:ext>
            </a:extLst>
          </p:cNvPr>
          <p:cNvSpPr>
            <a:spLocks noChangeArrowheads="1"/>
          </p:cNvSpPr>
          <p:nvPr/>
        </p:nvSpPr>
        <p:spPr bwMode="auto">
          <a:xfrm>
            <a:off x="1600200" y="4419600"/>
            <a:ext cx="152400" cy="762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8" name="Rectangle 12">
            <a:extLst>
              <a:ext uri="{FF2B5EF4-FFF2-40B4-BE49-F238E27FC236}">
                <a16:creationId xmlns:a16="http://schemas.microsoft.com/office/drawing/2014/main" id="{DFE29A0D-4286-4179-89C0-C79081E5818D}"/>
              </a:ext>
            </a:extLst>
          </p:cNvPr>
          <p:cNvSpPr>
            <a:spLocks noChangeArrowheads="1"/>
          </p:cNvSpPr>
          <p:nvPr/>
        </p:nvSpPr>
        <p:spPr bwMode="auto">
          <a:xfrm>
            <a:off x="4724400" y="2971800"/>
            <a:ext cx="152400" cy="2209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9" name="Rectangle 13">
            <a:extLst>
              <a:ext uri="{FF2B5EF4-FFF2-40B4-BE49-F238E27FC236}">
                <a16:creationId xmlns:a16="http://schemas.microsoft.com/office/drawing/2014/main" id="{5402B9C2-77FF-4C3C-AFF6-061890063ED9}"/>
              </a:ext>
            </a:extLst>
          </p:cNvPr>
          <p:cNvSpPr>
            <a:spLocks noChangeArrowheads="1"/>
          </p:cNvSpPr>
          <p:nvPr/>
        </p:nvSpPr>
        <p:spPr bwMode="auto">
          <a:xfrm>
            <a:off x="1752600" y="2819400"/>
            <a:ext cx="31242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70" name="AutoShape 14">
            <a:extLst>
              <a:ext uri="{FF2B5EF4-FFF2-40B4-BE49-F238E27FC236}">
                <a16:creationId xmlns:a16="http://schemas.microsoft.com/office/drawing/2014/main" id="{35B92CBA-75D7-42AD-99D0-745978712117}"/>
              </a:ext>
            </a:extLst>
          </p:cNvPr>
          <p:cNvSpPr>
            <a:spLocks noChangeArrowheads="1"/>
          </p:cNvSpPr>
          <p:nvPr/>
        </p:nvSpPr>
        <p:spPr bwMode="auto">
          <a:xfrm>
            <a:off x="1524000" y="2819400"/>
            <a:ext cx="381000" cy="457200"/>
          </a:xfrm>
          <a:prstGeom prst="downArrow">
            <a:avLst>
              <a:gd name="adj1" fmla="val 50000"/>
              <a:gd name="adj2" fmla="val 3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71" name="Rectangle 15">
            <a:extLst>
              <a:ext uri="{FF2B5EF4-FFF2-40B4-BE49-F238E27FC236}">
                <a16:creationId xmlns:a16="http://schemas.microsoft.com/office/drawing/2014/main" id="{3D6A07A7-19F9-4971-AC01-41849A6DA569}"/>
              </a:ext>
            </a:extLst>
          </p:cNvPr>
          <p:cNvSpPr>
            <a:spLocks noChangeArrowheads="1"/>
          </p:cNvSpPr>
          <p:nvPr/>
        </p:nvSpPr>
        <p:spPr bwMode="auto">
          <a:xfrm>
            <a:off x="1752600" y="3657600"/>
            <a:ext cx="29718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72" name="AutoShape 16">
            <a:extLst>
              <a:ext uri="{FF2B5EF4-FFF2-40B4-BE49-F238E27FC236}">
                <a16:creationId xmlns:a16="http://schemas.microsoft.com/office/drawing/2014/main" id="{7E9A98BA-1C1E-4D7C-B418-E596DF9AD27A}"/>
              </a:ext>
            </a:extLst>
          </p:cNvPr>
          <p:cNvSpPr>
            <a:spLocks noChangeArrowheads="1"/>
          </p:cNvSpPr>
          <p:nvPr/>
        </p:nvSpPr>
        <p:spPr bwMode="auto">
          <a:xfrm>
            <a:off x="1524000" y="3657600"/>
            <a:ext cx="304800" cy="381000"/>
          </a:xfrm>
          <a:prstGeom prst="down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73" name="Line 17">
            <a:extLst>
              <a:ext uri="{FF2B5EF4-FFF2-40B4-BE49-F238E27FC236}">
                <a16:creationId xmlns:a16="http://schemas.microsoft.com/office/drawing/2014/main" id="{F309374F-404D-4F47-A4A0-BC497AF04B30}"/>
              </a:ext>
            </a:extLst>
          </p:cNvPr>
          <p:cNvSpPr>
            <a:spLocks noChangeShapeType="1"/>
          </p:cNvSpPr>
          <p:nvPr/>
        </p:nvSpPr>
        <p:spPr bwMode="auto">
          <a:xfrm flipH="1">
            <a:off x="2133600" y="41910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74" name="Line 18">
            <a:extLst>
              <a:ext uri="{FF2B5EF4-FFF2-40B4-BE49-F238E27FC236}">
                <a16:creationId xmlns:a16="http://schemas.microsoft.com/office/drawing/2014/main" id="{4091CB89-ACFC-413C-A5F9-F9E73A3E337F}"/>
              </a:ext>
            </a:extLst>
          </p:cNvPr>
          <p:cNvSpPr>
            <a:spLocks noChangeShapeType="1"/>
          </p:cNvSpPr>
          <p:nvPr/>
        </p:nvSpPr>
        <p:spPr bwMode="auto">
          <a:xfrm flipH="1">
            <a:off x="2133600" y="33528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75" name="Text Box 19">
            <a:extLst>
              <a:ext uri="{FF2B5EF4-FFF2-40B4-BE49-F238E27FC236}">
                <a16:creationId xmlns:a16="http://schemas.microsoft.com/office/drawing/2014/main" id="{1AAF2BF5-D850-4D60-A5F2-9E8ABEE1C2FD}"/>
              </a:ext>
            </a:extLst>
          </p:cNvPr>
          <p:cNvSpPr txBox="1">
            <a:spLocks noChangeArrowheads="1"/>
          </p:cNvSpPr>
          <p:nvPr/>
        </p:nvSpPr>
        <p:spPr bwMode="auto">
          <a:xfrm>
            <a:off x="2057400" y="12192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算术逻辑单元</a:t>
            </a:r>
          </a:p>
        </p:txBody>
      </p:sp>
      <p:sp>
        <p:nvSpPr>
          <p:cNvPr id="19476" name="Text Box 20">
            <a:extLst>
              <a:ext uri="{FF2B5EF4-FFF2-40B4-BE49-F238E27FC236}">
                <a16:creationId xmlns:a16="http://schemas.microsoft.com/office/drawing/2014/main" id="{84584E74-A707-443C-BC66-CF7FE9C756BD}"/>
              </a:ext>
            </a:extLst>
          </p:cNvPr>
          <p:cNvSpPr txBox="1">
            <a:spLocks noChangeArrowheads="1"/>
          </p:cNvSpPr>
          <p:nvPr/>
        </p:nvSpPr>
        <p:spPr bwMode="auto">
          <a:xfrm>
            <a:off x="228600" y="16002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状态条件寄存器</a:t>
            </a:r>
          </a:p>
        </p:txBody>
      </p:sp>
      <p:sp>
        <p:nvSpPr>
          <p:cNvPr id="19477" name="Text Box 21">
            <a:extLst>
              <a:ext uri="{FF2B5EF4-FFF2-40B4-BE49-F238E27FC236}">
                <a16:creationId xmlns:a16="http://schemas.microsoft.com/office/drawing/2014/main" id="{E9D7DC44-7E31-472E-AC03-B83EF53DA2E0}"/>
              </a:ext>
            </a:extLst>
          </p:cNvPr>
          <p:cNvSpPr txBox="1">
            <a:spLocks noChangeArrowheads="1"/>
          </p:cNvSpPr>
          <p:nvPr/>
        </p:nvSpPr>
        <p:spPr bwMode="auto">
          <a:xfrm>
            <a:off x="228600" y="2819400"/>
            <a:ext cx="15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程序计数器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p>
        </p:txBody>
      </p:sp>
      <p:sp>
        <p:nvSpPr>
          <p:cNvPr id="19478" name="Text Box 22">
            <a:extLst>
              <a:ext uri="{FF2B5EF4-FFF2-40B4-BE49-F238E27FC236}">
                <a16:creationId xmlns:a16="http://schemas.microsoft.com/office/drawing/2014/main" id="{04213C37-2C2A-461E-80E7-F43289EE0FD7}"/>
              </a:ext>
            </a:extLst>
          </p:cNvPr>
          <p:cNvSpPr txBox="1">
            <a:spLocks noChangeArrowheads="1"/>
          </p:cNvSpPr>
          <p:nvPr/>
        </p:nvSpPr>
        <p:spPr bwMode="auto">
          <a:xfrm>
            <a:off x="152400" y="44196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地址寄存器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AR</a:t>
            </a:r>
          </a:p>
        </p:txBody>
      </p:sp>
      <p:sp>
        <p:nvSpPr>
          <p:cNvPr id="19479" name="Text Box 23">
            <a:extLst>
              <a:ext uri="{FF2B5EF4-FFF2-40B4-BE49-F238E27FC236}">
                <a16:creationId xmlns:a16="http://schemas.microsoft.com/office/drawing/2014/main" id="{E69AE66D-6DA9-4902-AB85-D17C7C12DD40}"/>
              </a:ext>
            </a:extLst>
          </p:cNvPr>
          <p:cNvSpPr txBox="1">
            <a:spLocks noChangeArrowheads="1"/>
          </p:cNvSpPr>
          <p:nvPr/>
        </p:nvSpPr>
        <p:spPr bwMode="auto">
          <a:xfrm>
            <a:off x="152400" y="5334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地址总线</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ABUS</a:t>
            </a:r>
          </a:p>
        </p:txBody>
      </p:sp>
      <p:sp>
        <p:nvSpPr>
          <p:cNvPr id="19480" name="Text Box 24">
            <a:extLst>
              <a:ext uri="{FF2B5EF4-FFF2-40B4-BE49-F238E27FC236}">
                <a16:creationId xmlns:a16="http://schemas.microsoft.com/office/drawing/2014/main" id="{22BD99EC-668B-4B39-B4F5-9B1E006078C8}"/>
              </a:ext>
            </a:extLst>
          </p:cNvPr>
          <p:cNvSpPr txBox="1">
            <a:spLocks noChangeArrowheads="1"/>
          </p:cNvSpPr>
          <p:nvPr/>
        </p:nvSpPr>
        <p:spPr bwMode="auto">
          <a:xfrm>
            <a:off x="5105400" y="52578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数据总线</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DBUS</a:t>
            </a:r>
          </a:p>
        </p:txBody>
      </p:sp>
      <p:sp>
        <p:nvSpPr>
          <p:cNvPr id="19481" name="Text Box 25">
            <a:extLst>
              <a:ext uri="{FF2B5EF4-FFF2-40B4-BE49-F238E27FC236}">
                <a16:creationId xmlns:a16="http://schemas.microsoft.com/office/drawing/2014/main" id="{4445C05F-B7CF-472F-AEB5-2CA6AC7F1A3B}"/>
              </a:ext>
            </a:extLst>
          </p:cNvPr>
          <p:cNvSpPr txBox="1">
            <a:spLocks noChangeArrowheads="1"/>
          </p:cNvSpPr>
          <p:nvPr/>
        </p:nvSpPr>
        <p:spPr bwMode="auto">
          <a:xfrm>
            <a:off x="3048000" y="23622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累加器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AC</a:t>
            </a:r>
          </a:p>
        </p:txBody>
      </p:sp>
      <p:sp>
        <p:nvSpPr>
          <p:cNvPr id="19482" name="Text Box 26">
            <a:extLst>
              <a:ext uri="{FF2B5EF4-FFF2-40B4-BE49-F238E27FC236}">
                <a16:creationId xmlns:a16="http://schemas.microsoft.com/office/drawing/2014/main" id="{3870EE92-ADCA-4A16-8120-6217100B33F3}"/>
              </a:ext>
            </a:extLst>
          </p:cNvPr>
          <p:cNvSpPr txBox="1">
            <a:spLocks noChangeArrowheads="1"/>
          </p:cNvSpPr>
          <p:nvPr/>
        </p:nvSpPr>
        <p:spPr bwMode="auto">
          <a:xfrm>
            <a:off x="5791200" y="47244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缓冲寄存器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p>
        </p:txBody>
      </p:sp>
      <p:sp>
        <p:nvSpPr>
          <p:cNvPr id="19483" name="Text Box 27">
            <a:extLst>
              <a:ext uri="{FF2B5EF4-FFF2-40B4-BE49-F238E27FC236}">
                <a16:creationId xmlns:a16="http://schemas.microsoft.com/office/drawing/2014/main" id="{B80E5910-2D83-4744-B1CD-A20BA779CC60}"/>
              </a:ext>
            </a:extLst>
          </p:cNvPr>
          <p:cNvSpPr txBox="1">
            <a:spLocks noChangeArrowheads="1"/>
          </p:cNvSpPr>
          <p:nvPr/>
        </p:nvSpPr>
        <p:spPr bwMode="auto">
          <a:xfrm>
            <a:off x="228600" y="11430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CPU</a:t>
            </a:r>
          </a:p>
        </p:txBody>
      </p:sp>
      <p:sp>
        <p:nvSpPr>
          <p:cNvPr id="19484" name="Rectangle 28">
            <a:extLst>
              <a:ext uri="{FF2B5EF4-FFF2-40B4-BE49-F238E27FC236}">
                <a16:creationId xmlns:a16="http://schemas.microsoft.com/office/drawing/2014/main" id="{9A31F312-DE5D-4A37-B232-D65EEEEA7E17}"/>
              </a:ext>
            </a:extLst>
          </p:cNvPr>
          <p:cNvSpPr>
            <a:spLocks noChangeArrowheads="1"/>
          </p:cNvSpPr>
          <p:nvPr/>
        </p:nvSpPr>
        <p:spPr bwMode="auto">
          <a:xfrm>
            <a:off x="4114800" y="1295400"/>
            <a:ext cx="1295400" cy="533400"/>
          </a:xfrm>
          <a:prstGeom prst="rect">
            <a:avLst/>
          </a:prstGeom>
          <a:solidFill>
            <a:schemeClr val="hlink"/>
          </a:solidFill>
          <a:ln w="9525">
            <a:miter lim="800000"/>
            <a:headEnd/>
            <a:tailEnd/>
          </a:ln>
          <a:scene3d>
            <a:camera prst="legacyObliqueTopRight"/>
            <a:lightRig rig="legacyFlat2" dir="t"/>
          </a:scene3d>
          <a:sp3d extrusionH="2778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85" name="Rectangle 29">
            <a:extLst>
              <a:ext uri="{FF2B5EF4-FFF2-40B4-BE49-F238E27FC236}">
                <a16:creationId xmlns:a16="http://schemas.microsoft.com/office/drawing/2014/main" id="{DD7D51C2-1E00-4701-84E3-C8361FF2A905}"/>
              </a:ext>
            </a:extLst>
          </p:cNvPr>
          <p:cNvSpPr>
            <a:spLocks noChangeArrowheads="1"/>
          </p:cNvSpPr>
          <p:nvPr/>
        </p:nvSpPr>
        <p:spPr bwMode="auto">
          <a:xfrm>
            <a:off x="4191000" y="23622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86" name="Rectangle 30">
            <a:extLst>
              <a:ext uri="{FF2B5EF4-FFF2-40B4-BE49-F238E27FC236}">
                <a16:creationId xmlns:a16="http://schemas.microsoft.com/office/drawing/2014/main" id="{730B1FE6-8708-4E02-BA97-1DD7F2FD6BB9}"/>
              </a:ext>
            </a:extLst>
          </p:cNvPr>
          <p:cNvSpPr>
            <a:spLocks noChangeArrowheads="1"/>
          </p:cNvSpPr>
          <p:nvPr/>
        </p:nvSpPr>
        <p:spPr bwMode="auto">
          <a:xfrm>
            <a:off x="5105400" y="4419600"/>
            <a:ext cx="10668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87" name="Rectangle 31">
            <a:extLst>
              <a:ext uri="{FF2B5EF4-FFF2-40B4-BE49-F238E27FC236}">
                <a16:creationId xmlns:a16="http://schemas.microsoft.com/office/drawing/2014/main" id="{55330712-EFF3-4891-94B7-29C16B9DBDDE}"/>
              </a:ext>
            </a:extLst>
          </p:cNvPr>
          <p:cNvSpPr>
            <a:spLocks noChangeArrowheads="1"/>
          </p:cNvSpPr>
          <p:nvPr/>
        </p:nvSpPr>
        <p:spPr bwMode="auto">
          <a:xfrm>
            <a:off x="6324600" y="1676400"/>
            <a:ext cx="1447800" cy="609600"/>
          </a:xfrm>
          <a:prstGeom prst="rect">
            <a:avLst/>
          </a:prstGeom>
          <a:solidFill>
            <a:srgbClr val="FF9966"/>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9966"/>
            </a:extrusionClr>
            <a:contourClr>
              <a:srgbClr val="FF9966"/>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9488" name="Rectangle 32">
            <a:extLst>
              <a:ext uri="{FF2B5EF4-FFF2-40B4-BE49-F238E27FC236}">
                <a16:creationId xmlns:a16="http://schemas.microsoft.com/office/drawing/2014/main" id="{D49F8EA9-472E-4154-9573-B0E8AB3C4FC2}"/>
              </a:ext>
            </a:extLst>
          </p:cNvPr>
          <p:cNvSpPr>
            <a:spLocks noChangeArrowheads="1"/>
          </p:cNvSpPr>
          <p:nvPr/>
        </p:nvSpPr>
        <p:spPr bwMode="auto">
          <a:xfrm>
            <a:off x="6400800" y="2819400"/>
            <a:ext cx="1295400" cy="609600"/>
          </a:xfrm>
          <a:prstGeom prst="rect">
            <a:avLst/>
          </a:prstGeom>
          <a:solidFill>
            <a:srgbClr val="FFFF00"/>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89" name="Rectangle 33">
            <a:extLst>
              <a:ext uri="{FF2B5EF4-FFF2-40B4-BE49-F238E27FC236}">
                <a16:creationId xmlns:a16="http://schemas.microsoft.com/office/drawing/2014/main" id="{6ED4D8FB-8B35-4272-BF6E-803A3AF062B9}"/>
              </a:ext>
            </a:extLst>
          </p:cNvPr>
          <p:cNvSpPr>
            <a:spLocks noChangeArrowheads="1"/>
          </p:cNvSpPr>
          <p:nvPr/>
        </p:nvSpPr>
        <p:spPr bwMode="auto">
          <a:xfrm>
            <a:off x="6553200" y="3810000"/>
            <a:ext cx="1524000" cy="3810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90" name="AutoShape 34">
            <a:extLst>
              <a:ext uri="{FF2B5EF4-FFF2-40B4-BE49-F238E27FC236}">
                <a16:creationId xmlns:a16="http://schemas.microsoft.com/office/drawing/2014/main" id="{D78C8B1C-78C5-424C-B1D9-3B74FC337F6D}"/>
              </a:ext>
            </a:extLst>
          </p:cNvPr>
          <p:cNvSpPr>
            <a:spLocks noChangeArrowheads="1"/>
          </p:cNvSpPr>
          <p:nvPr/>
        </p:nvSpPr>
        <p:spPr bwMode="auto">
          <a:xfrm>
            <a:off x="5105400" y="1828800"/>
            <a:ext cx="228600" cy="457200"/>
          </a:xfrm>
          <a:prstGeom prst="up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91" name="AutoShape 35">
            <a:extLst>
              <a:ext uri="{FF2B5EF4-FFF2-40B4-BE49-F238E27FC236}">
                <a16:creationId xmlns:a16="http://schemas.microsoft.com/office/drawing/2014/main" id="{DA109EA5-2B9A-49ED-8BF1-D9351E8B6AD5}"/>
              </a:ext>
            </a:extLst>
          </p:cNvPr>
          <p:cNvSpPr>
            <a:spLocks noChangeArrowheads="1"/>
          </p:cNvSpPr>
          <p:nvPr/>
        </p:nvSpPr>
        <p:spPr bwMode="auto">
          <a:xfrm>
            <a:off x="4419600" y="1828800"/>
            <a:ext cx="228600" cy="533400"/>
          </a:xfrm>
          <a:prstGeom prst="downArrow">
            <a:avLst>
              <a:gd name="adj1" fmla="val 50000"/>
              <a:gd name="adj2" fmla="val 58333"/>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92" name="AutoShape 36">
            <a:extLst>
              <a:ext uri="{FF2B5EF4-FFF2-40B4-BE49-F238E27FC236}">
                <a16:creationId xmlns:a16="http://schemas.microsoft.com/office/drawing/2014/main" id="{808DB31A-B305-467F-8E77-D2D8EFA41DB6}"/>
              </a:ext>
            </a:extLst>
          </p:cNvPr>
          <p:cNvSpPr>
            <a:spLocks noChangeArrowheads="1"/>
          </p:cNvSpPr>
          <p:nvPr/>
        </p:nvSpPr>
        <p:spPr bwMode="auto">
          <a:xfrm rot="5400000">
            <a:off x="4419600" y="3352800"/>
            <a:ext cx="1676400" cy="304800"/>
          </a:xfrm>
          <a:prstGeom prst="leftRightArrow">
            <a:avLst>
              <a:gd name="adj1" fmla="val 50000"/>
              <a:gd name="adj2" fmla="val 11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93" name="Rectangle 37">
            <a:extLst>
              <a:ext uri="{FF2B5EF4-FFF2-40B4-BE49-F238E27FC236}">
                <a16:creationId xmlns:a16="http://schemas.microsoft.com/office/drawing/2014/main" id="{5CFB0DEB-C562-4640-A41F-F054BA45BDF6}"/>
              </a:ext>
            </a:extLst>
          </p:cNvPr>
          <p:cNvSpPr>
            <a:spLocks noChangeArrowheads="1"/>
          </p:cNvSpPr>
          <p:nvPr/>
        </p:nvSpPr>
        <p:spPr bwMode="auto">
          <a:xfrm>
            <a:off x="5791200" y="1371600"/>
            <a:ext cx="152400" cy="2971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94" name="AutoShape 38">
            <a:extLst>
              <a:ext uri="{FF2B5EF4-FFF2-40B4-BE49-F238E27FC236}">
                <a16:creationId xmlns:a16="http://schemas.microsoft.com/office/drawing/2014/main" id="{E2FF1CA3-B148-4442-A564-D82D28B22424}"/>
              </a:ext>
            </a:extLst>
          </p:cNvPr>
          <p:cNvSpPr>
            <a:spLocks noChangeArrowheads="1"/>
          </p:cNvSpPr>
          <p:nvPr/>
        </p:nvSpPr>
        <p:spPr bwMode="auto">
          <a:xfrm>
            <a:off x="5410200" y="1295400"/>
            <a:ext cx="533400" cy="304800"/>
          </a:xfrm>
          <a:prstGeom prst="left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95" name="AutoShape 39">
            <a:extLst>
              <a:ext uri="{FF2B5EF4-FFF2-40B4-BE49-F238E27FC236}">
                <a16:creationId xmlns:a16="http://schemas.microsoft.com/office/drawing/2014/main" id="{FAC02F7A-39BE-49BD-AAD3-9E89A8E05732}"/>
              </a:ext>
            </a:extLst>
          </p:cNvPr>
          <p:cNvSpPr>
            <a:spLocks noChangeArrowheads="1"/>
          </p:cNvSpPr>
          <p:nvPr/>
        </p:nvSpPr>
        <p:spPr bwMode="auto">
          <a:xfrm rot="3092778">
            <a:off x="6210300" y="3924300"/>
            <a:ext cx="304800" cy="533400"/>
          </a:xfrm>
          <a:prstGeom prst="up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96" name="AutoShape 40">
            <a:extLst>
              <a:ext uri="{FF2B5EF4-FFF2-40B4-BE49-F238E27FC236}">
                <a16:creationId xmlns:a16="http://schemas.microsoft.com/office/drawing/2014/main" id="{7221CD6E-B0B6-4144-A11E-8C97C057FC5C}"/>
              </a:ext>
            </a:extLst>
          </p:cNvPr>
          <p:cNvSpPr>
            <a:spLocks noChangeArrowheads="1"/>
          </p:cNvSpPr>
          <p:nvPr/>
        </p:nvSpPr>
        <p:spPr bwMode="auto">
          <a:xfrm>
            <a:off x="5562600" y="4724400"/>
            <a:ext cx="304800" cy="304800"/>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97" name="Rectangle 41">
            <a:extLst>
              <a:ext uri="{FF2B5EF4-FFF2-40B4-BE49-F238E27FC236}">
                <a16:creationId xmlns:a16="http://schemas.microsoft.com/office/drawing/2014/main" id="{2DDB4362-7DC5-4C95-A247-D885C4C24C16}"/>
              </a:ext>
            </a:extLst>
          </p:cNvPr>
          <p:cNvSpPr>
            <a:spLocks noChangeArrowheads="1"/>
          </p:cNvSpPr>
          <p:nvPr/>
        </p:nvSpPr>
        <p:spPr bwMode="auto">
          <a:xfrm>
            <a:off x="7543800" y="4191000"/>
            <a:ext cx="152400" cy="9906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98" name="AutoShape 42">
            <a:extLst>
              <a:ext uri="{FF2B5EF4-FFF2-40B4-BE49-F238E27FC236}">
                <a16:creationId xmlns:a16="http://schemas.microsoft.com/office/drawing/2014/main" id="{316C6EB8-3C60-4DB6-BAA6-56A8A86D3DDE}"/>
              </a:ext>
            </a:extLst>
          </p:cNvPr>
          <p:cNvSpPr>
            <a:spLocks noChangeArrowheads="1"/>
          </p:cNvSpPr>
          <p:nvPr/>
        </p:nvSpPr>
        <p:spPr bwMode="auto">
          <a:xfrm>
            <a:off x="6629400" y="3429000"/>
            <a:ext cx="304800" cy="381000"/>
          </a:xfrm>
          <a:prstGeom prst="up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99" name="Line 43">
            <a:extLst>
              <a:ext uri="{FF2B5EF4-FFF2-40B4-BE49-F238E27FC236}">
                <a16:creationId xmlns:a16="http://schemas.microsoft.com/office/drawing/2014/main" id="{452C4D7B-A0EC-491E-A182-AA21C2EC3EBE}"/>
              </a:ext>
            </a:extLst>
          </p:cNvPr>
          <p:cNvSpPr>
            <a:spLocks noChangeShapeType="1"/>
          </p:cNvSpPr>
          <p:nvPr/>
        </p:nvSpPr>
        <p:spPr bwMode="auto">
          <a:xfrm flipV="1">
            <a:off x="67818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00" name="Line 44">
            <a:extLst>
              <a:ext uri="{FF2B5EF4-FFF2-40B4-BE49-F238E27FC236}">
                <a16:creationId xmlns:a16="http://schemas.microsoft.com/office/drawing/2014/main" id="{D72BCDBD-7855-45EB-862A-5B9EDEE85538}"/>
              </a:ext>
            </a:extLst>
          </p:cNvPr>
          <p:cNvSpPr>
            <a:spLocks noChangeShapeType="1"/>
          </p:cNvSpPr>
          <p:nvPr/>
        </p:nvSpPr>
        <p:spPr bwMode="auto">
          <a:xfrm flipV="1">
            <a:off x="69342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01" name="Line 45">
            <a:extLst>
              <a:ext uri="{FF2B5EF4-FFF2-40B4-BE49-F238E27FC236}">
                <a16:creationId xmlns:a16="http://schemas.microsoft.com/office/drawing/2014/main" id="{55CBDAAD-A792-41AF-99C2-5239D1BE651A}"/>
              </a:ext>
            </a:extLst>
          </p:cNvPr>
          <p:cNvSpPr>
            <a:spLocks noChangeShapeType="1"/>
          </p:cNvSpPr>
          <p:nvPr/>
        </p:nvSpPr>
        <p:spPr bwMode="auto">
          <a:xfrm flipH="1" flipV="1">
            <a:off x="70866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02" name="Line 46">
            <a:extLst>
              <a:ext uri="{FF2B5EF4-FFF2-40B4-BE49-F238E27FC236}">
                <a16:creationId xmlns:a16="http://schemas.microsoft.com/office/drawing/2014/main" id="{E01A5A92-4A6B-4713-A339-189D76C8D17C}"/>
              </a:ext>
            </a:extLst>
          </p:cNvPr>
          <p:cNvSpPr>
            <a:spLocks noChangeShapeType="1"/>
          </p:cNvSpPr>
          <p:nvPr/>
        </p:nvSpPr>
        <p:spPr bwMode="auto">
          <a:xfrm flipV="1">
            <a:off x="72390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03" name="Line 47">
            <a:extLst>
              <a:ext uri="{FF2B5EF4-FFF2-40B4-BE49-F238E27FC236}">
                <a16:creationId xmlns:a16="http://schemas.microsoft.com/office/drawing/2014/main" id="{4167CC99-3234-4E39-AEF4-76F939BC3901}"/>
              </a:ext>
            </a:extLst>
          </p:cNvPr>
          <p:cNvSpPr>
            <a:spLocks noChangeShapeType="1"/>
          </p:cNvSpPr>
          <p:nvPr/>
        </p:nvSpPr>
        <p:spPr bwMode="auto">
          <a:xfrm flipH="1" flipV="1">
            <a:off x="73914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04" name="Line 48">
            <a:extLst>
              <a:ext uri="{FF2B5EF4-FFF2-40B4-BE49-F238E27FC236}">
                <a16:creationId xmlns:a16="http://schemas.microsoft.com/office/drawing/2014/main" id="{632D87EB-290A-4C9C-ACD7-B23E21F4DB11}"/>
              </a:ext>
            </a:extLst>
          </p:cNvPr>
          <p:cNvSpPr>
            <a:spLocks noChangeShapeType="1"/>
          </p:cNvSpPr>
          <p:nvPr/>
        </p:nvSpPr>
        <p:spPr bwMode="auto">
          <a:xfrm flipV="1">
            <a:off x="75438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05" name="Line 49">
            <a:extLst>
              <a:ext uri="{FF2B5EF4-FFF2-40B4-BE49-F238E27FC236}">
                <a16:creationId xmlns:a16="http://schemas.microsoft.com/office/drawing/2014/main" id="{BA1A904F-4C8A-4915-9F23-9CDAB065266C}"/>
              </a:ext>
            </a:extLst>
          </p:cNvPr>
          <p:cNvSpPr>
            <a:spLocks noChangeShapeType="1"/>
          </p:cNvSpPr>
          <p:nvPr/>
        </p:nvSpPr>
        <p:spPr bwMode="auto">
          <a:xfrm flipV="1">
            <a:off x="64770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06" name="Line 50">
            <a:extLst>
              <a:ext uri="{FF2B5EF4-FFF2-40B4-BE49-F238E27FC236}">
                <a16:creationId xmlns:a16="http://schemas.microsoft.com/office/drawing/2014/main" id="{44981EF6-E1C8-4ADE-9DD7-246314EA35DA}"/>
              </a:ext>
            </a:extLst>
          </p:cNvPr>
          <p:cNvSpPr>
            <a:spLocks noChangeShapeType="1"/>
          </p:cNvSpPr>
          <p:nvPr/>
        </p:nvSpPr>
        <p:spPr bwMode="auto">
          <a:xfrm flipV="1">
            <a:off x="67818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07" name="Line 51">
            <a:extLst>
              <a:ext uri="{FF2B5EF4-FFF2-40B4-BE49-F238E27FC236}">
                <a16:creationId xmlns:a16="http://schemas.microsoft.com/office/drawing/2014/main" id="{0857DD12-CBDA-4670-81BD-865C043C61EE}"/>
              </a:ext>
            </a:extLst>
          </p:cNvPr>
          <p:cNvSpPr>
            <a:spLocks noChangeShapeType="1"/>
          </p:cNvSpPr>
          <p:nvPr/>
        </p:nvSpPr>
        <p:spPr bwMode="auto">
          <a:xfrm flipV="1">
            <a:off x="72390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08" name="Line 52">
            <a:extLst>
              <a:ext uri="{FF2B5EF4-FFF2-40B4-BE49-F238E27FC236}">
                <a16:creationId xmlns:a16="http://schemas.microsoft.com/office/drawing/2014/main" id="{8A4C0723-3403-485C-BEB6-33C8BA525FF0}"/>
              </a:ext>
            </a:extLst>
          </p:cNvPr>
          <p:cNvSpPr>
            <a:spLocks noChangeShapeType="1"/>
          </p:cNvSpPr>
          <p:nvPr/>
        </p:nvSpPr>
        <p:spPr bwMode="auto">
          <a:xfrm flipV="1">
            <a:off x="73914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09" name="Line 53">
            <a:extLst>
              <a:ext uri="{FF2B5EF4-FFF2-40B4-BE49-F238E27FC236}">
                <a16:creationId xmlns:a16="http://schemas.microsoft.com/office/drawing/2014/main" id="{3366161B-3D48-4BA3-A43F-B6A733CB0622}"/>
              </a:ext>
            </a:extLst>
          </p:cNvPr>
          <p:cNvSpPr>
            <a:spLocks noChangeShapeType="1"/>
          </p:cNvSpPr>
          <p:nvPr/>
        </p:nvSpPr>
        <p:spPr bwMode="auto">
          <a:xfrm flipV="1">
            <a:off x="75438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10" name="Line 54">
            <a:extLst>
              <a:ext uri="{FF2B5EF4-FFF2-40B4-BE49-F238E27FC236}">
                <a16:creationId xmlns:a16="http://schemas.microsoft.com/office/drawing/2014/main" id="{701A09F2-1A23-4292-B7FE-08DBF33102BC}"/>
              </a:ext>
            </a:extLst>
          </p:cNvPr>
          <p:cNvSpPr>
            <a:spLocks noChangeShapeType="1"/>
          </p:cNvSpPr>
          <p:nvPr/>
        </p:nvSpPr>
        <p:spPr bwMode="auto">
          <a:xfrm flipV="1">
            <a:off x="76962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11" name="Line 55">
            <a:extLst>
              <a:ext uri="{FF2B5EF4-FFF2-40B4-BE49-F238E27FC236}">
                <a16:creationId xmlns:a16="http://schemas.microsoft.com/office/drawing/2014/main" id="{9854A258-B5EC-4F8B-8558-3C16BF8B4601}"/>
              </a:ext>
            </a:extLst>
          </p:cNvPr>
          <p:cNvSpPr>
            <a:spLocks noChangeShapeType="1"/>
          </p:cNvSpPr>
          <p:nvPr/>
        </p:nvSpPr>
        <p:spPr bwMode="auto">
          <a:xfrm flipH="1">
            <a:off x="7772400" y="1676400"/>
            <a:ext cx="609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12" name="Line 56">
            <a:extLst>
              <a:ext uri="{FF2B5EF4-FFF2-40B4-BE49-F238E27FC236}">
                <a16:creationId xmlns:a16="http://schemas.microsoft.com/office/drawing/2014/main" id="{F0BAB72D-EF74-4E77-BA69-39C2738FAFD6}"/>
              </a:ext>
            </a:extLst>
          </p:cNvPr>
          <p:cNvSpPr>
            <a:spLocks noChangeShapeType="1"/>
          </p:cNvSpPr>
          <p:nvPr/>
        </p:nvSpPr>
        <p:spPr bwMode="auto">
          <a:xfrm flipH="1">
            <a:off x="7848600" y="1981200"/>
            <a:ext cx="609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13" name="Line 57">
            <a:extLst>
              <a:ext uri="{FF2B5EF4-FFF2-40B4-BE49-F238E27FC236}">
                <a16:creationId xmlns:a16="http://schemas.microsoft.com/office/drawing/2014/main" id="{FB908158-879A-4D1E-A3F1-DA834DD1AE2E}"/>
              </a:ext>
            </a:extLst>
          </p:cNvPr>
          <p:cNvSpPr>
            <a:spLocks noChangeShapeType="1"/>
          </p:cNvSpPr>
          <p:nvPr/>
        </p:nvSpPr>
        <p:spPr bwMode="auto">
          <a:xfrm flipH="1">
            <a:off x="8077200" y="3962400"/>
            <a:ext cx="4572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14" name="Line 58">
            <a:extLst>
              <a:ext uri="{FF2B5EF4-FFF2-40B4-BE49-F238E27FC236}">
                <a16:creationId xmlns:a16="http://schemas.microsoft.com/office/drawing/2014/main" id="{1B1BEA5C-E51C-432B-99BC-4F43DD02D30A}"/>
              </a:ext>
            </a:extLst>
          </p:cNvPr>
          <p:cNvSpPr>
            <a:spLocks noChangeShapeType="1"/>
          </p:cNvSpPr>
          <p:nvPr/>
        </p:nvSpPr>
        <p:spPr bwMode="auto">
          <a:xfrm flipH="1">
            <a:off x="6172200" y="45720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15" name="Line 59">
            <a:extLst>
              <a:ext uri="{FF2B5EF4-FFF2-40B4-BE49-F238E27FC236}">
                <a16:creationId xmlns:a16="http://schemas.microsoft.com/office/drawing/2014/main" id="{01A36337-A43B-4F50-8D7B-AD5B79C89B4D}"/>
              </a:ext>
            </a:extLst>
          </p:cNvPr>
          <p:cNvSpPr>
            <a:spLocks noChangeShapeType="1"/>
          </p:cNvSpPr>
          <p:nvPr/>
        </p:nvSpPr>
        <p:spPr bwMode="auto">
          <a:xfrm flipH="1">
            <a:off x="5486400" y="25146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16" name="Text Box 60">
            <a:extLst>
              <a:ext uri="{FF2B5EF4-FFF2-40B4-BE49-F238E27FC236}">
                <a16:creationId xmlns:a16="http://schemas.microsoft.com/office/drawing/2014/main" id="{4F89D262-1E71-4C97-8E24-67489AA156C8}"/>
              </a:ext>
            </a:extLst>
          </p:cNvPr>
          <p:cNvSpPr txBox="1">
            <a:spLocks noChangeArrowheads="1"/>
          </p:cNvSpPr>
          <p:nvPr/>
        </p:nvSpPr>
        <p:spPr bwMode="auto">
          <a:xfrm>
            <a:off x="4267200" y="1371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CCECFF"/>
                </a:solidFill>
                <a:effectLst/>
                <a:uLnTx/>
                <a:uFillTx/>
                <a:latin typeface="Tahoma" panose="020B0604030504040204" pitchFamily="34" charset="0"/>
                <a:ea typeface="宋体" panose="02010600030101010101" pitchFamily="2" charset="-122"/>
                <a:cs typeface="+mn-cs"/>
              </a:rPr>
              <a:t>ALU</a:t>
            </a:r>
          </a:p>
        </p:txBody>
      </p:sp>
      <p:sp>
        <p:nvSpPr>
          <p:cNvPr id="19517" name="Text Box 61">
            <a:extLst>
              <a:ext uri="{FF2B5EF4-FFF2-40B4-BE49-F238E27FC236}">
                <a16:creationId xmlns:a16="http://schemas.microsoft.com/office/drawing/2014/main" id="{481F2891-8760-4356-B181-AF60EED690A6}"/>
              </a:ext>
            </a:extLst>
          </p:cNvPr>
          <p:cNvSpPr txBox="1">
            <a:spLocks noChangeArrowheads="1"/>
          </p:cNvSpPr>
          <p:nvPr/>
        </p:nvSpPr>
        <p:spPr bwMode="auto">
          <a:xfrm>
            <a:off x="7772400" y="4343400"/>
            <a:ext cx="1371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指令寄存器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p>
        </p:txBody>
      </p:sp>
      <p:sp>
        <p:nvSpPr>
          <p:cNvPr id="19518" name="Text Box 62">
            <a:extLst>
              <a:ext uri="{FF2B5EF4-FFF2-40B4-BE49-F238E27FC236}">
                <a16:creationId xmlns:a16="http://schemas.microsoft.com/office/drawing/2014/main" id="{6F7009EB-3CEF-410E-8C6C-0B96FA312709}"/>
              </a:ext>
            </a:extLst>
          </p:cNvPr>
          <p:cNvSpPr txBox="1">
            <a:spLocks noChangeArrowheads="1"/>
          </p:cNvSpPr>
          <p:nvPr/>
        </p:nvSpPr>
        <p:spPr bwMode="auto">
          <a:xfrm>
            <a:off x="6400800" y="29718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指令译码器</a:t>
            </a:r>
          </a:p>
        </p:txBody>
      </p:sp>
      <p:sp>
        <p:nvSpPr>
          <p:cNvPr id="19519" name="Text Box 63">
            <a:extLst>
              <a:ext uri="{FF2B5EF4-FFF2-40B4-BE49-F238E27FC236}">
                <a16:creationId xmlns:a16="http://schemas.microsoft.com/office/drawing/2014/main" id="{2A2C2F63-D199-4FBA-A275-19D7CF4C5A73}"/>
              </a:ext>
            </a:extLst>
          </p:cNvPr>
          <p:cNvSpPr txBox="1">
            <a:spLocks noChangeArrowheads="1"/>
          </p:cNvSpPr>
          <p:nvPr/>
        </p:nvSpPr>
        <p:spPr bwMode="auto">
          <a:xfrm>
            <a:off x="6477000" y="1600200"/>
            <a:ext cx="1371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操作控制器</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时序产生器</a:t>
            </a:r>
          </a:p>
        </p:txBody>
      </p:sp>
      <p:sp>
        <p:nvSpPr>
          <p:cNvPr id="19520" name="Text Box 64">
            <a:extLst>
              <a:ext uri="{FF2B5EF4-FFF2-40B4-BE49-F238E27FC236}">
                <a16:creationId xmlns:a16="http://schemas.microsoft.com/office/drawing/2014/main" id="{4CA0C542-25D0-47C5-822F-F8712995376D}"/>
              </a:ext>
            </a:extLst>
          </p:cNvPr>
          <p:cNvSpPr txBox="1">
            <a:spLocks noChangeArrowheads="1"/>
          </p:cNvSpPr>
          <p:nvPr/>
        </p:nvSpPr>
        <p:spPr bwMode="auto">
          <a:xfrm>
            <a:off x="8458200" y="14478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时钟</a:t>
            </a:r>
          </a:p>
        </p:txBody>
      </p:sp>
      <p:sp>
        <p:nvSpPr>
          <p:cNvPr id="19521" name="Text Box 65">
            <a:extLst>
              <a:ext uri="{FF2B5EF4-FFF2-40B4-BE49-F238E27FC236}">
                <a16:creationId xmlns:a16="http://schemas.microsoft.com/office/drawing/2014/main" id="{B2CD6539-252F-4C2F-8DCD-0E2591278429}"/>
              </a:ext>
            </a:extLst>
          </p:cNvPr>
          <p:cNvSpPr txBox="1">
            <a:spLocks noChangeArrowheads="1"/>
          </p:cNvSpPr>
          <p:nvPr/>
        </p:nvSpPr>
        <p:spPr bwMode="auto">
          <a:xfrm>
            <a:off x="8458200" y="1828800"/>
            <a:ext cx="685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状态反馈</a:t>
            </a:r>
          </a:p>
        </p:txBody>
      </p:sp>
      <p:sp>
        <p:nvSpPr>
          <p:cNvPr id="19522" name="Text Box 66">
            <a:extLst>
              <a:ext uri="{FF2B5EF4-FFF2-40B4-BE49-F238E27FC236}">
                <a16:creationId xmlns:a16="http://schemas.microsoft.com/office/drawing/2014/main" id="{15A59DA8-19D6-45CA-83BE-EB314CA18199}"/>
              </a:ext>
            </a:extLst>
          </p:cNvPr>
          <p:cNvSpPr txBox="1">
            <a:spLocks noChangeArrowheads="1"/>
          </p:cNvSpPr>
          <p:nvPr/>
        </p:nvSpPr>
        <p:spPr bwMode="auto">
          <a:xfrm>
            <a:off x="5943600" y="990600"/>
            <a:ext cx="685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取指控制</a:t>
            </a:r>
          </a:p>
        </p:txBody>
      </p:sp>
      <p:sp>
        <p:nvSpPr>
          <p:cNvPr id="19523" name="Text Box 67">
            <a:extLst>
              <a:ext uri="{FF2B5EF4-FFF2-40B4-BE49-F238E27FC236}">
                <a16:creationId xmlns:a16="http://schemas.microsoft.com/office/drawing/2014/main" id="{921977BC-EB0E-4664-BAFB-E8F7C19D1222}"/>
              </a:ext>
            </a:extLst>
          </p:cNvPr>
          <p:cNvSpPr txBox="1">
            <a:spLocks noChangeArrowheads="1"/>
          </p:cNvSpPr>
          <p:nvPr/>
        </p:nvSpPr>
        <p:spPr bwMode="auto">
          <a:xfrm>
            <a:off x="7696200" y="990600"/>
            <a:ext cx="685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执行控制</a:t>
            </a:r>
          </a:p>
        </p:txBody>
      </p:sp>
      <p:sp>
        <p:nvSpPr>
          <p:cNvPr id="19524" name="Text Box 68">
            <a:extLst>
              <a:ext uri="{FF2B5EF4-FFF2-40B4-BE49-F238E27FC236}">
                <a16:creationId xmlns:a16="http://schemas.microsoft.com/office/drawing/2014/main" id="{A81D9018-4490-40E0-80B1-D40D23C570F6}"/>
              </a:ext>
            </a:extLst>
          </p:cNvPr>
          <p:cNvSpPr txBox="1">
            <a:spLocks noChangeArrowheads="1"/>
          </p:cNvSpPr>
          <p:nvPr/>
        </p:nvSpPr>
        <p:spPr bwMode="auto">
          <a:xfrm>
            <a:off x="6553200" y="4343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9525" name="Text Box 69">
            <a:extLst>
              <a:ext uri="{FF2B5EF4-FFF2-40B4-BE49-F238E27FC236}">
                <a16:creationId xmlns:a16="http://schemas.microsoft.com/office/drawing/2014/main" id="{5588B2EC-30B5-41AA-8FB6-E3A05E2064C4}"/>
              </a:ext>
            </a:extLst>
          </p:cNvPr>
          <p:cNvSpPr txBox="1">
            <a:spLocks noChangeArrowheads="1"/>
          </p:cNvSpPr>
          <p:nvPr/>
        </p:nvSpPr>
        <p:spPr bwMode="auto">
          <a:xfrm>
            <a:off x="8610600" y="37338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9526" name="Text Box 70">
            <a:extLst>
              <a:ext uri="{FF2B5EF4-FFF2-40B4-BE49-F238E27FC236}">
                <a16:creationId xmlns:a16="http://schemas.microsoft.com/office/drawing/2014/main" id="{6ED59211-0A8D-4A74-B79D-209709A83058}"/>
              </a:ext>
            </a:extLst>
          </p:cNvPr>
          <p:cNvSpPr txBox="1">
            <a:spLocks noChangeArrowheads="1"/>
          </p:cNvSpPr>
          <p:nvPr/>
        </p:nvSpPr>
        <p:spPr bwMode="auto">
          <a:xfrm>
            <a:off x="5486400" y="2438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9527" name="Text Box 71">
            <a:extLst>
              <a:ext uri="{FF2B5EF4-FFF2-40B4-BE49-F238E27FC236}">
                <a16:creationId xmlns:a16="http://schemas.microsoft.com/office/drawing/2014/main" id="{D0344089-B6AB-4D75-ABB5-96CBC4C67A10}"/>
              </a:ext>
            </a:extLst>
          </p:cNvPr>
          <p:cNvSpPr txBox="1">
            <a:spLocks noChangeArrowheads="1"/>
          </p:cNvSpPr>
          <p:nvPr/>
        </p:nvSpPr>
        <p:spPr bwMode="auto">
          <a:xfrm>
            <a:off x="2514600" y="38862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49576" name="Text Box 72">
            <a:extLst>
              <a:ext uri="{FF2B5EF4-FFF2-40B4-BE49-F238E27FC236}">
                <a16:creationId xmlns:a16="http://schemas.microsoft.com/office/drawing/2014/main" id="{266D24D5-832F-4F77-960F-19963094F21D}"/>
              </a:ext>
            </a:extLst>
          </p:cNvPr>
          <p:cNvSpPr txBox="1">
            <a:spLocks noChangeArrowheads="1"/>
          </p:cNvSpPr>
          <p:nvPr/>
        </p:nvSpPr>
        <p:spPr bwMode="auto">
          <a:xfrm>
            <a:off x="2514600" y="30480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+1</a:t>
            </a:r>
          </a:p>
        </p:txBody>
      </p:sp>
      <p:sp>
        <p:nvSpPr>
          <p:cNvPr id="19529" name="Line 73">
            <a:extLst>
              <a:ext uri="{FF2B5EF4-FFF2-40B4-BE49-F238E27FC236}">
                <a16:creationId xmlns:a16="http://schemas.microsoft.com/office/drawing/2014/main" id="{856CFFEC-C749-4402-B1F3-D5B791CA6416}"/>
              </a:ext>
            </a:extLst>
          </p:cNvPr>
          <p:cNvSpPr>
            <a:spLocks noChangeShapeType="1"/>
          </p:cNvSpPr>
          <p:nvPr/>
        </p:nvSpPr>
        <p:spPr bwMode="auto">
          <a:xfrm>
            <a:off x="2362200" y="47244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30" name="Line 74">
            <a:extLst>
              <a:ext uri="{FF2B5EF4-FFF2-40B4-BE49-F238E27FC236}">
                <a16:creationId xmlns:a16="http://schemas.microsoft.com/office/drawing/2014/main" id="{407EA710-E4FE-4A36-97D6-4A9F05E84F56}"/>
              </a:ext>
            </a:extLst>
          </p:cNvPr>
          <p:cNvSpPr>
            <a:spLocks noChangeShapeType="1"/>
          </p:cNvSpPr>
          <p:nvPr/>
        </p:nvSpPr>
        <p:spPr bwMode="auto">
          <a:xfrm>
            <a:off x="2362200" y="49530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31" name="Line 75">
            <a:extLst>
              <a:ext uri="{FF2B5EF4-FFF2-40B4-BE49-F238E27FC236}">
                <a16:creationId xmlns:a16="http://schemas.microsoft.com/office/drawing/2014/main" id="{539F6E7B-4619-45F9-9326-8F0E9B8B997B}"/>
              </a:ext>
            </a:extLst>
          </p:cNvPr>
          <p:cNvSpPr>
            <a:spLocks noChangeShapeType="1"/>
          </p:cNvSpPr>
          <p:nvPr/>
        </p:nvSpPr>
        <p:spPr bwMode="auto">
          <a:xfrm>
            <a:off x="2362200" y="51816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32" name="Line 76">
            <a:extLst>
              <a:ext uri="{FF2B5EF4-FFF2-40B4-BE49-F238E27FC236}">
                <a16:creationId xmlns:a16="http://schemas.microsoft.com/office/drawing/2014/main" id="{AB815FFF-82A9-4D9E-B220-2D9DD5F2D766}"/>
              </a:ext>
            </a:extLst>
          </p:cNvPr>
          <p:cNvSpPr>
            <a:spLocks noChangeShapeType="1"/>
          </p:cNvSpPr>
          <p:nvPr/>
        </p:nvSpPr>
        <p:spPr bwMode="auto">
          <a:xfrm>
            <a:off x="2362200" y="54102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33" name="Line 77">
            <a:extLst>
              <a:ext uri="{FF2B5EF4-FFF2-40B4-BE49-F238E27FC236}">
                <a16:creationId xmlns:a16="http://schemas.microsoft.com/office/drawing/2014/main" id="{19BB5769-59B8-4698-AE5B-1CDFC08AFDAD}"/>
              </a:ext>
            </a:extLst>
          </p:cNvPr>
          <p:cNvSpPr>
            <a:spLocks noChangeShapeType="1"/>
          </p:cNvSpPr>
          <p:nvPr/>
        </p:nvSpPr>
        <p:spPr bwMode="auto">
          <a:xfrm>
            <a:off x="2362200" y="56388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34" name="Line 78">
            <a:extLst>
              <a:ext uri="{FF2B5EF4-FFF2-40B4-BE49-F238E27FC236}">
                <a16:creationId xmlns:a16="http://schemas.microsoft.com/office/drawing/2014/main" id="{205BBA31-1FFA-4E77-9534-05947AC66417}"/>
              </a:ext>
            </a:extLst>
          </p:cNvPr>
          <p:cNvSpPr>
            <a:spLocks noChangeShapeType="1"/>
          </p:cNvSpPr>
          <p:nvPr/>
        </p:nvSpPr>
        <p:spPr bwMode="auto">
          <a:xfrm>
            <a:off x="2362200" y="57912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35" name="Line 79">
            <a:extLst>
              <a:ext uri="{FF2B5EF4-FFF2-40B4-BE49-F238E27FC236}">
                <a16:creationId xmlns:a16="http://schemas.microsoft.com/office/drawing/2014/main" id="{E3A16B1C-7185-48E4-84C6-EC70B621A31A}"/>
              </a:ext>
            </a:extLst>
          </p:cNvPr>
          <p:cNvSpPr>
            <a:spLocks noChangeShapeType="1"/>
          </p:cNvSpPr>
          <p:nvPr/>
        </p:nvSpPr>
        <p:spPr bwMode="auto">
          <a:xfrm>
            <a:off x="2362200" y="60198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36" name="Line 80">
            <a:extLst>
              <a:ext uri="{FF2B5EF4-FFF2-40B4-BE49-F238E27FC236}">
                <a16:creationId xmlns:a16="http://schemas.microsoft.com/office/drawing/2014/main" id="{332BA7B5-1A85-4F33-B221-6807EEBE9C82}"/>
              </a:ext>
            </a:extLst>
          </p:cNvPr>
          <p:cNvSpPr>
            <a:spLocks noChangeShapeType="1"/>
          </p:cNvSpPr>
          <p:nvPr/>
        </p:nvSpPr>
        <p:spPr bwMode="auto">
          <a:xfrm>
            <a:off x="2362200" y="61722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37" name="Line 81">
            <a:extLst>
              <a:ext uri="{FF2B5EF4-FFF2-40B4-BE49-F238E27FC236}">
                <a16:creationId xmlns:a16="http://schemas.microsoft.com/office/drawing/2014/main" id="{42B140A6-3604-4589-98C2-C7C799DCE2B8}"/>
              </a:ext>
            </a:extLst>
          </p:cNvPr>
          <p:cNvSpPr>
            <a:spLocks noChangeShapeType="1"/>
          </p:cNvSpPr>
          <p:nvPr/>
        </p:nvSpPr>
        <p:spPr bwMode="auto">
          <a:xfrm>
            <a:off x="2819400" y="4495800"/>
            <a:ext cx="0" cy="198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38" name="Text Box 82">
            <a:extLst>
              <a:ext uri="{FF2B5EF4-FFF2-40B4-BE49-F238E27FC236}">
                <a16:creationId xmlns:a16="http://schemas.microsoft.com/office/drawing/2014/main" id="{49FB8614-557E-47C6-A48D-AB6C5DF7200D}"/>
              </a:ext>
            </a:extLst>
          </p:cNvPr>
          <p:cNvSpPr txBox="1">
            <a:spLocks noChangeArrowheads="1"/>
          </p:cNvSpPr>
          <p:nvPr/>
        </p:nvSpPr>
        <p:spPr bwMode="auto">
          <a:xfrm>
            <a:off x="2362200" y="4495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20</a:t>
            </a:r>
          </a:p>
        </p:txBody>
      </p:sp>
      <p:sp>
        <p:nvSpPr>
          <p:cNvPr id="19539" name="Text Box 83">
            <a:extLst>
              <a:ext uri="{FF2B5EF4-FFF2-40B4-BE49-F238E27FC236}">
                <a16:creationId xmlns:a16="http://schemas.microsoft.com/office/drawing/2014/main" id="{7683F662-7890-4A8B-ACE5-118AACC05351}"/>
              </a:ext>
            </a:extLst>
          </p:cNvPr>
          <p:cNvSpPr txBox="1">
            <a:spLocks noChangeArrowheads="1"/>
          </p:cNvSpPr>
          <p:nvPr/>
        </p:nvSpPr>
        <p:spPr bwMode="auto">
          <a:xfrm>
            <a:off x="2362200" y="4724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21</a:t>
            </a:r>
          </a:p>
        </p:txBody>
      </p:sp>
      <p:sp>
        <p:nvSpPr>
          <p:cNvPr id="19540" name="Text Box 84">
            <a:extLst>
              <a:ext uri="{FF2B5EF4-FFF2-40B4-BE49-F238E27FC236}">
                <a16:creationId xmlns:a16="http://schemas.microsoft.com/office/drawing/2014/main" id="{727D554C-6843-4517-A1E3-EAC8BEA4617B}"/>
              </a:ext>
            </a:extLst>
          </p:cNvPr>
          <p:cNvSpPr txBox="1">
            <a:spLocks noChangeArrowheads="1"/>
          </p:cNvSpPr>
          <p:nvPr/>
        </p:nvSpPr>
        <p:spPr bwMode="auto">
          <a:xfrm>
            <a:off x="2362200" y="4953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22</a:t>
            </a:r>
          </a:p>
        </p:txBody>
      </p:sp>
      <p:sp>
        <p:nvSpPr>
          <p:cNvPr id="19541" name="Text Box 85">
            <a:extLst>
              <a:ext uri="{FF2B5EF4-FFF2-40B4-BE49-F238E27FC236}">
                <a16:creationId xmlns:a16="http://schemas.microsoft.com/office/drawing/2014/main" id="{96D472CD-72D8-4148-AA68-33B342E22EAB}"/>
              </a:ext>
            </a:extLst>
          </p:cNvPr>
          <p:cNvSpPr txBox="1">
            <a:spLocks noChangeArrowheads="1"/>
          </p:cNvSpPr>
          <p:nvPr/>
        </p:nvSpPr>
        <p:spPr bwMode="auto">
          <a:xfrm>
            <a:off x="2362200" y="5181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23</a:t>
            </a:r>
          </a:p>
        </p:txBody>
      </p:sp>
      <p:sp>
        <p:nvSpPr>
          <p:cNvPr id="19542" name="Text Box 86">
            <a:extLst>
              <a:ext uri="{FF2B5EF4-FFF2-40B4-BE49-F238E27FC236}">
                <a16:creationId xmlns:a16="http://schemas.microsoft.com/office/drawing/2014/main" id="{4BDBE347-A47C-4311-A628-2B45D0256A51}"/>
              </a:ext>
            </a:extLst>
          </p:cNvPr>
          <p:cNvSpPr txBox="1">
            <a:spLocks noChangeArrowheads="1"/>
          </p:cNvSpPr>
          <p:nvPr/>
        </p:nvSpPr>
        <p:spPr bwMode="auto">
          <a:xfrm>
            <a:off x="2362200" y="5410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24</a:t>
            </a:r>
          </a:p>
        </p:txBody>
      </p:sp>
      <p:sp>
        <p:nvSpPr>
          <p:cNvPr id="19543" name="Text Box 87">
            <a:extLst>
              <a:ext uri="{FF2B5EF4-FFF2-40B4-BE49-F238E27FC236}">
                <a16:creationId xmlns:a16="http://schemas.microsoft.com/office/drawing/2014/main" id="{C0065492-A3F8-42AF-914D-460F2CBF4CC6}"/>
              </a:ext>
            </a:extLst>
          </p:cNvPr>
          <p:cNvSpPr txBox="1">
            <a:spLocks noChangeArrowheads="1"/>
          </p:cNvSpPr>
          <p:nvPr/>
        </p:nvSpPr>
        <p:spPr bwMode="auto">
          <a:xfrm>
            <a:off x="2362200" y="5638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9544" name="Text Box 88">
            <a:extLst>
              <a:ext uri="{FF2B5EF4-FFF2-40B4-BE49-F238E27FC236}">
                <a16:creationId xmlns:a16="http://schemas.microsoft.com/office/drawing/2014/main" id="{E43BFE7F-8C55-42A4-A451-52A67A749E07}"/>
              </a:ext>
            </a:extLst>
          </p:cNvPr>
          <p:cNvSpPr txBox="1">
            <a:spLocks noChangeArrowheads="1"/>
          </p:cNvSpPr>
          <p:nvPr/>
        </p:nvSpPr>
        <p:spPr bwMode="auto">
          <a:xfrm>
            <a:off x="2362200" y="5791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30</a:t>
            </a:r>
          </a:p>
        </p:txBody>
      </p:sp>
      <p:sp>
        <p:nvSpPr>
          <p:cNvPr id="19545" name="Text Box 89">
            <a:extLst>
              <a:ext uri="{FF2B5EF4-FFF2-40B4-BE49-F238E27FC236}">
                <a16:creationId xmlns:a16="http://schemas.microsoft.com/office/drawing/2014/main" id="{87EFCAE0-D2BC-4903-8541-8DE718866BE6}"/>
              </a:ext>
            </a:extLst>
          </p:cNvPr>
          <p:cNvSpPr txBox="1">
            <a:spLocks noChangeArrowheads="1"/>
          </p:cNvSpPr>
          <p:nvPr/>
        </p:nvSpPr>
        <p:spPr bwMode="auto">
          <a:xfrm>
            <a:off x="2362200" y="6172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40</a:t>
            </a:r>
          </a:p>
        </p:txBody>
      </p:sp>
      <p:sp>
        <p:nvSpPr>
          <p:cNvPr id="19546" name="Text Box 90">
            <a:extLst>
              <a:ext uri="{FF2B5EF4-FFF2-40B4-BE49-F238E27FC236}">
                <a16:creationId xmlns:a16="http://schemas.microsoft.com/office/drawing/2014/main" id="{D0D55CA9-68F9-4DA5-B072-021887FA2409}"/>
              </a:ext>
            </a:extLst>
          </p:cNvPr>
          <p:cNvSpPr txBox="1">
            <a:spLocks noChangeArrowheads="1"/>
          </p:cNvSpPr>
          <p:nvPr/>
        </p:nvSpPr>
        <p:spPr bwMode="auto">
          <a:xfrm>
            <a:off x="2819400" y="44958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CLA</a:t>
            </a:r>
          </a:p>
        </p:txBody>
      </p:sp>
      <p:sp>
        <p:nvSpPr>
          <p:cNvPr id="19547" name="Text Box 91">
            <a:extLst>
              <a:ext uri="{FF2B5EF4-FFF2-40B4-BE49-F238E27FC236}">
                <a16:creationId xmlns:a16="http://schemas.microsoft.com/office/drawing/2014/main" id="{0C7030F2-75AE-41B2-B4DB-AD72EDC249E3}"/>
              </a:ext>
            </a:extLst>
          </p:cNvPr>
          <p:cNvSpPr txBox="1">
            <a:spLocks noChangeArrowheads="1"/>
          </p:cNvSpPr>
          <p:nvPr/>
        </p:nvSpPr>
        <p:spPr bwMode="auto">
          <a:xfrm>
            <a:off x="2819400" y="47244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ADD 30</a:t>
            </a:r>
          </a:p>
        </p:txBody>
      </p:sp>
      <p:sp>
        <p:nvSpPr>
          <p:cNvPr id="19548" name="Text Box 92">
            <a:extLst>
              <a:ext uri="{FF2B5EF4-FFF2-40B4-BE49-F238E27FC236}">
                <a16:creationId xmlns:a16="http://schemas.microsoft.com/office/drawing/2014/main" id="{346647D0-1E25-449C-AD78-2F28B0C8D80F}"/>
              </a:ext>
            </a:extLst>
          </p:cNvPr>
          <p:cNvSpPr txBox="1">
            <a:spLocks noChangeArrowheads="1"/>
          </p:cNvSpPr>
          <p:nvPr/>
        </p:nvSpPr>
        <p:spPr bwMode="auto">
          <a:xfrm>
            <a:off x="2819400" y="49530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STA 40</a:t>
            </a:r>
          </a:p>
        </p:txBody>
      </p:sp>
      <p:sp>
        <p:nvSpPr>
          <p:cNvPr id="19549" name="Text Box 93">
            <a:extLst>
              <a:ext uri="{FF2B5EF4-FFF2-40B4-BE49-F238E27FC236}">
                <a16:creationId xmlns:a16="http://schemas.microsoft.com/office/drawing/2014/main" id="{1AC99BC0-B140-42BD-8931-23B05C613EC0}"/>
              </a:ext>
            </a:extLst>
          </p:cNvPr>
          <p:cNvSpPr txBox="1">
            <a:spLocks noChangeArrowheads="1"/>
          </p:cNvSpPr>
          <p:nvPr/>
        </p:nvSpPr>
        <p:spPr bwMode="auto">
          <a:xfrm>
            <a:off x="2819400" y="51816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NOP</a:t>
            </a:r>
          </a:p>
        </p:txBody>
      </p:sp>
      <p:sp>
        <p:nvSpPr>
          <p:cNvPr id="19550" name="Text Box 94">
            <a:extLst>
              <a:ext uri="{FF2B5EF4-FFF2-40B4-BE49-F238E27FC236}">
                <a16:creationId xmlns:a16="http://schemas.microsoft.com/office/drawing/2014/main" id="{2D61AD54-D908-4631-9407-C287CD9E84C8}"/>
              </a:ext>
            </a:extLst>
          </p:cNvPr>
          <p:cNvSpPr txBox="1">
            <a:spLocks noChangeArrowheads="1"/>
          </p:cNvSpPr>
          <p:nvPr/>
        </p:nvSpPr>
        <p:spPr bwMode="auto">
          <a:xfrm>
            <a:off x="2819400" y="54102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JMP 21</a:t>
            </a:r>
          </a:p>
        </p:txBody>
      </p:sp>
      <p:sp>
        <p:nvSpPr>
          <p:cNvPr id="19551" name="Text Box 95">
            <a:extLst>
              <a:ext uri="{FF2B5EF4-FFF2-40B4-BE49-F238E27FC236}">
                <a16:creationId xmlns:a16="http://schemas.microsoft.com/office/drawing/2014/main" id="{03203E4A-EDA4-40E4-97DA-EA56D226E97F}"/>
              </a:ext>
            </a:extLst>
          </p:cNvPr>
          <p:cNvSpPr txBox="1">
            <a:spLocks noChangeArrowheads="1"/>
          </p:cNvSpPr>
          <p:nvPr/>
        </p:nvSpPr>
        <p:spPr bwMode="auto">
          <a:xfrm>
            <a:off x="2895600" y="57912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
        <p:nvSpPr>
          <p:cNvPr id="149600" name="AutoShape 96">
            <a:extLst>
              <a:ext uri="{FF2B5EF4-FFF2-40B4-BE49-F238E27FC236}">
                <a16:creationId xmlns:a16="http://schemas.microsoft.com/office/drawing/2014/main" id="{A5972DCF-936F-41AE-BBAD-580B292B84CB}"/>
              </a:ext>
            </a:extLst>
          </p:cNvPr>
          <p:cNvSpPr>
            <a:spLocks noChangeArrowheads="1"/>
          </p:cNvSpPr>
          <p:nvPr/>
        </p:nvSpPr>
        <p:spPr bwMode="auto">
          <a:xfrm>
            <a:off x="990600" y="3581400"/>
            <a:ext cx="304800" cy="533400"/>
          </a:xfrm>
          <a:prstGeom prst="downArrow">
            <a:avLst>
              <a:gd name="adj1" fmla="val 50000"/>
              <a:gd name="adj2" fmla="val 437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01" name="Text Box 97">
            <a:extLst>
              <a:ext uri="{FF2B5EF4-FFF2-40B4-BE49-F238E27FC236}">
                <a16:creationId xmlns:a16="http://schemas.microsoft.com/office/drawing/2014/main" id="{A543E141-0ED6-4C07-B879-1C77E0E56EEC}"/>
              </a:ext>
            </a:extLst>
          </p:cNvPr>
          <p:cNvSpPr txBox="1">
            <a:spLocks noChangeArrowheads="1"/>
          </p:cNvSpPr>
          <p:nvPr/>
        </p:nvSpPr>
        <p:spPr bwMode="auto">
          <a:xfrm>
            <a:off x="762000" y="41148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000 022</a:t>
            </a:r>
          </a:p>
        </p:txBody>
      </p:sp>
      <p:sp>
        <p:nvSpPr>
          <p:cNvPr id="149602" name="Line 98">
            <a:extLst>
              <a:ext uri="{FF2B5EF4-FFF2-40B4-BE49-F238E27FC236}">
                <a16:creationId xmlns:a16="http://schemas.microsoft.com/office/drawing/2014/main" id="{E74A4C87-1876-4B54-AD68-863F8F384E3A}"/>
              </a:ext>
            </a:extLst>
          </p:cNvPr>
          <p:cNvSpPr>
            <a:spLocks noChangeShapeType="1"/>
          </p:cNvSpPr>
          <p:nvPr/>
        </p:nvSpPr>
        <p:spPr bwMode="auto">
          <a:xfrm flipH="1">
            <a:off x="2133600" y="3352800"/>
            <a:ext cx="304800" cy="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03" name="Rectangle 99">
            <a:extLst>
              <a:ext uri="{FF2B5EF4-FFF2-40B4-BE49-F238E27FC236}">
                <a16:creationId xmlns:a16="http://schemas.microsoft.com/office/drawing/2014/main" id="{CE245A33-642B-4341-AD40-DBD1DE47FC94}"/>
              </a:ext>
            </a:extLst>
          </p:cNvPr>
          <p:cNvSpPr>
            <a:spLocks noChangeArrowheads="1"/>
          </p:cNvSpPr>
          <p:nvPr/>
        </p:nvSpPr>
        <p:spPr bwMode="auto">
          <a:xfrm>
            <a:off x="1600200" y="4419600"/>
            <a:ext cx="152400" cy="7620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04" name="AutoShape 100">
            <a:extLst>
              <a:ext uri="{FF2B5EF4-FFF2-40B4-BE49-F238E27FC236}">
                <a16:creationId xmlns:a16="http://schemas.microsoft.com/office/drawing/2014/main" id="{31795957-2428-4028-A96E-0511972854D9}"/>
              </a:ext>
            </a:extLst>
          </p:cNvPr>
          <p:cNvSpPr>
            <a:spLocks noChangeArrowheads="1"/>
          </p:cNvSpPr>
          <p:nvPr/>
        </p:nvSpPr>
        <p:spPr bwMode="auto">
          <a:xfrm>
            <a:off x="1752600" y="4953000"/>
            <a:ext cx="609600" cy="304800"/>
          </a:xfrm>
          <a:prstGeom prst="rightArrow">
            <a:avLst>
              <a:gd name="adj1" fmla="val 50000"/>
              <a:gd name="adj2" fmla="val 5000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57" name="Rectangle 101">
            <a:extLst>
              <a:ext uri="{FF2B5EF4-FFF2-40B4-BE49-F238E27FC236}">
                <a16:creationId xmlns:a16="http://schemas.microsoft.com/office/drawing/2014/main" id="{5D9E20C8-3A73-45F8-AC09-E72E0C09E28A}"/>
              </a:ext>
            </a:extLst>
          </p:cNvPr>
          <p:cNvSpPr>
            <a:spLocks noChangeArrowheads="1"/>
          </p:cNvSpPr>
          <p:nvPr/>
        </p:nvSpPr>
        <p:spPr bwMode="auto">
          <a:xfrm>
            <a:off x="4191000" y="5029200"/>
            <a:ext cx="5334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06" name="Rectangle 102">
            <a:extLst>
              <a:ext uri="{FF2B5EF4-FFF2-40B4-BE49-F238E27FC236}">
                <a16:creationId xmlns:a16="http://schemas.microsoft.com/office/drawing/2014/main" id="{DE809062-D130-4482-8A40-AC2F185E149F}"/>
              </a:ext>
            </a:extLst>
          </p:cNvPr>
          <p:cNvSpPr>
            <a:spLocks noChangeArrowheads="1"/>
          </p:cNvSpPr>
          <p:nvPr/>
        </p:nvSpPr>
        <p:spPr bwMode="auto">
          <a:xfrm>
            <a:off x="4191000" y="5029200"/>
            <a:ext cx="685800" cy="152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59" name="Rectangle 103">
            <a:extLst>
              <a:ext uri="{FF2B5EF4-FFF2-40B4-BE49-F238E27FC236}">
                <a16:creationId xmlns:a16="http://schemas.microsoft.com/office/drawing/2014/main" id="{B3C04DB2-F382-4360-8F6B-AF14EB9FD3F7}"/>
              </a:ext>
            </a:extLst>
          </p:cNvPr>
          <p:cNvSpPr>
            <a:spLocks noChangeArrowheads="1"/>
          </p:cNvSpPr>
          <p:nvPr/>
        </p:nvSpPr>
        <p:spPr bwMode="auto">
          <a:xfrm>
            <a:off x="4724400" y="5029200"/>
            <a:ext cx="29718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08" name="Rectangle 104">
            <a:extLst>
              <a:ext uri="{FF2B5EF4-FFF2-40B4-BE49-F238E27FC236}">
                <a16:creationId xmlns:a16="http://schemas.microsoft.com/office/drawing/2014/main" id="{B8BFBD85-A9C5-4BCC-9D60-5DFC189EABC5}"/>
              </a:ext>
            </a:extLst>
          </p:cNvPr>
          <p:cNvSpPr>
            <a:spLocks noChangeArrowheads="1"/>
          </p:cNvSpPr>
          <p:nvPr/>
        </p:nvSpPr>
        <p:spPr bwMode="auto">
          <a:xfrm>
            <a:off x="4724400" y="5029200"/>
            <a:ext cx="1066800" cy="152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09" name="AutoShape 105">
            <a:extLst>
              <a:ext uri="{FF2B5EF4-FFF2-40B4-BE49-F238E27FC236}">
                <a16:creationId xmlns:a16="http://schemas.microsoft.com/office/drawing/2014/main" id="{A986990D-300E-42A5-87F6-388F6D7F2DEB}"/>
              </a:ext>
            </a:extLst>
          </p:cNvPr>
          <p:cNvSpPr>
            <a:spLocks noChangeArrowheads="1"/>
          </p:cNvSpPr>
          <p:nvPr/>
        </p:nvSpPr>
        <p:spPr bwMode="auto">
          <a:xfrm>
            <a:off x="5562600" y="4724400"/>
            <a:ext cx="304800" cy="304800"/>
          </a:xfrm>
          <a:prstGeom prst="upArrow">
            <a:avLst>
              <a:gd name="adj1" fmla="val 50000"/>
              <a:gd name="adj2" fmla="val 2500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10" name="Text Box 106">
            <a:extLst>
              <a:ext uri="{FF2B5EF4-FFF2-40B4-BE49-F238E27FC236}">
                <a16:creationId xmlns:a16="http://schemas.microsoft.com/office/drawing/2014/main" id="{061FAD39-BF0B-4EF4-B481-7875FF55C0C1}"/>
              </a:ext>
            </a:extLst>
          </p:cNvPr>
          <p:cNvSpPr txBox="1">
            <a:spLocks noChangeArrowheads="1"/>
          </p:cNvSpPr>
          <p:nvPr/>
        </p:nvSpPr>
        <p:spPr bwMode="auto">
          <a:xfrm>
            <a:off x="5257800" y="44196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STA</a:t>
            </a:r>
          </a:p>
        </p:txBody>
      </p:sp>
      <p:sp>
        <p:nvSpPr>
          <p:cNvPr id="149611" name="AutoShape 107">
            <a:extLst>
              <a:ext uri="{FF2B5EF4-FFF2-40B4-BE49-F238E27FC236}">
                <a16:creationId xmlns:a16="http://schemas.microsoft.com/office/drawing/2014/main" id="{90BE7B4B-5E3A-4668-A9AD-A8AB3E53359A}"/>
              </a:ext>
            </a:extLst>
          </p:cNvPr>
          <p:cNvSpPr>
            <a:spLocks noChangeArrowheads="1"/>
          </p:cNvSpPr>
          <p:nvPr/>
        </p:nvSpPr>
        <p:spPr bwMode="auto">
          <a:xfrm rot="3092778">
            <a:off x="6210300" y="3924300"/>
            <a:ext cx="304800" cy="533400"/>
          </a:xfrm>
          <a:prstGeom prst="upArrow">
            <a:avLst>
              <a:gd name="adj1" fmla="val 50000"/>
              <a:gd name="adj2" fmla="val 437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12" name="Text Box 108">
            <a:extLst>
              <a:ext uri="{FF2B5EF4-FFF2-40B4-BE49-F238E27FC236}">
                <a16:creationId xmlns:a16="http://schemas.microsoft.com/office/drawing/2014/main" id="{530F3BD6-2179-4FA5-A415-2C827D33AA58}"/>
              </a:ext>
            </a:extLst>
          </p:cNvPr>
          <p:cNvSpPr txBox="1">
            <a:spLocks noChangeArrowheads="1"/>
          </p:cNvSpPr>
          <p:nvPr/>
        </p:nvSpPr>
        <p:spPr bwMode="auto">
          <a:xfrm>
            <a:off x="6629400" y="3810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STA        40</a:t>
            </a:r>
          </a:p>
        </p:txBody>
      </p:sp>
      <p:sp>
        <p:nvSpPr>
          <p:cNvPr id="19565" name="Line 109">
            <a:extLst>
              <a:ext uri="{FF2B5EF4-FFF2-40B4-BE49-F238E27FC236}">
                <a16:creationId xmlns:a16="http://schemas.microsoft.com/office/drawing/2014/main" id="{9E95D73D-5BED-455E-BA0F-4D7208D046E7}"/>
              </a:ext>
            </a:extLst>
          </p:cNvPr>
          <p:cNvSpPr>
            <a:spLocks noChangeShapeType="1"/>
          </p:cNvSpPr>
          <p:nvPr/>
        </p:nvSpPr>
        <p:spPr bwMode="auto">
          <a:xfrm>
            <a:off x="7315200" y="3886200"/>
            <a:ext cx="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66" name="Text Box 110">
            <a:extLst>
              <a:ext uri="{FF2B5EF4-FFF2-40B4-BE49-F238E27FC236}">
                <a16:creationId xmlns:a16="http://schemas.microsoft.com/office/drawing/2014/main" id="{9F76C2EE-F3D4-4AE7-B6F6-B37B5AB06FF2}"/>
              </a:ext>
            </a:extLst>
          </p:cNvPr>
          <p:cNvSpPr txBox="1">
            <a:spLocks noChangeArrowheads="1"/>
          </p:cNvSpPr>
          <p:nvPr/>
        </p:nvSpPr>
        <p:spPr bwMode="auto">
          <a:xfrm>
            <a:off x="838200" y="32766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000 022</a:t>
            </a:r>
          </a:p>
        </p:txBody>
      </p:sp>
      <p:sp>
        <p:nvSpPr>
          <p:cNvPr id="149615" name="AutoShape 111">
            <a:extLst>
              <a:ext uri="{FF2B5EF4-FFF2-40B4-BE49-F238E27FC236}">
                <a16:creationId xmlns:a16="http://schemas.microsoft.com/office/drawing/2014/main" id="{F5795FCF-E063-44C6-9A07-1CDE24107F00}"/>
              </a:ext>
            </a:extLst>
          </p:cNvPr>
          <p:cNvSpPr>
            <a:spLocks noChangeArrowheads="1"/>
          </p:cNvSpPr>
          <p:nvPr/>
        </p:nvSpPr>
        <p:spPr bwMode="auto">
          <a:xfrm>
            <a:off x="6629400" y="3429000"/>
            <a:ext cx="304800" cy="381000"/>
          </a:xfrm>
          <a:prstGeom prst="upArrow">
            <a:avLst>
              <a:gd name="adj1" fmla="val 50000"/>
              <a:gd name="adj2" fmla="val 312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16" name="Text Box 112">
            <a:extLst>
              <a:ext uri="{FF2B5EF4-FFF2-40B4-BE49-F238E27FC236}">
                <a16:creationId xmlns:a16="http://schemas.microsoft.com/office/drawing/2014/main" id="{A7A5C3A7-8B23-4BFF-8AE9-06A41EB57114}"/>
              </a:ext>
            </a:extLst>
          </p:cNvPr>
          <p:cNvSpPr txBox="1">
            <a:spLocks noChangeArrowheads="1"/>
          </p:cNvSpPr>
          <p:nvPr/>
        </p:nvSpPr>
        <p:spPr bwMode="auto">
          <a:xfrm>
            <a:off x="838200" y="32766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000 023</a:t>
            </a:r>
          </a:p>
        </p:txBody>
      </p:sp>
      <p:sp>
        <p:nvSpPr>
          <p:cNvPr id="149617" name="Rectangle 113">
            <a:extLst>
              <a:ext uri="{FF2B5EF4-FFF2-40B4-BE49-F238E27FC236}">
                <a16:creationId xmlns:a16="http://schemas.microsoft.com/office/drawing/2014/main" id="{737BAED8-9678-4CA8-AF1B-0483F6AF20C4}"/>
              </a:ext>
            </a:extLst>
          </p:cNvPr>
          <p:cNvSpPr>
            <a:spLocks noChangeArrowheads="1"/>
          </p:cNvSpPr>
          <p:nvPr/>
        </p:nvSpPr>
        <p:spPr bwMode="auto">
          <a:xfrm>
            <a:off x="7543800" y="4191000"/>
            <a:ext cx="152400" cy="9906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18" name="Rectangle 114">
            <a:extLst>
              <a:ext uri="{FF2B5EF4-FFF2-40B4-BE49-F238E27FC236}">
                <a16:creationId xmlns:a16="http://schemas.microsoft.com/office/drawing/2014/main" id="{02548AA7-8D64-486D-B8EB-10C88EA5DF82}"/>
              </a:ext>
            </a:extLst>
          </p:cNvPr>
          <p:cNvSpPr>
            <a:spLocks noChangeArrowheads="1"/>
          </p:cNvSpPr>
          <p:nvPr/>
        </p:nvSpPr>
        <p:spPr bwMode="auto">
          <a:xfrm>
            <a:off x="4724400" y="5029200"/>
            <a:ext cx="2971800" cy="1524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19" name="Rectangle 115">
            <a:extLst>
              <a:ext uri="{FF2B5EF4-FFF2-40B4-BE49-F238E27FC236}">
                <a16:creationId xmlns:a16="http://schemas.microsoft.com/office/drawing/2014/main" id="{7858133C-DC40-4FBC-A752-A4BBDCAAC9ED}"/>
              </a:ext>
            </a:extLst>
          </p:cNvPr>
          <p:cNvSpPr>
            <a:spLocks noChangeArrowheads="1"/>
          </p:cNvSpPr>
          <p:nvPr/>
        </p:nvSpPr>
        <p:spPr bwMode="auto">
          <a:xfrm>
            <a:off x="4724400" y="3657600"/>
            <a:ext cx="152400" cy="15240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20" name="Rectangle 116">
            <a:extLst>
              <a:ext uri="{FF2B5EF4-FFF2-40B4-BE49-F238E27FC236}">
                <a16:creationId xmlns:a16="http://schemas.microsoft.com/office/drawing/2014/main" id="{AC1BD0CB-B6DF-40C7-BEF0-2999F644E402}"/>
              </a:ext>
            </a:extLst>
          </p:cNvPr>
          <p:cNvSpPr>
            <a:spLocks noChangeArrowheads="1"/>
          </p:cNvSpPr>
          <p:nvPr/>
        </p:nvSpPr>
        <p:spPr bwMode="auto">
          <a:xfrm>
            <a:off x="1752600" y="3657600"/>
            <a:ext cx="2971800" cy="1524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73" name="Line 117">
            <a:extLst>
              <a:ext uri="{FF2B5EF4-FFF2-40B4-BE49-F238E27FC236}">
                <a16:creationId xmlns:a16="http://schemas.microsoft.com/office/drawing/2014/main" id="{509686A8-34E5-4F65-935E-1E5DEB2483DD}"/>
              </a:ext>
            </a:extLst>
          </p:cNvPr>
          <p:cNvSpPr>
            <a:spLocks noChangeShapeType="1"/>
          </p:cNvSpPr>
          <p:nvPr/>
        </p:nvSpPr>
        <p:spPr bwMode="auto">
          <a:xfrm flipV="1">
            <a:off x="66294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22" name="AutoShape 118">
            <a:extLst>
              <a:ext uri="{FF2B5EF4-FFF2-40B4-BE49-F238E27FC236}">
                <a16:creationId xmlns:a16="http://schemas.microsoft.com/office/drawing/2014/main" id="{FF53A7E3-0990-4DE7-9FAE-032DFF392CEE}"/>
              </a:ext>
            </a:extLst>
          </p:cNvPr>
          <p:cNvSpPr>
            <a:spLocks noChangeArrowheads="1"/>
          </p:cNvSpPr>
          <p:nvPr/>
        </p:nvSpPr>
        <p:spPr bwMode="auto">
          <a:xfrm>
            <a:off x="1524000" y="3657600"/>
            <a:ext cx="304800" cy="381000"/>
          </a:xfrm>
          <a:prstGeom prst="downArrow">
            <a:avLst>
              <a:gd name="adj1" fmla="val 50000"/>
              <a:gd name="adj2" fmla="val 31250"/>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23" name="Rectangle 119">
            <a:extLst>
              <a:ext uri="{FF2B5EF4-FFF2-40B4-BE49-F238E27FC236}">
                <a16:creationId xmlns:a16="http://schemas.microsoft.com/office/drawing/2014/main" id="{51252E5D-4360-4F0E-800B-1F3BA0C6E954}"/>
              </a:ext>
            </a:extLst>
          </p:cNvPr>
          <p:cNvSpPr>
            <a:spLocks noChangeArrowheads="1"/>
          </p:cNvSpPr>
          <p:nvPr/>
        </p:nvSpPr>
        <p:spPr bwMode="auto">
          <a:xfrm>
            <a:off x="762000" y="4114800"/>
            <a:ext cx="1295400" cy="304800"/>
          </a:xfrm>
          <a:prstGeom prst="rect">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24" name="Text Box 120">
            <a:extLst>
              <a:ext uri="{FF2B5EF4-FFF2-40B4-BE49-F238E27FC236}">
                <a16:creationId xmlns:a16="http://schemas.microsoft.com/office/drawing/2014/main" id="{35F4E592-FDCD-4FCA-89D1-EB27A22076B9}"/>
              </a:ext>
            </a:extLst>
          </p:cNvPr>
          <p:cNvSpPr txBox="1">
            <a:spLocks noChangeArrowheads="1"/>
          </p:cNvSpPr>
          <p:nvPr/>
        </p:nvSpPr>
        <p:spPr bwMode="auto">
          <a:xfrm>
            <a:off x="838200" y="41148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000 040</a:t>
            </a:r>
          </a:p>
        </p:txBody>
      </p:sp>
      <p:sp>
        <p:nvSpPr>
          <p:cNvPr id="149625" name="Rectangle 121">
            <a:extLst>
              <a:ext uri="{FF2B5EF4-FFF2-40B4-BE49-F238E27FC236}">
                <a16:creationId xmlns:a16="http://schemas.microsoft.com/office/drawing/2014/main" id="{243AAD63-500F-4649-AF07-6C2D497D27AD}"/>
              </a:ext>
            </a:extLst>
          </p:cNvPr>
          <p:cNvSpPr>
            <a:spLocks noChangeArrowheads="1"/>
          </p:cNvSpPr>
          <p:nvPr/>
        </p:nvSpPr>
        <p:spPr bwMode="auto">
          <a:xfrm>
            <a:off x="1600200" y="4419600"/>
            <a:ext cx="152400" cy="18288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26" name="AutoShape 122">
            <a:extLst>
              <a:ext uri="{FF2B5EF4-FFF2-40B4-BE49-F238E27FC236}">
                <a16:creationId xmlns:a16="http://schemas.microsoft.com/office/drawing/2014/main" id="{539A7093-A63E-425B-AE6D-9C5763179189}"/>
              </a:ext>
            </a:extLst>
          </p:cNvPr>
          <p:cNvSpPr>
            <a:spLocks noChangeArrowheads="1"/>
          </p:cNvSpPr>
          <p:nvPr/>
        </p:nvSpPr>
        <p:spPr bwMode="auto">
          <a:xfrm>
            <a:off x="1752600" y="4953000"/>
            <a:ext cx="609600" cy="304800"/>
          </a:xfrm>
          <a:prstGeom prst="rightArrow">
            <a:avLst>
              <a:gd name="adj1" fmla="val 50000"/>
              <a:gd name="adj2" fmla="val 50000"/>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27" name="AutoShape 123">
            <a:extLst>
              <a:ext uri="{FF2B5EF4-FFF2-40B4-BE49-F238E27FC236}">
                <a16:creationId xmlns:a16="http://schemas.microsoft.com/office/drawing/2014/main" id="{C34B61B6-CB8F-4026-9DE1-B9CB6C0F4CE2}"/>
              </a:ext>
            </a:extLst>
          </p:cNvPr>
          <p:cNvSpPr>
            <a:spLocks noChangeArrowheads="1"/>
          </p:cNvSpPr>
          <p:nvPr/>
        </p:nvSpPr>
        <p:spPr bwMode="auto">
          <a:xfrm>
            <a:off x="1600200" y="6172200"/>
            <a:ext cx="762000" cy="304800"/>
          </a:xfrm>
          <a:prstGeom prst="rightArrow">
            <a:avLst>
              <a:gd name="adj1" fmla="val 50000"/>
              <a:gd name="adj2" fmla="val 62500"/>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28" name="Rectangle 124">
            <a:extLst>
              <a:ext uri="{FF2B5EF4-FFF2-40B4-BE49-F238E27FC236}">
                <a16:creationId xmlns:a16="http://schemas.microsoft.com/office/drawing/2014/main" id="{0FE5B88F-12FA-4C87-BDC8-637D68E9F736}"/>
              </a:ext>
            </a:extLst>
          </p:cNvPr>
          <p:cNvSpPr>
            <a:spLocks noChangeArrowheads="1"/>
          </p:cNvSpPr>
          <p:nvPr/>
        </p:nvSpPr>
        <p:spPr bwMode="auto">
          <a:xfrm>
            <a:off x="4191000" y="5029200"/>
            <a:ext cx="533400" cy="15240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29" name="Rectangle 125">
            <a:extLst>
              <a:ext uri="{FF2B5EF4-FFF2-40B4-BE49-F238E27FC236}">
                <a16:creationId xmlns:a16="http://schemas.microsoft.com/office/drawing/2014/main" id="{1C5509E8-A29A-4BD7-8CDB-9E6A3563D1BD}"/>
              </a:ext>
            </a:extLst>
          </p:cNvPr>
          <p:cNvSpPr>
            <a:spLocks noChangeArrowheads="1"/>
          </p:cNvSpPr>
          <p:nvPr/>
        </p:nvSpPr>
        <p:spPr bwMode="auto">
          <a:xfrm>
            <a:off x="4114800" y="6248400"/>
            <a:ext cx="609600" cy="152400"/>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30" name="Rectangle 126">
            <a:extLst>
              <a:ext uri="{FF2B5EF4-FFF2-40B4-BE49-F238E27FC236}">
                <a16:creationId xmlns:a16="http://schemas.microsoft.com/office/drawing/2014/main" id="{CF7EB418-A667-4F5A-83DD-6CE2B3D9E74E}"/>
              </a:ext>
            </a:extLst>
          </p:cNvPr>
          <p:cNvSpPr>
            <a:spLocks noChangeArrowheads="1"/>
          </p:cNvSpPr>
          <p:nvPr/>
        </p:nvSpPr>
        <p:spPr bwMode="auto">
          <a:xfrm>
            <a:off x="4724400" y="5029200"/>
            <a:ext cx="152400" cy="1371600"/>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31" name="Rectangle 127">
            <a:extLst>
              <a:ext uri="{FF2B5EF4-FFF2-40B4-BE49-F238E27FC236}">
                <a16:creationId xmlns:a16="http://schemas.microsoft.com/office/drawing/2014/main" id="{19BBA496-2B18-46FA-8E8D-C83F4A31AD2B}"/>
              </a:ext>
            </a:extLst>
          </p:cNvPr>
          <p:cNvSpPr>
            <a:spLocks noChangeArrowheads="1"/>
          </p:cNvSpPr>
          <p:nvPr/>
        </p:nvSpPr>
        <p:spPr bwMode="auto">
          <a:xfrm>
            <a:off x="4876800" y="5029200"/>
            <a:ext cx="914400" cy="152400"/>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32" name="AutoShape 128">
            <a:extLst>
              <a:ext uri="{FF2B5EF4-FFF2-40B4-BE49-F238E27FC236}">
                <a16:creationId xmlns:a16="http://schemas.microsoft.com/office/drawing/2014/main" id="{1FDAC496-7B69-44DA-8EEE-FA713A52E4A9}"/>
              </a:ext>
            </a:extLst>
          </p:cNvPr>
          <p:cNvSpPr>
            <a:spLocks noChangeArrowheads="1"/>
          </p:cNvSpPr>
          <p:nvPr/>
        </p:nvSpPr>
        <p:spPr bwMode="auto">
          <a:xfrm>
            <a:off x="5562600" y="4724400"/>
            <a:ext cx="304800" cy="304800"/>
          </a:xfrm>
          <a:prstGeom prst="upArrow">
            <a:avLst>
              <a:gd name="adj1" fmla="val 50000"/>
              <a:gd name="adj2" fmla="val 25000"/>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33" name="Rectangle 129">
            <a:extLst>
              <a:ext uri="{FF2B5EF4-FFF2-40B4-BE49-F238E27FC236}">
                <a16:creationId xmlns:a16="http://schemas.microsoft.com/office/drawing/2014/main" id="{826AC96B-DF63-4B66-9DD0-EEF5704DEC87}"/>
              </a:ext>
            </a:extLst>
          </p:cNvPr>
          <p:cNvSpPr>
            <a:spLocks noChangeArrowheads="1"/>
          </p:cNvSpPr>
          <p:nvPr/>
        </p:nvSpPr>
        <p:spPr bwMode="auto">
          <a:xfrm>
            <a:off x="5105400" y="4419600"/>
            <a:ext cx="1066800" cy="304800"/>
          </a:xfrm>
          <a:prstGeom prst="rect">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34" name="Text Box 130">
            <a:extLst>
              <a:ext uri="{FF2B5EF4-FFF2-40B4-BE49-F238E27FC236}">
                <a16:creationId xmlns:a16="http://schemas.microsoft.com/office/drawing/2014/main" id="{A5AB65D3-EB3D-4657-88AE-E6CE11380458}"/>
              </a:ext>
            </a:extLst>
          </p:cNvPr>
          <p:cNvSpPr txBox="1">
            <a:spLocks noChangeArrowheads="1"/>
          </p:cNvSpPr>
          <p:nvPr/>
        </p:nvSpPr>
        <p:spPr bwMode="auto">
          <a:xfrm>
            <a:off x="5105400" y="44196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
        <p:nvSpPr>
          <p:cNvPr id="19587" name="Text Box 131">
            <a:extLst>
              <a:ext uri="{FF2B5EF4-FFF2-40B4-BE49-F238E27FC236}">
                <a16:creationId xmlns:a16="http://schemas.microsoft.com/office/drawing/2014/main" id="{810F4B6D-823B-42BC-96ED-4D5D8F659F22}"/>
              </a:ext>
            </a:extLst>
          </p:cNvPr>
          <p:cNvSpPr txBox="1">
            <a:spLocks noChangeArrowheads="1"/>
          </p:cNvSpPr>
          <p:nvPr/>
        </p:nvSpPr>
        <p:spPr bwMode="auto">
          <a:xfrm>
            <a:off x="4191000" y="23622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
        <p:nvSpPr>
          <p:cNvPr id="149636" name="AutoShape 132">
            <a:extLst>
              <a:ext uri="{FF2B5EF4-FFF2-40B4-BE49-F238E27FC236}">
                <a16:creationId xmlns:a16="http://schemas.microsoft.com/office/drawing/2014/main" id="{BFF926AD-425A-490C-93FA-E2933AFC64B9}"/>
              </a:ext>
            </a:extLst>
          </p:cNvPr>
          <p:cNvSpPr>
            <a:spLocks noChangeArrowheads="1"/>
          </p:cNvSpPr>
          <p:nvPr/>
        </p:nvSpPr>
        <p:spPr bwMode="auto">
          <a:xfrm rot="5400000">
            <a:off x="4419600" y="3352800"/>
            <a:ext cx="1676400" cy="304800"/>
          </a:xfrm>
          <a:prstGeom prst="leftRightArrow">
            <a:avLst>
              <a:gd name="adj1" fmla="val 50000"/>
              <a:gd name="adj2" fmla="val 110000"/>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637" name="Text Box 133">
            <a:extLst>
              <a:ext uri="{FF2B5EF4-FFF2-40B4-BE49-F238E27FC236}">
                <a16:creationId xmlns:a16="http://schemas.microsoft.com/office/drawing/2014/main" id="{F60E3E4A-BF61-456D-B851-0C84BBD61481}"/>
              </a:ext>
            </a:extLst>
          </p:cNvPr>
          <p:cNvSpPr txBox="1">
            <a:spLocks noChangeArrowheads="1"/>
          </p:cNvSpPr>
          <p:nvPr/>
        </p:nvSpPr>
        <p:spPr bwMode="auto">
          <a:xfrm>
            <a:off x="2819400" y="61722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Tree>
    <p:extLst>
      <p:ext uri="{BB962C8B-B14F-4D97-AF65-F5344CB8AC3E}">
        <p14:creationId xmlns:p14="http://schemas.microsoft.com/office/powerpoint/2010/main" val="2888318581"/>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49600"/>
                                        </p:tgtEl>
                                        <p:attrNameLst>
                                          <p:attrName>style.visibility</p:attrName>
                                        </p:attrNameLst>
                                      </p:cBhvr>
                                      <p:to>
                                        <p:strVal val="visible"/>
                                      </p:to>
                                    </p:set>
                                    <p:anim calcmode="lin" valueType="num">
                                      <p:cBhvr>
                                        <p:cTn id="7" dur="500" fill="hold"/>
                                        <p:tgtEl>
                                          <p:spTgt spid="149600"/>
                                        </p:tgtEl>
                                        <p:attrNameLst>
                                          <p:attrName>ppt_x</p:attrName>
                                        </p:attrNameLst>
                                      </p:cBhvr>
                                      <p:tavLst>
                                        <p:tav tm="0">
                                          <p:val>
                                            <p:strVal val="#ppt_x"/>
                                          </p:val>
                                        </p:tav>
                                        <p:tav tm="100000">
                                          <p:val>
                                            <p:strVal val="#ppt_x"/>
                                          </p:val>
                                        </p:tav>
                                      </p:tavLst>
                                    </p:anim>
                                    <p:anim calcmode="lin" valueType="num">
                                      <p:cBhvr>
                                        <p:cTn id="8" dur="500" fill="hold"/>
                                        <p:tgtEl>
                                          <p:spTgt spid="149600"/>
                                        </p:tgtEl>
                                        <p:attrNameLst>
                                          <p:attrName>ppt_y</p:attrName>
                                        </p:attrNameLst>
                                      </p:cBhvr>
                                      <p:tavLst>
                                        <p:tav tm="0">
                                          <p:val>
                                            <p:strVal val="#ppt_y-#ppt_h/2"/>
                                          </p:val>
                                        </p:tav>
                                        <p:tav tm="100000">
                                          <p:val>
                                            <p:strVal val="#ppt_y"/>
                                          </p:val>
                                        </p:tav>
                                      </p:tavLst>
                                    </p:anim>
                                    <p:anim calcmode="lin" valueType="num">
                                      <p:cBhvr>
                                        <p:cTn id="9" dur="500" fill="hold"/>
                                        <p:tgtEl>
                                          <p:spTgt spid="149600"/>
                                        </p:tgtEl>
                                        <p:attrNameLst>
                                          <p:attrName>ppt_w</p:attrName>
                                        </p:attrNameLst>
                                      </p:cBhvr>
                                      <p:tavLst>
                                        <p:tav tm="0">
                                          <p:val>
                                            <p:strVal val="#ppt_w"/>
                                          </p:val>
                                        </p:tav>
                                        <p:tav tm="100000">
                                          <p:val>
                                            <p:strVal val="#ppt_w"/>
                                          </p:val>
                                        </p:tav>
                                      </p:tavLst>
                                    </p:anim>
                                    <p:anim calcmode="lin" valueType="num">
                                      <p:cBhvr>
                                        <p:cTn id="10" dur="500" fill="hold"/>
                                        <p:tgtEl>
                                          <p:spTgt spid="149600"/>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9601"/>
                                        </p:tgtEl>
                                        <p:attrNameLst>
                                          <p:attrName>style.visibility</p:attrName>
                                        </p:attrNameLst>
                                      </p:cBhvr>
                                      <p:to>
                                        <p:strVal val="visible"/>
                                      </p:to>
                                    </p:set>
                                    <p:animEffect transition="in" filter="dissolve">
                                      <p:cBhvr>
                                        <p:cTn id="15" dur="500"/>
                                        <p:tgtEl>
                                          <p:spTgt spid="14960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1" presetClass="entr" presetSubtype="0" fill="hold" nodeType="clickEffect">
                                  <p:stCondLst>
                                    <p:cond delay="0"/>
                                  </p:stCondLst>
                                  <p:childTnLst>
                                    <p:set>
                                      <p:cBhvr>
                                        <p:cTn id="19" dur="75">
                                          <p:stCondLst>
                                            <p:cond delay="0"/>
                                          </p:stCondLst>
                                        </p:cTn>
                                        <p:tgtEl>
                                          <p:spTgt spid="14960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9" presetClass="entr" presetSubtype="10" fill="hold" grpId="0" nodeType="clickEffect">
                                  <p:stCondLst>
                                    <p:cond delay="0"/>
                                  </p:stCondLst>
                                  <p:childTnLst>
                                    <p:set>
                                      <p:cBhvr>
                                        <p:cTn id="23" dur="1" fill="hold">
                                          <p:stCondLst>
                                            <p:cond delay="0"/>
                                          </p:stCondLst>
                                        </p:cTn>
                                        <p:tgtEl>
                                          <p:spTgt spid="149576"/>
                                        </p:tgtEl>
                                        <p:attrNameLst>
                                          <p:attrName>style.visibility</p:attrName>
                                        </p:attrNameLst>
                                      </p:cBhvr>
                                      <p:to>
                                        <p:strVal val="visible"/>
                                      </p:to>
                                    </p:set>
                                    <p:anim calcmode="lin" valueType="num">
                                      <p:cBhvr>
                                        <p:cTn id="24" dur="5000" fill="hold"/>
                                        <p:tgtEl>
                                          <p:spTgt spid="149576"/>
                                        </p:tgtEl>
                                        <p:attrNameLst>
                                          <p:attrName>ppt_w</p:attrName>
                                        </p:attrNameLst>
                                      </p:cBhvr>
                                      <p:tavLst>
                                        <p:tav tm="0" fmla="#ppt_w*sin(2.5*pi*$)">
                                          <p:val>
                                            <p:fltVal val="0"/>
                                          </p:val>
                                        </p:tav>
                                        <p:tav tm="100000">
                                          <p:val>
                                            <p:fltVal val="1"/>
                                          </p:val>
                                        </p:tav>
                                      </p:tavLst>
                                    </p:anim>
                                    <p:anim calcmode="lin" valueType="num">
                                      <p:cBhvr>
                                        <p:cTn id="25" dur="5000" fill="hold"/>
                                        <p:tgtEl>
                                          <p:spTgt spid="149576"/>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9616"/>
                                        </p:tgtEl>
                                        <p:attrNameLst>
                                          <p:attrName>style.visibility</p:attrName>
                                        </p:attrNameLst>
                                      </p:cBhvr>
                                      <p:to>
                                        <p:strVal val="visible"/>
                                      </p:to>
                                    </p:set>
                                    <p:animEffect transition="in" filter="dissolve">
                                      <p:cBhvr>
                                        <p:cTn id="30" dur="500"/>
                                        <p:tgtEl>
                                          <p:spTgt spid="14961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 fill="hold" grpId="0" nodeType="clickEffect">
                                  <p:stCondLst>
                                    <p:cond delay="0"/>
                                  </p:stCondLst>
                                  <p:childTnLst>
                                    <p:set>
                                      <p:cBhvr>
                                        <p:cTn id="34" dur="1" fill="hold">
                                          <p:stCondLst>
                                            <p:cond delay="0"/>
                                          </p:stCondLst>
                                        </p:cTn>
                                        <p:tgtEl>
                                          <p:spTgt spid="149603"/>
                                        </p:tgtEl>
                                        <p:attrNameLst>
                                          <p:attrName>style.visibility</p:attrName>
                                        </p:attrNameLst>
                                      </p:cBhvr>
                                      <p:to>
                                        <p:strVal val="visible"/>
                                      </p:to>
                                    </p:set>
                                    <p:anim calcmode="lin" valueType="num">
                                      <p:cBhvr>
                                        <p:cTn id="35" dur="500" fill="hold"/>
                                        <p:tgtEl>
                                          <p:spTgt spid="149603"/>
                                        </p:tgtEl>
                                        <p:attrNameLst>
                                          <p:attrName>ppt_x</p:attrName>
                                        </p:attrNameLst>
                                      </p:cBhvr>
                                      <p:tavLst>
                                        <p:tav tm="0">
                                          <p:val>
                                            <p:strVal val="#ppt_x"/>
                                          </p:val>
                                        </p:tav>
                                        <p:tav tm="100000">
                                          <p:val>
                                            <p:strVal val="#ppt_x"/>
                                          </p:val>
                                        </p:tav>
                                      </p:tavLst>
                                    </p:anim>
                                    <p:anim calcmode="lin" valueType="num">
                                      <p:cBhvr>
                                        <p:cTn id="36" dur="500" fill="hold"/>
                                        <p:tgtEl>
                                          <p:spTgt spid="149603"/>
                                        </p:tgtEl>
                                        <p:attrNameLst>
                                          <p:attrName>ppt_y</p:attrName>
                                        </p:attrNameLst>
                                      </p:cBhvr>
                                      <p:tavLst>
                                        <p:tav tm="0">
                                          <p:val>
                                            <p:strVal val="#ppt_y-#ppt_h/2"/>
                                          </p:val>
                                        </p:tav>
                                        <p:tav tm="100000">
                                          <p:val>
                                            <p:strVal val="#ppt_y"/>
                                          </p:val>
                                        </p:tav>
                                      </p:tavLst>
                                    </p:anim>
                                    <p:anim calcmode="lin" valueType="num">
                                      <p:cBhvr>
                                        <p:cTn id="37" dur="500" fill="hold"/>
                                        <p:tgtEl>
                                          <p:spTgt spid="149603"/>
                                        </p:tgtEl>
                                        <p:attrNameLst>
                                          <p:attrName>ppt_w</p:attrName>
                                        </p:attrNameLst>
                                      </p:cBhvr>
                                      <p:tavLst>
                                        <p:tav tm="0">
                                          <p:val>
                                            <p:strVal val="#ppt_w"/>
                                          </p:val>
                                        </p:tav>
                                        <p:tav tm="100000">
                                          <p:val>
                                            <p:strVal val="#ppt_w"/>
                                          </p:val>
                                        </p:tav>
                                      </p:tavLst>
                                    </p:anim>
                                    <p:anim calcmode="lin" valueType="num">
                                      <p:cBhvr>
                                        <p:cTn id="38" dur="500" fill="hold"/>
                                        <p:tgtEl>
                                          <p:spTgt spid="149603"/>
                                        </p:tgtEl>
                                        <p:attrNameLst>
                                          <p:attrName>ppt_h</p:attrName>
                                        </p:attrNameLst>
                                      </p:cBhvr>
                                      <p:tavLst>
                                        <p:tav tm="0">
                                          <p:val>
                                            <p:fltVal val="0"/>
                                          </p:val>
                                        </p:tav>
                                        <p:tav tm="100000">
                                          <p:val>
                                            <p:strVal val="#ppt_h"/>
                                          </p:val>
                                        </p:tav>
                                      </p:tavLst>
                                    </p:anim>
                                  </p:childTnLst>
                                </p:cTn>
                              </p:par>
                            </p:childTnLst>
                          </p:cTn>
                        </p:par>
                        <p:par>
                          <p:cTn id="39" fill="hold" nodeType="afterGroup">
                            <p:stCondLst>
                              <p:cond delay="500"/>
                            </p:stCondLst>
                            <p:childTnLst>
                              <p:par>
                                <p:cTn id="40" presetID="17" presetClass="entr" presetSubtype="8" fill="hold" grpId="0" nodeType="afterEffect">
                                  <p:stCondLst>
                                    <p:cond delay="0"/>
                                  </p:stCondLst>
                                  <p:childTnLst>
                                    <p:set>
                                      <p:cBhvr>
                                        <p:cTn id="41" dur="1" fill="hold">
                                          <p:stCondLst>
                                            <p:cond delay="0"/>
                                          </p:stCondLst>
                                        </p:cTn>
                                        <p:tgtEl>
                                          <p:spTgt spid="149604"/>
                                        </p:tgtEl>
                                        <p:attrNameLst>
                                          <p:attrName>style.visibility</p:attrName>
                                        </p:attrNameLst>
                                      </p:cBhvr>
                                      <p:to>
                                        <p:strVal val="visible"/>
                                      </p:to>
                                    </p:set>
                                    <p:anim calcmode="lin" valueType="num">
                                      <p:cBhvr>
                                        <p:cTn id="42" dur="500" fill="hold"/>
                                        <p:tgtEl>
                                          <p:spTgt spid="149604"/>
                                        </p:tgtEl>
                                        <p:attrNameLst>
                                          <p:attrName>ppt_x</p:attrName>
                                        </p:attrNameLst>
                                      </p:cBhvr>
                                      <p:tavLst>
                                        <p:tav tm="0">
                                          <p:val>
                                            <p:strVal val="#ppt_x-#ppt_w/2"/>
                                          </p:val>
                                        </p:tav>
                                        <p:tav tm="100000">
                                          <p:val>
                                            <p:strVal val="#ppt_x"/>
                                          </p:val>
                                        </p:tav>
                                      </p:tavLst>
                                    </p:anim>
                                    <p:anim calcmode="lin" valueType="num">
                                      <p:cBhvr>
                                        <p:cTn id="43" dur="500" fill="hold"/>
                                        <p:tgtEl>
                                          <p:spTgt spid="149604"/>
                                        </p:tgtEl>
                                        <p:attrNameLst>
                                          <p:attrName>ppt_y</p:attrName>
                                        </p:attrNameLst>
                                      </p:cBhvr>
                                      <p:tavLst>
                                        <p:tav tm="0">
                                          <p:val>
                                            <p:strVal val="#ppt_y"/>
                                          </p:val>
                                        </p:tav>
                                        <p:tav tm="100000">
                                          <p:val>
                                            <p:strVal val="#ppt_y"/>
                                          </p:val>
                                        </p:tav>
                                      </p:tavLst>
                                    </p:anim>
                                    <p:anim calcmode="lin" valueType="num">
                                      <p:cBhvr>
                                        <p:cTn id="44" dur="500" fill="hold"/>
                                        <p:tgtEl>
                                          <p:spTgt spid="149604"/>
                                        </p:tgtEl>
                                        <p:attrNameLst>
                                          <p:attrName>ppt_w</p:attrName>
                                        </p:attrNameLst>
                                      </p:cBhvr>
                                      <p:tavLst>
                                        <p:tav tm="0">
                                          <p:val>
                                            <p:fltVal val="0"/>
                                          </p:val>
                                        </p:tav>
                                        <p:tav tm="100000">
                                          <p:val>
                                            <p:strVal val="#ppt_w"/>
                                          </p:val>
                                        </p:tav>
                                      </p:tavLst>
                                    </p:anim>
                                    <p:anim calcmode="lin" valueType="num">
                                      <p:cBhvr>
                                        <p:cTn id="45" dur="500" fill="hold"/>
                                        <p:tgtEl>
                                          <p:spTgt spid="149604"/>
                                        </p:tgtEl>
                                        <p:attrNameLst>
                                          <p:attrName>ppt_h</p:attrName>
                                        </p:attrNameLst>
                                      </p:cBhvr>
                                      <p:tavLst>
                                        <p:tav tm="0">
                                          <p:val>
                                            <p:strVal val="#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grpId="0" nodeType="clickEffect">
                                  <p:stCondLst>
                                    <p:cond delay="0"/>
                                  </p:stCondLst>
                                  <p:childTnLst>
                                    <p:set>
                                      <p:cBhvr>
                                        <p:cTn id="49" dur="1" fill="hold">
                                          <p:stCondLst>
                                            <p:cond delay="0"/>
                                          </p:stCondLst>
                                        </p:cTn>
                                        <p:tgtEl>
                                          <p:spTgt spid="149606"/>
                                        </p:tgtEl>
                                        <p:attrNameLst>
                                          <p:attrName>style.visibility</p:attrName>
                                        </p:attrNameLst>
                                      </p:cBhvr>
                                      <p:to>
                                        <p:strVal val="visible"/>
                                      </p:to>
                                    </p:set>
                                    <p:anim calcmode="lin" valueType="num">
                                      <p:cBhvr>
                                        <p:cTn id="50" dur="500" fill="hold"/>
                                        <p:tgtEl>
                                          <p:spTgt spid="149606"/>
                                        </p:tgtEl>
                                        <p:attrNameLst>
                                          <p:attrName>ppt_x</p:attrName>
                                        </p:attrNameLst>
                                      </p:cBhvr>
                                      <p:tavLst>
                                        <p:tav tm="0">
                                          <p:val>
                                            <p:strVal val="#ppt_x-#ppt_w/2"/>
                                          </p:val>
                                        </p:tav>
                                        <p:tav tm="100000">
                                          <p:val>
                                            <p:strVal val="#ppt_x"/>
                                          </p:val>
                                        </p:tav>
                                      </p:tavLst>
                                    </p:anim>
                                    <p:anim calcmode="lin" valueType="num">
                                      <p:cBhvr>
                                        <p:cTn id="51" dur="500" fill="hold"/>
                                        <p:tgtEl>
                                          <p:spTgt spid="149606"/>
                                        </p:tgtEl>
                                        <p:attrNameLst>
                                          <p:attrName>ppt_y</p:attrName>
                                        </p:attrNameLst>
                                      </p:cBhvr>
                                      <p:tavLst>
                                        <p:tav tm="0">
                                          <p:val>
                                            <p:strVal val="#ppt_y"/>
                                          </p:val>
                                        </p:tav>
                                        <p:tav tm="100000">
                                          <p:val>
                                            <p:strVal val="#ppt_y"/>
                                          </p:val>
                                        </p:tav>
                                      </p:tavLst>
                                    </p:anim>
                                    <p:anim calcmode="lin" valueType="num">
                                      <p:cBhvr>
                                        <p:cTn id="52" dur="500" fill="hold"/>
                                        <p:tgtEl>
                                          <p:spTgt spid="149606"/>
                                        </p:tgtEl>
                                        <p:attrNameLst>
                                          <p:attrName>ppt_w</p:attrName>
                                        </p:attrNameLst>
                                      </p:cBhvr>
                                      <p:tavLst>
                                        <p:tav tm="0">
                                          <p:val>
                                            <p:fltVal val="0"/>
                                          </p:val>
                                        </p:tav>
                                        <p:tav tm="100000">
                                          <p:val>
                                            <p:strVal val="#ppt_w"/>
                                          </p:val>
                                        </p:tav>
                                      </p:tavLst>
                                    </p:anim>
                                    <p:anim calcmode="lin" valueType="num">
                                      <p:cBhvr>
                                        <p:cTn id="53" dur="500" fill="hold"/>
                                        <p:tgtEl>
                                          <p:spTgt spid="149606"/>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8" fill="hold" grpId="0" nodeType="afterEffect">
                                  <p:stCondLst>
                                    <p:cond delay="0"/>
                                  </p:stCondLst>
                                  <p:childTnLst>
                                    <p:set>
                                      <p:cBhvr>
                                        <p:cTn id="56" dur="1" fill="hold">
                                          <p:stCondLst>
                                            <p:cond delay="0"/>
                                          </p:stCondLst>
                                        </p:cTn>
                                        <p:tgtEl>
                                          <p:spTgt spid="149608"/>
                                        </p:tgtEl>
                                        <p:attrNameLst>
                                          <p:attrName>style.visibility</p:attrName>
                                        </p:attrNameLst>
                                      </p:cBhvr>
                                      <p:to>
                                        <p:strVal val="visible"/>
                                      </p:to>
                                    </p:set>
                                    <p:anim calcmode="lin" valueType="num">
                                      <p:cBhvr>
                                        <p:cTn id="57" dur="500" fill="hold"/>
                                        <p:tgtEl>
                                          <p:spTgt spid="149608"/>
                                        </p:tgtEl>
                                        <p:attrNameLst>
                                          <p:attrName>ppt_x</p:attrName>
                                        </p:attrNameLst>
                                      </p:cBhvr>
                                      <p:tavLst>
                                        <p:tav tm="0">
                                          <p:val>
                                            <p:strVal val="#ppt_x-#ppt_w/2"/>
                                          </p:val>
                                        </p:tav>
                                        <p:tav tm="100000">
                                          <p:val>
                                            <p:strVal val="#ppt_x"/>
                                          </p:val>
                                        </p:tav>
                                      </p:tavLst>
                                    </p:anim>
                                    <p:anim calcmode="lin" valueType="num">
                                      <p:cBhvr>
                                        <p:cTn id="58" dur="500" fill="hold"/>
                                        <p:tgtEl>
                                          <p:spTgt spid="149608"/>
                                        </p:tgtEl>
                                        <p:attrNameLst>
                                          <p:attrName>ppt_y</p:attrName>
                                        </p:attrNameLst>
                                      </p:cBhvr>
                                      <p:tavLst>
                                        <p:tav tm="0">
                                          <p:val>
                                            <p:strVal val="#ppt_y"/>
                                          </p:val>
                                        </p:tav>
                                        <p:tav tm="100000">
                                          <p:val>
                                            <p:strVal val="#ppt_y"/>
                                          </p:val>
                                        </p:tav>
                                      </p:tavLst>
                                    </p:anim>
                                    <p:anim calcmode="lin" valueType="num">
                                      <p:cBhvr>
                                        <p:cTn id="59" dur="500" fill="hold"/>
                                        <p:tgtEl>
                                          <p:spTgt spid="149608"/>
                                        </p:tgtEl>
                                        <p:attrNameLst>
                                          <p:attrName>ppt_w</p:attrName>
                                        </p:attrNameLst>
                                      </p:cBhvr>
                                      <p:tavLst>
                                        <p:tav tm="0">
                                          <p:val>
                                            <p:fltVal val="0"/>
                                          </p:val>
                                        </p:tav>
                                        <p:tav tm="100000">
                                          <p:val>
                                            <p:strVal val="#ppt_w"/>
                                          </p:val>
                                        </p:tav>
                                      </p:tavLst>
                                    </p:anim>
                                    <p:anim calcmode="lin" valueType="num">
                                      <p:cBhvr>
                                        <p:cTn id="60" dur="500" fill="hold"/>
                                        <p:tgtEl>
                                          <p:spTgt spid="149608"/>
                                        </p:tgtEl>
                                        <p:attrNameLst>
                                          <p:attrName>ppt_h</p:attrName>
                                        </p:attrNameLst>
                                      </p:cBhvr>
                                      <p:tavLst>
                                        <p:tav tm="0">
                                          <p:val>
                                            <p:strVal val="#ppt_h"/>
                                          </p:val>
                                        </p:tav>
                                        <p:tav tm="100000">
                                          <p:val>
                                            <p:strVal val="#ppt_h"/>
                                          </p:val>
                                        </p:tav>
                                      </p:tavLst>
                                    </p:anim>
                                  </p:childTnLst>
                                </p:cTn>
                              </p:par>
                            </p:childTnLst>
                          </p:cTn>
                        </p:par>
                        <p:par>
                          <p:cTn id="61" fill="hold" nodeType="afterGroup">
                            <p:stCondLst>
                              <p:cond delay="1000"/>
                            </p:stCondLst>
                            <p:childTnLst>
                              <p:par>
                                <p:cTn id="62" presetID="17" presetClass="entr" presetSubtype="4" fill="hold" grpId="0" nodeType="afterEffect">
                                  <p:stCondLst>
                                    <p:cond delay="0"/>
                                  </p:stCondLst>
                                  <p:childTnLst>
                                    <p:set>
                                      <p:cBhvr>
                                        <p:cTn id="63" dur="1" fill="hold">
                                          <p:stCondLst>
                                            <p:cond delay="0"/>
                                          </p:stCondLst>
                                        </p:cTn>
                                        <p:tgtEl>
                                          <p:spTgt spid="149609"/>
                                        </p:tgtEl>
                                        <p:attrNameLst>
                                          <p:attrName>style.visibility</p:attrName>
                                        </p:attrNameLst>
                                      </p:cBhvr>
                                      <p:to>
                                        <p:strVal val="visible"/>
                                      </p:to>
                                    </p:set>
                                    <p:anim calcmode="lin" valueType="num">
                                      <p:cBhvr>
                                        <p:cTn id="64" dur="500" fill="hold"/>
                                        <p:tgtEl>
                                          <p:spTgt spid="149609"/>
                                        </p:tgtEl>
                                        <p:attrNameLst>
                                          <p:attrName>ppt_x</p:attrName>
                                        </p:attrNameLst>
                                      </p:cBhvr>
                                      <p:tavLst>
                                        <p:tav tm="0">
                                          <p:val>
                                            <p:strVal val="#ppt_x"/>
                                          </p:val>
                                        </p:tav>
                                        <p:tav tm="100000">
                                          <p:val>
                                            <p:strVal val="#ppt_x"/>
                                          </p:val>
                                        </p:tav>
                                      </p:tavLst>
                                    </p:anim>
                                    <p:anim calcmode="lin" valueType="num">
                                      <p:cBhvr>
                                        <p:cTn id="65" dur="500" fill="hold"/>
                                        <p:tgtEl>
                                          <p:spTgt spid="149609"/>
                                        </p:tgtEl>
                                        <p:attrNameLst>
                                          <p:attrName>ppt_y</p:attrName>
                                        </p:attrNameLst>
                                      </p:cBhvr>
                                      <p:tavLst>
                                        <p:tav tm="0">
                                          <p:val>
                                            <p:strVal val="#ppt_y+#ppt_h/2"/>
                                          </p:val>
                                        </p:tav>
                                        <p:tav tm="100000">
                                          <p:val>
                                            <p:strVal val="#ppt_y"/>
                                          </p:val>
                                        </p:tav>
                                      </p:tavLst>
                                    </p:anim>
                                    <p:anim calcmode="lin" valueType="num">
                                      <p:cBhvr>
                                        <p:cTn id="66" dur="500" fill="hold"/>
                                        <p:tgtEl>
                                          <p:spTgt spid="149609"/>
                                        </p:tgtEl>
                                        <p:attrNameLst>
                                          <p:attrName>ppt_w</p:attrName>
                                        </p:attrNameLst>
                                      </p:cBhvr>
                                      <p:tavLst>
                                        <p:tav tm="0">
                                          <p:val>
                                            <p:strVal val="#ppt_w"/>
                                          </p:val>
                                        </p:tav>
                                        <p:tav tm="100000">
                                          <p:val>
                                            <p:strVal val="#ppt_w"/>
                                          </p:val>
                                        </p:tav>
                                      </p:tavLst>
                                    </p:anim>
                                    <p:anim calcmode="lin" valueType="num">
                                      <p:cBhvr>
                                        <p:cTn id="67" dur="500" fill="hold"/>
                                        <p:tgtEl>
                                          <p:spTgt spid="149609"/>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49610"/>
                                        </p:tgtEl>
                                        <p:attrNameLst>
                                          <p:attrName>style.visibility</p:attrName>
                                        </p:attrNameLst>
                                      </p:cBhvr>
                                      <p:to>
                                        <p:strVal val="visible"/>
                                      </p:to>
                                    </p:set>
                                    <p:animEffect transition="in" filter="dissolve">
                                      <p:cBhvr>
                                        <p:cTn id="72" dur="500"/>
                                        <p:tgtEl>
                                          <p:spTgt spid="14961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4" fill="hold" grpId="0" nodeType="clickEffect">
                                  <p:stCondLst>
                                    <p:cond delay="0"/>
                                  </p:stCondLst>
                                  <p:childTnLst>
                                    <p:set>
                                      <p:cBhvr>
                                        <p:cTn id="76" dur="1" fill="hold">
                                          <p:stCondLst>
                                            <p:cond delay="0"/>
                                          </p:stCondLst>
                                        </p:cTn>
                                        <p:tgtEl>
                                          <p:spTgt spid="149611"/>
                                        </p:tgtEl>
                                        <p:attrNameLst>
                                          <p:attrName>style.visibility</p:attrName>
                                        </p:attrNameLst>
                                      </p:cBhvr>
                                      <p:to>
                                        <p:strVal val="visible"/>
                                      </p:to>
                                    </p:set>
                                    <p:anim calcmode="lin" valueType="num">
                                      <p:cBhvr>
                                        <p:cTn id="77" dur="500" fill="hold"/>
                                        <p:tgtEl>
                                          <p:spTgt spid="149611"/>
                                        </p:tgtEl>
                                        <p:attrNameLst>
                                          <p:attrName>ppt_x</p:attrName>
                                        </p:attrNameLst>
                                      </p:cBhvr>
                                      <p:tavLst>
                                        <p:tav tm="0">
                                          <p:val>
                                            <p:strVal val="#ppt_x"/>
                                          </p:val>
                                        </p:tav>
                                        <p:tav tm="100000">
                                          <p:val>
                                            <p:strVal val="#ppt_x"/>
                                          </p:val>
                                        </p:tav>
                                      </p:tavLst>
                                    </p:anim>
                                    <p:anim calcmode="lin" valueType="num">
                                      <p:cBhvr>
                                        <p:cTn id="78" dur="500" fill="hold"/>
                                        <p:tgtEl>
                                          <p:spTgt spid="149611"/>
                                        </p:tgtEl>
                                        <p:attrNameLst>
                                          <p:attrName>ppt_y</p:attrName>
                                        </p:attrNameLst>
                                      </p:cBhvr>
                                      <p:tavLst>
                                        <p:tav tm="0">
                                          <p:val>
                                            <p:strVal val="#ppt_y+#ppt_h/2"/>
                                          </p:val>
                                        </p:tav>
                                        <p:tav tm="100000">
                                          <p:val>
                                            <p:strVal val="#ppt_y"/>
                                          </p:val>
                                        </p:tav>
                                      </p:tavLst>
                                    </p:anim>
                                    <p:anim calcmode="lin" valueType="num">
                                      <p:cBhvr>
                                        <p:cTn id="79" dur="500" fill="hold"/>
                                        <p:tgtEl>
                                          <p:spTgt spid="149611"/>
                                        </p:tgtEl>
                                        <p:attrNameLst>
                                          <p:attrName>ppt_w</p:attrName>
                                        </p:attrNameLst>
                                      </p:cBhvr>
                                      <p:tavLst>
                                        <p:tav tm="0">
                                          <p:val>
                                            <p:strVal val="#ppt_w"/>
                                          </p:val>
                                        </p:tav>
                                        <p:tav tm="100000">
                                          <p:val>
                                            <p:strVal val="#ppt_w"/>
                                          </p:val>
                                        </p:tav>
                                      </p:tavLst>
                                    </p:anim>
                                    <p:anim calcmode="lin" valueType="num">
                                      <p:cBhvr>
                                        <p:cTn id="80" dur="500" fill="hold"/>
                                        <p:tgtEl>
                                          <p:spTgt spid="149611"/>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149612"/>
                                        </p:tgtEl>
                                        <p:attrNameLst>
                                          <p:attrName>style.visibility</p:attrName>
                                        </p:attrNameLst>
                                      </p:cBhvr>
                                      <p:to>
                                        <p:strVal val="visible"/>
                                      </p:to>
                                    </p:set>
                                    <p:animEffect transition="in" filter="dissolve">
                                      <p:cBhvr>
                                        <p:cTn id="85" dur="500"/>
                                        <p:tgtEl>
                                          <p:spTgt spid="149612"/>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4" fill="hold" grpId="0" nodeType="clickEffect">
                                  <p:stCondLst>
                                    <p:cond delay="0"/>
                                  </p:stCondLst>
                                  <p:childTnLst>
                                    <p:set>
                                      <p:cBhvr>
                                        <p:cTn id="89" dur="1" fill="hold">
                                          <p:stCondLst>
                                            <p:cond delay="0"/>
                                          </p:stCondLst>
                                        </p:cTn>
                                        <p:tgtEl>
                                          <p:spTgt spid="149615"/>
                                        </p:tgtEl>
                                        <p:attrNameLst>
                                          <p:attrName>style.visibility</p:attrName>
                                        </p:attrNameLst>
                                      </p:cBhvr>
                                      <p:to>
                                        <p:strVal val="visible"/>
                                      </p:to>
                                    </p:set>
                                    <p:anim calcmode="lin" valueType="num">
                                      <p:cBhvr>
                                        <p:cTn id="90" dur="500" fill="hold"/>
                                        <p:tgtEl>
                                          <p:spTgt spid="149615"/>
                                        </p:tgtEl>
                                        <p:attrNameLst>
                                          <p:attrName>ppt_x</p:attrName>
                                        </p:attrNameLst>
                                      </p:cBhvr>
                                      <p:tavLst>
                                        <p:tav tm="0">
                                          <p:val>
                                            <p:strVal val="#ppt_x"/>
                                          </p:val>
                                        </p:tav>
                                        <p:tav tm="100000">
                                          <p:val>
                                            <p:strVal val="#ppt_x"/>
                                          </p:val>
                                        </p:tav>
                                      </p:tavLst>
                                    </p:anim>
                                    <p:anim calcmode="lin" valueType="num">
                                      <p:cBhvr>
                                        <p:cTn id="91" dur="500" fill="hold"/>
                                        <p:tgtEl>
                                          <p:spTgt spid="149615"/>
                                        </p:tgtEl>
                                        <p:attrNameLst>
                                          <p:attrName>ppt_y</p:attrName>
                                        </p:attrNameLst>
                                      </p:cBhvr>
                                      <p:tavLst>
                                        <p:tav tm="0">
                                          <p:val>
                                            <p:strVal val="#ppt_y+#ppt_h/2"/>
                                          </p:val>
                                        </p:tav>
                                        <p:tav tm="100000">
                                          <p:val>
                                            <p:strVal val="#ppt_y"/>
                                          </p:val>
                                        </p:tav>
                                      </p:tavLst>
                                    </p:anim>
                                    <p:anim calcmode="lin" valueType="num">
                                      <p:cBhvr>
                                        <p:cTn id="92" dur="500" fill="hold"/>
                                        <p:tgtEl>
                                          <p:spTgt spid="149615"/>
                                        </p:tgtEl>
                                        <p:attrNameLst>
                                          <p:attrName>ppt_w</p:attrName>
                                        </p:attrNameLst>
                                      </p:cBhvr>
                                      <p:tavLst>
                                        <p:tav tm="0">
                                          <p:val>
                                            <p:strVal val="#ppt_w"/>
                                          </p:val>
                                        </p:tav>
                                        <p:tav tm="100000">
                                          <p:val>
                                            <p:strVal val="#ppt_w"/>
                                          </p:val>
                                        </p:tav>
                                      </p:tavLst>
                                    </p:anim>
                                    <p:anim calcmode="lin" valueType="num">
                                      <p:cBhvr>
                                        <p:cTn id="93" dur="500" fill="hold"/>
                                        <p:tgtEl>
                                          <p:spTgt spid="149615"/>
                                        </p:tgtEl>
                                        <p:attrNameLst>
                                          <p:attrName>ppt_h</p:attrName>
                                        </p:attrNameLst>
                                      </p:cBhvr>
                                      <p:tavLst>
                                        <p:tav tm="0">
                                          <p:val>
                                            <p:fltVal val="0"/>
                                          </p:val>
                                        </p:tav>
                                        <p:tav tm="100000">
                                          <p:val>
                                            <p:strVal val="#ppt_h"/>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17" presetClass="entr" presetSubtype="1" fill="hold" grpId="0" nodeType="clickEffect">
                                  <p:stCondLst>
                                    <p:cond delay="0"/>
                                  </p:stCondLst>
                                  <p:childTnLst>
                                    <p:set>
                                      <p:cBhvr>
                                        <p:cTn id="97" dur="1" fill="hold">
                                          <p:stCondLst>
                                            <p:cond delay="0"/>
                                          </p:stCondLst>
                                        </p:cTn>
                                        <p:tgtEl>
                                          <p:spTgt spid="149617"/>
                                        </p:tgtEl>
                                        <p:attrNameLst>
                                          <p:attrName>style.visibility</p:attrName>
                                        </p:attrNameLst>
                                      </p:cBhvr>
                                      <p:to>
                                        <p:strVal val="visible"/>
                                      </p:to>
                                    </p:set>
                                    <p:anim calcmode="lin" valueType="num">
                                      <p:cBhvr>
                                        <p:cTn id="98" dur="500" fill="hold"/>
                                        <p:tgtEl>
                                          <p:spTgt spid="149617"/>
                                        </p:tgtEl>
                                        <p:attrNameLst>
                                          <p:attrName>ppt_x</p:attrName>
                                        </p:attrNameLst>
                                      </p:cBhvr>
                                      <p:tavLst>
                                        <p:tav tm="0">
                                          <p:val>
                                            <p:strVal val="#ppt_x"/>
                                          </p:val>
                                        </p:tav>
                                        <p:tav tm="100000">
                                          <p:val>
                                            <p:strVal val="#ppt_x"/>
                                          </p:val>
                                        </p:tav>
                                      </p:tavLst>
                                    </p:anim>
                                    <p:anim calcmode="lin" valueType="num">
                                      <p:cBhvr>
                                        <p:cTn id="99" dur="500" fill="hold"/>
                                        <p:tgtEl>
                                          <p:spTgt spid="149617"/>
                                        </p:tgtEl>
                                        <p:attrNameLst>
                                          <p:attrName>ppt_y</p:attrName>
                                        </p:attrNameLst>
                                      </p:cBhvr>
                                      <p:tavLst>
                                        <p:tav tm="0">
                                          <p:val>
                                            <p:strVal val="#ppt_y-#ppt_h/2"/>
                                          </p:val>
                                        </p:tav>
                                        <p:tav tm="100000">
                                          <p:val>
                                            <p:strVal val="#ppt_y"/>
                                          </p:val>
                                        </p:tav>
                                      </p:tavLst>
                                    </p:anim>
                                    <p:anim calcmode="lin" valueType="num">
                                      <p:cBhvr>
                                        <p:cTn id="100" dur="500" fill="hold"/>
                                        <p:tgtEl>
                                          <p:spTgt spid="149617"/>
                                        </p:tgtEl>
                                        <p:attrNameLst>
                                          <p:attrName>ppt_w</p:attrName>
                                        </p:attrNameLst>
                                      </p:cBhvr>
                                      <p:tavLst>
                                        <p:tav tm="0">
                                          <p:val>
                                            <p:strVal val="#ppt_w"/>
                                          </p:val>
                                        </p:tav>
                                        <p:tav tm="100000">
                                          <p:val>
                                            <p:strVal val="#ppt_w"/>
                                          </p:val>
                                        </p:tav>
                                      </p:tavLst>
                                    </p:anim>
                                    <p:anim calcmode="lin" valueType="num">
                                      <p:cBhvr>
                                        <p:cTn id="101" dur="500" fill="hold"/>
                                        <p:tgtEl>
                                          <p:spTgt spid="149617"/>
                                        </p:tgtEl>
                                        <p:attrNameLst>
                                          <p:attrName>ppt_h</p:attrName>
                                        </p:attrNameLst>
                                      </p:cBhvr>
                                      <p:tavLst>
                                        <p:tav tm="0">
                                          <p:val>
                                            <p:fltVal val="0"/>
                                          </p:val>
                                        </p:tav>
                                        <p:tav tm="100000">
                                          <p:val>
                                            <p:strVal val="#ppt_h"/>
                                          </p:val>
                                        </p:tav>
                                      </p:tavLst>
                                    </p:anim>
                                  </p:childTnLst>
                                </p:cTn>
                              </p:par>
                            </p:childTnLst>
                          </p:cTn>
                        </p:par>
                        <p:par>
                          <p:cTn id="102" fill="hold" nodeType="afterGroup">
                            <p:stCondLst>
                              <p:cond delay="500"/>
                            </p:stCondLst>
                            <p:childTnLst>
                              <p:par>
                                <p:cTn id="103" presetID="17" presetClass="entr" presetSubtype="2" fill="hold" grpId="0" nodeType="afterEffect">
                                  <p:stCondLst>
                                    <p:cond delay="0"/>
                                  </p:stCondLst>
                                  <p:childTnLst>
                                    <p:set>
                                      <p:cBhvr>
                                        <p:cTn id="104" dur="1" fill="hold">
                                          <p:stCondLst>
                                            <p:cond delay="0"/>
                                          </p:stCondLst>
                                        </p:cTn>
                                        <p:tgtEl>
                                          <p:spTgt spid="149618"/>
                                        </p:tgtEl>
                                        <p:attrNameLst>
                                          <p:attrName>style.visibility</p:attrName>
                                        </p:attrNameLst>
                                      </p:cBhvr>
                                      <p:to>
                                        <p:strVal val="visible"/>
                                      </p:to>
                                    </p:set>
                                    <p:anim calcmode="lin" valueType="num">
                                      <p:cBhvr>
                                        <p:cTn id="105" dur="500" fill="hold"/>
                                        <p:tgtEl>
                                          <p:spTgt spid="149618"/>
                                        </p:tgtEl>
                                        <p:attrNameLst>
                                          <p:attrName>ppt_x</p:attrName>
                                        </p:attrNameLst>
                                      </p:cBhvr>
                                      <p:tavLst>
                                        <p:tav tm="0">
                                          <p:val>
                                            <p:strVal val="#ppt_x+#ppt_w/2"/>
                                          </p:val>
                                        </p:tav>
                                        <p:tav tm="100000">
                                          <p:val>
                                            <p:strVal val="#ppt_x"/>
                                          </p:val>
                                        </p:tav>
                                      </p:tavLst>
                                    </p:anim>
                                    <p:anim calcmode="lin" valueType="num">
                                      <p:cBhvr>
                                        <p:cTn id="106" dur="500" fill="hold"/>
                                        <p:tgtEl>
                                          <p:spTgt spid="149618"/>
                                        </p:tgtEl>
                                        <p:attrNameLst>
                                          <p:attrName>ppt_y</p:attrName>
                                        </p:attrNameLst>
                                      </p:cBhvr>
                                      <p:tavLst>
                                        <p:tav tm="0">
                                          <p:val>
                                            <p:strVal val="#ppt_y"/>
                                          </p:val>
                                        </p:tav>
                                        <p:tav tm="100000">
                                          <p:val>
                                            <p:strVal val="#ppt_y"/>
                                          </p:val>
                                        </p:tav>
                                      </p:tavLst>
                                    </p:anim>
                                    <p:anim calcmode="lin" valueType="num">
                                      <p:cBhvr>
                                        <p:cTn id="107" dur="500" fill="hold"/>
                                        <p:tgtEl>
                                          <p:spTgt spid="149618"/>
                                        </p:tgtEl>
                                        <p:attrNameLst>
                                          <p:attrName>ppt_w</p:attrName>
                                        </p:attrNameLst>
                                      </p:cBhvr>
                                      <p:tavLst>
                                        <p:tav tm="0">
                                          <p:val>
                                            <p:fltVal val="0"/>
                                          </p:val>
                                        </p:tav>
                                        <p:tav tm="100000">
                                          <p:val>
                                            <p:strVal val="#ppt_w"/>
                                          </p:val>
                                        </p:tav>
                                      </p:tavLst>
                                    </p:anim>
                                    <p:anim calcmode="lin" valueType="num">
                                      <p:cBhvr>
                                        <p:cTn id="108" dur="500" fill="hold"/>
                                        <p:tgtEl>
                                          <p:spTgt spid="149618"/>
                                        </p:tgtEl>
                                        <p:attrNameLst>
                                          <p:attrName>ppt_h</p:attrName>
                                        </p:attrNameLst>
                                      </p:cBhvr>
                                      <p:tavLst>
                                        <p:tav tm="0">
                                          <p:val>
                                            <p:strVal val="#ppt_h"/>
                                          </p:val>
                                        </p:tav>
                                        <p:tav tm="100000">
                                          <p:val>
                                            <p:strVal val="#ppt_h"/>
                                          </p:val>
                                        </p:tav>
                                      </p:tavLst>
                                    </p:anim>
                                  </p:childTnLst>
                                </p:cTn>
                              </p:par>
                            </p:childTnLst>
                          </p:cTn>
                        </p:par>
                        <p:par>
                          <p:cTn id="109" fill="hold" nodeType="afterGroup">
                            <p:stCondLst>
                              <p:cond delay="1000"/>
                            </p:stCondLst>
                            <p:childTnLst>
                              <p:par>
                                <p:cTn id="110" presetID="17" presetClass="entr" presetSubtype="4" fill="hold" grpId="0" nodeType="afterEffect">
                                  <p:stCondLst>
                                    <p:cond delay="0"/>
                                  </p:stCondLst>
                                  <p:childTnLst>
                                    <p:set>
                                      <p:cBhvr>
                                        <p:cTn id="111" dur="1" fill="hold">
                                          <p:stCondLst>
                                            <p:cond delay="0"/>
                                          </p:stCondLst>
                                        </p:cTn>
                                        <p:tgtEl>
                                          <p:spTgt spid="149619"/>
                                        </p:tgtEl>
                                        <p:attrNameLst>
                                          <p:attrName>style.visibility</p:attrName>
                                        </p:attrNameLst>
                                      </p:cBhvr>
                                      <p:to>
                                        <p:strVal val="visible"/>
                                      </p:to>
                                    </p:set>
                                    <p:anim calcmode="lin" valueType="num">
                                      <p:cBhvr>
                                        <p:cTn id="112" dur="500" fill="hold"/>
                                        <p:tgtEl>
                                          <p:spTgt spid="149619"/>
                                        </p:tgtEl>
                                        <p:attrNameLst>
                                          <p:attrName>ppt_x</p:attrName>
                                        </p:attrNameLst>
                                      </p:cBhvr>
                                      <p:tavLst>
                                        <p:tav tm="0">
                                          <p:val>
                                            <p:strVal val="#ppt_x"/>
                                          </p:val>
                                        </p:tav>
                                        <p:tav tm="100000">
                                          <p:val>
                                            <p:strVal val="#ppt_x"/>
                                          </p:val>
                                        </p:tav>
                                      </p:tavLst>
                                    </p:anim>
                                    <p:anim calcmode="lin" valueType="num">
                                      <p:cBhvr>
                                        <p:cTn id="113" dur="500" fill="hold"/>
                                        <p:tgtEl>
                                          <p:spTgt spid="149619"/>
                                        </p:tgtEl>
                                        <p:attrNameLst>
                                          <p:attrName>ppt_y</p:attrName>
                                        </p:attrNameLst>
                                      </p:cBhvr>
                                      <p:tavLst>
                                        <p:tav tm="0">
                                          <p:val>
                                            <p:strVal val="#ppt_y+#ppt_h/2"/>
                                          </p:val>
                                        </p:tav>
                                        <p:tav tm="100000">
                                          <p:val>
                                            <p:strVal val="#ppt_y"/>
                                          </p:val>
                                        </p:tav>
                                      </p:tavLst>
                                    </p:anim>
                                    <p:anim calcmode="lin" valueType="num">
                                      <p:cBhvr>
                                        <p:cTn id="114" dur="500" fill="hold"/>
                                        <p:tgtEl>
                                          <p:spTgt spid="149619"/>
                                        </p:tgtEl>
                                        <p:attrNameLst>
                                          <p:attrName>ppt_w</p:attrName>
                                        </p:attrNameLst>
                                      </p:cBhvr>
                                      <p:tavLst>
                                        <p:tav tm="0">
                                          <p:val>
                                            <p:strVal val="#ppt_w"/>
                                          </p:val>
                                        </p:tav>
                                        <p:tav tm="100000">
                                          <p:val>
                                            <p:strVal val="#ppt_w"/>
                                          </p:val>
                                        </p:tav>
                                      </p:tavLst>
                                    </p:anim>
                                    <p:anim calcmode="lin" valueType="num">
                                      <p:cBhvr>
                                        <p:cTn id="115" dur="500" fill="hold"/>
                                        <p:tgtEl>
                                          <p:spTgt spid="149619"/>
                                        </p:tgtEl>
                                        <p:attrNameLst>
                                          <p:attrName>ppt_h</p:attrName>
                                        </p:attrNameLst>
                                      </p:cBhvr>
                                      <p:tavLst>
                                        <p:tav tm="0">
                                          <p:val>
                                            <p:fltVal val="0"/>
                                          </p:val>
                                        </p:tav>
                                        <p:tav tm="100000">
                                          <p:val>
                                            <p:strVal val="#ppt_h"/>
                                          </p:val>
                                        </p:tav>
                                      </p:tavLst>
                                    </p:anim>
                                  </p:childTnLst>
                                </p:cTn>
                              </p:par>
                            </p:childTnLst>
                          </p:cTn>
                        </p:par>
                        <p:par>
                          <p:cTn id="116" fill="hold" nodeType="afterGroup">
                            <p:stCondLst>
                              <p:cond delay="1500"/>
                            </p:stCondLst>
                            <p:childTnLst>
                              <p:par>
                                <p:cTn id="117" presetID="17" presetClass="entr" presetSubtype="2" fill="hold" grpId="0" nodeType="afterEffect">
                                  <p:stCondLst>
                                    <p:cond delay="0"/>
                                  </p:stCondLst>
                                  <p:childTnLst>
                                    <p:set>
                                      <p:cBhvr>
                                        <p:cTn id="118" dur="1" fill="hold">
                                          <p:stCondLst>
                                            <p:cond delay="0"/>
                                          </p:stCondLst>
                                        </p:cTn>
                                        <p:tgtEl>
                                          <p:spTgt spid="149620"/>
                                        </p:tgtEl>
                                        <p:attrNameLst>
                                          <p:attrName>style.visibility</p:attrName>
                                        </p:attrNameLst>
                                      </p:cBhvr>
                                      <p:to>
                                        <p:strVal val="visible"/>
                                      </p:to>
                                    </p:set>
                                    <p:anim calcmode="lin" valueType="num">
                                      <p:cBhvr>
                                        <p:cTn id="119" dur="500" fill="hold"/>
                                        <p:tgtEl>
                                          <p:spTgt spid="149620"/>
                                        </p:tgtEl>
                                        <p:attrNameLst>
                                          <p:attrName>ppt_x</p:attrName>
                                        </p:attrNameLst>
                                      </p:cBhvr>
                                      <p:tavLst>
                                        <p:tav tm="0">
                                          <p:val>
                                            <p:strVal val="#ppt_x+#ppt_w/2"/>
                                          </p:val>
                                        </p:tav>
                                        <p:tav tm="100000">
                                          <p:val>
                                            <p:strVal val="#ppt_x"/>
                                          </p:val>
                                        </p:tav>
                                      </p:tavLst>
                                    </p:anim>
                                    <p:anim calcmode="lin" valueType="num">
                                      <p:cBhvr>
                                        <p:cTn id="120" dur="500" fill="hold"/>
                                        <p:tgtEl>
                                          <p:spTgt spid="149620"/>
                                        </p:tgtEl>
                                        <p:attrNameLst>
                                          <p:attrName>ppt_y</p:attrName>
                                        </p:attrNameLst>
                                      </p:cBhvr>
                                      <p:tavLst>
                                        <p:tav tm="0">
                                          <p:val>
                                            <p:strVal val="#ppt_y"/>
                                          </p:val>
                                        </p:tav>
                                        <p:tav tm="100000">
                                          <p:val>
                                            <p:strVal val="#ppt_y"/>
                                          </p:val>
                                        </p:tav>
                                      </p:tavLst>
                                    </p:anim>
                                    <p:anim calcmode="lin" valueType="num">
                                      <p:cBhvr>
                                        <p:cTn id="121" dur="500" fill="hold"/>
                                        <p:tgtEl>
                                          <p:spTgt spid="149620"/>
                                        </p:tgtEl>
                                        <p:attrNameLst>
                                          <p:attrName>ppt_w</p:attrName>
                                        </p:attrNameLst>
                                      </p:cBhvr>
                                      <p:tavLst>
                                        <p:tav tm="0">
                                          <p:val>
                                            <p:fltVal val="0"/>
                                          </p:val>
                                        </p:tav>
                                        <p:tav tm="100000">
                                          <p:val>
                                            <p:strVal val="#ppt_w"/>
                                          </p:val>
                                        </p:tav>
                                      </p:tavLst>
                                    </p:anim>
                                    <p:anim calcmode="lin" valueType="num">
                                      <p:cBhvr>
                                        <p:cTn id="122" dur="500" fill="hold"/>
                                        <p:tgtEl>
                                          <p:spTgt spid="149620"/>
                                        </p:tgtEl>
                                        <p:attrNameLst>
                                          <p:attrName>ppt_h</p:attrName>
                                        </p:attrNameLst>
                                      </p:cBhvr>
                                      <p:tavLst>
                                        <p:tav tm="0">
                                          <p:val>
                                            <p:strVal val="#ppt_h"/>
                                          </p:val>
                                        </p:tav>
                                        <p:tav tm="100000">
                                          <p:val>
                                            <p:strVal val="#ppt_h"/>
                                          </p:val>
                                        </p:tav>
                                      </p:tavLst>
                                    </p:anim>
                                  </p:childTnLst>
                                </p:cTn>
                              </p:par>
                            </p:childTnLst>
                          </p:cTn>
                        </p:par>
                        <p:par>
                          <p:cTn id="123" fill="hold" nodeType="afterGroup">
                            <p:stCondLst>
                              <p:cond delay="2000"/>
                            </p:stCondLst>
                            <p:childTnLst>
                              <p:par>
                                <p:cTn id="124" presetID="17" presetClass="entr" presetSubtype="1" fill="hold" grpId="0" nodeType="afterEffect">
                                  <p:stCondLst>
                                    <p:cond delay="0"/>
                                  </p:stCondLst>
                                  <p:childTnLst>
                                    <p:set>
                                      <p:cBhvr>
                                        <p:cTn id="125" dur="1" fill="hold">
                                          <p:stCondLst>
                                            <p:cond delay="0"/>
                                          </p:stCondLst>
                                        </p:cTn>
                                        <p:tgtEl>
                                          <p:spTgt spid="149622"/>
                                        </p:tgtEl>
                                        <p:attrNameLst>
                                          <p:attrName>style.visibility</p:attrName>
                                        </p:attrNameLst>
                                      </p:cBhvr>
                                      <p:to>
                                        <p:strVal val="visible"/>
                                      </p:to>
                                    </p:set>
                                    <p:anim calcmode="lin" valueType="num">
                                      <p:cBhvr>
                                        <p:cTn id="126" dur="500" fill="hold"/>
                                        <p:tgtEl>
                                          <p:spTgt spid="149622"/>
                                        </p:tgtEl>
                                        <p:attrNameLst>
                                          <p:attrName>ppt_x</p:attrName>
                                        </p:attrNameLst>
                                      </p:cBhvr>
                                      <p:tavLst>
                                        <p:tav tm="0">
                                          <p:val>
                                            <p:strVal val="#ppt_x"/>
                                          </p:val>
                                        </p:tav>
                                        <p:tav tm="100000">
                                          <p:val>
                                            <p:strVal val="#ppt_x"/>
                                          </p:val>
                                        </p:tav>
                                      </p:tavLst>
                                    </p:anim>
                                    <p:anim calcmode="lin" valueType="num">
                                      <p:cBhvr>
                                        <p:cTn id="127" dur="500" fill="hold"/>
                                        <p:tgtEl>
                                          <p:spTgt spid="149622"/>
                                        </p:tgtEl>
                                        <p:attrNameLst>
                                          <p:attrName>ppt_y</p:attrName>
                                        </p:attrNameLst>
                                      </p:cBhvr>
                                      <p:tavLst>
                                        <p:tav tm="0">
                                          <p:val>
                                            <p:strVal val="#ppt_y-#ppt_h/2"/>
                                          </p:val>
                                        </p:tav>
                                        <p:tav tm="100000">
                                          <p:val>
                                            <p:strVal val="#ppt_y"/>
                                          </p:val>
                                        </p:tav>
                                      </p:tavLst>
                                    </p:anim>
                                    <p:anim calcmode="lin" valueType="num">
                                      <p:cBhvr>
                                        <p:cTn id="128" dur="500" fill="hold"/>
                                        <p:tgtEl>
                                          <p:spTgt spid="149622"/>
                                        </p:tgtEl>
                                        <p:attrNameLst>
                                          <p:attrName>ppt_w</p:attrName>
                                        </p:attrNameLst>
                                      </p:cBhvr>
                                      <p:tavLst>
                                        <p:tav tm="0">
                                          <p:val>
                                            <p:strVal val="#ppt_w"/>
                                          </p:val>
                                        </p:tav>
                                        <p:tav tm="100000">
                                          <p:val>
                                            <p:strVal val="#ppt_w"/>
                                          </p:val>
                                        </p:tav>
                                      </p:tavLst>
                                    </p:anim>
                                    <p:anim calcmode="lin" valueType="num">
                                      <p:cBhvr>
                                        <p:cTn id="129" dur="500" fill="hold"/>
                                        <p:tgtEl>
                                          <p:spTgt spid="149622"/>
                                        </p:tgtEl>
                                        <p:attrNameLst>
                                          <p:attrName>ppt_h</p:attrName>
                                        </p:attrNameLst>
                                      </p:cBhvr>
                                      <p:tavLst>
                                        <p:tav tm="0">
                                          <p:val>
                                            <p:fltVal val="0"/>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149623"/>
                                        </p:tgtEl>
                                        <p:attrNameLst>
                                          <p:attrName>style.visibility</p:attrName>
                                        </p:attrNameLst>
                                      </p:cBhvr>
                                      <p:to>
                                        <p:strVal val="visible"/>
                                      </p:to>
                                    </p:set>
                                    <p:animEffect transition="in" filter="dissolve">
                                      <p:cBhvr>
                                        <p:cTn id="134" dur="500"/>
                                        <p:tgtEl>
                                          <p:spTgt spid="149623"/>
                                        </p:tgtEl>
                                      </p:cBhvr>
                                    </p:animEffect>
                                  </p:childTnLst>
                                </p:cTn>
                              </p:par>
                            </p:childTnLst>
                          </p:cTn>
                        </p:par>
                        <p:par>
                          <p:cTn id="135" fill="hold" nodeType="afterGroup">
                            <p:stCondLst>
                              <p:cond delay="500"/>
                            </p:stCondLst>
                            <p:childTnLst>
                              <p:par>
                                <p:cTn id="136" presetID="9" presetClass="entr" presetSubtype="0" fill="hold" grpId="0" nodeType="afterEffect">
                                  <p:stCondLst>
                                    <p:cond delay="0"/>
                                  </p:stCondLst>
                                  <p:childTnLst>
                                    <p:set>
                                      <p:cBhvr>
                                        <p:cTn id="137" dur="1" fill="hold">
                                          <p:stCondLst>
                                            <p:cond delay="0"/>
                                          </p:stCondLst>
                                        </p:cTn>
                                        <p:tgtEl>
                                          <p:spTgt spid="149624"/>
                                        </p:tgtEl>
                                        <p:attrNameLst>
                                          <p:attrName>style.visibility</p:attrName>
                                        </p:attrNameLst>
                                      </p:cBhvr>
                                      <p:to>
                                        <p:strVal val="visible"/>
                                      </p:to>
                                    </p:set>
                                    <p:animEffect transition="in" filter="dissolve">
                                      <p:cBhvr>
                                        <p:cTn id="138" dur="500"/>
                                        <p:tgtEl>
                                          <p:spTgt spid="1496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7" presetClass="entr" presetSubtype="1" fill="hold" grpId="0" nodeType="clickEffect">
                                  <p:stCondLst>
                                    <p:cond delay="0"/>
                                  </p:stCondLst>
                                  <p:childTnLst>
                                    <p:set>
                                      <p:cBhvr>
                                        <p:cTn id="142" dur="1" fill="hold">
                                          <p:stCondLst>
                                            <p:cond delay="0"/>
                                          </p:stCondLst>
                                        </p:cTn>
                                        <p:tgtEl>
                                          <p:spTgt spid="149636"/>
                                        </p:tgtEl>
                                        <p:attrNameLst>
                                          <p:attrName>style.visibility</p:attrName>
                                        </p:attrNameLst>
                                      </p:cBhvr>
                                      <p:to>
                                        <p:strVal val="visible"/>
                                      </p:to>
                                    </p:set>
                                    <p:anim calcmode="lin" valueType="num">
                                      <p:cBhvr>
                                        <p:cTn id="143" dur="500" fill="hold"/>
                                        <p:tgtEl>
                                          <p:spTgt spid="149636"/>
                                        </p:tgtEl>
                                        <p:attrNameLst>
                                          <p:attrName>ppt_x</p:attrName>
                                        </p:attrNameLst>
                                      </p:cBhvr>
                                      <p:tavLst>
                                        <p:tav tm="0">
                                          <p:val>
                                            <p:strVal val="#ppt_x"/>
                                          </p:val>
                                        </p:tav>
                                        <p:tav tm="100000">
                                          <p:val>
                                            <p:strVal val="#ppt_x"/>
                                          </p:val>
                                        </p:tav>
                                      </p:tavLst>
                                    </p:anim>
                                    <p:anim calcmode="lin" valueType="num">
                                      <p:cBhvr>
                                        <p:cTn id="144" dur="500" fill="hold"/>
                                        <p:tgtEl>
                                          <p:spTgt spid="149636"/>
                                        </p:tgtEl>
                                        <p:attrNameLst>
                                          <p:attrName>ppt_y</p:attrName>
                                        </p:attrNameLst>
                                      </p:cBhvr>
                                      <p:tavLst>
                                        <p:tav tm="0">
                                          <p:val>
                                            <p:strVal val="#ppt_y-#ppt_h/2"/>
                                          </p:val>
                                        </p:tav>
                                        <p:tav tm="100000">
                                          <p:val>
                                            <p:strVal val="#ppt_y"/>
                                          </p:val>
                                        </p:tav>
                                      </p:tavLst>
                                    </p:anim>
                                    <p:anim calcmode="lin" valueType="num">
                                      <p:cBhvr>
                                        <p:cTn id="145" dur="500" fill="hold"/>
                                        <p:tgtEl>
                                          <p:spTgt spid="149636"/>
                                        </p:tgtEl>
                                        <p:attrNameLst>
                                          <p:attrName>ppt_w</p:attrName>
                                        </p:attrNameLst>
                                      </p:cBhvr>
                                      <p:tavLst>
                                        <p:tav tm="0">
                                          <p:val>
                                            <p:strVal val="#ppt_w"/>
                                          </p:val>
                                        </p:tav>
                                        <p:tav tm="100000">
                                          <p:val>
                                            <p:strVal val="#ppt_w"/>
                                          </p:val>
                                        </p:tav>
                                      </p:tavLst>
                                    </p:anim>
                                    <p:anim calcmode="lin" valueType="num">
                                      <p:cBhvr>
                                        <p:cTn id="146" dur="500" fill="hold"/>
                                        <p:tgtEl>
                                          <p:spTgt spid="149636"/>
                                        </p:tgtEl>
                                        <p:attrNameLst>
                                          <p:attrName>ppt_h</p:attrName>
                                        </p:attrNameLst>
                                      </p:cBhvr>
                                      <p:tavLst>
                                        <p:tav tm="0">
                                          <p:val>
                                            <p:fltVal val="0"/>
                                          </p:val>
                                        </p:tav>
                                        <p:tav tm="100000">
                                          <p:val>
                                            <p:strVal val="#ppt_h"/>
                                          </p:val>
                                        </p:tav>
                                      </p:tavLst>
                                    </p:anim>
                                  </p:childTnLst>
                                </p:cTn>
                              </p:par>
                            </p:childTnLst>
                          </p:cTn>
                        </p:par>
                        <p:par>
                          <p:cTn id="147" fill="hold" nodeType="afterGroup">
                            <p:stCondLst>
                              <p:cond delay="500"/>
                            </p:stCondLst>
                            <p:childTnLst>
                              <p:par>
                                <p:cTn id="148" presetID="9" presetClass="entr" presetSubtype="0" fill="hold" grpId="0" nodeType="afterEffect">
                                  <p:stCondLst>
                                    <p:cond delay="0"/>
                                  </p:stCondLst>
                                  <p:childTnLst>
                                    <p:set>
                                      <p:cBhvr>
                                        <p:cTn id="149" dur="1" fill="hold">
                                          <p:stCondLst>
                                            <p:cond delay="0"/>
                                          </p:stCondLst>
                                        </p:cTn>
                                        <p:tgtEl>
                                          <p:spTgt spid="149633"/>
                                        </p:tgtEl>
                                        <p:attrNameLst>
                                          <p:attrName>style.visibility</p:attrName>
                                        </p:attrNameLst>
                                      </p:cBhvr>
                                      <p:to>
                                        <p:strVal val="visible"/>
                                      </p:to>
                                    </p:set>
                                    <p:animEffect transition="in" filter="dissolve">
                                      <p:cBhvr>
                                        <p:cTn id="150" dur="500"/>
                                        <p:tgtEl>
                                          <p:spTgt spid="149633"/>
                                        </p:tgtEl>
                                      </p:cBhvr>
                                    </p:animEffect>
                                  </p:childTnLst>
                                </p:cTn>
                              </p:par>
                            </p:childTnLst>
                          </p:cTn>
                        </p:par>
                        <p:par>
                          <p:cTn id="151" fill="hold" nodeType="afterGroup">
                            <p:stCondLst>
                              <p:cond delay="1000"/>
                            </p:stCondLst>
                            <p:childTnLst>
                              <p:par>
                                <p:cTn id="152" presetID="9" presetClass="entr" presetSubtype="0" fill="hold" grpId="0" nodeType="afterEffect">
                                  <p:stCondLst>
                                    <p:cond delay="0"/>
                                  </p:stCondLst>
                                  <p:childTnLst>
                                    <p:set>
                                      <p:cBhvr>
                                        <p:cTn id="153" dur="1" fill="hold">
                                          <p:stCondLst>
                                            <p:cond delay="0"/>
                                          </p:stCondLst>
                                        </p:cTn>
                                        <p:tgtEl>
                                          <p:spTgt spid="149634"/>
                                        </p:tgtEl>
                                        <p:attrNameLst>
                                          <p:attrName>style.visibility</p:attrName>
                                        </p:attrNameLst>
                                      </p:cBhvr>
                                      <p:to>
                                        <p:strVal val="visible"/>
                                      </p:to>
                                    </p:set>
                                    <p:animEffect transition="in" filter="dissolve">
                                      <p:cBhvr>
                                        <p:cTn id="154" dur="500"/>
                                        <p:tgtEl>
                                          <p:spTgt spid="149634"/>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7" presetClass="entr" presetSubtype="1" fill="hold" grpId="0" nodeType="clickEffect">
                                  <p:stCondLst>
                                    <p:cond delay="0"/>
                                  </p:stCondLst>
                                  <p:childTnLst>
                                    <p:set>
                                      <p:cBhvr>
                                        <p:cTn id="158" dur="1" fill="hold">
                                          <p:stCondLst>
                                            <p:cond delay="0"/>
                                          </p:stCondLst>
                                        </p:cTn>
                                        <p:tgtEl>
                                          <p:spTgt spid="149625"/>
                                        </p:tgtEl>
                                        <p:attrNameLst>
                                          <p:attrName>style.visibility</p:attrName>
                                        </p:attrNameLst>
                                      </p:cBhvr>
                                      <p:to>
                                        <p:strVal val="visible"/>
                                      </p:to>
                                    </p:set>
                                    <p:anim calcmode="lin" valueType="num">
                                      <p:cBhvr>
                                        <p:cTn id="159" dur="500" fill="hold"/>
                                        <p:tgtEl>
                                          <p:spTgt spid="149625"/>
                                        </p:tgtEl>
                                        <p:attrNameLst>
                                          <p:attrName>ppt_x</p:attrName>
                                        </p:attrNameLst>
                                      </p:cBhvr>
                                      <p:tavLst>
                                        <p:tav tm="0">
                                          <p:val>
                                            <p:strVal val="#ppt_x"/>
                                          </p:val>
                                        </p:tav>
                                        <p:tav tm="100000">
                                          <p:val>
                                            <p:strVal val="#ppt_x"/>
                                          </p:val>
                                        </p:tav>
                                      </p:tavLst>
                                    </p:anim>
                                    <p:anim calcmode="lin" valueType="num">
                                      <p:cBhvr>
                                        <p:cTn id="160" dur="500" fill="hold"/>
                                        <p:tgtEl>
                                          <p:spTgt spid="149625"/>
                                        </p:tgtEl>
                                        <p:attrNameLst>
                                          <p:attrName>ppt_y</p:attrName>
                                        </p:attrNameLst>
                                      </p:cBhvr>
                                      <p:tavLst>
                                        <p:tav tm="0">
                                          <p:val>
                                            <p:strVal val="#ppt_y-#ppt_h/2"/>
                                          </p:val>
                                        </p:tav>
                                        <p:tav tm="100000">
                                          <p:val>
                                            <p:strVal val="#ppt_y"/>
                                          </p:val>
                                        </p:tav>
                                      </p:tavLst>
                                    </p:anim>
                                    <p:anim calcmode="lin" valueType="num">
                                      <p:cBhvr>
                                        <p:cTn id="161" dur="500" fill="hold"/>
                                        <p:tgtEl>
                                          <p:spTgt spid="149625"/>
                                        </p:tgtEl>
                                        <p:attrNameLst>
                                          <p:attrName>ppt_w</p:attrName>
                                        </p:attrNameLst>
                                      </p:cBhvr>
                                      <p:tavLst>
                                        <p:tav tm="0">
                                          <p:val>
                                            <p:strVal val="#ppt_w"/>
                                          </p:val>
                                        </p:tav>
                                        <p:tav tm="100000">
                                          <p:val>
                                            <p:strVal val="#ppt_w"/>
                                          </p:val>
                                        </p:tav>
                                      </p:tavLst>
                                    </p:anim>
                                    <p:anim calcmode="lin" valueType="num">
                                      <p:cBhvr>
                                        <p:cTn id="162" dur="500" fill="hold"/>
                                        <p:tgtEl>
                                          <p:spTgt spid="149625"/>
                                        </p:tgtEl>
                                        <p:attrNameLst>
                                          <p:attrName>ppt_h</p:attrName>
                                        </p:attrNameLst>
                                      </p:cBhvr>
                                      <p:tavLst>
                                        <p:tav tm="0">
                                          <p:val>
                                            <p:fltVal val="0"/>
                                          </p:val>
                                        </p:tav>
                                        <p:tav tm="100000">
                                          <p:val>
                                            <p:strVal val="#ppt_h"/>
                                          </p:val>
                                        </p:tav>
                                      </p:tavLst>
                                    </p:anim>
                                  </p:childTnLst>
                                </p:cTn>
                              </p:par>
                            </p:childTnLst>
                          </p:cTn>
                        </p:par>
                        <p:par>
                          <p:cTn id="163" fill="hold" nodeType="afterGroup">
                            <p:stCondLst>
                              <p:cond delay="500"/>
                            </p:stCondLst>
                            <p:childTnLst>
                              <p:par>
                                <p:cTn id="164" presetID="9" presetClass="entr" presetSubtype="0" fill="hold" grpId="0" nodeType="afterEffect">
                                  <p:stCondLst>
                                    <p:cond delay="0"/>
                                  </p:stCondLst>
                                  <p:childTnLst>
                                    <p:set>
                                      <p:cBhvr>
                                        <p:cTn id="165" dur="1" fill="hold">
                                          <p:stCondLst>
                                            <p:cond delay="0"/>
                                          </p:stCondLst>
                                        </p:cTn>
                                        <p:tgtEl>
                                          <p:spTgt spid="149626"/>
                                        </p:tgtEl>
                                        <p:attrNameLst>
                                          <p:attrName>style.visibility</p:attrName>
                                        </p:attrNameLst>
                                      </p:cBhvr>
                                      <p:to>
                                        <p:strVal val="visible"/>
                                      </p:to>
                                    </p:set>
                                    <p:animEffect transition="in" filter="dissolve">
                                      <p:cBhvr>
                                        <p:cTn id="166" dur="500"/>
                                        <p:tgtEl>
                                          <p:spTgt spid="149626"/>
                                        </p:tgtEl>
                                      </p:cBhvr>
                                    </p:animEffect>
                                  </p:childTnLst>
                                  <p:subTnLst>
                                    <p:animClr clrSpc="rgb" dir="cw">
                                      <p:cBhvr override="childStyle">
                                        <p:cTn dur="1" fill="hold" display="0" masterRel="nextClick" afterEffect="1"/>
                                        <p:tgtEl>
                                          <p:spTgt spid="149626"/>
                                        </p:tgtEl>
                                        <p:attrNameLst>
                                          <p:attrName>ppt_c</p:attrName>
                                        </p:attrNameLst>
                                      </p:cBhvr>
                                      <p:to>
                                        <a:schemeClr val="bg1"/>
                                      </p:to>
                                    </p:animClr>
                                  </p:subTnLst>
                                </p:cTn>
                              </p:par>
                            </p:childTnLst>
                          </p:cTn>
                        </p:par>
                        <p:par>
                          <p:cTn id="167" fill="hold" nodeType="afterGroup">
                            <p:stCondLst>
                              <p:cond delay="1000"/>
                            </p:stCondLst>
                            <p:childTnLst>
                              <p:par>
                                <p:cTn id="168" presetID="17" presetClass="entr" presetSubtype="8" fill="hold" grpId="0" nodeType="afterEffect">
                                  <p:stCondLst>
                                    <p:cond delay="0"/>
                                  </p:stCondLst>
                                  <p:childTnLst>
                                    <p:set>
                                      <p:cBhvr>
                                        <p:cTn id="169" dur="1" fill="hold">
                                          <p:stCondLst>
                                            <p:cond delay="0"/>
                                          </p:stCondLst>
                                        </p:cTn>
                                        <p:tgtEl>
                                          <p:spTgt spid="149627"/>
                                        </p:tgtEl>
                                        <p:attrNameLst>
                                          <p:attrName>style.visibility</p:attrName>
                                        </p:attrNameLst>
                                      </p:cBhvr>
                                      <p:to>
                                        <p:strVal val="visible"/>
                                      </p:to>
                                    </p:set>
                                    <p:anim calcmode="lin" valueType="num">
                                      <p:cBhvr>
                                        <p:cTn id="170" dur="500" fill="hold"/>
                                        <p:tgtEl>
                                          <p:spTgt spid="149627"/>
                                        </p:tgtEl>
                                        <p:attrNameLst>
                                          <p:attrName>ppt_x</p:attrName>
                                        </p:attrNameLst>
                                      </p:cBhvr>
                                      <p:tavLst>
                                        <p:tav tm="0">
                                          <p:val>
                                            <p:strVal val="#ppt_x-#ppt_w/2"/>
                                          </p:val>
                                        </p:tav>
                                        <p:tav tm="100000">
                                          <p:val>
                                            <p:strVal val="#ppt_x"/>
                                          </p:val>
                                        </p:tav>
                                      </p:tavLst>
                                    </p:anim>
                                    <p:anim calcmode="lin" valueType="num">
                                      <p:cBhvr>
                                        <p:cTn id="171" dur="500" fill="hold"/>
                                        <p:tgtEl>
                                          <p:spTgt spid="149627"/>
                                        </p:tgtEl>
                                        <p:attrNameLst>
                                          <p:attrName>ppt_y</p:attrName>
                                        </p:attrNameLst>
                                      </p:cBhvr>
                                      <p:tavLst>
                                        <p:tav tm="0">
                                          <p:val>
                                            <p:strVal val="#ppt_y"/>
                                          </p:val>
                                        </p:tav>
                                        <p:tav tm="100000">
                                          <p:val>
                                            <p:strVal val="#ppt_y"/>
                                          </p:val>
                                        </p:tav>
                                      </p:tavLst>
                                    </p:anim>
                                    <p:anim calcmode="lin" valueType="num">
                                      <p:cBhvr>
                                        <p:cTn id="172" dur="500" fill="hold"/>
                                        <p:tgtEl>
                                          <p:spTgt spid="149627"/>
                                        </p:tgtEl>
                                        <p:attrNameLst>
                                          <p:attrName>ppt_w</p:attrName>
                                        </p:attrNameLst>
                                      </p:cBhvr>
                                      <p:tavLst>
                                        <p:tav tm="0">
                                          <p:val>
                                            <p:fltVal val="0"/>
                                          </p:val>
                                        </p:tav>
                                        <p:tav tm="100000">
                                          <p:val>
                                            <p:strVal val="#ppt_w"/>
                                          </p:val>
                                        </p:tav>
                                      </p:tavLst>
                                    </p:anim>
                                    <p:anim calcmode="lin" valueType="num">
                                      <p:cBhvr>
                                        <p:cTn id="173" dur="500" fill="hold"/>
                                        <p:tgtEl>
                                          <p:spTgt spid="149627"/>
                                        </p:tgtEl>
                                        <p:attrNameLst>
                                          <p:attrName>ppt_h</p:attrName>
                                        </p:attrNameLst>
                                      </p:cBhvr>
                                      <p:tavLst>
                                        <p:tav tm="0">
                                          <p:val>
                                            <p:strVal val="#ppt_h"/>
                                          </p:val>
                                        </p:tav>
                                        <p:tav tm="100000">
                                          <p:val>
                                            <p:strVal val="#ppt_h"/>
                                          </p:val>
                                        </p:tav>
                                      </p:tavLst>
                                    </p:anim>
                                  </p:childTnLst>
                                </p:cTn>
                              </p:par>
                            </p:childTnLst>
                          </p:cTn>
                        </p:par>
                        <p:par>
                          <p:cTn id="174" fill="hold" nodeType="afterGroup">
                            <p:stCondLst>
                              <p:cond delay="1500"/>
                            </p:stCondLst>
                            <p:childTnLst>
                              <p:par>
                                <p:cTn id="175" presetID="9" presetClass="entr" presetSubtype="0" fill="hold" grpId="0" nodeType="afterEffect">
                                  <p:stCondLst>
                                    <p:cond delay="0"/>
                                  </p:stCondLst>
                                  <p:childTnLst>
                                    <p:set>
                                      <p:cBhvr>
                                        <p:cTn id="176" dur="1" fill="hold">
                                          <p:stCondLst>
                                            <p:cond delay="0"/>
                                          </p:stCondLst>
                                        </p:cTn>
                                        <p:tgtEl>
                                          <p:spTgt spid="149628"/>
                                        </p:tgtEl>
                                        <p:attrNameLst>
                                          <p:attrName>style.visibility</p:attrName>
                                        </p:attrNameLst>
                                      </p:cBhvr>
                                      <p:to>
                                        <p:strVal val="visible"/>
                                      </p:to>
                                    </p:set>
                                    <p:animEffect transition="in" filter="dissolve">
                                      <p:cBhvr>
                                        <p:cTn id="177" dur="500"/>
                                        <p:tgtEl>
                                          <p:spTgt spid="149628"/>
                                        </p:tgtEl>
                                      </p:cBhvr>
                                    </p:animEffect>
                                  </p:childTnLst>
                                  <p:subTnLst>
                                    <p:animClr clrSpc="rgb" dir="cw">
                                      <p:cBhvr override="childStyle">
                                        <p:cTn dur="1" fill="hold" display="0" masterRel="nextClick" afterEffect="1"/>
                                        <p:tgtEl>
                                          <p:spTgt spid="149628"/>
                                        </p:tgtEl>
                                        <p:attrNameLst>
                                          <p:attrName>ppt_c</p:attrName>
                                        </p:attrNameLst>
                                      </p:cBhvr>
                                      <p:to>
                                        <a:schemeClr val="bg1"/>
                                      </p:to>
                                    </p:animClr>
                                  </p:subTnLst>
                                </p:cTn>
                              </p:par>
                            </p:childTnLst>
                          </p:cTn>
                        </p:par>
                      </p:childTnLst>
                    </p:cTn>
                  </p:par>
                  <p:par>
                    <p:cTn id="178" fill="hold" nodeType="clickPar">
                      <p:stCondLst>
                        <p:cond delay="indefinite"/>
                      </p:stCondLst>
                      <p:childTnLst>
                        <p:par>
                          <p:cTn id="179" fill="hold" nodeType="withGroup">
                            <p:stCondLst>
                              <p:cond delay="0"/>
                            </p:stCondLst>
                            <p:childTnLst>
                              <p:par>
                                <p:cTn id="180" presetID="17" presetClass="entr" presetSubtype="1" fill="hold" grpId="0" nodeType="clickEffect">
                                  <p:stCondLst>
                                    <p:cond delay="0"/>
                                  </p:stCondLst>
                                  <p:childTnLst>
                                    <p:set>
                                      <p:cBhvr>
                                        <p:cTn id="181" dur="1" fill="hold">
                                          <p:stCondLst>
                                            <p:cond delay="0"/>
                                          </p:stCondLst>
                                        </p:cTn>
                                        <p:tgtEl>
                                          <p:spTgt spid="149632"/>
                                        </p:tgtEl>
                                        <p:attrNameLst>
                                          <p:attrName>style.visibility</p:attrName>
                                        </p:attrNameLst>
                                      </p:cBhvr>
                                      <p:to>
                                        <p:strVal val="visible"/>
                                      </p:to>
                                    </p:set>
                                    <p:anim calcmode="lin" valueType="num">
                                      <p:cBhvr>
                                        <p:cTn id="182" dur="500" fill="hold"/>
                                        <p:tgtEl>
                                          <p:spTgt spid="149632"/>
                                        </p:tgtEl>
                                        <p:attrNameLst>
                                          <p:attrName>ppt_x</p:attrName>
                                        </p:attrNameLst>
                                      </p:cBhvr>
                                      <p:tavLst>
                                        <p:tav tm="0">
                                          <p:val>
                                            <p:strVal val="#ppt_x"/>
                                          </p:val>
                                        </p:tav>
                                        <p:tav tm="100000">
                                          <p:val>
                                            <p:strVal val="#ppt_x"/>
                                          </p:val>
                                        </p:tav>
                                      </p:tavLst>
                                    </p:anim>
                                    <p:anim calcmode="lin" valueType="num">
                                      <p:cBhvr>
                                        <p:cTn id="183" dur="500" fill="hold"/>
                                        <p:tgtEl>
                                          <p:spTgt spid="149632"/>
                                        </p:tgtEl>
                                        <p:attrNameLst>
                                          <p:attrName>ppt_y</p:attrName>
                                        </p:attrNameLst>
                                      </p:cBhvr>
                                      <p:tavLst>
                                        <p:tav tm="0">
                                          <p:val>
                                            <p:strVal val="#ppt_y-#ppt_h/2"/>
                                          </p:val>
                                        </p:tav>
                                        <p:tav tm="100000">
                                          <p:val>
                                            <p:strVal val="#ppt_y"/>
                                          </p:val>
                                        </p:tav>
                                      </p:tavLst>
                                    </p:anim>
                                    <p:anim calcmode="lin" valueType="num">
                                      <p:cBhvr>
                                        <p:cTn id="184" dur="500" fill="hold"/>
                                        <p:tgtEl>
                                          <p:spTgt spid="149632"/>
                                        </p:tgtEl>
                                        <p:attrNameLst>
                                          <p:attrName>ppt_w</p:attrName>
                                        </p:attrNameLst>
                                      </p:cBhvr>
                                      <p:tavLst>
                                        <p:tav tm="0">
                                          <p:val>
                                            <p:strVal val="#ppt_w"/>
                                          </p:val>
                                        </p:tav>
                                        <p:tav tm="100000">
                                          <p:val>
                                            <p:strVal val="#ppt_w"/>
                                          </p:val>
                                        </p:tav>
                                      </p:tavLst>
                                    </p:anim>
                                    <p:anim calcmode="lin" valueType="num">
                                      <p:cBhvr>
                                        <p:cTn id="185" dur="500" fill="hold"/>
                                        <p:tgtEl>
                                          <p:spTgt spid="149632"/>
                                        </p:tgtEl>
                                        <p:attrNameLst>
                                          <p:attrName>ppt_h</p:attrName>
                                        </p:attrNameLst>
                                      </p:cBhvr>
                                      <p:tavLst>
                                        <p:tav tm="0">
                                          <p:val>
                                            <p:fltVal val="0"/>
                                          </p:val>
                                        </p:tav>
                                        <p:tav tm="100000">
                                          <p:val>
                                            <p:strVal val="#ppt_h"/>
                                          </p:val>
                                        </p:tav>
                                      </p:tavLst>
                                    </p:anim>
                                  </p:childTnLst>
                                </p:cTn>
                              </p:par>
                            </p:childTnLst>
                          </p:cTn>
                        </p:par>
                        <p:par>
                          <p:cTn id="186" fill="hold" nodeType="afterGroup">
                            <p:stCondLst>
                              <p:cond delay="500"/>
                            </p:stCondLst>
                            <p:childTnLst>
                              <p:par>
                                <p:cTn id="187" presetID="17" presetClass="entr" presetSubtype="2" fill="hold" grpId="0" nodeType="afterEffect">
                                  <p:stCondLst>
                                    <p:cond delay="0"/>
                                  </p:stCondLst>
                                  <p:childTnLst>
                                    <p:set>
                                      <p:cBhvr>
                                        <p:cTn id="188" dur="1" fill="hold">
                                          <p:stCondLst>
                                            <p:cond delay="0"/>
                                          </p:stCondLst>
                                        </p:cTn>
                                        <p:tgtEl>
                                          <p:spTgt spid="149631"/>
                                        </p:tgtEl>
                                        <p:attrNameLst>
                                          <p:attrName>style.visibility</p:attrName>
                                        </p:attrNameLst>
                                      </p:cBhvr>
                                      <p:to>
                                        <p:strVal val="visible"/>
                                      </p:to>
                                    </p:set>
                                    <p:anim calcmode="lin" valueType="num">
                                      <p:cBhvr>
                                        <p:cTn id="189" dur="500" fill="hold"/>
                                        <p:tgtEl>
                                          <p:spTgt spid="149631"/>
                                        </p:tgtEl>
                                        <p:attrNameLst>
                                          <p:attrName>ppt_x</p:attrName>
                                        </p:attrNameLst>
                                      </p:cBhvr>
                                      <p:tavLst>
                                        <p:tav tm="0">
                                          <p:val>
                                            <p:strVal val="#ppt_x+#ppt_w/2"/>
                                          </p:val>
                                        </p:tav>
                                        <p:tav tm="100000">
                                          <p:val>
                                            <p:strVal val="#ppt_x"/>
                                          </p:val>
                                        </p:tav>
                                      </p:tavLst>
                                    </p:anim>
                                    <p:anim calcmode="lin" valueType="num">
                                      <p:cBhvr>
                                        <p:cTn id="190" dur="500" fill="hold"/>
                                        <p:tgtEl>
                                          <p:spTgt spid="149631"/>
                                        </p:tgtEl>
                                        <p:attrNameLst>
                                          <p:attrName>ppt_y</p:attrName>
                                        </p:attrNameLst>
                                      </p:cBhvr>
                                      <p:tavLst>
                                        <p:tav tm="0">
                                          <p:val>
                                            <p:strVal val="#ppt_y"/>
                                          </p:val>
                                        </p:tav>
                                        <p:tav tm="100000">
                                          <p:val>
                                            <p:strVal val="#ppt_y"/>
                                          </p:val>
                                        </p:tav>
                                      </p:tavLst>
                                    </p:anim>
                                    <p:anim calcmode="lin" valueType="num">
                                      <p:cBhvr>
                                        <p:cTn id="191" dur="500" fill="hold"/>
                                        <p:tgtEl>
                                          <p:spTgt spid="149631"/>
                                        </p:tgtEl>
                                        <p:attrNameLst>
                                          <p:attrName>ppt_w</p:attrName>
                                        </p:attrNameLst>
                                      </p:cBhvr>
                                      <p:tavLst>
                                        <p:tav tm="0">
                                          <p:val>
                                            <p:fltVal val="0"/>
                                          </p:val>
                                        </p:tav>
                                        <p:tav tm="100000">
                                          <p:val>
                                            <p:strVal val="#ppt_w"/>
                                          </p:val>
                                        </p:tav>
                                      </p:tavLst>
                                    </p:anim>
                                    <p:anim calcmode="lin" valueType="num">
                                      <p:cBhvr>
                                        <p:cTn id="192" dur="500" fill="hold"/>
                                        <p:tgtEl>
                                          <p:spTgt spid="149631"/>
                                        </p:tgtEl>
                                        <p:attrNameLst>
                                          <p:attrName>ppt_h</p:attrName>
                                        </p:attrNameLst>
                                      </p:cBhvr>
                                      <p:tavLst>
                                        <p:tav tm="0">
                                          <p:val>
                                            <p:strVal val="#ppt_h"/>
                                          </p:val>
                                        </p:tav>
                                        <p:tav tm="100000">
                                          <p:val>
                                            <p:strVal val="#ppt_h"/>
                                          </p:val>
                                        </p:tav>
                                      </p:tavLst>
                                    </p:anim>
                                  </p:childTnLst>
                                </p:cTn>
                              </p:par>
                            </p:childTnLst>
                          </p:cTn>
                        </p:par>
                        <p:par>
                          <p:cTn id="193" fill="hold" nodeType="afterGroup">
                            <p:stCondLst>
                              <p:cond delay="1000"/>
                            </p:stCondLst>
                            <p:childTnLst>
                              <p:par>
                                <p:cTn id="194" presetID="17" presetClass="entr" presetSubtype="1" fill="hold" grpId="0" nodeType="afterEffect">
                                  <p:stCondLst>
                                    <p:cond delay="0"/>
                                  </p:stCondLst>
                                  <p:childTnLst>
                                    <p:set>
                                      <p:cBhvr>
                                        <p:cTn id="195" dur="1" fill="hold">
                                          <p:stCondLst>
                                            <p:cond delay="0"/>
                                          </p:stCondLst>
                                        </p:cTn>
                                        <p:tgtEl>
                                          <p:spTgt spid="149630"/>
                                        </p:tgtEl>
                                        <p:attrNameLst>
                                          <p:attrName>style.visibility</p:attrName>
                                        </p:attrNameLst>
                                      </p:cBhvr>
                                      <p:to>
                                        <p:strVal val="visible"/>
                                      </p:to>
                                    </p:set>
                                    <p:anim calcmode="lin" valueType="num">
                                      <p:cBhvr>
                                        <p:cTn id="196" dur="500" fill="hold"/>
                                        <p:tgtEl>
                                          <p:spTgt spid="149630"/>
                                        </p:tgtEl>
                                        <p:attrNameLst>
                                          <p:attrName>ppt_x</p:attrName>
                                        </p:attrNameLst>
                                      </p:cBhvr>
                                      <p:tavLst>
                                        <p:tav tm="0">
                                          <p:val>
                                            <p:strVal val="#ppt_x"/>
                                          </p:val>
                                        </p:tav>
                                        <p:tav tm="100000">
                                          <p:val>
                                            <p:strVal val="#ppt_x"/>
                                          </p:val>
                                        </p:tav>
                                      </p:tavLst>
                                    </p:anim>
                                    <p:anim calcmode="lin" valueType="num">
                                      <p:cBhvr>
                                        <p:cTn id="197" dur="500" fill="hold"/>
                                        <p:tgtEl>
                                          <p:spTgt spid="149630"/>
                                        </p:tgtEl>
                                        <p:attrNameLst>
                                          <p:attrName>ppt_y</p:attrName>
                                        </p:attrNameLst>
                                      </p:cBhvr>
                                      <p:tavLst>
                                        <p:tav tm="0">
                                          <p:val>
                                            <p:strVal val="#ppt_y-#ppt_h/2"/>
                                          </p:val>
                                        </p:tav>
                                        <p:tav tm="100000">
                                          <p:val>
                                            <p:strVal val="#ppt_y"/>
                                          </p:val>
                                        </p:tav>
                                      </p:tavLst>
                                    </p:anim>
                                    <p:anim calcmode="lin" valueType="num">
                                      <p:cBhvr>
                                        <p:cTn id="198" dur="500" fill="hold"/>
                                        <p:tgtEl>
                                          <p:spTgt spid="149630"/>
                                        </p:tgtEl>
                                        <p:attrNameLst>
                                          <p:attrName>ppt_w</p:attrName>
                                        </p:attrNameLst>
                                      </p:cBhvr>
                                      <p:tavLst>
                                        <p:tav tm="0">
                                          <p:val>
                                            <p:strVal val="#ppt_w"/>
                                          </p:val>
                                        </p:tav>
                                        <p:tav tm="100000">
                                          <p:val>
                                            <p:strVal val="#ppt_w"/>
                                          </p:val>
                                        </p:tav>
                                      </p:tavLst>
                                    </p:anim>
                                    <p:anim calcmode="lin" valueType="num">
                                      <p:cBhvr>
                                        <p:cTn id="199" dur="500" fill="hold"/>
                                        <p:tgtEl>
                                          <p:spTgt spid="149630"/>
                                        </p:tgtEl>
                                        <p:attrNameLst>
                                          <p:attrName>ppt_h</p:attrName>
                                        </p:attrNameLst>
                                      </p:cBhvr>
                                      <p:tavLst>
                                        <p:tav tm="0">
                                          <p:val>
                                            <p:fltVal val="0"/>
                                          </p:val>
                                        </p:tav>
                                        <p:tav tm="100000">
                                          <p:val>
                                            <p:strVal val="#ppt_h"/>
                                          </p:val>
                                        </p:tav>
                                      </p:tavLst>
                                    </p:anim>
                                  </p:childTnLst>
                                </p:cTn>
                              </p:par>
                            </p:childTnLst>
                          </p:cTn>
                        </p:par>
                        <p:par>
                          <p:cTn id="200" fill="hold" nodeType="afterGroup">
                            <p:stCondLst>
                              <p:cond delay="1500"/>
                            </p:stCondLst>
                            <p:childTnLst>
                              <p:par>
                                <p:cTn id="201" presetID="17" presetClass="entr" presetSubtype="2" fill="hold" grpId="0" nodeType="afterEffect">
                                  <p:stCondLst>
                                    <p:cond delay="0"/>
                                  </p:stCondLst>
                                  <p:childTnLst>
                                    <p:set>
                                      <p:cBhvr>
                                        <p:cTn id="202" dur="1" fill="hold">
                                          <p:stCondLst>
                                            <p:cond delay="0"/>
                                          </p:stCondLst>
                                        </p:cTn>
                                        <p:tgtEl>
                                          <p:spTgt spid="149629"/>
                                        </p:tgtEl>
                                        <p:attrNameLst>
                                          <p:attrName>style.visibility</p:attrName>
                                        </p:attrNameLst>
                                      </p:cBhvr>
                                      <p:to>
                                        <p:strVal val="visible"/>
                                      </p:to>
                                    </p:set>
                                    <p:anim calcmode="lin" valueType="num">
                                      <p:cBhvr>
                                        <p:cTn id="203" dur="500" fill="hold"/>
                                        <p:tgtEl>
                                          <p:spTgt spid="149629"/>
                                        </p:tgtEl>
                                        <p:attrNameLst>
                                          <p:attrName>ppt_x</p:attrName>
                                        </p:attrNameLst>
                                      </p:cBhvr>
                                      <p:tavLst>
                                        <p:tav tm="0">
                                          <p:val>
                                            <p:strVal val="#ppt_x+#ppt_w/2"/>
                                          </p:val>
                                        </p:tav>
                                        <p:tav tm="100000">
                                          <p:val>
                                            <p:strVal val="#ppt_x"/>
                                          </p:val>
                                        </p:tav>
                                      </p:tavLst>
                                    </p:anim>
                                    <p:anim calcmode="lin" valueType="num">
                                      <p:cBhvr>
                                        <p:cTn id="204" dur="500" fill="hold"/>
                                        <p:tgtEl>
                                          <p:spTgt spid="149629"/>
                                        </p:tgtEl>
                                        <p:attrNameLst>
                                          <p:attrName>ppt_y</p:attrName>
                                        </p:attrNameLst>
                                      </p:cBhvr>
                                      <p:tavLst>
                                        <p:tav tm="0">
                                          <p:val>
                                            <p:strVal val="#ppt_y"/>
                                          </p:val>
                                        </p:tav>
                                        <p:tav tm="100000">
                                          <p:val>
                                            <p:strVal val="#ppt_y"/>
                                          </p:val>
                                        </p:tav>
                                      </p:tavLst>
                                    </p:anim>
                                    <p:anim calcmode="lin" valueType="num">
                                      <p:cBhvr>
                                        <p:cTn id="205" dur="500" fill="hold"/>
                                        <p:tgtEl>
                                          <p:spTgt spid="149629"/>
                                        </p:tgtEl>
                                        <p:attrNameLst>
                                          <p:attrName>ppt_w</p:attrName>
                                        </p:attrNameLst>
                                      </p:cBhvr>
                                      <p:tavLst>
                                        <p:tav tm="0">
                                          <p:val>
                                            <p:fltVal val="0"/>
                                          </p:val>
                                        </p:tav>
                                        <p:tav tm="100000">
                                          <p:val>
                                            <p:strVal val="#ppt_w"/>
                                          </p:val>
                                        </p:tav>
                                      </p:tavLst>
                                    </p:anim>
                                    <p:anim calcmode="lin" valueType="num">
                                      <p:cBhvr>
                                        <p:cTn id="206" dur="500" fill="hold"/>
                                        <p:tgtEl>
                                          <p:spTgt spid="149629"/>
                                        </p:tgtEl>
                                        <p:attrNameLst>
                                          <p:attrName>ppt_h</p:attrName>
                                        </p:attrNameLst>
                                      </p:cBhvr>
                                      <p:tavLst>
                                        <p:tav tm="0">
                                          <p:val>
                                            <p:strVal val="#ppt_h"/>
                                          </p:val>
                                        </p:tav>
                                        <p:tav tm="100000">
                                          <p:val>
                                            <p:strVal val="#ppt_h"/>
                                          </p:val>
                                        </p:tav>
                                      </p:tavLst>
                                    </p:anim>
                                  </p:childTnLst>
                                </p:cTn>
                              </p:par>
                            </p:childTnLst>
                          </p:cTn>
                        </p:par>
                      </p:childTnLst>
                    </p:cTn>
                  </p:par>
                  <p:par>
                    <p:cTn id="207" fill="hold" nodeType="clickPar">
                      <p:stCondLst>
                        <p:cond delay="indefinite"/>
                      </p:stCondLst>
                      <p:childTnLst>
                        <p:par>
                          <p:cTn id="208" fill="hold" nodeType="withGroup">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149637"/>
                                        </p:tgtEl>
                                        <p:attrNameLst>
                                          <p:attrName>style.visibility</p:attrName>
                                        </p:attrNameLst>
                                      </p:cBhvr>
                                      <p:to>
                                        <p:strVal val="visible"/>
                                      </p:to>
                                    </p:set>
                                    <p:animEffect transition="in" filter="dissolve">
                                      <p:cBhvr>
                                        <p:cTn id="211" dur="500"/>
                                        <p:tgtEl>
                                          <p:spTgt spid="149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76" grpId="0" autoUpdateAnimBg="0"/>
      <p:bldP spid="149600" grpId="0" animBg="1"/>
      <p:bldP spid="149601" grpId="0" autoUpdateAnimBg="0"/>
      <p:bldP spid="149603" grpId="0" animBg="1"/>
      <p:bldP spid="149604" grpId="0" animBg="1"/>
      <p:bldP spid="149606" grpId="0" animBg="1"/>
      <p:bldP spid="149608" grpId="0" animBg="1"/>
      <p:bldP spid="149609" grpId="0" animBg="1"/>
      <p:bldP spid="149610" grpId="0" autoUpdateAnimBg="0"/>
      <p:bldP spid="149611" grpId="0" animBg="1"/>
      <p:bldP spid="149612" grpId="0" autoUpdateAnimBg="0"/>
      <p:bldP spid="149615" grpId="0" animBg="1"/>
      <p:bldP spid="149616" grpId="0" autoUpdateAnimBg="0"/>
      <p:bldP spid="149617" grpId="0" animBg="1"/>
      <p:bldP spid="149618" grpId="0" animBg="1"/>
      <p:bldP spid="149619" grpId="0" animBg="1"/>
      <p:bldP spid="149620" grpId="0" animBg="1"/>
      <p:bldP spid="149622" grpId="0" animBg="1"/>
      <p:bldP spid="149623" grpId="0" animBg="1"/>
      <p:bldP spid="149624" grpId="0" autoUpdateAnimBg="0"/>
      <p:bldP spid="149625" grpId="0" animBg="1"/>
      <p:bldP spid="149626" grpId="0" animBg="1"/>
      <p:bldP spid="149627" grpId="0" animBg="1"/>
      <p:bldP spid="149628" grpId="0" animBg="1"/>
      <p:bldP spid="149629" grpId="0" animBg="1"/>
      <p:bldP spid="149630" grpId="0" animBg="1"/>
      <p:bldP spid="149631" grpId="0" animBg="1"/>
      <p:bldP spid="149632" grpId="0" animBg="1"/>
      <p:bldP spid="149633" grpId="0" animBg="1"/>
      <p:bldP spid="149634" grpId="0" autoUpdateAnimBg="0"/>
      <p:bldP spid="149636" grpId="0" animBg="1"/>
      <p:bldP spid="14963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059A375-FA76-4BE7-AA50-37FC125AAC81}"/>
              </a:ext>
            </a:extLst>
          </p:cNvPr>
          <p:cNvSpPr>
            <a:spLocks noChangeArrowheads="1"/>
          </p:cNvSpPr>
          <p:nvPr/>
        </p:nvSpPr>
        <p:spPr bwMode="auto">
          <a:xfrm>
            <a:off x="381000" y="990600"/>
            <a:ext cx="8534400" cy="4876800"/>
          </a:xfrm>
          <a:prstGeom prst="rect">
            <a:avLst/>
          </a:prstGeom>
          <a:solidFill>
            <a:srgbClr val="CCFFFF"/>
          </a:solidFill>
          <a:ln w="9525">
            <a:miter lim="800000"/>
            <a:headEnd/>
            <a:tailEnd/>
          </a:ln>
          <a:scene3d>
            <a:camera prst="legacyObliqueTopLeft"/>
            <a:lightRig rig="legacyFlat3" dir="t"/>
          </a:scene3d>
          <a:sp3d extrusionH="125400" prstMaterial="legacyMatte">
            <a:bevelT w="13500" h="13500" prst="angle"/>
            <a:bevelB w="13500" h="13500" prst="angle"/>
            <a:extrusionClr>
              <a:srgbClr val="CCFFFF"/>
            </a:extrusionClr>
            <a:contourClr>
              <a:srgbClr val="CCFF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483" name="Rectangle 3">
            <a:extLst>
              <a:ext uri="{FF2B5EF4-FFF2-40B4-BE49-F238E27FC236}">
                <a16:creationId xmlns:a16="http://schemas.microsoft.com/office/drawing/2014/main" id="{35AD53C6-22E7-4997-8C4D-DC935FFE55D8}"/>
              </a:ext>
            </a:extLst>
          </p:cNvPr>
          <p:cNvSpPr>
            <a:spLocks noGrp="1" noChangeArrowheads="1"/>
          </p:cNvSpPr>
          <p:nvPr>
            <p:ph type="title"/>
          </p:nvPr>
        </p:nvSpPr>
        <p:spPr>
          <a:xfrm>
            <a:off x="0" y="381000"/>
            <a:ext cx="7391400" cy="390525"/>
          </a:xfrm>
        </p:spPr>
        <p:txBody>
          <a:bodyPr/>
          <a:lstStyle/>
          <a:p>
            <a:pPr eaLnBrk="1" hangingPunct="1"/>
            <a:r>
              <a:rPr lang="en-US" altLang="zh-CN" sz="3600">
                <a:latin typeface="黑体" panose="02010609060101010101" pitchFamily="49" charset="-122"/>
                <a:ea typeface="黑体" panose="02010609060101010101" pitchFamily="49" charset="-122"/>
              </a:rPr>
              <a:t>NOP</a:t>
            </a:r>
            <a:r>
              <a:rPr lang="zh-CN" altLang="en-US" sz="3600">
                <a:latin typeface="黑体" panose="02010609060101010101" pitchFamily="49" charset="-122"/>
                <a:ea typeface="黑体" panose="02010609060101010101" pitchFamily="49" charset="-122"/>
              </a:rPr>
              <a:t>指令和</a:t>
            </a:r>
            <a:r>
              <a:rPr lang="en-US" altLang="zh-CN" sz="3600">
                <a:latin typeface="黑体" panose="02010609060101010101" pitchFamily="49" charset="-122"/>
                <a:ea typeface="黑体" panose="02010609060101010101" pitchFamily="49" charset="-122"/>
              </a:rPr>
              <a:t>JMP</a:t>
            </a:r>
            <a:r>
              <a:rPr lang="zh-CN" altLang="en-US" sz="3600">
                <a:latin typeface="黑体" panose="02010609060101010101" pitchFamily="49" charset="-122"/>
                <a:ea typeface="黑体" panose="02010609060101010101" pitchFamily="49" charset="-122"/>
              </a:rPr>
              <a:t>指令的指令周期</a:t>
            </a:r>
          </a:p>
        </p:txBody>
      </p:sp>
      <p:sp>
        <p:nvSpPr>
          <p:cNvPr id="20484" name="Text Box 4">
            <a:extLst>
              <a:ext uri="{FF2B5EF4-FFF2-40B4-BE49-F238E27FC236}">
                <a16:creationId xmlns:a16="http://schemas.microsoft.com/office/drawing/2014/main" id="{98ACF33B-CDD9-4878-92C5-37AC04C0E078}"/>
              </a:ext>
            </a:extLst>
          </p:cNvPr>
          <p:cNvSpPr txBox="1">
            <a:spLocks noChangeArrowheads="1"/>
          </p:cNvSpPr>
          <p:nvPr/>
        </p:nvSpPr>
        <p:spPr bwMode="auto">
          <a:xfrm>
            <a:off x="609600" y="1066800"/>
            <a:ext cx="80010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NOP</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指令是一条空指令，包含两个</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周期：</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第一个周期取指令；</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第二个周期执行指令。 </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    </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JMP</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指令由两个</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周期组成：</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第一个周期是取指令周期；</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第二个周期为执行阶段，</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CPU</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把指令寄存器中的地址码部分</a:t>
            </a:r>
            <a:r>
              <a:rPr kumimoji="1" lang="en-US" altLang="zh-CN"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21</a:t>
            </a:r>
            <a:r>
              <a:rPr kumimoji="1"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送到程序计数器 。</a:t>
            </a:r>
          </a:p>
        </p:txBody>
      </p:sp>
    </p:spTree>
    <p:extLst>
      <p:ext uri="{BB962C8B-B14F-4D97-AF65-F5344CB8AC3E}">
        <p14:creationId xmlns:p14="http://schemas.microsoft.com/office/powerpoint/2010/main" val="1851547752"/>
      </p:ext>
    </p:extLst>
  </p:cSld>
  <p:clrMapOvr>
    <a:masterClrMapping/>
  </p:clrMapOvr>
  <p:transition>
    <p:check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6B39EB9-3CC8-4D25-A20C-EF173DA41DFD}"/>
              </a:ext>
            </a:extLst>
          </p:cNvPr>
          <p:cNvSpPr>
            <a:spLocks noGrp="1" noChangeArrowheads="1"/>
          </p:cNvSpPr>
          <p:nvPr>
            <p:ph type="title"/>
          </p:nvPr>
        </p:nvSpPr>
        <p:spPr>
          <a:xfrm>
            <a:off x="0" y="381000"/>
            <a:ext cx="6324600" cy="533400"/>
          </a:xfrm>
        </p:spPr>
        <p:txBody>
          <a:bodyPr/>
          <a:lstStyle/>
          <a:p>
            <a:pPr eaLnBrk="1" hangingPunct="1"/>
            <a:r>
              <a:rPr lang="en-US" altLang="zh-CN" sz="3600">
                <a:ea typeface="华文新魏" panose="02010800040101010101" pitchFamily="2" charset="-122"/>
              </a:rPr>
              <a:t>JMP</a:t>
            </a:r>
            <a:r>
              <a:rPr lang="zh-CN" altLang="en-US" sz="3600">
                <a:ea typeface="华文新魏" panose="02010800040101010101" pitchFamily="2" charset="-122"/>
              </a:rPr>
              <a:t>指令数据通路</a:t>
            </a:r>
          </a:p>
        </p:txBody>
      </p:sp>
      <p:sp>
        <p:nvSpPr>
          <p:cNvPr id="21507" name="Rectangle 3">
            <a:extLst>
              <a:ext uri="{FF2B5EF4-FFF2-40B4-BE49-F238E27FC236}">
                <a16:creationId xmlns:a16="http://schemas.microsoft.com/office/drawing/2014/main" id="{0B573964-E8C5-4BD3-86D4-1A666C721FEA}"/>
              </a:ext>
            </a:extLst>
          </p:cNvPr>
          <p:cNvSpPr>
            <a:spLocks noChangeArrowheads="1"/>
          </p:cNvSpPr>
          <p:nvPr/>
        </p:nvSpPr>
        <p:spPr bwMode="auto">
          <a:xfrm>
            <a:off x="990600" y="20574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08" name="Rectangle 4">
            <a:extLst>
              <a:ext uri="{FF2B5EF4-FFF2-40B4-BE49-F238E27FC236}">
                <a16:creationId xmlns:a16="http://schemas.microsoft.com/office/drawing/2014/main" id="{9EDA68A5-E2BE-4F99-9AB4-8960883BFA79}"/>
              </a:ext>
            </a:extLst>
          </p:cNvPr>
          <p:cNvSpPr>
            <a:spLocks noChangeArrowheads="1"/>
          </p:cNvSpPr>
          <p:nvPr/>
        </p:nvSpPr>
        <p:spPr bwMode="auto">
          <a:xfrm>
            <a:off x="838200" y="32766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09" name="Rectangle 5">
            <a:extLst>
              <a:ext uri="{FF2B5EF4-FFF2-40B4-BE49-F238E27FC236}">
                <a16:creationId xmlns:a16="http://schemas.microsoft.com/office/drawing/2014/main" id="{13842A8A-836A-4B53-84D5-6BEAC8D7525A}"/>
              </a:ext>
            </a:extLst>
          </p:cNvPr>
          <p:cNvSpPr>
            <a:spLocks noChangeArrowheads="1"/>
          </p:cNvSpPr>
          <p:nvPr/>
        </p:nvSpPr>
        <p:spPr bwMode="auto">
          <a:xfrm>
            <a:off x="762000" y="41148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0" name="Rectangle 6">
            <a:extLst>
              <a:ext uri="{FF2B5EF4-FFF2-40B4-BE49-F238E27FC236}">
                <a16:creationId xmlns:a16="http://schemas.microsoft.com/office/drawing/2014/main" id="{84FB603A-E945-495D-9E2F-3A13CFDDA2B8}"/>
              </a:ext>
            </a:extLst>
          </p:cNvPr>
          <p:cNvSpPr>
            <a:spLocks noChangeArrowheads="1"/>
          </p:cNvSpPr>
          <p:nvPr/>
        </p:nvSpPr>
        <p:spPr bwMode="auto">
          <a:xfrm>
            <a:off x="2362200" y="4495800"/>
            <a:ext cx="1752600" cy="1981200"/>
          </a:xfrm>
          <a:prstGeom prst="rect">
            <a:avLst/>
          </a:prstGeom>
          <a:solidFill>
            <a:srgbClr val="FFFF99"/>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FF99"/>
            </a:extrusionClr>
            <a:contourClr>
              <a:srgbClr val="FFFF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1" name="Line 7">
            <a:extLst>
              <a:ext uri="{FF2B5EF4-FFF2-40B4-BE49-F238E27FC236}">
                <a16:creationId xmlns:a16="http://schemas.microsoft.com/office/drawing/2014/main" id="{D9032C43-BEC0-48AC-A351-1DD7D37FC9B1}"/>
              </a:ext>
            </a:extLst>
          </p:cNvPr>
          <p:cNvSpPr>
            <a:spLocks noChangeShapeType="1"/>
          </p:cNvSpPr>
          <p:nvPr/>
        </p:nvSpPr>
        <p:spPr bwMode="auto">
          <a:xfrm flipH="1">
            <a:off x="1828800" y="1524000"/>
            <a:ext cx="22860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2" name="Line 8">
            <a:extLst>
              <a:ext uri="{FF2B5EF4-FFF2-40B4-BE49-F238E27FC236}">
                <a16:creationId xmlns:a16="http://schemas.microsoft.com/office/drawing/2014/main" id="{63809786-A5BB-4B87-B087-72254EDBC46D}"/>
              </a:ext>
            </a:extLst>
          </p:cNvPr>
          <p:cNvSpPr>
            <a:spLocks noChangeShapeType="1"/>
          </p:cNvSpPr>
          <p:nvPr/>
        </p:nvSpPr>
        <p:spPr bwMode="auto">
          <a:xfrm>
            <a:off x="1828800" y="1524000"/>
            <a:ext cx="0" cy="533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3" name="AutoShape 9">
            <a:extLst>
              <a:ext uri="{FF2B5EF4-FFF2-40B4-BE49-F238E27FC236}">
                <a16:creationId xmlns:a16="http://schemas.microsoft.com/office/drawing/2014/main" id="{636FC07C-4083-4F2F-A847-D5808057791A}"/>
              </a:ext>
            </a:extLst>
          </p:cNvPr>
          <p:cNvSpPr>
            <a:spLocks noChangeArrowheads="1"/>
          </p:cNvSpPr>
          <p:nvPr/>
        </p:nvSpPr>
        <p:spPr bwMode="auto">
          <a:xfrm>
            <a:off x="990600" y="3581400"/>
            <a:ext cx="304800" cy="533400"/>
          </a:xfrm>
          <a:prstGeom prst="down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4" name="AutoShape 10">
            <a:extLst>
              <a:ext uri="{FF2B5EF4-FFF2-40B4-BE49-F238E27FC236}">
                <a16:creationId xmlns:a16="http://schemas.microsoft.com/office/drawing/2014/main" id="{1ADE2727-22D0-4407-A36F-87BED7899359}"/>
              </a:ext>
            </a:extLst>
          </p:cNvPr>
          <p:cNvSpPr>
            <a:spLocks noChangeArrowheads="1"/>
          </p:cNvSpPr>
          <p:nvPr/>
        </p:nvSpPr>
        <p:spPr bwMode="auto">
          <a:xfrm>
            <a:off x="1752600" y="5410200"/>
            <a:ext cx="609600" cy="3048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5" name="Rectangle 11">
            <a:extLst>
              <a:ext uri="{FF2B5EF4-FFF2-40B4-BE49-F238E27FC236}">
                <a16:creationId xmlns:a16="http://schemas.microsoft.com/office/drawing/2014/main" id="{AB2A2B14-87CC-4AD2-90A9-6A332468D997}"/>
              </a:ext>
            </a:extLst>
          </p:cNvPr>
          <p:cNvSpPr>
            <a:spLocks noChangeArrowheads="1"/>
          </p:cNvSpPr>
          <p:nvPr/>
        </p:nvSpPr>
        <p:spPr bwMode="auto">
          <a:xfrm>
            <a:off x="1600200" y="4419600"/>
            <a:ext cx="152400" cy="1219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6" name="Rectangle 12">
            <a:extLst>
              <a:ext uri="{FF2B5EF4-FFF2-40B4-BE49-F238E27FC236}">
                <a16:creationId xmlns:a16="http://schemas.microsoft.com/office/drawing/2014/main" id="{D784680E-D9F7-4A94-A0C5-E878F9BEC362}"/>
              </a:ext>
            </a:extLst>
          </p:cNvPr>
          <p:cNvSpPr>
            <a:spLocks noChangeArrowheads="1"/>
          </p:cNvSpPr>
          <p:nvPr/>
        </p:nvSpPr>
        <p:spPr bwMode="auto">
          <a:xfrm>
            <a:off x="4724400" y="2971800"/>
            <a:ext cx="152400" cy="2590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7" name="Rectangle 13">
            <a:extLst>
              <a:ext uri="{FF2B5EF4-FFF2-40B4-BE49-F238E27FC236}">
                <a16:creationId xmlns:a16="http://schemas.microsoft.com/office/drawing/2014/main" id="{483F67AD-0EF3-4EF4-A261-EE907E19630B}"/>
              </a:ext>
            </a:extLst>
          </p:cNvPr>
          <p:cNvSpPr>
            <a:spLocks noChangeArrowheads="1"/>
          </p:cNvSpPr>
          <p:nvPr/>
        </p:nvSpPr>
        <p:spPr bwMode="auto">
          <a:xfrm>
            <a:off x="1752600" y="2819400"/>
            <a:ext cx="31242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8" name="AutoShape 14">
            <a:extLst>
              <a:ext uri="{FF2B5EF4-FFF2-40B4-BE49-F238E27FC236}">
                <a16:creationId xmlns:a16="http://schemas.microsoft.com/office/drawing/2014/main" id="{4F1DF197-9636-4377-8B98-EF199C85342F}"/>
              </a:ext>
            </a:extLst>
          </p:cNvPr>
          <p:cNvSpPr>
            <a:spLocks noChangeArrowheads="1"/>
          </p:cNvSpPr>
          <p:nvPr/>
        </p:nvSpPr>
        <p:spPr bwMode="auto">
          <a:xfrm>
            <a:off x="1524000" y="2819400"/>
            <a:ext cx="381000" cy="457200"/>
          </a:xfrm>
          <a:prstGeom prst="downArrow">
            <a:avLst>
              <a:gd name="adj1" fmla="val 50000"/>
              <a:gd name="adj2" fmla="val 3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19" name="Rectangle 15">
            <a:extLst>
              <a:ext uri="{FF2B5EF4-FFF2-40B4-BE49-F238E27FC236}">
                <a16:creationId xmlns:a16="http://schemas.microsoft.com/office/drawing/2014/main" id="{EC4D3FF2-4C2D-46DC-BB40-85C5CE5C4156}"/>
              </a:ext>
            </a:extLst>
          </p:cNvPr>
          <p:cNvSpPr>
            <a:spLocks noChangeArrowheads="1"/>
          </p:cNvSpPr>
          <p:nvPr/>
        </p:nvSpPr>
        <p:spPr bwMode="auto">
          <a:xfrm>
            <a:off x="1752600" y="3657600"/>
            <a:ext cx="29718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20" name="AutoShape 16">
            <a:extLst>
              <a:ext uri="{FF2B5EF4-FFF2-40B4-BE49-F238E27FC236}">
                <a16:creationId xmlns:a16="http://schemas.microsoft.com/office/drawing/2014/main" id="{D9B78444-7128-48E3-9E8B-8F06EC614CC5}"/>
              </a:ext>
            </a:extLst>
          </p:cNvPr>
          <p:cNvSpPr>
            <a:spLocks noChangeArrowheads="1"/>
          </p:cNvSpPr>
          <p:nvPr/>
        </p:nvSpPr>
        <p:spPr bwMode="auto">
          <a:xfrm>
            <a:off x="1524000" y="3657600"/>
            <a:ext cx="304800" cy="381000"/>
          </a:xfrm>
          <a:prstGeom prst="down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21" name="Line 17">
            <a:extLst>
              <a:ext uri="{FF2B5EF4-FFF2-40B4-BE49-F238E27FC236}">
                <a16:creationId xmlns:a16="http://schemas.microsoft.com/office/drawing/2014/main" id="{37447AAA-EFC4-48A2-8BB4-211D92B95220}"/>
              </a:ext>
            </a:extLst>
          </p:cNvPr>
          <p:cNvSpPr>
            <a:spLocks noChangeShapeType="1"/>
          </p:cNvSpPr>
          <p:nvPr/>
        </p:nvSpPr>
        <p:spPr bwMode="auto">
          <a:xfrm flipH="1">
            <a:off x="2133600" y="41910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22" name="Line 18">
            <a:extLst>
              <a:ext uri="{FF2B5EF4-FFF2-40B4-BE49-F238E27FC236}">
                <a16:creationId xmlns:a16="http://schemas.microsoft.com/office/drawing/2014/main" id="{07DBE280-7B51-46D1-B50F-F5FB5A12B63B}"/>
              </a:ext>
            </a:extLst>
          </p:cNvPr>
          <p:cNvSpPr>
            <a:spLocks noChangeShapeType="1"/>
          </p:cNvSpPr>
          <p:nvPr/>
        </p:nvSpPr>
        <p:spPr bwMode="auto">
          <a:xfrm flipH="1">
            <a:off x="2133600" y="33528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23" name="Text Box 19">
            <a:extLst>
              <a:ext uri="{FF2B5EF4-FFF2-40B4-BE49-F238E27FC236}">
                <a16:creationId xmlns:a16="http://schemas.microsoft.com/office/drawing/2014/main" id="{0EBA780F-AC9F-4E0C-92EA-B18B82BE385D}"/>
              </a:ext>
            </a:extLst>
          </p:cNvPr>
          <p:cNvSpPr txBox="1">
            <a:spLocks noChangeArrowheads="1"/>
          </p:cNvSpPr>
          <p:nvPr/>
        </p:nvSpPr>
        <p:spPr bwMode="auto">
          <a:xfrm>
            <a:off x="2057400" y="12192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算术逻辑单元</a:t>
            </a:r>
          </a:p>
        </p:txBody>
      </p:sp>
      <p:sp>
        <p:nvSpPr>
          <p:cNvPr id="21524" name="Text Box 20">
            <a:extLst>
              <a:ext uri="{FF2B5EF4-FFF2-40B4-BE49-F238E27FC236}">
                <a16:creationId xmlns:a16="http://schemas.microsoft.com/office/drawing/2014/main" id="{1AD0F045-22CF-428C-8F61-D2A1C50DFADF}"/>
              </a:ext>
            </a:extLst>
          </p:cNvPr>
          <p:cNvSpPr txBox="1">
            <a:spLocks noChangeArrowheads="1"/>
          </p:cNvSpPr>
          <p:nvPr/>
        </p:nvSpPr>
        <p:spPr bwMode="auto">
          <a:xfrm>
            <a:off x="228600" y="16002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状态条件寄存器</a:t>
            </a:r>
          </a:p>
        </p:txBody>
      </p:sp>
      <p:sp>
        <p:nvSpPr>
          <p:cNvPr id="21525" name="Text Box 21">
            <a:extLst>
              <a:ext uri="{FF2B5EF4-FFF2-40B4-BE49-F238E27FC236}">
                <a16:creationId xmlns:a16="http://schemas.microsoft.com/office/drawing/2014/main" id="{48280AFE-A586-4069-8E4F-FDC91A823D19}"/>
              </a:ext>
            </a:extLst>
          </p:cNvPr>
          <p:cNvSpPr txBox="1">
            <a:spLocks noChangeArrowheads="1"/>
          </p:cNvSpPr>
          <p:nvPr/>
        </p:nvSpPr>
        <p:spPr bwMode="auto">
          <a:xfrm>
            <a:off x="228600" y="28194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程序计数器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p>
        </p:txBody>
      </p:sp>
      <p:sp>
        <p:nvSpPr>
          <p:cNvPr id="21526" name="Text Box 22">
            <a:extLst>
              <a:ext uri="{FF2B5EF4-FFF2-40B4-BE49-F238E27FC236}">
                <a16:creationId xmlns:a16="http://schemas.microsoft.com/office/drawing/2014/main" id="{9BAD3653-705D-4FBA-B8E6-AEA40F2D779C}"/>
              </a:ext>
            </a:extLst>
          </p:cNvPr>
          <p:cNvSpPr txBox="1">
            <a:spLocks noChangeArrowheads="1"/>
          </p:cNvSpPr>
          <p:nvPr/>
        </p:nvSpPr>
        <p:spPr bwMode="auto">
          <a:xfrm>
            <a:off x="0" y="44196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地址寄存器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AR</a:t>
            </a:r>
          </a:p>
        </p:txBody>
      </p:sp>
      <p:sp>
        <p:nvSpPr>
          <p:cNvPr id="21527" name="Text Box 23">
            <a:extLst>
              <a:ext uri="{FF2B5EF4-FFF2-40B4-BE49-F238E27FC236}">
                <a16:creationId xmlns:a16="http://schemas.microsoft.com/office/drawing/2014/main" id="{1D8370FF-3F70-4040-98BF-CC3A0F479CCD}"/>
              </a:ext>
            </a:extLst>
          </p:cNvPr>
          <p:cNvSpPr txBox="1">
            <a:spLocks noChangeArrowheads="1"/>
          </p:cNvSpPr>
          <p:nvPr/>
        </p:nvSpPr>
        <p:spPr bwMode="auto">
          <a:xfrm>
            <a:off x="0" y="53340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地址总线</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ABUS</a:t>
            </a:r>
          </a:p>
        </p:txBody>
      </p:sp>
      <p:sp>
        <p:nvSpPr>
          <p:cNvPr id="21528" name="Text Box 24">
            <a:extLst>
              <a:ext uri="{FF2B5EF4-FFF2-40B4-BE49-F238E27FC236}">
                <a16:creationId xmlns:a16="http://schemas.microsoft.com/office/drawing/2014/main" id="{96939D6A-53AD-4459-8102-BD26A7382AF0}"/>
              </a:ext>
            </a:extLst>
          </p:cNvPr>
          <p:cNvSpPr txBox="1">
            <a:spLocks noChangeArrowheads="1"/>
          </p:cNvSpPr>
          <p:nvPr/>
        </p:nvSpPr>
        <p:spPr bwMode="auto">
          <a:xfrm>
            <a:off x="5105400" y="52578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数据总线</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DBUS</a:t>
            </a:r>
          </a:p>
        </p:txBody>
      </p:sp>
      <p:sp>
        <p:nvSpPr>
          <p:cNvPr id="21529" name="Text Box 25">
            <a:extLst>
              <a:ext uri="{FF2B5EF4-FFF2-40B4-BE49-F238E27FC236}">
                <a16:creationId xmlns:a16="http://schemas.microsoft.com/office/drawing/2014/main" id="{02CD0EBE-B9D8-4313-B142-06CB5AC7A3C5}"/>
              </a:ext>
            </a:extLst>
          </p:cNvPr>
          <p:cNvSpPr txBox="1">
            <a:spLocks noChangeArrowheads="1"/>
          </p:cNvSpPr>
          <p:nvPr/>
        </p:nvSpPr>
        <p:spPr bwMode="auto">
          <a:xfrm>
            <a:off x="3048000" y="23622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累加器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AC</a:t>
            </a:r>
          </a:p>
        </p:txBody>
      </p:sp>
      <p:sp>
        <p:nvSpPr>
          <p:cNvPr id="21530" name="Text Box 26">
            <a:extLst>
              <a:ext uri="{FF2B5EF4-FFF2-40B4-BE49-F238E27FC236}">
                <a16:creationId xmlns:a16="http://schemas.microsoft.com/office/drawing/2014/main" id="{B516C641-BBF5-4B2D-A441-B7A9A3D3E21A}"/>
              </a:ext>
            </a:extLst>
          </p:cNvPr>
          <p:cNvSpPr txBox="1">
            <a:spLocks noChangeArrowheads="1"/>
          </p:cNvSpPr>
          <p:nvPr/>
        </p:nvSpPr>
        <p:spPr bwMode="auto">
          <a:xfrm>
            <a:off x="5791200" y="47244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缓冲寄存器</a:t>
            </a:r>
            <a:r>
              <a:rPr kumimoji="1" lang="en-US" altLang="zh-CN"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p>
        </p:txBody>
      </p:sp>
      <p:sp>
        <p:nvSpPr>
          <p:cNvPr id="21531" name="Rectangle 27">
            <a:extLst>
              <a:ext uri="{FF2B5EF4-FFF2-40B4-BE49-F238E27FC236}">
                <a16:creationId xmlns:a16="http://schemas.microsoft.com/office/drawing/2014/main" id="{CBC1D632-7D8A-4109-985E-DE82AFB126EB}"/>
              </a:ext>
            </a:extLst>
          </p:cNvPr>
          <p:cNvSpPr>
            <a:spLocks noChangeArrowheads="1"/>
          </p:cNvSpPr>
          <p:nvPr/>
        </p:nvSpPr>
        <p:spPr bwMode="auto">
          <a:xfrm>
            <a:off x="4114800" y="1295400"/>
            <a:ext cx="1295400" cy="533400"/>
          </a:xfrm>
          <a:prstGeom prst="rect">
            <a:avLst/>
          </a:prstGeom>
          <a:solidFill>
            <a:schemeClr val="hlink"/>
          </a:solidFill>
          <a:ln w="9525">
            <a:miter lim="800000"/>
            <a:headEnd/>
            <a:tailEnd/>
          </a:ln>
          <a:scene3d>
            <a:camera prst="legacyObliqueTopRight"/>
            <a:lightRig rig="legacyFlat2" dir="t"/>
          </a:scene3d>
          <a:sp3d extrusionH="2778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32" name="Rectangle 28">
            <a:extLst>
              <a:ext uri="{FF2B5EF4-FFF2-40B4-BE49-F238E27FC236}">
                <a16:creationId xmlns:a16="http://schemas.microsoft.com/office/drawing/2014/main" id="{A166FCBA-D469-4642-8852-FABCF74B8CA0}"/>
              </a:ext>
            </a:extLst>
          </p:cNvPr>
          <p:cNvSpPr>
            <a:spLocks noChangeArrowheads="1"/>
          </p:cNvSpPr>
          <p:nvPr/>
        </p:nvSpPr>
        <p:spPr bwMode="auto">
          <a:xfrm>
            <a:off x="4191000" y="2362200"/>
            <a:ext cx="12954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33" name="Rectangle 29">
            <a:extLst>
              <a:ext uri="{FF2B5EF4-FFF2-40B4-BE49-F238E27FC236}">
                <a16:creationId xmlns:a16="http://schemas.microsoft.com/office/drawing/2014/main" id="{BDA4DCED-80EB-41BE-9A5B-B5D51EEAEFAC}"/>
              </a:ext>
            </a:extLst>
          </p:cNvPr>
          <p:cNvSpPr>
            <a:spLocks noChangeArrowheads="1"/>
          </p:cNvSpPr>
          <p:nvPr/>
        </p:nvSpPr>
        <p:spPr bwMode="auto">
          <a:xfrm>
            <a:off x="5105400" y="4419600"/>
            <a:ext cx="1066800" cy="3048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34" name="Rectangle 30">
            <a:extLst>
              <a:ext uri="{FF2B5EF4-FFF2-40B4-BE49-F238E27FC236}">
                <a16:creationId xmlns:a16="http://schemas.microsoft.com/office/drawing/2014/main" id="{C92264A2-1A8D-4B1B-B0A8-94797548AD52}"/>
              </a:ext>
            </a:extLst>
          </p:cNvPr>
          <p:cNvSpPr>
            <a:spLocks noChangeArrowheads="1"/>
          </p:cNvSpPr>
          <p:nvPr/>
        </p:nvSpPr>
        <p:spPr bwMode="auto">
          <a:xfrm>
            <a:off x="6324600" y="1676400"/>
            <a:ext cx="1447800" cy="609600"/>
          </a:xfrm>
          <a:prstGeom prst="rect">
            <a:avLst/>
          </a:prstGeom>
          <a:solidFill>
            <a:srgbClr val="FF9966"/>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9966"/>
            </a:extrusionClr>
            <a:contourClr>
              <a:srgbClr val="FF9966"/>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1535" name="Rectangle 31">
            <a:extLst>
              <a:ext uri="{FF2B5EF4-FFF2-40B4-BE49-F238E27FC236}">
                <a16:creationId xmlns:a16="http://schemas.microsoft.com/office/drawing/2014/main" id="{95515F44-87C6-44E5-A4D7-1F628D086BD0}"/>
              </a:ext>
            </a:extLst>
          </p:cNvPr>
          <p:cNvSpPr>
            <a:spLocks noChangeArrowheads="1"/>
          </p:cNvSpPr>
          <p:nvPr/>
        </p:nvSpPr>
        <p:spPr bwMode="auto">
          <a:xfrm>
            <a:off x="6400800" y="2819400"/>
            <a:ext cx="1295400" cy="609600"/>
          </a:xfrm>
          <a:prstGeom prst="rect">
            <a:avLst/>
          </a:prstGeom>
          <a:solidFill>
            <a:srgbClr val="FFFF00"/>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36" name="Rectangle 32">
            <a:extLst>
              <a:ext uri="{FF2B5EF4-FFF2-40B4-BE49-F238E27FC236}">
                <a16:creationId xmlns:a16="http://schemas.microsoft.com/office/drawing/2014/main" id="{9EA22750-6BE8-4AFB-8E45-12A3F4E55E81}"/>
              </a:ext>
            </a:extLst>
          </p:cNvPr>
          <p:cNvSpPr>
            <a:spLocks noChangeArrowheads="1"/>
          </p:cNvSpPr>
          <p:nvPr/>
        </p:nvSpPr>
        <p:spPr bwMode="auto">
          <a:xfrm>
            <a:off x="6553200" y="3810000"/>
            <a:ext cx="1524000" cy="381000"/>
          </a:xfrm>
          <a:prstGeom prst="rect">
            <a:avLst/>
          </a:prstGeom>
          <a:solidFill>
            <a:srgbClr val="FFCCFF"/>
          </a:solidFill>
          <a:ln w="9525">
            <a:miter lim="800000"/>
            <a:headEnd/>
            <a:tailEnd/>
          </a:ln>
          <a:scene3d>
            <a:camera prst="legacyObliqueTopRight"/>
            <a:lightRig rig="legacyFlat2" dir="t"/>
          </a:scene3d>
          <a:sp3d extrusionH="277800" prstMaterial="legacyMatte">
            <a:bevelT w="13500" h="13500" prst="angle"/>
            <a:bevelB w="13500" h="13500" prst="angle"/>
            <a:extrusionClr>
              <a:srgbClr val="FFCCFF"/>
            </a:extrusionClr>
            <a:contourClr>
              <a:srgbClr val="FFCCFF"/>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37" name="AutoShape 33">
            <a:extLst>
              <a:ext uri="{FF2B5EF4-FFF2-40B4-BE49-F238E27FC236}">
                <a16:creationId xmlns:a16="http://schemas.microsoft.com/office/drawing/2014/main" id="{F07BD0F2-D9AD-43A1-A805-67C5C18CCDBC}"/>
              </a:ext>
            </a:extLst>
          </p:cNvPr>
          <p:cNvSpPr>
            <a:spLocks noChangeArrowheads="1"/>
          </p:cNvSpPr>
          <p:nvPr/>
        </p:nvSpPr>
        <p:spPr bwMode="auto">
          <a:xfrm>
            <a:off x="5105400" y="1828800"/>
            <a:ext cx="228600" cy="457200"/>
          </a:xfrm>
          <a:prstGeom prst="up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38" name="AutoShape 34">
            <a:extLst>
              <a:ext uri="{FF2B5EF4-FFF2-40B4-BE49-F238E27FC236}">
                <a16:creationId xmlns:a16="http://schemas.microsoft.com/office/drawing/2014/main" id="{882662C6-EECB-4F87-9157-604E1C211D74}"/>
              </a:ext>
            </a:extLst>
          </p:cNvPr>
          <p:cNvSpPr>
            <a:spLocks noChangeArrowheads="1"/>
          </p:cNvSpPr>
          <p:nvPr/>
        </p:nvSpPr>
        <p:spPr bwMode="auto">
          <a:xfrm>
            <a:off x="4419600" y="1828800"/>
            <a:ext cx="228600" cy="533400"/>
          </a:xfrm>
          <a:prstGeom prst="downArrow">
            <a:avLst>
              <a:gd name="adj1" fmla="val 50000"/>
              <a:gd name="adj2" fmla="val 58333"/>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39" name="AutoShape 35">
            <a:extLst>
              <a:ext uri="{FF2B5EF4-FFF2-40B4-BE49-F238E27FC236}">
                <a16:creationId xmlns:a16="http://schemas.microsoft.com/office/drawing/2014/main" id="{E86D5C1B-2DFC-46D8-97F5-F0AF7B5D99B3}"/>
              </a:ext>
            </a:extLst>
          </p:cNvPr>
          <p:cNvSpPr>
            <a:spLocks noChangeArrowheads="1"/>
          </p:cNvSpPr>
          <p:nvPr/>
        </p:nvSpPr>
        <p:spPr bwMode="auto">
          <a:xfrm rot="5400000">
            <a:off x="4419600" y="3352800"/>
            <a:ext cx="1676400" cy="304800"/>
          </a:xfrm>
          <a:prstGeom prst="leftRightArrow">
            <a:avLst>
              <a:gd name="adj1" fmla="val 50000"/>
              <a:gd name="adj2" fmla="val 11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40" name="Rectangle 36">
            <a:extLst>
              <a:ext uri="{FF2B5EF4-FFF2-40B4-BE49-F238E27FC236}">
                <a16:creationId xmlns:a16="http://schemas.microsoft.com/office/drawing/2014/main" id="{C23DE1FC-5480-4722-A6DB-549F444F1B08}"/>
              </a:ext>
            </a:extLst>
          </p:cNvPr>
          <p:cNvSpPr>
            <a:spLocks noChangeArrowheads="1"/>
          </p:cNvSpPr>
          <p:nvPr/>
        </p:nvSpPr>
        <p:spPr bwMode="auto">
          <a:xfrm>
            <a:off x="5791200" y="1371600"/>
            <a:ext cx="152400" cy="29718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41" name="AutoShape 37">
            <a:extLst>
              <a:ext uri="{FF2B5EF4-FFF2-40B4-BE49-F238E27FC236}">
                <a16:creationId xmlns:a16="http://schemas.microsoft.com/office/drawing/2014/main" id="{4A9B51A0-4D51-4B07-88B9-6589AB865DF9}"/>
              </a:ext>
            </a:extLst>
          </p:cNvPr>
          <p:cNvSpPr>
            <a:spLocks noChangeArrowheads="1"/>
          </p:cNvSpPr>
          <p:nvPr/>
        </p:nvSpPr>
        <p:spPr bwMode="auto">
          <a:xfrm>
            <a:off x="5410200" y="1295400"/>
            <a:ext cx="533400" cy="304800"/>
          </a:xfrm>
          <a:prstGeom prst="left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42" name="AutoShape 38">
            <a:extLst>
              <a:ext uri="{FF2B5EF4-FFF2-40B4-BE49-F238E27FC236}">
                <a16:creationId xmlns:a16="http://schemas.microsoft.com/office/drawing/2014/main" id="{3134FC44-BD7C-45E1-8ED3-B07CF622CA4E}"/>
              </a:ext>
            </a:extLst>
          </p:cNvPr>
          <p:cNvSpPr>
            <a:spLocks noChangeArrowheads="1"/>
          </p:cNvSpPr>
          <p:nvPr/>
        </p:nvSpPr>
        <p:spPr bwMode="auto">
          <a:xfrm rot="3092778">
            <a:off x="6210300" y="3924300"/>
            <a:ext cx="304800" cy="533400"/>
          </a:xfrm>
          <a:prstGeom prst="upArrow">
            <a:avLst>
              <a:gd name="adj1" fmla="val 50000"/>
              <a:gd name="adj2" fmla="val 437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43" name="AutoShape 39">
            <a:extLst>
              <a:ext uri="{FF2B5EF4-FFF2-40B4-BE49-F238E27FC236}">
                <a16:creationId xmlns:a16="http://schemas.microsoft.com/office/drawing/2014/main" id="{E6410688-B8FC-4B27-84CB-F09A06763C3A}"/>
              </a:ext>
            </a:extLst>
          </p:cNvPr>
          <p:cNvSpPr>
            <a:spLocks noChangeArrowheads="1"/>
          </p:cNvSpPr>
          <p:nvPr/>
        </p:nvSpPr>
        <p:spPr bwMode="auto">
          <a:xfrm>
            <a:off x="5562600" y="4724400"/>
            <a:ext cx="304800" cy="304800"/>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44" name="Rectangle 40">
            <a:extLst>
              <a:ext uri="{FF2B5EF4-FFF2-40B4-BE49-F238E27FC236}">
                <a16:creationId xmlns:a16="http://schemas.microsoft.com/office/drawing/2014/main" id="{5A33D064-C4E2-4524-9E13-7D28975BF7AE}"/>
              </a:ext>
            </a:extLst>
          </p:cNvPr>
          <p:cNvSpPr>
            <a:spLocks noChangeArrowheads="1"/>
          </p:cNvSpPr>
          <p:nvPr/>
        </p:nvSpPr>
        <p:spPr bwMode="auto">
          <a:xfrm>
            <a:off x="7543800" y="4191000"/>
            <a:ext cx="152400" cy="9906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45" name="AutoShape 41">
            <a:extLst>
              <a:ext uri="{FF2B5EF4-FFF2-40B4-BE49-F238E27FC236}">
                <a16:creationId xmlns:a16="http://schemas.microsoft.com/office/drawing/2014/main" id="{A2BCE357-1D95-43CB-A580-F588C5301388}"/>
              </a:ext>
            </a:extLst>
          </p:cNvPr>
          <p:cNvSpPr>
            <a:spLocks noChangeArrowheads="1"/>
          </p:cNvSpPr>
          <p:nvPr/>
        </p:nvSpPr>
        <p:spPr bwMode="auto">
          <a:xfrm>
            <a:off x="6629400" y="3429000"/>
            <a:ext cx="304800" cy="381000"/>
          </a:xfrm>
          <a:prstGeom prst="up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46" name="Line 42">
            <a:extLst>
              <a:ext uri="{FF2B5EF4-FFF2-40B4-BE49-F238E27FC236}">
                <a16:creationId xmlns:a16="http://schemas.microsoft.com/office/drawing/2014/main" id="{C8D2242E-907B-44C3-BCE1-B4FA61F19EC6}"/>
              </a:ext>
            </a:extLst>
          </p:cNvPr>
          <p:cNvSpPr>
            <a:spLocks noChangeShapeType="1"/>
          </p:cNvSpPr>
          <p:nvPr/>
        </p:nvSpPr>
        <p:spPr bwMode="auto">
          <a:xfrm flipV="1">
            <a:off x="67818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47" name="Line 43">
            <a:extLst>
              <a:ext uri="{FF2B5EF4-FFF2-40B4-BE49-F238E27FC236}">
                <a16:creationId xmlns:a16="http://schemas.microsoft.com/office/drawing/2014/main" id="{02A041F3-8276-4D2D-AA86-861EB253A245}"/>
              </a:ext>
            </a:extLst>
          </p:cNvPr>
          <p:cNvSpPr>
            <a:spLocks noChangeShapeType="1"/>
          </p:cNvSpPr>
          <p:nvPr/>
        </p:nvSpPr>
        <p:spPr bwMode="auto">
          <a:xfrm flipV="1">
            <a:off x="69342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48" name="Line 44">
            <a:extLst>
              <a:ext uri="{FF2B5EF4-FFF2-40B4-BE49-F238E27FC236}">
                <a16:creationId xmlns:a16="http://schemas.microsoft.com/office/drawing/2014/main" id="{588FFD58-793D-4D2E-A5BB-46A63578C750}"/>
              </a:ext>
            </a:extLst>
          </p:cNvPr>
          <p:cNvSpPr>
            <a:spLocks noChangeShapeType="1"/>
          </p:cNvSpPr>
          <p:nvPr/>
        </p:nvSpPr>
        <p:spPr bwMode="auto">
          <a:xfrm flipH="1" flipV="1">
            <a:off x="70866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49" name="Line 45">
            <a:extLst>
              <a:ext uri="{FF2B5EF4-FFF2-40B4-BE49-F238E27FC236}">
                <a16:creationId xmlns:a16="http://schemas.microsoft.com/office/drawing/2014/main" id="{9C964525-D6EF-4F42-B852-75D4B13F4AE4}"/>
              </a:ext>
            </a:extLst>
          </p:cNvPr>
          <p:cNvSpPr>
            <a:spLocks noChangeShapeType="1"/>
          </p:cNvSpPr>
          <p:nvPr/>
        </p:nvSpPr>
        <p:spPr bwMode="auto">
          <a:xfrm flipV="1">
            <a:off x="72390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50" name="Line 46">
            <a:extLst>
              <a:ext uri="{FF2B5EF4-FFF2-40B4-BE49-F238E27FC236}">
                <a16:creationId xmlns:a16="http://schemas.microsoft.com/office/drawing/2014/main" id="{FC65D3F6-125E-47EF-8A06-FB75DB3D6918}"/>
              </a:ext>
            </a:extLst>
          </p:cNvPr>
          <p:cNvSpPr>
            <a:spLocks noChangeShapeType="1"/>
          </p:cNvSpPr>
          <p:nvPr/>
        </p:nvSpPr>
        <p:spPr bwMode="auto">
          <a:xfrm flipH="1" flipV="1">
            <a:off x="73914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51" name="Line 47">
            <a:extLst>
              <a:ext uri="{FF2B5EF4-FFF2-40B4-BE49-F238E27FC236}">
                <a16:creationId xmlns:a16="http://schemas.microsoft.com/office/drawing/2014/main" id="{61377C59-1779-4900-833F-9D51A738C0C3}"/>
              </a:ext>
            </a:extLst>
          </p:cNvPr>
          <p:cNvSpPr>
            <a:spLocks noChangeShapeType="1"/>
          </p:cNvSpPr>
          <p:nvPr/>
        </p:nvSpPr>
        <p:spPr bwMode="auto">
          <a:xfrm flipV="1">
            <a:off x="7543800" y="2286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52" name="Line 48">
            <a:extLst>
              <a:ext uri="{FF2B5EF4-FFF2-40B4-BE49-F238E27FC236}">
                <a16:creationId xmlns:a16="http://schemas.microsoft.com/office/drawing/2014/main" id="{FC71EAFE-C73B-4369-A91F-EF2D726ACFF1}"/>
              </a:ext>
            </a:extLst>
          </p:cNvPr>
          <p:cNvSpPr>
            <a:spLocks noChangeShapeType="1"/>
          </p:cNvSpPr>
          <p:nvPr/>
        </p:nvSpPr>
        <p:spPr bwMode="auto">
          <a:xfrm flipV="1">
            <a:off x="64770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53" name="Line 49">
            <a:extLst>
              <a:ext uri="{FF2B5EF4-FFF2-40B4-BE49-F238E27FC236}">
                <a16:creationId xmlns:a16="http://schemas.microsoft.com/office/drawing/2014/main" id="{AD5F18C6-5B37-41AE-9333-777E6C420ECD}"/>
              </a:ext>
            </a:extLst>
          </p:cNvPr>
          <p:cNvSpPr>
            <a:spLocks noChangeShapeType="1"/>
          </p:cNvSpPr>
          <p:nvPr/>
        </p:nvSpPr>
        <p:spPr bwMode="auto">
          <a:xfrm flipV="1">
            <a:off x="67818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54" name="Line 50">
            <a:extLst>
              <a:ext uri="{FF2B5EF4-FFF2-40B4-BE49-F238E27FC236}">
                <a16:creationId xmlns:a16="http://schemas.microsoft.com/office/drawing/2014/main" id="{61D41351-BDB6-4E64-9EEE-AE88433F491B}"/>
              </a:ext>
            </a:extLst>
          </p:cNvPr>
          <p:cNvSpPr>
            <a:spLocks noChangeShapeType="1"/>
          </p:cNvSpPr>
          <p:nvPr/>
        </p:nvSpPr>
        <p:spPr bwMode="auto">
          <a:xfrm flipV="1">
            <a:off x="72390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55" name="Line 51">
            <a:extLst>
              <a:ext uri="{FF2B5EF4-FFF2-40B4-BE49-F238E27FC236}">
                <a16:creationId xmlns:a16="http://schemas.microsoft.com/office/drawing/2014/main" id="{8C17468C-5705-4FDE-A36C-D1A984248A06}"/>
              </a:ext>
            </a:extLst>
          </p:cNvPr>
          <p:cNvSpPr>
            <a:spLocks noChangeShapeType="1"/>
          </p:cNvSpPr>
          <p:nvPr/>
        </p:nvSpPr>
        <p:spPr bwMode="auto">
          <a:xfrm flipV="1">
            <a:off x="73914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56" name="Line 52">
            <a:extLst>
              <a:ext uri="{FF2B5EF4-FFF2-40B4-BE49-F238E27FC236}">
                <a16:creationId xmlns:a16="http://schemas.microsoft.com/office/drawing/2014/main" id="{BCE319FA-4DEC-4B9D-A5D2-FFBF0434AEFF}"/>
              </a:ext>
            </a:extLst>
          </p:cNvPr>
          <p:cNvSpPr>
            <a:spLocks noChangeShapeType="1"/>
          </p:cNvSpPr>
          <p:nvPr/>
        </p:nvSpPr>
        <p:spPr bwMode="auto">
          <a:xfrm flipV="1">
            <a:off x="75438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57" name="Line 53">
            <a:extLst>
              <a:ext uri="{FF2B5EF4-FFF2-40B4-BE49-F238E27FC236}">
                <a16:creationId xmlns:a16="http://schemas.microsoft.com/office/drawing/2014/main" id="{CCAD3307-AF9D-429D-9F4E-1AA463A0D8CE}"/>
              </a:ext>
            </a:extLst>
          </p:cNvPr>
          <p:cNvSpPr>
            <a:spLocks noChangeShapeType="1"/>
          </p:cNvSpPr>
          <p:nvPr/>
        </p:nvSpPr>
        <p:spPr bwMode="auto">
          <a:xfrm flipV="1">
            <a:off x="76962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58" name="Line 54">
            <a:extLst>
              <a:ext uri="{FF2B5EF4-FFF2-40B4-BE49-F238E27FC236}">
                <a16:creationId xmlns:a16="http://schemas.microsoft.com/office/drawing/2014/main" id="{68EAA4A3-DAB2-4EAF-99A2-29A707114239}"/>
              </a:ext>
            </a:extLst>
          </p:cNvPr>
          <p:cNvSpPr>
            <a:spLocks noChangeShapeType="1"/>
          </p:cNvSpPr>
          <p:nvPr/>
        </p:nvSpPr>
        <p:spPr bwMode="auto">
          <a:xfrm flipH="1">
            <a:off x="7772400" y="1676400"/>
            <a:ext cx="609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59" name="Line 55">
            <a:extLst>
              <a:ext uri="{FF2B5EF4-FFF2-40B4-BE49-F238E27FC236}">
                <a16:creationId xmlns:a16="http://schemas.microsoft.com/office/drawing/2014/main" id="{7DBB4789-9BF3-4CBB-8650-EED420D95384}"/>
              </a:ext>
            </a:extLst>
          </p:cNvPr>
          <p:cNvSpPr>
            <a:spLocks noChangeShapeType="1"/>
          </p:cNvSpPr>
          <p:nvPr/>
        </p:nvSpPr>
        <p:spPr bwMode="auto">
          <a:xfrm flipH="1">
            <a:off x="7848600" y="1981200"/>
            <a:ext cx="609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60" name="Line 56">
            <a:extLst>
              <a:ext uri="{FF2B5EF4-FFF2-40B4-BE49-F238E27FC236}">
                <a16:creationId xmlns:a16="http://schemas.microsoft.com/office/drawing/2014/main" id="{B04C52B0-5EE9-466D-8A8E-9A63DB13D1DC}"/>
              </a:ext>
            </a:extLst>
          </p:cNvPr>
          <p:cNvSpPr>
            <a:spLocks noChangeShapeType="1"/>
          </p:cNvSpPr>
          <p:nvPr/>
        </p:nvSpPr>
        <p:spPr bwMode="auto">
          <a:xfrm flipH="1">
            <a:off x="8077200" y="3962400"/>
            <a:ext cx="4572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61" name="Line 57">
            <a:extLst>
              <a:ext uri="{FF2B5EF4-FFF2-40B4-BE49-F238E27FC236}">
                <a16:creationId xmlns:a16="http://schemas.microsoft.com/office/drawing/2014/main" id="{473C649E-9621-4202-A1DA-34106B4276D5}"/>
              </a:ext>
            </a:extLst>
          </p:cNvPr>
          <p:cNvSpPr>
            <a:spLocks noChangeShapeType="1"/>
          </p:cNvSpPr>
          <p:nvPr/>
        </p:nvSpPr>
        <p:spPr bwMode="auto">
          <a:xfrm flipH="1">
            <a:off x="6172200" y="45720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62" name="Line 58">
            <a:extLst>
              <a:ext uri="{FF2B5EF4-FFF2-40B4-BE49-F238E27FC236}">
                <a16:creationId xmlns:a16="http://schemas.microsoft.com/office/drawing/2014/main" id="{EE77BD25-CA82-4299-9B02-2648A4BD8F2E}"/>
              </a:ext>
            </a:extLst>
          </p:cNvPr>
          <p:cNvSpPr>
            <a:spLocks noChangeShapeType="1"/>
          </p:cNvSpPr>
          <p:nvPr/>
        </p:nvSpPr>
        <p:spPr bwMode="auto">
          <a:xfrm flipH="1">
            <a:off x="5486400" y="251460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63" name="Text Box 59">
            <a:extLst>
              <a:ext uri="{FF2B5EF4-FFF2-40B4-BE49-F238E27FC236}">
                <a16:creationId xmlns:a16="http://schemas.microsoft.com/office/drawing/2014/main" id="{C48211C3-63C7-4984-8D51-30324DA0FD17}"/>
              </a:ext>
            </a:extLst>
          </p:cNvPr>
          <p:cNvSpPr txBox="1">
            <a:spLocks noChangeArrowheads="1"/>
          </p:cNvSpPr>
          <p:nvPr/>
        </p:nvSpPr>
        <p:spPr bwMode="auto">
          <a:xfrm>
            <a:off x="4267200" y="1371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CCECFF"/>
                </a:solidFill>
                <a:effectLst/>
                <a:uLnTx/>
                <a:uFillTx/>
                <a:latin typeface="Tahoma" panose="020B0604030504040204" pitchFamily="34" charset="0"/>
                <a:ea typeface="宋体" panose="02010600030101010101" pitchFamily="2" charset="-122"/>
                <a:cs typeface="+mn-cs"/>
              </a:rPr>
              <a:t>ALU</a:t>
            </a:r>
          </a:p>
        </p:txBody>
      </p:sp>
      <p:sp>
        <p:nvSpPr>
          <p:cNvPr id="21564" name="Text Box 60">
            <a:extLst>
              <a:ext uri="{FF2B5EF4-FFF2-40B4-BE49-F238E27FC236}">
                <a16:creationId xmlns:a16="http://schemas.microsoft.com/office/drawing/2014/main" id="{B5D47AC2-58CF-42AC-A99F-A047F196AA84}"/>
              </a:ext>
            </a:extLst>
          </p:cNvPr>
          <p:cNvSpPr txBox="1">
            <a:spLocks noChangeArrowheads="1"/>
          </p:cNvSpPr>
          <p:nvPr/>
        </p:nvSpPr>
        <p:spPr bwMode="auto">
          <a:xfrm>
            <a:off x="7772400" y="4343400"/>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指令寄存器</a:t>
            </a: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p>
        </p:txBody>
      </p:sp>
      <p:sp>
        <p:nvSpPr>
          <p:cNvPr id="21565" name="Text Box 61">
            <a:extLst>
              <a:ext uri="{FF2B5EF4-FFF2-40B4-BE49-F238E27FC236}">
                <a16:creationId xmlns:a16="http://schemas.microsoft.com/office/drawing/2014/main" id="{F328AF22-511F-45AC-B701-92D557D4EAF4}"/>
              </a:ext>
            </a:extLst>
          </p:cNvPr>
          <p:cNvSpPr txBox="1">
            <a:spLocks noChangeArrowheads="1"/>
          </p:cNvSpPr>
          <p:nvPr/>
        </p:nvSpPr>
        <p:spPr bwMode="auto">
          <a:xfrm>
            <a:off x="6477000" y="29718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指令译码器</a:t>
            </a:r>
          </a:p>
        </p:txBody>
      </p:sp>
      <p:sp>
        <p:nvSpPr>
          <p:cNvPr id="21566" name="Text Box 62">
            <a:extLst>
              <a:ext uri="{FF2B5EF4-FFF2-40B4-BE49-F238E27FC236}">
                <a16:creationId xmlns:a16="http://schemas.microsoft.com/office/drawing/2014/main" id="{6A535808-BE82-4BED-8006-C12E64E70F45}"/>
              </a:ext>
            </a:extLst>
          </p:cNvPr>
          <p:cNvSpPr txBox="1">
            <a:spLocks noChangeArrowheads="1"/>
          </p:cNvSpPr>
          <p:nvPr/>
        </p:nvSpPr>
        <p:spPr bwMode="auto">
          <a:xfrm>
            <a:off x="6477000" y="1676400"/>
            <a:ext cx="1371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操作控制器</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FFFFFF"/>
                </a:solidFill>
                <a:effectLst/>
                <a:uLnTx/>
                <a:uFillTx/>
                <a:latin typeface="Tahoma" panose="020B0604030504040204" pitchFamily="34" charset="0"/>
                <a:ea typeface="宋体" panose="02010600030101010101" pitchFamily="2" charset="-122"/>
                <a:cs typeface="+mn-cs"/>
              </a:rPr>
              <a:t>时序产生器</a:t>
            </a:r>
          </a:p>
        </p:txBody>
      </p:sp>
      <p:sp>
        <p:nvSpPr>
          <p:cNvPr id="21567" name="Text Box 63">
            <a:extLst>
              <a:ext uri="{FF2B5EF4-FFF2-40B4-BE49-F238E27FC236}">
                <a16:creationId xmlns:a16="http://schemas.microsoft.com/office/drawing/2014/main" id="{62D1E098-F9C2-49E1-8E7C-7E597888DA23}"/>
              </a:ext>
            </a:extLst>
          </p:cNvPr>
          <p:cNvSpPr txBox="1">
            <a:spLocks noChangeArrowheads="1"/>
          </p:cNvSpPr>
          <p:nvPr/>
        </p:nvSpPr>
        <p:spPr bwMode="auto">
          <a:xfrm>
            <a:off x="8458200" y="14478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时钟</a:t>
            </a:r>
          </a:p>
        </p:txBody>
      </p:sp>
      <p:sp>
        <p:nvSpPr>
          <p:cNvPr id="21568" name="Text Box 64">
            <a:extLst>
              <a:ext uri="{FF2B5EF4-FFF2-40B4-BE49-F238E27FC236}">
                <a16:creationId xmlns:a16="http://schemas.microsoft.com/office/drawing/2014/main" id="{223F521C-E723-4672-AC68-5606D7353957}"/>
              </a:ext>
            </a:extLst>
          </p:cNvPr>
          <p:cNvSpPr txBox="1">
            <a:spLocks noChangeArrowheads="1"/>
          </p:cNvSpPr>
          <p:nvPr/>
        </p:nvSpPr>
        <p:spPr bwMode="auto">
          <a:xfrm>
            <a:off x="8458200" y="1828800"/>
            <a:ext cx="685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状态反馈</a:t>
            </a:r>
          </a:p>
        </p:txBody>
      </p:sp>
      <p:sp>
        <p:nvSpPr>
          <p:cNvPr id="21569" name="Text Box 65">
            <a:extLst>
              <a:ext uri="{FF2B5EF4-FFF2-40B4-BE49-F238E27FC236}">
                <a16:creationId xmlns:a16="http://schemas.microsoft.com/office/drawing/2014/main" id="{62D5BFA6-62C0-4733-AB28-53B8CFDF05D0}"/>
              </a:ext>
            </a:extLst>
          </p:cNvPr>
          <p:cNvSpPr txBox="1">
            <a:spLocks noChangeArrowheads="1"/>
          </p:cNvSpPr>
          <p:nvPr/>
        </p:nvSpPr>
        <p:spPr bwMode="auto">
          <a:xfrm>
            <a:off x="5867400" y="990600"/>
            <a:ext cx="685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取指控制</a:t>
            </a:r>
          </a:p>
        </p:txBody>
      </p:sp>
      <p:sp>
        <p:nvSpPr>
          <p:cNvPr id="21570" name="Text Box 66">
            <a:extLst>
              <a:ext uri="{FF2B5EF4-FFF2-40B4-BE49-F238E27FC236}">
                <a16:creationId xmlns:a16="http://schemas.microsoft.com/office/drawing/2014/main" id="{4D7E3A53-EBDE-4E3E-BC11-FFF3F7C744A5}"/>
              </a:ext>
            </a:extLst>
          </p:cNvPr>
          <p:cNvSpPr txBox="1">
            <a:spLocks noChangeArrowheads="1"/>
          </p:cNvSpPr>
          <p:nvPr/>
        </p:nvSpPr>
        <p:spPr bwMode="auto">
          <a:xfrm>
            <a:off x="7696200" y="990600"/>
            <a:ext cx="685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执行控制</a:t>
            </a:r>
          </a:p>
        </p:txBody>
      </p:sp>
      <p:sp>
        <p:nvSpPr>
          <p:cNvPr id="21571" name="Text Box 67">
            <a:extLst>
              <a:ext uri="{FF2B5EF4-FFF2-40B4-BE49-F238E27FC236}">
                <a16:creationId xmlns:a16="http://schemas.microsoft.com/office/drawing/2014/main" id="{C259867F-6154-43DA-B796-3499EA4B652A}"/>
              </a:ext>
            </a:extLst>
          </p:cNvPr>
          <p:cNvSpPr txBox="1">
            <a:spLocks noChangeArrowheads="1"/>
          </p:cNvSpPr>
          <p:nvPr/>
        </p:nvSpPr>
        <p:spPr bwMode="auto">
          <a:xfrm>
            <a:off x="6553200" y="4343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21572" name="Text Box 68">
            <a:extLst>
              <a:ext uri="{FF2B5EF4-FFF2-40B4-BE49-F238E27FC236}">
                <a16:creationId xmlns:a16="http://schemas.microsoft.com/office/drawing/2014/main" id="{DFF14010-74A8-48D5-9F81-EF0AAD5A4E93}"/>
              </a:ext>
            </a:extLst>
          </p:cNvPr>
          <p:cNvSpPr txBox="1">
            <a:spLocks noChangeArrowheads="1"/>
          </p:cNvSpPr>
          <p:nvPr/>
        </p:nvSpPr>
        <p:spPr bwMode="auto">
          <a:xfrm>
            <a:off x="8610600" y="37338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21573" name="Text Box 69">
            <a:extLst>
              <a:ext uri="{FF2B5EF4-FFF2-40B4-BE49-F238E27FC236}">
                <a16:creationId xmlns:a16="http://schemas.microsoft.com/office/drawing/2014/main" id="{D2CEFA25-FB59-427E-9421-EFACEA85B898}"/>
              </a:ext>
            </a:extLst>
          </p:cNvPr>
          <p:cNvSpPr txBox="1">
            <a:spLocks noChangeArrowheads="1"/>
          </p:cNvSpPr>
          <p:nvPr/>
        </p:nvSpPr>
        <p:spPr bwMode="auto">
          <a:xfrm>
            <a:off x="5486400" y="2438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21574" name="Text Box 70">
            <a:extLst>
              <a:ext uri="{FF2B5EF4-FFF2-40B4-BE49-F238E27FC236}">
                <a16:creationId xmlns:a16="http://schemas.microsoft.com/office/drawing/2014/main" id="{FAA50617-968C-427C-A1A3-8AADA38A5582}"/>
              </a:ext>
            </a:extLst>
          </p:cNvPr>
          <p:cNvSpPr txBox="1">
            <a:spLocks noChangeArrowheads="1"/>
          </p:cNvSpPr>
          <p:nvPr/>
        </p:nvSpPr>
        <p:spPr bwMode="auto">
          <a:xfrm>
            <a:off x="2514600" y="38862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a:t>
            </a:r>
          </a:p>
        </p:txBody>
      </p:sp>
      <p:sp>
        <p:nvSpPr>
          <p:cNvPr id="151623" name="Text Box 71">
            <a:extLst>
              <a:ext uri="{FF2B5EF4-FFF2-40B4-BE49-F238E27FC236}">
                <a16:creationId xmlns:a16="http://schemas.microsoft.com/office/drawing/2014/main" id="{5FB48075-5D9D-4525-8307-6F9E4902A8F2}"/>
              </a:ext>
            </a:extLst>
          </p:cNvPr>
          <p:cNvSpPr txBox="1">
            <a:spLocks noChangeArrowheads="1"/>
          </p:cNvSpPr>
          <p:nvPr/>
        </p:nvSpPr>
        <p:spPr bwMode="auto">
          <a:xfrm>
            <a:off x="2514600" y="30480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+1</a:t>
            </a:r>
          </a:p>
        </p:txBody>
      </p:sp>
      <p:sp>
        <p:nvSpPr>
          <p:cNvPr id="21576" name="Line 72">
            <a:extLst>
              <a:ext uri="{FF2B5EF4-FFF2-40B4-BE49-F238E27FC236}">
                <a16:creationId xmlns:a16="http://schemas.microsoft.com/office/drawing/2014/main" id="{E61B392E-DE35-4936-A7DD-CD68D558CC4E}"/>
              </a:ext>
            </a:extLst>
          </p:cNvPr>
          <p:cNvSpPr>
            <a:spLocks noChangeShapeType="1"/>
          </p:cNvSpPr>
          <p:nvPr/>
        </p:nvSpPr>
        <p:spPr bwMode="auto">
          <a:xfrm>
            <a:off x="2362200" y="47244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77" name="Line 73">
            <a:extLst>
              <a:ext uri="{FF2B5EF4-FFF2-40B4-BE49-F238E27FC236}">
                <a16:creationId xmlns:a16="http://schemas.microsoft.com/office/drawing/2014/main" id="{CFABDCBD-37A2-48F1-B7C6-407BF83A046E}"/>
              </a:ext>
            </a:extLst>
          </p:cNvPr>
          <p:cNvSpPr>
            <a:spLocks noChangeShapeType="1"/>
          </p:cNvSpPr>
          <p:nvPr/>
        </p:nvSpPr>
        <p:spPr bwMode="auto">
          <a:xfrm>
            <a:off x="2362200" y="49530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78" name="Line 74">
            <a:extLst>
              <a:ext uri="{FF2B5EF4-FFF2-40B4-BE49-F238E27FC236}">
                <a16:creationId xmlns:a16="http://schemas.microsoft.com/office/drawing/2014/main" id="{04019D89-5327-45F9-A6A2-FE4E42EAA5CE}"/>
              </a:ext>
            </a:extLst>
          </p:cNvPr>
          <p:cNvSpPr>
            <a:spLocks noChangeShapeType="1"/>
          </p:cNvSpPr>
          <p:nvPr/>
        </p:nvSpPr>
        <p:spPr bwMode="auto">
          <a:xfrm>
            <a:off x="2362200" y="51816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79" name="Line 75">
            <a:extLst>
              <a:ext uri="{FF2B5EF4-FFF2-40B4-BE49-F238E27FC236}">
                <a16:creationId xmlns:a16="http://schemas.microsoft.com/office/drawing/2014/main" id="{0A5A8223-E1FC-4A34-A6C3-7FF3FDADEEDC}"/>
              </a:ext>
            </a:extLst>
          </p:cNvPr>
          <p:cNvSpPr>
            <a:spLocks noChangeShapeType="1"/>
          </p:cNvSpPr>
          <p:nvPr/>
        </p:nvSpPr>
        <p:spPr bwMode="auto">
          <a:xfrm>
            <a:off x="2362200" y="54102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80" name="Line 76">
            <a:extLst>
              <a:ext uri="{FF2B5EF4-FFF2-40B4-BE49-F238E27FC236}">
                <a16:creationId xmlns:a16="http://schemas.microsoft.com/office/drawing/2014/main" id="{484415B1-F99C-44D8-83D8-6EBFD490AC43}"/>
              </a:ext>
            </a:extLst>
          </p:cNvPr>
          <p:cNvSpPr>
            <a:spLocks noChangeShapeType="1"/>
          </p:cNvSpPr>
          <p:nvPr/>
        </p:nvSpPr>
        <p:spPr bwMode="auto">
          <a:xfrm>
            <a:off x="2362200" y="56388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81" name="Line 77">
            <a:extLst>
              <a:ext uri="{FF2B5EF4-FFF2-40B4-BE49-F238E27FC236}">
                <a16:creationId xmlns:a16="http://schemas.microsoft.com/office/drawing/2014/main" id="{00F85AF2-10D0-42C2-B9F7-BC25C6519113}"/>
              </a:ext>
            </a:extLst>
          </p:cNvPr>
          <p:cNvSpPr>
            <a:spLocks noChangeShapeType="1"/>
          </p:cNvSpPr>
          <p:nvPr/>
        </p:nvSpPr>
        <p:spPr bwMode="auto">
          <a:xfrm>
            <a:off x="2362200" y="57912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82" name="Line 78">
            <a:extLst>
              <a:ext uri="{FF2B5EF4-FFF2-40B4-BE49-F238E27FC236}">
                <a16:creationId xmlns:a16="http://schemas.microsoft.com/office/drawing/2014/main" id="{7D903CA8-AFE7-4DD2-B820-B1EA8EE08712}"/>
              </a:ext>
            </a:extLst>
          </p:cNvPr>
          <p:cNvSpPr>
            <a:spLocks noChangeShapeType="1"/>
          </p:cNvSpPr>
          <p:nvPr/>
        </p:nvSpPr>
        <p:spPr bwMode="auto">
          <a:xfrm>
            <a:off x="2362200" y="60198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83" name="Line 79">
            <a:extLst>
              <a:ext uri="{FF2B5EF4-FFF2-40B4-BE49-F238E27FC236}">
                <a16:creationId xmlns:a16="http://schemas.microsoft.com/office/drawing/2014/main" id="{9A9C746F-7BA8-48FC-8E77-3D4DE3FFC28E}"/>
              </a:ext>
            </a:extLst>
          </p:cNvPr>
          <p:cNvSpPr>
            <a:spLocks noChangeShapeType="1"/>
          </p:cNvSpPr>
          <p:nvPr/>
        </p:nvSpPr>
        <p:spPr bwMode="auto">
          <a:xfrm>
            <a:off x="2362200" y="6172200"/>
            <a:ext cx="1752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84" name="Line 80">
            <a:extLst>
              <a:ext uri="{FF2B5EF4-FFF2-40B4-BE49-F238E27FC236}">
                <a16:creationId xmlns:a16="http://schemas.microsoft.com/office/drawing/2014/main" id="{DB88A69F-DD6A-4F81-8176-21A06D4E7076}"/>
              </a:ext>
            </a:extLst>
          </p:cNvPr>
          <p:cNvSpPr>
            <a:spLocks noChangeShapeType="1"/>
          </p:cNvSpPr>
          <p:nvPr/>
        </p:nvSpPr>
        <p:spPr bwMode="auto">
          <a:xfrm>
            <a:off x="2819400" y="4495800"/>
            <a:ext cx="0" cy="198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85" name="Text Box 81">
            <a:extLst>
              <a:ext uri="{FF2B5EF4-FFF2-40B4-BE49-F238E27FC236}">
                <a16:creationId xmlns:a16="http://schemas.microsoft.com/office/drawing/2014/main" id="{531654F8-45AA-4197-8407-B9D33051EB69}"/>
              </a:ext>
            </a:extLst>
          </p:cNvPr>
          <p:cNvSpPr txBox="1">
            <a:spLocks noChangeArrowheads="1"/>
          </p:cNvSpPr>
          <p:nvPr/>
        </p:nvSpPr>
        <p:spPr bwMode="auto">
          <a:xfrm>
            <a:off x="2362200" y="4495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20</a:t>
            </a:r>
          </a:p>
        </p:txBody>
      </p:sp>
      <p:sp>
        <p:nvSpPr>
          <p:cNvPr id="21586" name="Text Box 82">
            <a:extLst>
              <a:ext uri="{FF2B5EF4-FFF2-40B4-BE49-F238E27FC236}">
                <a16:creationId xmlns:a16="http://schemas.microsoft.com/office/drawing/2014/main" id="{32041FF9-9D70-4C40-ACD5-80A1BC67969E}"/>
              </a:ext>
            </a:extLst>
          </p:cNvPr>
          <p:cNvSpPr txBox="1">
            <a:spLocks noChangeArrowheads="1"/>
          </p:cNvSpPr>
          <p:nvPr/>
        </p:nvSpPr>
        <p:spPr bwMode="auto">
          <a:xfrm>
            <a:off x="2362200" y="4724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21</a:t>
            </a:r>
          </a:p>
        </p:txBody>
      </p:sp>
      <p:sp>
        <p:nvSpPr>
          <p:cNvPr id="21587" name="Text Box 83">
            <a:extLst>
              <a:ext uri="{FF2B5EF4-FFF2-40B4-BE49-F238E27FC236}">
                <a16:creationId xmlns:a16="http://schemas.microsoft.com/office/drawing/2014/main" id="{9376DE5F-2875-432C-B8AE-BE26FDCA3DDD}"/>
              </a:ext>
            </a:extLst>
          </p:cNvPr>
          <p:cNvSpPr txBox="1">
            <a:spLocks noChangeArrowheads="1"/>
          </p:cNvSpPr>
          <p:nvPr/>
        </p:nvSpPr>
        <p:spPr bwMode="auto">
          <a:xfrm>
            <a:off x="2362200" y="4953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22</a:t>
            </a:r>
          </a:p>
        </p:txBody>
      </p:sp>
      <p:sp>
        <p:nvSpPr>
          <p:cNvPr id="21588" name="Text Box 84">
            <a:extLst>
              <a:ext uri="{FF2B5EF4-FFF2-40B4-BE49-F238E27FC236}">
                <a16:creationId xmlns:a16="http://schemas.microsoft.com/office/drawing/2014/main" id="{D005A921-A826-40D9-A18F-603E67C94564}"/>
              </a:ext>
            </a:extLst>
          </p:cNvPr>
          <p:cNvSpPr txBox="1">
            <a:spLocks noChangeArrowheads="1"/>
          </p:cNvSpPr>
          <p:nvPr/>
        </p:nvSpPr>
        <p:spPr bwMode="auto">
          <a:xfrm>
            <a:off x="2362200" y="5181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23</a:t>
            </a:r>
          </a:p>
        </p:txBody>
      </p:sp>
      <p:sp>
        <p:nvSpPr>
          <p:cNvPr id="21589" name="Text Box 85">
            <a:extLst>
              <a:ext uri="{FF2B5EF4-FFF2-40B4-BE49-F238E27FC236}">
                <a16:creationId xmlns:a16="http://schemas.microsoft.com/office/drawing/2014/main" id="{C38A7FB1-CA91-4CDE-831E-CC5ACE7A920F}"/>
              </a:ext>
            </a:extLst>
          </p:cNvPr>
          <p:cNvSpPr txBox="1">
            <a:spLocks noChangeArrowheads="1"/>
          </p:cNvSpPr>
          <p:nvPr/>
        </p:nvSpPr>
        <p:spPr bwMode="auto">
          <a:xfrm>
            <a:off x="2362200" y="5410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24</a:t>
            </a:r>
          </a:p>
        </p:txBody>
      </p:sp>
      <p:sp>
        <p:nvSpPr>
          <p:cNvPr id="21590" name="Text Box 86">
            <a:extLst>
              <a:ext uri="{FF2B5EF4-FFF2-40B4-BE49-F238E27FC236}">
                <a16:creationId xmlns:a16="http://schemas.microsoft.com/office/drawing/2014/main" id="{3A776FE7-7C1A-429A-8F66-944F68F85D43}"/>
              </a:ext>
            </a:extLst>
          </p:cNvPr>
          <p:cNvSpPr txBox="1">
            <a:spLocks noChangeArrowheads="1"/>
          </p:cNvSpPr>
          <p:nvPr/>
        </p:nvSpPr>
        <p:spPr bwMode="auto">
          <a:xfrm>
            <a:off x="2362200" y="5638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1591" name="Text Box 87">
            <a:extLst>
              <a:ext uri="{FF2B5EF4-FFF2-40B4-BE49-F238E27FC236}">
                <a16:creationId xmlns:a16="http://schemas.microsoft.com/office/drawing/2014/main" id="{85E9983D-4072-4CE4-BABD-38E7407D417E}"/>
              </a:ext>
            </a:extLst>
          </p:cNvPr>
          <p:cNvSpPr txBox="1">
            <a:spLocks noChangeArrowheads="1"/>
          </p:cNvSpPr>
          <p:nvPr/>
        </p:nvSpPr>
        <p:spPr bwMode="auto">
          <a:xfrm>
            <a:off x="2362200" y="5791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30</a:t>
            </a:r>
          </a:p>
        </p:txBody>
      </p:sp>
      <p:sp>
        <p:nvSpPr>
          <p:cNvPr id="21592" name="Text Box 88">
            <a:extLst>
              <a:ext uri="{FF2B5EF4-FFF2-40B4-BE49-F238E27FC236}">
                <a16:creationId xmlns:a16="http://schemas.microsoft.com/office/drawing/2014/main" id="{C95B8C60-F247-4ED5-99CD-FE3D1DA7D1B3}"/>
              </a:ext>
            </a:extLst>
          </p:cNvPr>
          <p:cNvSpPr txBox="1">
            <a:spLocks noChangeArrowheads="1"/>
          </p:cNvSpPr>
          <p:nvPr/>
        </p:nvSpPr>
        <p:spPr bwMode="auto">
          <a:xfrm>
            <a:off x="2362200" y="6172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40</a:t>
            </a:r>
          </a:p>
        </p:txBody>
      </p:sp>
      <p:sp>
        <p:nvSpPr>
          <p:cNvPr id="21593" name="Text Box 89">
            <a:extLst>
              <a:ext uri="{FF2B5EF4-FFF2-40B4-BE49-F238E27FC236}">
                <a16:creationId xmlns:a16="http://schemas.microsoft.com/office/drawing/2014/main" id="{38B229A0-735A-4316-8ADC-C5D1C56587E9}"/>
              </a:ext>
            </a:extLst>
          </p:cNvPr>
          <p:cNvSpPr txBox="1">
            <a:spLocks noChangeArrowheads="1"/>
          </p:cNvSpPr>
          <p:nvPr/>
        </p:nvSpPr>
        <p:spPr bwMode="auto">
          <a:xfrm>
            <a:off x="2819400" y="44958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CLA</a:t>
            </a:r>
          </a:p>
        </p:txBody>
      </p:sp>
      <p:sp>
        <p:nvSpPr>
          <p:cNvPr id="21594" name="Text Box 90">
            <a:extLst>
              <a:ext uri="{FF2B5EF4-FFF2-40B4-BE49-F238E27FC236}">
                <a16:creationId xmlns:a16="http://schemas.microsoft.com/office/drawing/2014/main" id="{30C4F06B-0893-4889-AE1A-AB516D5E8896}"/>
              </a:ext>
            </a:extLst>
          </p:cNvPr>
          <p:cNvSpPr txBox="1">
            <a:spLocks noChangeArrowheads="1"/>
          </p:cNvSpPr>
          <p:nvPr/>
        </p:nvSpPr>
        <p:spPr bwMode="auto">
          <a:xfrm>
            <a:off x="2819400" y="47244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ADD 30</a:t>
            </a:r>
          </a:p>
        </p:txBody>
      </p:sp>
      <p:sp>
        <p:nvSpPr>
          <p:cNvPr id="21595" name="Text Box 91">
            <a:extLst>
              <a:ext uri="{FF2B5EF4-FFF2-40B4-BE49-F238E27FC236}">
                <a16:creationId xmlns:a16="http://schemas.microsoft.com/office/drawing/2014/main" id="{1BC026C8-86F1-4797-803A-D70546F4E094}"/>
              </a:ext>
            </a:extLst>
          </p:cNvPr>
          <p:cNvSpPr txBox="1">
            <a:spLocks noChangeArrowheads="1"/>
          </p:cNvSpPr>
          <p:nvPr/>
        </p:nvSpPr>
        <p:spPr bwMode="auto">
          <a:xfrm>
            <a:off x="2819400" y="49530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STA 40</a:t>
            </a:r>
          </a:p>
        </p:txBody>
      </p:sp>
      <p:sp>
        <p:nvSpPr>
          <p:cNvPr id="21596" name="Text Box 92">
            <a:extLst>
              <a:ext uri="{FF2B5EF4-FFF2-40B4-BE49-F238E27FC236}">
                <a16:creationId xmlns:a16="http://schemas.microsoft.com/office/drawing/2014/main" id="{3735B8C3-A082-482F-95E9-CFFC7DF33EC2}"/>
              </a:ext>
            </a:extLst>
          </p:cNvPr>
          <p:cNvSpPr txBox="1">
            <a:spLocks noChangeArrowheads="1"/>
          </p:cNvSpPr>
          <p:nvPr/>
        </p:nvSpPr>
        <p:spPr bwMode="auto">
          <a:xfrm>
            <a:off x="2819400" y="51816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NOP</a:t>
            </a:r>
          </a:p>
        </p:txBody>
      </p:sp>
      <p:sp>
        <p:nvSpPr>
          <p:cNvPr id="21597" name="Text Box 93">
            <a:extLst>
              <a:ext uri="{FF2B5EF4-FFF2-40B4-BE49-F238E27FC236}">
                <a16:creationId xmlns:a16="http://schemas.microsoft.com/office/drawing/2014/main" id="{CFFD2B4E-6B25-4626-956B-CF0DD9EB8CB9}"/>
              </a:ext>
            </a:extLst>
          </p:cNvPr>
          <p:cNvSpPr txBox="1">
            <a:spLocks noChangeArrowheads="1"/>
          </p:cNvSpPr>
          <p:nvPr/>
        </p:nvSpPr>
        <p:spPr bwMode="auto">
          <a:xfrm>
            <a:off x="2819400" y="54102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JMP 21</a:t>
            </a:r>
          </a:p>
        </p:txBody>
      </p:sp>
      <p:sp>
        <p:nvSpPr>
          <p:cNvPr id="21598" name="Text Box 94">
            <a:extLst>
              <a:ext uri="{FF2B5EF4-FFF2-40B4-BE49-F238E27FC236}">
                <a16:creationId xmlns:a16="http://schemas.microsoft.com/office/drawing/2014/main" id="{842CF66D-1246-4E8D-AA14-550BF1484A19}"/>
              </a:ext>
            </a:extLst>
          </p:cNvPr>
          <p:cNvSpPr txBox="1">
            <a:spLocks noChangeArrowheads="1"/>
          </p:cNvSpPr>
          <p:nvPr/>
        </p:nvSpPr>
        <p:spPr bwMode="auto">
          <a:xfrm>
            <a:off x="2895600" y="57912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
        <p:nvSpPr>
          <p:cNvPr id="151647" name="AutoShape 95">
            <a:extLst>
              <a:ext uri="{FF2B5EF4-FFF2-40B4-BE49-F238E27FC236}">
                <a16:creationId xmlns:a16="http://schemas.microsoft.com/office/drawing/2014/main" id="{9B4CFC18-B9AA-441C-BABC-EBA8E0370BB1}"/>
              </a:ext>
            </a:extLst>
          </p:cNvPr>
          <p:cNvSpPr>
            <a:spLocks noChangeArrowheads="1"/>
          </p:cNvSpPr>
          <p:nvPr/>
        </p:nvSpPr>
        <p:spPr bwMode="auto">
          <a:xfrm>
            <a:off x="990600" y="3581400"/>
            <a:ext cx="304800" cy="533400"/>
          </a:xfrm>
          <a:prstGeom prst="downArrow">
            <a:avLst>
              <a:gd name="adj1" fmla="val 50000"/>
              <a:gd name="adj2" fmla="val 437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48" name="Text Box 96">
            <a:extLst>
              <a:ext uri="{FF2B5EF4-FFF2-40B4-BE49-F238E27FC236}">
                <a16:creationId xmlns:a16="http://schemas.microsoft.com/office/drawing/2014/main" id="{D1F833EC-6045-4E4C-AEAF-86285CC3AA22}"/>
              </a:ext>
            </a:extLst>
          </p:cNvPr>
          <p:cNvSpPr txBox="1">
            <a:spLocks noChangeArrowheads="1"/>
          </p:cNvSpPr>
          <p:nvPr/>
        </p:nvSpPr>
        <p:spPr bwMode="auto">
          <a:xfrm>
            <a:off x="762000" y="41148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000 024</a:t>
            </a:r>
          </a:p>
        </p:txBody>
      </p:sp>
      <p:sp>
        <p:nvSpPr>
          <p:cNvPr id="151649" name="Line 97">
            <a:extLst>
              <a:ext uri="{FF2B5EF4-FFF2-40B4-BE49-F238E27FC236}">
                <a16:creationId xmlns:a16="http://schemas.microsoft.com/office/drawing/2014/main" id="{52F5C082-8EDD-4719-A561-AA59F41D2955}"/>
              </a:ext>
            </a:extLst>
          </p:cNvPr>
          <p:cNvSpPr>
            <a:spLocks noChangeShapeType="1"/>
          </p:cNvSpPr>
          <p:nvPr/>
        </p:nvSpPr>
        <p:spPr bwMode="auto">
          <a:xfrm flipH="1">
            <a:off x="2133600" y="3352800"/>
            <a:ext cx="304800" cy="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50" name="Rectangle 98">
            <a:extLst>
              <a:ext uri="{FF2B5EF4-FFF2-40B4-BE49-F238E27FC236}">
                <a16:creationId xmlns:a16="http://schemas.microsoft.com/office/drawing/2014/main" id="{66664965-8672-489A-B17C-3710E10BAFFD}"/>
              </a:ext>
            </a:extLst>
          </p:cNvPr>
          <p:cNvSpPr>
            <a:spLocks noChangeArrowheads="1"/>
          </p:cNvSpPr>
          <p:nvPr/>
        </p:nvSpPr>
        <p:spPr bwMode="auto">
          <a:xfrm>
            <a:off x="1600200" y="4419600"/>
            <a:ext cx="152400" cy="1219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51" name="AutoShape 99">
            <a:extLst>
              <a:ext uri="{FF2B5EF4-FFF2-40B4-BE49-F238E27FC236}">
                <a16:creationId xmlns:a16="http://schemas.microsoft.com/office/drawing/2014/main" id="{AB610C19-D6A5-4256-9300-8EA3418576CE}"/>
              </a:ext>
            </a:extLst>
          </p:cNvPr>
          <p:cNvSpPr>
            <a:spLocks noChangeArrowheads="1"/>
          </p:cNvSpPr>
          <p:nvPr/>
        </p:nvSpPr>
        <p:spPr bwMode="auto">
          <a:xfrm>
            <a:off x="1752600" y="5410200"/>
            <a:ext cx="609600" cy="304800"/>
          </a:xfrm>
          <a:prstGeom prst="rightArrow">
            <a:avLst>
              <a:gd name="adj1" fmla="val 50000"/>
              <a:gd name="adj2" fmla="val 5000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604" name="Rectangle 100">
            <a:extLst>
              <a:ext uri="{FF2B5EF4-FFF2-40B4-BE49-F238E27FC236}">
                <a16:creationId xmlns:a16="http://schemas.microsoft.com/office/drawing/2014/main" id="{89D7E466-99F5-47AB-88FF-31CC5462F31E}"/>
              </a:ext>
            </a:extLst>
          </p:cNvPr>
          <p:cNvSpPr>
            <a:spLocks noChangeArrowheads="1"/>
          </p:cNvSpPr>
          <p:nvPr/>
        </p:nvSpPr>
        <p:spPr bwMode="auto">
          <a:xfrm>
            <a:off x="4191000" y="5410200"/>
            <a:ext cx="5334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53" name="Rectangle 101">
            <a:extLst>
              <a:ext uri="{FF2B5EF4-FFF2-40B4-BE49-F238E27FC236}">
                <a16:creationId xmlns:a16="http://schemas.microsoft.com/office/drawing/2014/main" id="{A90C9EAD-CC75-4D4F-91AB-1C374125EEDF}"/>
              </a:ext>
            </a:extLst>
          </p:cNvPr>
          <p:cNvSpPr>
            <a:spLocks noChangeArrowheads="1"/>
          </p:cNvSpPr>
          <p:nvPr/>
        </p:nvSpPr>
        <p:spPr bwMode="auto">
          <a:xfrm>
            <a:off x="4114800" y="5410200"/>
            <a:ext cx="609600" cy="152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606" name="Rectangle 102">
            <a:extLst>
              <a:ext uri="{FF2B5EF4-FFF2-40B4-BE49-F238E27FC236}">
                <a16:creationId xmlns:a16="http://schemas.microsoft.com/office/drawing/2014/main" id="{564D4101-CEE7-4A90-996E-2DE65A2B6BF2}"/>
              </a:ext>
            </a:extLst>
          </p:cNvPr>
          <p:cNvSpPr>
            <a:spLocks noChangeArrowheads="1"/>
          </p:cNvSpPr>
          <p:nvPr/>
        </p:nvSpPr>
        <p:spPr bwMode="auto">
          <a:xfrm>
            <a:off x="4724400" y="5029200"/>
            <a:ext cx="2971800" cy="1524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55" name="Rectangle 103">
            <a:extLst>
              <a:ext uri="{FF2B5EF4-FFF2-40B4-BE49-F238E27FC236}">
                <a16:creationId xmlns:a16="http://schemas.microsoft.com/office/drawing/2014/main" id="{C834B3BB-DD31-4848-8289-21F0274E2EBF}"/>
              </a:ext>
            </a:extLst>
          </p:cNvPr>
          <p:cNvSpPr>
            <a:spLocks noChangeArrowheads="1"/>
          </p:cNvSpPr>
          <p:nvPr/>
        </p:nvSpPr>
        <p:spPr bwMode="auto">
          <a:xfrm>
            <a:off x="4724400" y="5029200"/>
            <a:ext cx="1066800" cy="152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56" name="AutoShape 104">
            <a:extLst>
              <a:ext uri="{FF2B5EF4-FFF2-40B4-BE49-F238E27FC236}">
                <a16:creationId xmlns:a16="http://schemas.microsoft.com/office/drawing/2014/main" id="{B188D20F-7111-41FF-BB9C-5C429F32CC0D}"/>
              </a:ext>
            </a:extLst>
          </p:cNvPr>
          <p:cNvSpPr>
            <a:spLocks noChangeArrowheads="1"/>
          </p:cNvSpPr>
          <p:nvPr/>
        </p:nvSpPr>
        <p:spPr bwMode="auto">
          <a:xfrm>
            <a:off x="5562600" y="4724400"/>
            <a:ext cx="304800" cy="304800"/>
          </a:xfrm>
          <a:prstGeom prst="upArrow">
            <a:avLst>
              <a:gd name="adj1" fmla="val 50000"/>
              <a:gd name="adj2" fmla="val 2500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57" name="Text Box 105">
            <a:extLst>
              <a:ext uri="{FF2B5EF4-FFF2-40B4-BE49-F238E27FC236}">
                <a16:creationId xmlns:a16="http://schemas.microsoft.com/office/drawing/2014/main" id="{A668D012-6978-4F04-A130-6C66B653058B}"/>
              </a:ext>
            </a:extLst>
          </p:cNvPr>
          <p:cNvSpPr txBox="1">
            <a:spLocks noChangeArrowheads="1"/>
          </p:cNvSpPr>
          <p:nvPr/>
        </p:nvSpPr>
        <p:spPr bwMode="auto">
          <a:xfrm>
            <a:off x="5257800" y="44196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JMP 21</a:t>
            </a:r>
          </a:p>
        </p:txBody>
      </p:sp>
      <p:sp>
        <p:nvSpPr>
          <p:cNvPr id="151658" name="AutoShape 106">
            <a:extLst>
              <a:ext uri="{FF2B5EF4-FFF2-40B4-BE49-F238E27FC236}">
                <a16:creationId xmlns:a16="http://schemas.microsoft.com/office/drawing/2014/main" id="{48D69388-D1F8-4693-BC1D-A1124F07F947}"/>
              </a:ext>
            </a:extLst>
          </p:cNvPr>
          <p:cNvSpPr>
            <a:spLocks noChangeArrowheads="1"/>
          </p:cNvSpPr>
          <p:nvPr/>
        </p:nvSpPr>
        <p:spPr bwMode="auto">
          <a:xfrm rot="3092778">
            <a:off x="6210300" y="3924300"/>
            <a:ext cx="304800" cy="533400"/>
          </a:xfrm>
          <a:prstGeom prst="upArrow">
            <a:avLst>
              <a:gd name="adj1" fmla="val 50000"/>
              <a:gd name="adj2" fmla="val 437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59" name="Text Box 107">
            <a:extLst>
              <a:ext uri="{FF2B5EF4-FFF2-40B4-BE49-F238E27FC236}">
                <a16:creationId xmlns:a16="http://schemas.microsoft.com/office/drawing/2014/main" id="{AFE56D0E-5A89-4E97-A20A-9A2F56A5B004}"/>
              </a:ext>
            </a:extLst>
          </p:cNvPr>
          <p:cNvSpPr txBox="1">
            <a:spLocks noChangeArrowheads="1"/>
          </p:cNvSpPr>
          <p:nvPr/>
        </p:nvSpPr>
        <p:spPr bwMode="auto">
          <a:xfrm>
            <a:off x="6629400" y="3810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JMP        21</a:t>
            </a:r>
          </a:p>
        </p:txBody>
      </p:sp>
      <p:sp>
        <p:nvSpPr>
          <p:cNvPr id="21612" name="Line 108">
            <a:extLst>
              <a:ext uri="{FF2B5EF4-FFF2-40B4-BE49-F238E27FC236}">
                <a16:creationId xmlns:a16="http://schemas.microsoft.com/office/drawing/2014/main" id="{D066C4D3-9740-476F-8C62-777004FB7CC7}"/>
              </a:ext>
            </a:extLst>
          </p:cNvPr>
          <p:cNvSpPr>
            <a:spLocks noChangeShapeType="1"/>
          </p:cNvSpPr>
          <p:nvPr/>
        </p:nvSpPr>
        <p:spPr bwMode="auto">
          <a:xfrm>
            <a:off x="7315200" y="3886200"/>
            <a:ext cx="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613" name="Text Box 109">
            <a:extLst>
              <a:ext uri="{FF2B5EF4-FFF2-40B4-BE49-F238E27FC236}">
                <a16:creationId xmlns:a16="http://schemas.microsoft.com/office/drawing/2014/main" id="{C898FB19-76CF-41E2-8901-8189D8F9D4E8}"/>
              </a:ext>
            </a:extLst>
          </p:cNvPr>
          <p:cNvSpPr txBox="1">
            <a:spLocks noChangeArrowheads="1"/>
          </p:cNvSpPr>
          <p:nvPr/>
        </p:nvSpPr>
        <p:spPr bwMode="auto">
          <a:xfrm>
            <a:off x="838200" y="32766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000 024</a:t>
            </a:r>
          </a:p>
        </p:txBody>
      </p:sp>
      <p:sp>
        <p:nvSpPr>
          <p:cNvPr id="151662" name="AutoShape 110">
            <a:extLst>
              <a:ext uri="{FF2B5EF4-FFF2-40B4-BE49-F238E27FC236}">
                <a16:creationId xmlns:a16="http://schemas.microsoft.com/office/drawing/2014/main" id="{F9E09E68-33E5-41F0-BBC8-920927182749}"/>
              </a:ext>
            </a:extLst>
          </p:cNvPr>
          <p:cNvSpPr>
            <a:spLocks noChangeArrowheads="1"/>
          </p:cNvSpPr>
          <p:nvPr/>
        </p:nvSpPr>
        <p:spPr bwMode="auto">
          <a:xfrm>
            <a:off x="6629400" y="3429000"/>
            <a:ext cx="304800" cy="381000"/>
          </a:xfrm>
          <a:prstGeom prst="upArrow">
            <a:avLst>
              <a:gd name="adj1" fmla="val 50000"/>
              <a:gd name="adj2" fmla="val 31250"/>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63" name="Rectangle 111">
            <a:extLst>
              <a:ext uri="{FF2B5EF4-FFF2-40B4-BE49-F238E27FC236}">
                <a16:creationId xmlns:a16="http://schemas.microsoft.com/office/drawing/2014/main" id="{8C7B4203-FF61-4369-BB26-0F03CA331FAE}"/>
              </a:ext>
            </a:extLst>
          </p:cNvPr>
          <p:cNvSpPr>
            <a:spLocks noChangeArrowheads="1"/>
          </p:cNvSpPr>
          <p:nvPr/>
        </p:nvSpPr>
        <p:spPr bwMode="auto">
          <a:xfrm>
            <a:off x="7543800" y="4191000"/>
            <a:ext cx="152400" cy="9906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64" name="Rectangle 112">
            <a:extLst>
              <a:ext uri="{FF2B5EF4-FFF2-40B4-BE49-F238E27FC236}">
                <a16:creationId xmlns:a16="http://schemas.microsoft.com/office/drawing/2014/main" id="{FC294FB9-3A4D-4EE7-BB28-88D1A0ACE644}"/>
              </a:ext>
            </a:extLst>
          </p:cNvPr>
          <p:cNvSpPr>
            <a:spLocks noChangeArrowheads="1"/>
          </p:cNvSpPr>
          <p:nvPr/>
        </p:nvSpPr>
        <p:spPr bwMode="auto">
          <a:xfrm>
            <a:off x="4724400" y="2819400"/>
            <a:ext cx="152400" cy="23622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617" name="Line 113">
            <a:extLst>
              <a:ext uri="{FF2B5EF4-FFF2-40B4-BE49-F238E27FC236}">
                <a16:creationId xmlns:a16="http://schemas.microsoft.com/office/drawing/2014/main" id="{414C52BC-D408-4318-B47D-FCC53E0AF2BD}"/>
              </a:ext>
            </a:extLst>
          </p:cNvPr>
          <p:cNvSpPr>
            <a:spLocks noChangeShapeType="1"/>
          </p:cNvSpPr>
          <p:nvPr/>
        </p:nvSpPr>
        <p:spPr bwMode="auto">
          <a:xfrm flipV="1">
            <a:off x="6629400" y="1143000"/>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66" name="Rectangle 114">
            <a:extLst>
              <a:ext uri="{FF2B5EF4-FFF2-40B4-BE49-F238E27FC236}">
                <a16:creationId xmlns:a16="http://schemas.microsoft.com/office/drawing/2014/main" id="{BAE2B7C6-A25C-49D9-AD5C-D21FE5EE06D9}"/>
              </a:ext>
            </a:extLst>
          </p:cNvPr>
          <p:cNvSpPr>
            <a:spLocks noChangeArrowheads="1"/>
          </p:cNvSpPr>
          <p:nvPr/>
        </p:nvSpPr>
        <p:spPr bwMode="auto">
          <a:xfrm>
            <a:off x="762000" y="4114800"/>
            <a:ext cx="1295400" cy="304800"/>
          </a:xfrm>
          <a:prstGeom prst="rect">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67" name="Text Box 115">
            <a:extLst>
              <a:ext uri="{FF2B5EF4-FFF2-40B4-BE49-F238E27FC236}">
                <a16:creationId xmlns:a16="http://schemas.microsoft.com/office/drawing/2014/main" id="{8CDD92E9-D3F4-4D16-820F-24C7F2795564}"/>
              </a:ext>
            </a:extLst>
          </p:cNvPr>
          <p:cNvSpPr txBox="1">
            <a:spLocks noChangeArrowheads="1"/>
          </p:cNvSpPr>
          <p:nvPr/>
        </p:nvSpPr>
        <p:spPr bwMode="auto">
          <a:xfrm>
            <a:off x="838200" y="41148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000 021</a:t>
            </a:r>
          </a:p>
        </p:txBody>
      </p:sp>
      <p:sp>
        <p:nvSpPr>
          <p:cNvPr id="151668" name="Rectangle 116">
            <a:extLst>
              <a:ext uri="{FF2B5EF4-FFF2-40B4-BE49-F238E27FC236}">
                <a16:creationId xmlns:a16="http://schemas.microsoft.com/office/drawing/2014/main" id="{69163D5F-8A25-4540-8F9E-F509C281F580}"/>
              </a:ext>
            </a:extLst>
          </p:cNvPr>
          <p:cNvSpPr>
            <a:spLocks noChangeArrowheads="1"/>
          </p:cNvSpPr>
          <p:nvPr/>
        </p:nvSpPr>
        <p:spPr bwMode="auto">
          <a:xfrm>
            <a:off x="838200" y="3276600"/>
            <a:ext cx="1295400" cy="304800"/>
          </a:xfrm>
          <a:prstGeom prst="rect">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621" name="Text Box 117">
            <a:extLst>
              <a:ext uri="{FF2B5EF4-FFF2-40B4-BE49-F238E27FC236}">
                <a16:creationId xmlns:a16="http://schemas.microsoft.com/office/drawing/2014/main" id="{A0AFF390-8346-42AD-99EA-A6316629D71D}"/>
              </a:ext>
            </a:extLst>
          </p:cNvPr>
          <p:cNvSpPr txBox="1">
            <a:spLocks noChangeArrowheads="1"/>
          </p:cNvSpPr>
          <p:nvPr/>
        </p:nvSpPr>
        <p:spPr bwMode="auto">
          <a:xfrm>
            <a:off x="4191000" y="23622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
        <p:nvSpPr>
          <p:cNvPr id="151670" name="Rectangle 118">
            <a:extLst>
              <a:ext uri="{FF2B5EF4-FFF2-40B4-BE49-F238E27FC236}">
                <a16:creationId xmlns:a16="http://schemas.microsoft.com/office/drawing/2014/main" id="{6D94CCD3-F471-4F37-8C98-4989EC213C03}"/>
              </a:ext>
            </a:extLst>
          </p:cNvPr>
          <p:cNvSpPr>
            <a:spLocks noChangeArrowheads="1"/>
          </p:cNvSpPr>
          <p:nvPr/>
        </p:nvSpPr>
        <p:spPr bwMode="auto">
          <a:xfrm>
            <a:off x="4724400" y="5029200"/>
            <a:ext cx="152400" cy="5334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623" name="Text Box 119">
            <a:extLst>
              <a:ext uri="{FF2B5EF4-FFF2-40B4-BE49-F238E27FC236}">
                <a16:creationId xmlns:a16="http://schemas.microsoft.com/office/drawing/2014/main" id="{715E973A-5FA9-4AEB-875C-CD27B9279445}"/>
              </a:ext>
            </a:extLst>
          </p:cNvPr>
          <p:cNvSpPr txBox="1">
            <a:spLocks noChangeArrowheads="1"/>
          </p:cNvSpPr>
          <p:nvPr/>
        </p:nvSpPr>
        <p:spPr bwMode="auto">
          <a:xfrm>
            <a:off x="2819400" y="6172200"/>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000 006</a:t>
            </a:r>
          </a:p>
        </p:txBody>
      </p:sp>
      <p:sp>
        <p:nvSpPr>
          <p:cNvPr id="151672" name="Rectangle 120">
            <a:extLst>
              <a:ext uri="{FF2B5EF4-FFF2-40B4-BE49-F238E27FC236}">
                <a16:creationId xmlns:a16="http://schemas.microsoft.com/office/drawing/2014/main" id="{C5426781-1366-492F-B2F7-7400DEA55B6E}"/>
              </a:ext>
            </a:extLst>
          </p:cNvPr>
          <p:cNvSpPr>
            <a:spLocks noChangeArrowheads="1"/>
          </p:cNvSpPr>
          <p:nvPr/>
        </p:nvSpPr>
        <p:spPr bwMode="auto">
          <a:xfrm>
            <a:off x="1752600" y="2819400"/>
            <a:ext cx="3124200" cy="1524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73" name="AutoShape 121">
            <a:extLst>
              <a:ext uri="{FF2B5EF4-FFF2-40B4-BE49-F238E27FC236}">
                <a16:creationId xmlns:a16="http://schemas.microsoft.com/office/drawing/2014/main" id="{15EF4F85-3EDC-44D0-90A1-27E4034ABBF7}"/>
              </a:ext>
            </a:extLst>
          </p:cNvPr>
          <p:cNvSpPr>
            <a:spLocks noChangeArrowheads="1"/>
          </p:cNvSpPr>
          <p:nvPr/>
        </p:nvSpPr>
        <p:spPr bwMode="auto">
          <a:xfrm>
            <a:off x="1524000" y="2819400"/>
            <a:ext cx="381000" cy="457200"/>
          </a:xfrm>
          <a:prstGeom prst="downArrow">
            <a:avLst>
              <a:gd name="adj1" fmla="val 50000"/>
              <a:gd name="adj2" fmla="val 30000"/>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74" name="Text Box 122">
            <a:extLst>
              <a:ext uri="{FF2B5EF4-FFF2-40B4-BE49-F238E27FC236}">
                <a16:creationId xmlns:a16="http://schemas.microsoft.com/office/drawing/2014/main" id="{DF0A8B96-C1D4-4FBC-8DC8-70DB9067B7F4}"/>
              </a:ext>
            </a:extLst>
          </p:cNvPr>
          <p:cNvSpPr txBox="1">
            <a:spLocks noChangeArrowheads="1"/>
          </p:cNvSpPr>
          <p:nvPr/>
        </p:nvSpPr>
        <p:spPr bwMode="auto">
          <a:xfrm>
            <a:off x="838200" y="32766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000 025</a:t>
            </a:r>
          </a:p>
        </p:txBody>
      </p:sp>
      <p:sp>
        <p:nvSpPr>
          <p:cNvPr id="151675" name="Rectangle 123">
            <a:extLst>
              <a:ext uri="{FF2B5EF4-FFF2-40B4-BE49-F238E27FC236}">
                <a16:creationId xmlns:a16="http://schemas.microsoft.com/office/drawing/2014/main" id="{1ABB3586-B3C9-4748-A6AA-C5A7BC2DC474}"/>
              </a:ext>
            </a:extLst>
          </p:cNvPr>
          <p:cNvSpPr>
            <a:spLocks noChangeArrowheads="1"/>
          </p:cNvSpPr>
          <p:nvPr/>
        </p:nvSpPr>
        <p:spPr bwMode="auto">
          <a:xfrm>
            <a:off x="838200" y="3276600"/>
            <a:ext cx="1295400" cy="304800"/>
          </a:xfrm>
          <a:prstGeom prst="rect">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76" name="Text Box 124">
            <a:extLst>
              <a:ext uri="{FF2B5EF4-FFF2-40B4-BE49-F238E27FC236}">
                <a16:creationId xmlns:a16="http://schemas.microsoft.com/office/drawing/2014/main" id="{DAFF5BB0-61E7-4FF0-BE2B-06048CFAA5AB}"/>
              </a:ext>
            </a:extLst>
          </p:cNvPr>
          <p:cNvSpPr txBox="1">
            <a:spLocks noChangeArrowheads="1"/>
          </p:cNvSpPr>
          <p:nvPr/>
        </p:nvSpPr>
        <p:spPr bwMode="auto">
          <a:xfrm>
            <a:off x="838200" y="32766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000 021</a:t>
            </a:r>
          </a:p>
        </p:txBody>
      </p:sp>
      <p:sp>
        <p:nvSpPr>
          <p:cNvPr id="151677" name="Rectangle 125">
            <a:extLst>
              <a:ext uri="{FF2B5EF4-FFF2-40B4-BE49-F238E27FC236}">
                <a16:creationId xmlns:a16="http://schemas.microsoft.com/office/drawing/2014/main" id="{8BDD403C-3648-4070-BC11-09FC1BD675FC}"/>
              </a:ext>
            </a:extLst>
          </p:cNvPr>
          <p:cNvSpPr>
            <a:spLocks noChangeArrowheads="1"/>
          </p:cNvSpPr>
          <p:nvPr/>
        </p:nvSpPr>
        <p:spPr bwMode="auto">
          <a:xfrm>
            <a:off x="4724400" y="5029200"/>
            <a:ext cx="2971800" cy="1524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678" name="AutoShape 126">
            <a:extLst>
              <a:ext uri="{FF2B5EF4-FFF2-40B4-BE49-F238E27FC236}">
                <a16:creationId xmlns:a16="http://schemas.microsoft.com/office/drawing/2014/main" id="{03740223-DFFA-4CC2-A92C-56DC24157E38}"/>
              </a:ext>
            </a:extLst>
          </p:cNvPr>
          <p:cNvSpPr>
            <a:spLocks noChangeArrowheads="1"/>
          </p:cNvSpPr>
          <p:nvPr/>
        </p:nvSpPr>
        <p:spPr bwMode="auto">
          <a:xfrm>
            <a:off x="990600" y="3581400"/>
            <a:ext cx="304800" cy="533400"/>
          </a:xfrm>
          <a:prstGeom prst="downArrow">
            <a:avLst>
              <a:gd name="adj1" fmla="val 50000"/>
              <a:gd name="adj2" fmla="val 43750"/>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14651100"/>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51647"/>
                                        </p:tgtEl>
                                        <p:attrNameLst>
                                          <p:attrName>style.visibility</p:attrName>
                                        </p:attrNameLst>
                                      </p:cBhvr>
                                      <p:to>
                                        <p:strVal val="visible"/>
                                      </p:to>
                                    </p:set>
                                    <p:anim calcmode="lin" valueType="num">
                                      <p:cBhvr>
                                        <p:cTn id="7" dur="500" fill="hold"/>
                                        <p:tgtEl>
                                          <p:spTgt spid="151647"/>
                                        </p:tgtEl>
                                        <p:attrNameLst>
                                          <p:attrName>ppt_x</p:attrName>
                                        </p:attrNameLst>
                                      </p:cBhvr>
                                      <p:tavLst>
                                        <p:tav tm="0">
                                          <p:val>
                                            <p:strVal val="#ppt_x"/>
                                          </p:val>
                                        </p:tav>
                                        <p:tav tm="100000">
                                          <p:val>
                                            <p:strVal val="#ppt_x"/>
                                          </p:val>
                                        </p:tav>
                                      </p:tavLst>
                                    </p:anim>
                                    <p:anim calcmode="lin" valueType="num">
                                      <p:cBhvr>
                                        <p:cTn id="8" dur="500" fill="hold"/>
                                        <p:tgtEl>
                                          <p:spTgt spid="151647"/>
                                        </p:tgtEl>
                                        <p:attrNameLst>
                                          <p:attrName>ppt_y</p:attrName>
                                        </p:attrNameLst>
                                      </p:cBhvr>
                                      <p:tavLst>
                                        <p:tav tm="0">
                                          <p:val>
                                            <p:strVal val="#ppt_y-#ppt_h/2"/>
                                          </p:val>
                                        </p:tav>
                                        <p:tav tm="100000">
                                          <p:val>
                                            <p:strVal val="#ppt_y"/>
                                          </p:val>
                                        </p:tav>
                                      </p:tavLst>
                                    </p:anim>
                                    <p:anim calcmode="lin" valueType="num">
                                      <p:cBhvr>
                                        <p:cTn id="9" dur="500" fill="hold"/>
                                        <p:tgtEl>
                                          <p:spTgt spid="151647"/>
                                        </p:tgtEl>
                                        <p:attrNameLst>
                                          <p:attrName>ppt_w</p:attrName>
                                        </p:attrNameLst>
                                      </p:cBhvr>
                                      <p:tavLst>
                                        <p:tav tm="0">
                                          <p:val>
                                            <p:strVal val="#ppt_w"/>
                                          </p:val>
                                        </p:tav>
                                        <p:tav tm="100000">
                                          <p:val>
                                            <p:strVal val="#ppt_w"/>
                                          </p:val>
                                        </p:tav>
                                      </p:tavLst>
                                    </p:anim>
                                    <p:anim calcmode="lin" valueType="num">
                                      <p:cBhvr>
                                        <p:cTn id="10" dur="500" fill="hold"/>
                                        <p:tgtEl>
                                          <p:spTgt spid="151647"/>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1648"/>
                                        </p:tgtEl>
                                        <p:attrNameLst>
                                          <p:attrName>style.visibility</p:attrName>
                                        </p:attrNameLst>
                                      </p:cBhvr>
                                      <p:to>
                                        <p:strVal val="visible"/>
                                      </p:to>
                                    </p:set>
                                    <p:animEffect transition="in" filter="dissolve">
                                      <p:cBhvr>
                                        <p:cTn id="15" dur="500"/>
                                        <p:tgtEl>
                                          <p:spTgt spid="15164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1" presetClass="entr" presetSubtype="0" fill="hold" nodeType="clickEffect">
                                  <p:stCondLst>
                                    <p:cond delay="0"/>
                                  </p:stCondLst>
                                  <p:childTnLst>
                                    <p:set>
                                      <p:cBhvr>
                                        <p:cTn id="19" dur="75">
                                          <p:stCondLst>
                                            <p:cond delay="0"/>
                                          </p:stCondLst>
                                        </p:cTn>
                                        <p:tgtEl>
                                          <p:spTgt spid="151649"/>
                                        </p:tgtEl>
                                        <p:attrNameLst>
                                          <p:attrName>style.visibility</p:attrName>
                                        </p:attrNameLst>
                                      </p:cBhvr>
                                      <p:to>
                                        <p:strVal val="visible"/>
                                      </p:to>
                                    </p:set>
                                  </p:childTnLst>
                                </p:cTn>
                              </p:par>
                            </p:childTnLst>
                          </p:cTn>
                        </p:par>
                        <p:par>
                          <p:cTn id="20" fill="hold" nodeType="afterGroup">
                            <p:stCondLst>
                              <p:cond delay="75"/>
                            </p:stCondLst>
                            <p:childTnLst>
                              <p:par>
                                <p:cTn id="21" presetID="19" presetClass="entr" presetSubtype="10" fill="hold" grpId="0" nodeType="afterEffect">
                                  <p:stCondLst>
                                    <p:cond delay="0"/>
                                  </p:stCondLst>
                                  <p:childTnLst>
                                    <p:set>
                                      <p:cBhvr>
                                        <p:cTn id="22" dur="1" fill="hold">
                                          <p:stCondLst>
                                            <p:cond delay="0"/>
                                          </p:stCondLst>
                                        </p:cTn>
                                        <p:tgtEl>
                                          <p:spTgt spid="151623"/>
                                        </p:tgtEl>
                                        <p:attrNameLst>
                                          <p:attrName>style.visibility</p:attrName>
                                        </p:attrNameLst>
                                      </p:cBhvr>
                                      <p:to>
                                        <p:strVal val="visible"/>
                                      </p:to>
                                    </p:set>
                                    <p:anim calcmode="lin" valueType="num">
                                      <p:cBhvr>
                                        <p:cTn id="23" dur="5000" fill="hold"/>
                                        <p:tgtEl>
                                          <p:spTgt spid="151623"/>
                                        </p:tgtEl>
                                        <p:attrNameLst>
                                          <p:attrName>ppt_w</p:attrName>
                                        </p:attrNameLst>
                                      </p:cBhvr>
                                      <p:tavLst>
                                        <p:tav tm="0" fmla="#ppt_w*sin(2.5*pi*$)">
                                          <p:val>
                                            <p:fltVal val="0"/>
                                          </p:val>
                                        </p:tav>
                                        <p:tav tm="100000">
                                          <p:val>
                                            <p:fltVal val="1"/>
                                          </p:val>
                                        </p:tav>
                                      </p:tavLst>
                                    </p:anim>
                                    <p:anim calcmode="lin" valueType="num">
                                      <p:cBhvr>
                                        <p:cTn id="24" dur="5000" fill="hold"/>
                                        <p:tgtEl>
                                          <p:spTgt spid="151623"/>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51668"/>
                                        </p:tgtEl>
                                        <p:attrNameLst>
                                          <p:attrName>style.visibility</p:attrName>
                                        </p:attrNameLst>
                                      </p:cBhvr>
                                      <p:to>
                                        <p:strVal val="visible"/>
                                      </p:to>
                                    </p:set>
                                    <p:animEffect transition="in" filter="dissolve">
                                      <p:cBhvr>
                                        <p:cTn id="29" dur="500"/>
                                        <p:tgtEl>
                                          <p:spTgt spid="151668"/>
                                        </p:tgtEl>
                                      </p:cBhvr>
                                    </p:animEffect>
                                  </p:childTnLst>
                                </p:cTn>
                              </p:par>
                            </p:childTnLst>
                          </p:cTn>
                        </p:par>
                        <p:par>
                          <p:cTn id="30" fill="hold" nodeType="afterGroup">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151674"/>
                                        </p:tgtEl>
                                        <p:attrNameLst>
                                          <p:attrName>style.visibility</p:attrName>
                                        </p:attrNameLst>
                                      </p:cBhvr>
                                      <p:to>
                                        <p:strVal val="visible"/>
                                      </p:to>
                                    </p:set>
                                    <p:animEffect transition="in" filter="dissolve">
                                      <p:cBhvr>
                                        <p:cTn id="33" dur="500"/>
                                        <p:tgtEl>
                                          <p:spTgt spid="15167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grpId="0" nodeType="clickEffect">
                                  <p:stCondLst>
                                    <p:cond delay="0"/>
                                  </p:stCondLst>
                                  <p:childTnLst>
                                    <p:set>
                                      <p:cBhvr>
                                        <p:cTn id="37" dur="1" fill="hold">
                                          <p:stCondLst>
                                            <p:cond delay="0"/>
                                          </p:stCondLst>
                                        </p:cTn>
                                        <p:tgtEl>
                                          <p:spTgt spid="151650"/>
                                        </p:tgtEl>
                                        <p:attrNameLst>
                                          <p:attrName>style.visibility</p:attrName>
                                        </p:attrNameLst>
                                      </p:cBhvr>
                                      <p:to>
                                        <p:strVal val="visible"/>
                                      </p:to>
                                    </p:set>
                                    <p:anim calcmode="lin" valueType="num">
                                      <p:cBhvr>
                                        <p:cTn id="38" dur="500" fill="hold"/>
                                        <p:tgtEl>
                                          <p:spTgt spid="151650"/>
                                        </p:tgtEl>
                                        <p:attrNameLst>
                                          <p:attrName>ppt_x</p:attrName>
                                        </p:attrNameLst>
                                      </p:cBhvr>
                                      <p:tavLst>
                                        <p:tav tm="0">
                                          <p:val>
                                            <p:strVal val="#ppt_x"/>
                                          </p:val>
                                        </p:tav>
                                        <p:tav tm="100000">
                                          <p:val>
                                            <p:strVal val="#ppt_x"/>
                                          </p:val>
                                        </p:tav>
                                      </p:tavLst>
                                    </p:anim>
                                    <p:anim calcmode="lin" valueType="num">
                                      <p:cBhvr>
                                        <p:cTn id="39" dur="500" fill="hold"/>
                                        <p:tgtEl>
                                          <p:spTgt spid="151650"/>
                                        </p:tgtEl>
                                        <p:attrNameLst>
                                          <p:attrName>ppt_y</p:attrName>
                                        </p:attrNameLst>
                                      </p:cBhvr>
                                      <p:tavLst>
                                        <p:tav tm="0">
                                          <p:val>
                                            <p:strVal val="#ppt_y-#ppt_h/2"/>
                                          </p:val>
                                        </p:tav>
                                        <p:tav tm="100000">
                                          <p:val>
                                            <p:strVal val="#ppt_y"/>
                                          </p:val>
                                        </p:tav>
                                      </p:tavLst>
                                    </p:anim>
                                    <p:anim calcmode="lin" valueType="num">
                                      <p:cBhvr>
                                        <p:cTn id="40" dur="500" fill="hold"/>
                                        <p:tgtEl>
                                          <p:spTgt spid="151650"/>
                                        </p:tgtEl>
                                        <p:attrNameLst>
                                          <p:attrName>ppt_w</p:attrName>
                                        </p:attrNameLst>
                                      </p:cBhvr>
                                      <p:tavLst>
                                        <p:tav tm="0">
                                          <p:val>
                                            <p:strVal val="#ppt_w"/>
                                          </p:val>
                                        </p:tav>
                                        <p:tav tm="100000">
                                          <p:val>
                                            <p:strVal val="#ppt_w"/>
                                          </p:val>
                                        </p:tav>
                                      </p:tavLst>
                                    </p:anim>
                                    <p:anim calcmode="lin" valueType="num">
                                      <p:cBhvr>
                                        <p:cTn id="41" dur="500" fill="hold"/>
                                        <p:tgtEl>
                                          <p:spTgt spid="151650"/>
                                        </p:tgtEl>
                                        <p:attrNameLst>
                                          <p:attrName>ppt_h</p:attrName>
                                        </p:attrNameLst>
                                      </p:cBhvr>
                                      <p:tavLst>
                                        <p:tav tm="0">
                                          <p:val>
                                            <p:fltVal val="0"/>
                                          </p:val>
                                        </p:tav>
                                        <p:tav tm="100000">
                                          <p:val>
                                            <p:strVal val="#ppt_h"/>
                                          </p:val>
                                        </p:tav>
                                      </p:tavLst>
                                    </p:anim>
                                  </p:childTnLst>
                                </p:cTn>
                              </p:par>
                            </p:childTnLst>
                          </p:cTn>
                        </p:par>
                        <p:par>
                          <p:cTn id="42" fill="hold" nodeType="afterGroup">
                            <p:stCondLst>
                              <p:cond delay="500"/>
                            </p:stCondLst>
                            <p:childTnLst>
                              <p:par>
                                <p:cTn id="43" presetID="17" presetClass="entr" presetSubtype="8" fill="hold" grpId="0" nodeType="afterEffect">
                                  <p:stCondLst>
                                    <p:cond delay="0"/>
                                  </p:stCondLst>
                                  <p:childTnLst>
                                    <p:set>
                                      <p:cBhvr>
                                        <p:cTn id="44" dur="1" fill="hold">
                                          <p:stCondLst>
                                            <p:cond delay="0"/>
                                          </p:stCondLst>
                                        </p:cTn>
                                        <p:tgtEl>
                                          <p:spTgt spid="151651"/>
                                        </p:tgtEl>
                                        <p:attrNameLst>
                                          <p:attrName>style.visibility</p:attrName>
                                        </p:attrNameLst>
                                      </p:cBhvr>
                                      <p:to>
                                        <p:strVal val="visible"/>
                                      </p:to>
                                    </p:set>
                                    <p:anim calcmode="lin" valueType="num">
                                      <p:cBhvr>
                                        <p:cTn id="45" dur="500" fill="hold"/>
                                        <p:tgtEl>
                                          <p:spTgt spid="151651"/>
                                        </p:tgtEl>
                                        <p:attrNameLst>
                                          <p:attrName>ppt_x</p:attrName>
                                        </p:attrNameLst>
                                      </p:cBhvr>
                                      <p:tavLst>
                                        <p:tav tm="0">
                                          <p:val>
                                            <p:strVal val="#ppt_x-#ppt_w/2"/>
                                          </p:val>
                                        </p:tav>
                                        <p:tav tm="100000">
                                          <p:val>
                                            <p:strVal val="#ppt_x"/>
                                          </p:val>
                                        </p:tav>
                                      </p:tavLst>
                                    </p:anim>
                                    <p:anim calcmode="lin" valueType="num">
                                      <p:cBhvr>
                                        <p:cTn id="46" dur="500" fill="hold"/>
                                        <p:tgtEl>
                                          <p:spTgt spid="151651"/>
                                        </p:tgtEl>
                                        <p:attrNameLst>
                                          <p:attrName>ppt_y</p:attrName>
                                        </p:attrNameLst>
                                      </p:cBhvr>
                                      <p:tavLst>
                                        <p:tav tm="0">
                                          <p:val>
                                            <p:strVal val="#ppt_y"/>
                                          </p:val>
                                        </p:tav>
                                        <p:tav tm="100000">
                                          <p:val>
                                            <p:strVal val="#ppt_y"/>
                                          </p:val>
                                        </p:tav>
                                      </p:tavLst>
                                    </p:anim>
                                    <p:anim calcmode="lin" valueType="num">
                                      <p:cBhvr>
                                        <p:cTn id="47" dur="500" fill="hold"/>
                                        <p:tgtEl>
                                          <p:spTgt spid="151651"/>
                                        </p:tgtEl>
                                        <p:attrNameLst>
                                          <p:attrName>ppt_w</p:attrName>
                                        </p:attrNameLst>
                                      </p:cBhvr>
                                      <p:tavLst>
                                        <p:tav tm="0">
                                          <p:val>
                                            <p:fltVal val="0"/>
                                          </p:val>
                                        </p:tav>
                                        <p:tav tm="100000">
                                          <p:val>
                                            <p:strVal val="#ppt_w"/>
                                          </p:val>
                                        </p:tav>
                                      </p:tavLst>
                                    </p:anim>
                                    <p:anim calcmode="lin" valueType="num">
                                      <p:cBhvr>
                                        <p:cTn id="48" dur="500" fill="hold"/>
                                        <p:tgtEl>
                                          <p:spTgt spid="151651"/>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fill="hold" grpId="0" nodeType="clickEffect">
                                  <p:stCondLst>
                                    <p:cond delay="0"/>
                                  </p:stCondLst>
                                  <p:childTnLst>
                                    <p:set>
                                      <p:cBhvr>
                                        <p:cTn id="52" dur="1" fill="hold">
                                          <p:stCondLst>
                                            <p:cond delay="0"/>
                                          </p:stCondLst>
                                        </p:cTn>
                                        <p:tgtEl>
                                          <p:spTgt spid="151653"/>
                                        </p:tgtEl>
                                        <p:attrNameLst>
                                          <p:attrName>style.visibility</p:attrName>
                                        </p:attrNameLst>
                                      </p:cBhvr>
                                      <p:to>
                                        <p:strVal val="visible"/>
                                      </p:to>
                                    </p:set>
                                    <p:anim calcmode="lin" valueType="num">
                                      <p:cBhvr>
                                        <p:cTn id="53" dur="500" fill="hold"/>
                                        <p:tgtEl>
                                          <p:spTgt spid="151653"/>
                                        </p:tgtEl>
                                        <p:attrNameLst>
                                          <p:attrName>ppt_x</p:attrName>
                                        </p:attrNameLst>
                                      </p:cBhvr>
                                      <p:tavLst>
                                        <p:tav tm="0">
                                          <p:val>
                                            <p:strVal val="#ppt_x-#ppt_w/2"/>
                                          </p:val>
                                        </p:tav>
                                        <p:tav tm="100000">
                                          <p:val>
                                            <p:strVal val="#ppt_x"/>
                                          </p:val>
                                        </p:tav>
                                      </p:tavLst>
                                    </p:anim>
                                    <p:anim calcmode="lin" valueType="num">
                                      <p:cBhvr>
                                        <p:cTn id="54" dur="500" fill="hold"/>
                                        <p:tgtEl>
                                          <p:spTgt spid="151653"/>
                                        </p:tgtEl>
                                        <p:attrNameLst>
                                          <p:attrName>ppt_y</p:attrName>
                                        </p:attrNameLst>
                                      </p:cBhvr>
                                      <p:tavLst>
                                        <p:tav tm="0">
                                          <p:val>
                                            <p:strVal val="#ppt_y"/>
                                          </p:val>
                                        </p:tav>
                                        <p:tav tm="100000">
                                          <p:val>
                                            <p:strVal val="#ppt_y"/>
                                          </p:val>
                                        </p:tav>
                                      </p:tavLst>
                                    </p:anim>
                                    <p:anim calcmode="lin" valueType="num">
                                      <p:cBhvr>
                                        <p:cTn id="55" dur="500" fill="hold"/>
                                        <p:tgtEl>
                                          <p:spTgt spid="151653"/>
                                        </p:tgtEl>
                                        <p:attrNameLst>
                                          <p:attrName>ppt_w</p:attrName>
                                        </p:attrNameLst>
                                      </p:cBhvr>
                                      <p:tavLst>
                                        <p:tav tm="0">
                                          <p:val>
                                            <p:fltVal val="0"/>
                                          </p:val>
                                        </p:tav>
                                        <p:tav tm="100000">
                                          <p:val>
                                            <p:strVal val="#ppt_w"/>
                                          </p:val>
                                        </p:tav>
                                      </p:tavLst>
                                    </p:anim>
                                    <p:anim calcmode="lin" valueType="num">
                                      <p:cBhvr>
                                        <p:cTn id="56" dur="500" fill="hold"/>
                                        <p:tgtEl>
                                          <p:spTgt spid="151653"/>
                                        </p:tgtEl>
                                        <p:attrNameLst>
                                          <p:attrName>ppt_h</p:attrName>
                                        </p:attrNameLst>
                                      </p:cBhvr>
                                      <p:tavLst>
                                        <p:tav tm="0">
                                          <p:val>
                                            <p:strVal val="#ppt_h"/>
                                          </p:val>
                                        </p:tav>
                                        <p:tav tm="100000">
                                          <p:val>
                                            <p:strVal val="#ppt_h"/>
                                          </p:val>
                                        </p:tav>
                                      </p:tavLst>
                                    </p:anim>
                                  </p:childTnLst>
                                </p:cTn>
                              </p:par>
                            </p:childTnLst>
                          </p:cTn>
                        </p:par>
                        <p:par>
                          <p:cTn id="57" fill="hold" nodeType="afterGroup">
                            <p:stCondLst>
                              <p:cond delay="500"/>
                            </p:stCondLst>
                            <p:childTnLst>
                              <p:par>
                                <p:cTn id="58" presetID="17" presetClass="entr" presetSubtype="4" fill="hold" grpId="0" nodeType="afterEffect">
                                  <p:stCondLst>
                                    <p:cond delay="0"/>
                                  </p:stCondLst>
                                  <p:childTnLst>
                                    <p:set>
                                      <p:cBhvr>
                                        <p:cTn id="59" dur="1" fill="hold">
                                          <p:stCondLst>
                                            <p:cond delay="0"/>
                                          </p:stCondLst>
                                        </p:cTn>
                                        <p:tgtEl>
                                          <p:spTgt spid="151670"/>
                                        </p:tgtEl>
                                        <p:attrNameLst>
                                          <p:attrName>style.visibility</p:attrName>
                                        </p:attrNameLst>
                                      </p:cBhvr>
                                      <p:to>
                                        <p:strVal val="visible"/>
                                      </p:to>
                                    </p:set>
                                    <p:anim calcmode="lin" valueType="num">
                                      <p:cBhvr>
                                        <p:cTn id="60" dur="500" fill="hold"/>
                                        <p:tgtEl>
                                          <p:spTgt spid="151670"/>
                                        </p:tgtEl>
                                        <p:attrNameLst>
                                          <p:attrName>ppt_x</p:attrName>
                                        </p:attrNameLst>
                                      </p:cBhvr>
                                      <p:tavLst>
                                        <p:tav tm="0">
                                          <p:val>
                                            <p:strVal val="#ppt_x"/>
                                          </p:val>
                                        </p:tav>
                                        <p:tav tm="100000">
                                          <p:val>
                                            <p:strVal val="#ppt_x"/>
                                          </p:val>
                                        </p:tav>
                                      </p:tavLst>
                                    </p:anim>
                                    <p:anim calcmode="lin" valueType="num">
                                      <p:cBhvr>
                                        <p:cTn id="61" dur="500" fill="hold"/>
                                        <p:tgtEl>
                                          <p:spTgt spid="151670"/>
                                        </p:tgtEl>
                                        <p:attrNameLst>
                                          <p:attrName>ppt_y</p:attrName>
                                        </p:attrNameLst>
                                      </p:cBhvr>
                                      <p:tavLst>
                                        <p:tav tm="0">
                                          <p:val>
                                            <p:strVal val="#ppt_y+#ppt_h/2"/>
                                          </p:val>
                                        </p:tav>
                                        <p:tav tm="100000">
                                          <p:val>
                                            <p:strVal val="#ppt_y"/>
                                          </p:val>
                                        </p:tav>
                                      </p:tavLst>
                                    </p:anim>
                                    <p:anim calcmode="lin" valueType="num">
                                      <p:cBhvr>
                                        <p:cTn id="62" dur="500" fill="hold"/>
                                        <p:tgtEl>
                                          <p:spTgt spid="151670"/>
                                        </p:tgtEl>
                                        <p:attrNameLst>
                                          <p:attrName>ppt_w</p:attrName>
                                        </p:attrNameLst>
                                      </p:cBhvr>
                                      <p:tavLst>
                                        <p:tav tm="0">
                                          <p:val>
                                            <p:strVal val="#ppt_w"/>
                                          </p:val>
                                        </p:tav>
                                        <p:tav tm="100000">
                                          <p:val>
                                            <p:strVal val="#ppt_w"/>
                                          </p:val>
                                        </p:tav>
                                      </p:tavLst>
                                    </p:anim>
                                    <p:anim calcmode="lin" valueType="num">
                                      <p:cBhvr>
                                        <p:cTn id="63" dur="500" fill="hold"/>
                                        <p:tgtEl>
                                          <p:spTgt spid="151670"/>
                                        </p:tgtEl>
                                        <p:attrNameLst>
                                          <p:attrName>ppt_h</p:attrName>
                                        </p:attrNameLst>
                                      </p:cBhvr>
                                      <p:tavLst>
                                        <p:tav tm="0">
                                          <p:val>
                                            <p:fltVal val="0"/>
                                          </p:val>
                                        </p:tav>
                                        <p:tav tm="100000">
                                          <p:val>
                                            <p:strVal val="#ppt_h"/>
                                          </p:val>
                                        </p:tav>
                                      </p:tavLst>
                                    </p:anim>
                                  </p:childTnLst>
                                </p:cTn>
                              </p:par>
                            </p:childTnLst>
                          </p:cTn>
                        </p:par>
                        <p:par>
                          <p:cTn id="64" fill="hold" nodeType="afterGroup">
                            <p:stCondLst>
                              <p:cond delay="1000"/>
                            </p:stCondLst>
                            <p:childTnLst>
                              <p:par>
                                <p:cTn id="65" presetID="17" presetClass="entr" presetSubtype="8" fill="hold" grpId="0" nodeType="afterEffect">
                                  <p:stCondLst>
                                    <p:cond delay="0"/>
                                  </p:stCondLst>
                                  <p:childTnLst>
                                    <p:set>
                                      <p:cBhvr>
                                        <p:cTn id="66" dur="1" fill="hold">
                                          <p:stCondLst>
                                            <p:cond delay="0"/>
                                          </p:stCondLst>
                                        </p:cTn>
                                        <p:tgtEl>
                                          <p:spTgt spid="151655"/>
                                        </p:tgtEl>
                                        <p:attrNameLst>
                                          <p:attrName>style.visibility</p:attrName>
                                        </p:attrNameLst>
                                      </p:cBhvr>
                                      <p:to>
                                        <p:strVal val="visible"/>
                                      </p:to>
                                    </p:set>
                                    <p:anim calcmode="lin" valueType="num">
                                      <p:cBhvr>
                                        <p:cTn id="67" dur="500" fill="hold"/>
                                        <p:tgtEl>
                                          <p:spTgt spid="151655"/>
                                        </p:tgtEl>
                                        <p:attrNameLst>
                                          <p:attrName>ppt_x</p:attrName>
                                        </p:attrNameLst>
                                      </p:cBhvr>
                                      <p:tavLst>
                                        <p:tav tm="0">
                                          <p:val>
                                            <p:strVal val="#ppt_x-#ppt_w/2"/>
                                          </p:val>
                                        </p:tav>
                                        <p:tav tm="100000">
                                          <p:val>
                                            <p:strVal val="#ppt_x"/>
                                          </p:val>
                                        </p:tav>
                                      </p:tavLst>
                                    </p:anim>
                                    <p:anim calcmode="lin" valueType="num">
                                      <p:cBhvr>
                                        <p:cTn id="68" dur="500" fill="hold"/>
                                        <p:tgtEl>
                                          <p:spTgt spid="151655"/>
                                        </p:tgtEl>
                                        <p:attrNameLst>
                                          <p:attrName>ppt_y</p:attrName>
                                        </p:attrNameLst>
                                      </p:cBhvr>
                                      <p:tavLst>
                                        <p:tav tm="0">
                                          <p:val>
                                            <p:strVal val="#ppt_y"/>
                                          </p:val>
                                        </p:tav>
                                        <p:tav tm="100000">
                                          <p:val>
                                            <p:strVal val="#ppt_y"/>
                                          </p:val>
                                        </p:tav>
                                      </p:tavLst>
                                    </p:anim>
                                    <p:anim calcmode="lin" valueType="num">
                                      <p:cBhvr>
                                        <p:cTn id="69" dur="500" fill="hold"/>
                                        <p:tgtEl>
                                          <p:spTgt spid="151655"/>
                                        </p:tgtEl>
                                        <p:attrNameLst>
                                          <p:attrName>ppt_w</p:attrName>
                                        </p:attrNameLst>
                                      </p:cBhvr>
                                      <p:tavLst>
                                        <p:tav tm="0">
                                          <p:val>
                                            <p:fltVal val="0"/>
                                          </p:val>
                                        </p:tav>
                                        <p:tav tm="100000">
                                          <p:val>
                                            <p:strVal val="#ppt_w"/>
                                          </p:val>
                                        </p:tav>
                                      </p:tavLst>
                                    </p:anim>
                                    <p:anim calcmode="lin" valueType="num">
                                      <p:cBhvr>
                                        <p:cTn id="70" dur="500" fill="hold"/>
                                        <p:tgtEl>
                                          <p:spTgt spid="151655"/>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1500"/>
                            </p:stCondLst>
                            <p:childTnLst>
                              <p:par>
                                <p:cTn id="72" presetID="17" presetClass="entr" presetSubtype="4" fill="hold" grpId="0" nodeType="afterEffect">
                                  <p:stCondLst>
                                    <p:cond delay="0"/>
                                  </p:stCondLst>
                                  <p:childTnLst>
                                    <p:set>
                                      <p:cBhvr>
                                        <p:cTn id="73" dur="1" fill="hold">
                                          <p:stCondLst>
                                            <p:cond delay="0"/>
                                          </p:stCondLst>
                                        </p:cTn>
                                        <p:tgtEl>
                                          <p:spTgt spid="151656"/>
                                        </p:tgtEl>
                                        <p:attrNameLst>
                                          <p:attrName>style.visibility</p:attrName>
                                        </p:attrNameLst>
                                      </p:cBhvr>
                                      <p:to>
                                        <p:strVal val="visible"/>
                                      </p:to>
                                    </p:set>
                                    <p:anim calcmode="lin" valueType="num">
                                      <p:cBhvr>
                                        <p:cTn id="74" dur="500" fill="hold"/>
                                        <p:tgtEl>
                                          <p:spTgt spid="151656"/>
                                        </p:tgtEl>
                                        <p:attrNameLst>
                                          <p:attrName>ppt_x</p:attrName>
                                        </p:attrNameLst>
                                      </p:cBhvr>
                                      <p:tavLst>
                                        <p:tav tm="0">
                                          <p:val>
                                            <p:strVal val="#ppt_x"/>
                                          </p:val>
                                        </p:tav>
                                        <p:tav tm="100000">
                                          <p:val>
                                            <p:strVal val="#ppt_x"/>
                                          </p:val>
                                        </p:tav>
                                      </p:tavLst>
                                    </p:anim>
                                    <p:anim calcmode="lin" valueType="num">
                                      <p:cBhvr>
                                        <p:cTn id="75" dur="500" fill="hold"/>
                                        <p:tgtEl>
                                          <p:spTgt spid="151656"/>
                                        </p:tgtEl>
                                        <p:attrNameLst>
                                          <p:attrName>ppt_y</p:attrName>
                                        </p:attrNameLst>
                                      </p:cBhvr>
                                      <p:tavLst>
                                        <p:tav tm="0">
                                          <p:val>
                                            <p:strVal val="#ppt_y+#ppt_h/2"/>
                                          </p:val>
                                        </p:tav>
                                        <p:tav tm="100000">
                                          <p:val>
                                            <p:strVal val="#ppt_y"/>
                                          </p:val>
                                        </p:tav>
                                      </p:tavLst>
                                    </p:anim>
                                    <p:anim calcmode="lin" valueType="num">
                                      <p:cBhvr>
                                        <p:cTn id="76" dur="500" fill="hold"/>
                                        <p:tgtEl>
                                          <p:spTgt spid="151656"/>
                                        </p:tgtEl>
                                        <p:attrNameLst>
                                          <p:attrName>ppt_w</p:attrName>
                                        </p:attrNameLst>
                                      </p:cBhvr>
                                      <p:tavLst>
                                        <p:tav tm="0">
                                          <p:val>
                                            <p:strVal val="#ppt_w"/>
                                          </p:val>
                                        </p:tav>
                                        <p:tav tm="100000">
                                          <p:val>
                                            <p:strVal val="#ppt_w"/>
                                          </p:val>
                                        </p:tav>
                                      </p:tavLst>
                                    </p:anim>
                                    <p:anim calcmode="lin" valueType="num">
                                      <p:cBhvr>
                                        <p:cTn id="77" dur="500" fill="hold"/>
                                        <p:tgtEl>
                                          <p:spTgt spid="151656"/>
                                        </p:tgtEl>
                                        <p:attrNameLst>
                                          <p:attrName>ppt_h</p:attrName>
                                        </p:attrNameLst>
                                      </p:cBhvr>
                                      <p:tavLst>
                                        <p:tav tm="0">
                                          <p:val>
                                            <p:fltVal val="0"/>
                                          </p:val>
                                        </p:tav>
                                        <p:tav tm="100000">
                                          <p:val>
                                            <p:strVal val="#ppt_h"/>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51657"/>
                                        </p:tgtEl>
                                        <p:attrNameLst>
                                          <p:attrName>style.visibility</p:attrName>
                                        </p:attrNameLst>
                                      </p:cBhvr>
                                      <p:to>
                                        <p:strVal val="visible"/>
                                      </p:to>
                                    </p:set>
                                    <p:animEffect transition="in" filter="dissolve">
                                      <p:cBhvr>
                                        <p:cTn id="82" dur="500"/>
                                        <p:tgtEl>
                                          <p:spTgt spid="15165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7" presetClass="entr" presetSubtype="4" fill="hold" grpId="0" nodeType="clickEffect">
                                  <p:stCondLst>
                                    <p:cond delay="0"/>
                                  </p:stCondLst>
                                  <p:childTnLst>
                                    <p:set>
                                      <p:cBhvr>
                                        <p:cTn id="86" dur="1" fill="hold">
                                          <p:stCondLst>
                                            <p:cond delay="0"/>
                                          </p:stCondLst>
                                        </p:cTn>
                                        <p:tgtEl>
                                          <p:spTgt spid="151658"/>
                                        </p:tgtEl>
                                        <p:attrNameLst>
                                          <p:attrName>style.visibility</p:attrName>
                                        </p:attrNameLst>
                                      </p:cBhvr>
                                      <p:to>
                                        <p:strVal val="visible"/>
                                      </p:to>
                                    </p:set>
                                    <p:anim calcmode="lin" valueType="num">
                                      <p:cBhvr>
                                        <p:cTn id="87" dur="500" fill="hold"/>
                                        <p:tgtEl>
                                          <p:spTgt spid="151658"/>
                                        </p:tgtEl>
                                        <p:attrNameLst>
                                          <p:attrName>ppt_x</p:attrName>
                                        </p:attrNameLst>
                                      </p:cBhvr>
                                      <p:tavLst>
                                        <p:tav tm="0">
                                          <p:val>
                                            <p:strVal val="#ppt_x"/>
                                          </p:val>
                                        </p:tav>
                                        <p:tav tm="100000">
                                          <p:val>
                                            <p:strVal val="#ppt_x"/>
                                          </p:val>
                                        </p:tav>
                                      </p:tavLst>
                                    </p:anim>
                                    <p:anim calcmode="lin" valueType="num">
                                      <p:cBhvr>
                                        <p:cTn id="88" dur="500" fill="hold"/>
                                        <p:tgtEl>
                                          <p:spTgt spid="151658"/>
                                        </p:tgtEl>
                                        <p:attrNameLst>
                                          <p:attrName>ppt_y</p:attrName>
                                        </p:attrNameLst>
                                      </p:cBhvr>
                                      <p:tavLst>
                                        <p:tav tm="0">
                                          <p:val>
                                            <p:strVal val="#ppt_y+#ppt_h/2"/>
                                          </p:val>
                                        </p:tav>
                                        <p:tav tm="100000">
                                          <p:val>
                                            <p:strVal val="#ppt_y"/>
                                          </p:val>
                                        </p:tav>
                                      </p:tavLst>
                                    </p:anim>
                                    <p:anim calcmode="lin" valueType="num">
                                      <p:cBhvr>
                                        <p:cTn id="89" dur="500" fill="hold"/>
                                        <p:tgtEl>
                                          <p:spTgt spid="151658"/>
                                        </p:tgtEl>
                                        <p:attrNameLst>
                                          <p:attrName>ppt_w</p:attrName>
                                        </p:attrNameLst>
                                      </p:cBhvr>
                                      <p:tavLst>
                                        <p:tav tm="0">
                                          <p:val>
                                            <p:strVal val="#ppt_w"/>
                                          </p:val>
                                        </p:tav>
                                        <p:tav tm="100000">
                                          <p:val>
                                            <p:strVal val="#ppt_w"/>
                                          </p:val>
                                        </p:tav>
                                      </p:tavLst>
                                    </p:anim>
                                    <p:anim calcmode="lin" valueType="num">
                                      <p:cBhvr>
                                        <p:cTn id="90" dur="500" fill="hold"/>
                                        <p:tgtEl>
                                          <p:spTgt spid="151658"/>
                                        </p:tgtEl>
                                        <p:attrNameLst>
                                          <p:attrName>ppt_h</p:attrName>
                                        </p:attrNameLst>
                                      </p:cBhvr>
                                      <p:tavLst>
                                        <p:tav tm="0">
                                          <p:val>
                                            <p:fltVal val="0"/>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151659"/>
                                        </p:tgtEl>
                                        <p:attrNameLst>
                                          <p:attrName>style.visibility</p:attrName>
                                        </p:attrNameLst>
                                      </p:cBhvr>
                                      <p:to>
                                        <p:strVal val="visible"/>
                                      </p:to>
                                    </p:set>
                                    <p:animEffect transition="in" filter="dissolve">
                                      <p:cBhvr>
                                        <p:cTn id="95" dur="500"/>
                                        <p:tgtEl>
                                          <p:spTgt spid="151659"/>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7" presetClass="entr" presetSubtype="4" fill="hold" grpId="0" nodeType="clickEffect">
                                  <p:stCondLst>
                                    <p:cond delay="0"/>
                                  </p:stCondLst>
                                  <p:childTnLst>
                                    <p:set>
                                      <p:cBhvr>
                                        <p:cTn id="99" dur="1" fill="hold">
                                          <p:stCondLst>
                                            <p:cond delay="0"/>
                                          </p:stCondLst>
                                        </p:cTn>
                                        <p:tgtEl>
                                          <p:spTgt spid="151662"/>
                                        </p:tgtEl>
                                        <p:attrNameLst>
                                          <p:attrName>style.visibility</p:attrName>
                                        </p:attrNameLst>
                                      </p:cBhvr>
                                      <p:to>
                                        <p:strVal val="visible"/>
                                      </p:to>
                                    </p:set>
                                    <p:anim calcmode="lin" valueType="num">
                                      <p:cBhvr>
                                        <p:cTn id="100" dur="500" fill="hold"/>
                                        <p:tgtEl>
                                          <p:spTgt spid="151662"/>
                                        </p:tgtEl>
                                        <p:attrNameLst>
                                          <p:attrName>ppt_x</p:attrName>
                                        </p:attrNameLst>
                                      </p:cBhvr>
                                      <p:tavLst>
                                        <p:tav tm="0">
                                          <p:val>
                                            <p:strVal val="#ppt_x"/>
                                          </p:val>
                                        </p:tav>
                                        <p:tav tm="100000">
                                          <p:val>
                                            <p:strVal val="#ppt_x"/>
                                          </p:val>
                                        </p:tav>
                                      </p:tavLst>
                                    </p:anim>
                                    <p:anim calcmode="lin" valueType="num">
                                      <p:cBhvr>
                                        <p:cTn id="101" dur="500" fill="hold"/>
                                        <p:tgtEl>
                                          <p:spTgt spid="151662"/>
                                        </p:tgtEl>
                                        <p:attrNameLst>
                                          <p:attrName>ppt_y</p:attrName>
                                        </p:attrNameLst>
                                      </p:cBhvr>
                                      <p:tavLst>
                                        <p:tav tm="0">
                                          <p:val>
                                            <p:strVal val="#ppt_y+#ppt_h/2"/>
                                          </p:val>
                                        </p:tav>
                                        <p:tav tm="100000">
                                          <p:val>
                                            <p:strVal val="#ppt_y"/>
                                          </p:val>
                                        </p:tav>
                                      </p:tavLst>
                                    </p:anim>
                                    <p:anim calcmode="lin" valueType="num">
                                      <p:cBhvr>
                                        <p:cTn id="102" dur="500" fill="hold"/>
                                        <p:tgtEl>
                                          <p:spTgt spid="151662"/>
                                        </p:tgtEl>
                                        <p:attrNameLst>
                                          <p:attrName>ppt_w</p:attrName>
                                        </p:attrNameLst>
                                      </p:cBhvr>
                                      <p:tavLst>
                                        <p:tav tm="0">
                                          <p:val>
                                            <p:strVal val="#ppt_w"/>
                                          </p:val>
                                        </p:tav>
                                        <p:tav tm="100000">
                                          <p:val>
                                            <p:strVal val="#ppt_w"/>
                                          </p:val>
                                        </p:tav>
                                      </p:tavLst>
                                    </p:anim>
                                    <p:anim calcmode="lin" valueType="num">
                                      <p:cBhvr>
                                        <p:cTn id="103" dur="500" fill="hold"/>
                                        <p:tgtEl>
                                          <p:spTgt spid="151662"/>
                                        </p:tgtEl>
                                        <p:attrNameLst>
                                          <p:attrName>ppt_h</p:attrName>
                                        </p:attrNameLst>
                                      </p:cBhvr>
                                      <p:tavLst>
                                        <p:tav tm="0">
                                          <p:val>
                                            <p:fltVal val="0"/>
                                          </p:val>
                                        </p:tav>
                                        <p:tav tm="100000">
                                          <p:val>
                                            <p:strVal val="#ppt_h"/>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7" presetClass="entr" presetSubtype="1" fill="hold" grpId="0" nodeType="clickEffect">
                                  <p:stCondLst>
                                    <p:cond delay="0"/>
                                  </p:stCondLst>
                                  <p:childTnLst>
                                    <p:set>
                                      <p:cBhvr>
                                        <p:cTn id="107" dur="1" fill="hold">
                                          <p:stCondLst>
                                            <p:cond delay="0"/>
                                          </p:stCondLst>
                                        </p:cTn>
                                        <p:tgtEl>
                                          <p:spTgt spid="151663"/>
                                        </p:tgtEl>
                                        <p:attrNameLst>
                                          <p:attrName>style.visibility</p:attrName>
                                        </p:attrNameLst>
                                      </p:cBhvr>
                                      <p:to>
                                        <p:strVal val="visible"/>
                                      </p:to>
                                    </p:set>
                                    <p:anim calcmode="lin" valueType="num">
                                      <p:cBhvr>
                                        <p:cTn id="108" dur="500" fill="hold"/>
                                        <p:tgtEl>
                                          <p:spTgt spid="151663"/>
                                        </p:tgtEl>
                                        <p:attrNameLst>
                                          <p:attrName>ppt_x</p:attrName>
                                        </p:attrNameLst>
                                      </p:cBhvr>
                                      <p:tavLst>
                                        <p:tav tm="0">
                                          <p:val>
                                            <p:strVal val="#ppt_x"/>
                                          </p:val>
                                        </p:tav>
                                        <p:tav tm="100000">
                                          <p:val>
                                            <p:strVal val="#ppt_x"/>
                                          </p:val>
                                        </p:tav>
                                      </p:tavLst>
                                    </p:anim>
                                    <p:anim calcmode="lin" valueType="num">
                                      <p:cBhvr>
                                        <p:cTn id="109" dur="500" fill="hold"/>
                                        <p:tgtEl>
                                          <p:spTgt spid="151663"/>
                                        </p:tgtEl>
                                        <p:attrNameLst>
                                          <p:attrName>ppt_y</p:attrName>
                                        </p:attrNameLst>
                                      </p:cBhvr>
                                      <p:tavLst>
                                        <p:tav tm="0">
                                          <p:val>
                                            <p:strVal val="#ppt_y-#ppt_h/2"/>
                                          </p:val>
                                        </p:tav>
                                        <p:tav tm="100000">
                                          <p:val>
                                            <p:strVal val="#ppt_y"/>
                                          </p:val>
                                        </p:tav>
                                      </p:tavLst>
                                    </p:anim>
                                    <p:anim calcmode="lin" valueType="num">
                                      <p:cBhvr>
                                        <p:cTn id="110" dur="500" fill="hold"/>
                                        <p:tgtEl>
                                          <p:spTgt spid="151663"/>
                                        </p:tgtEl>
                                        <p:attrNameLst>
                                          <p:attrName>ppt_w</p:attrName>
                                        </p:attrNameLst>
                                      </p:cBhvr>
                                      <p:tavLst>
                                        <p:tav tm="0">
                                          <p:val>
                                            <p:strVal val="#ppt_w"/>
                                          </p:val>
                                        </p:tav>
                                        <p:tav tm="100000">
                                          <p:val>
                                            <p:strVal val="#ppt_w"/>
                                          </p:val>
                                        </p:tav>
                                      </p:tavLst>
                                    </p:anim>
                                    <p:anim calcmode="lin" valueType="num">
                                      <p:cBhvr>
                                        <p:cTn id="111" dur="500" fill="hold"/>
                                        <p:tgtEl>
                                          <p:spTgt spid="151663"/>
                                        </p:tgtEl>
                                        <p:attrNameLst>
                                          <p:attrName>ppt_h</p:attrName>
                                        </p:attrNameLst>
                                      </p:cBhvr>
                                      <p:tavLst>
                                        <p:tav tm="0">
                                          <p:val>
                                            <p:fltVal val="0"/>
                                          </p:val>
                                        </p:tav>
                                        <p:tav tm="100000">
                                          <p:val>
                                            <p:strVal val="#ppt_h"/>
                                          </p:val>
                                        </p:tav>
                                      </p:tavLst>
                                    </p:anim>
                                  </p:childTnLst>
                                </p:cTn>
                              </p:par>
                            </p:childTnLst>
                          </p:cTn>
                        </p:par>
                        <p:par>
                          <p:cTn id="112" fill="hold" nodeType="afterGroup">
                            <p:stCondLst>
                              <p:cond delay="500"/>
                            </p:stCondLst>
                            <p:childTnLst>
                              <p:par>
                                <p:cTn id="113" presetID="17" presetClass="entr" presetSubtype="2" fill="hold" grpId="0" nodeType="afterEffect">
                                  <p:stCondLst>
                                    <p:cond delay="0"/>
                                  </p:stCondLst>
                                  <p:childTnLst>
                                    <p:set>
                                      <p:cBhvr>
                                        <p:cTn id="114" dur="1" fill="hold">
                                          <p:stCondLst>
                                            <p:cond delay="0"/>
                                          </p:stCondLst>
                                        </p:cTn>
                                        <p:tgtEl>
                                          <p:spTgt spid="151677"/>
                                        </p:tgtEl>
                                        <p:attrNameLst>
                                          <p:attrName>style.visibility</p:attrName>
                                        </p:attrNameLst>
                                      </p:cBhvr>
                                      <p:to>
                                        <p:strVal val="visible"/>
                                      </p:to>
                                    </p:set>
                                    <p:anim calcmode="lin" valueType="num">
                                      <p:cBhvr>
                                        <p:cTn id="115" dur="500" fill="hold"/>
                                        <p:tgtEl>
                                          <p:spTgt spid="151677"/>
                                        </p:tgtEl>
                                        <p:attrNameLst>
                                          <p:attrName>ppt_x</p:attrName>
                                        </p:attrNameLst>
                                      </p:cBhvr>
                                      <p:tavLst>
                                        <p:tav tm="0">
                                          <p:val>
                                            <p:strVal val="#ppt_x+#ppt_w/2"/>
                                          </p:val>
                                        </p:tav>
                                        <p:tav tm="100000">
                                          <p:val>
                                            <p:strVal val="#ppt_x"/>
                                          </p:val>
                                        </p:tav>
                                      </p:tavLst>
                                    </p:anim>
                                    <p:anim calcmode="lin" valueType="num">
                                      <p:cBhvr>
                                        <p:cTn id="116" dur="500" fill="hold"/>
                                        <p:tgtEl>
                                          <p:spTgt spid="151677"/>
                                        </p:tgtEl>
                                        <p:attrNameLst>
                                          <p:attrName>ppt_y</p:attrName>
                                        </p:attrNameLst>
                                      </p:cBhvr>
                                      <p:tavLst>
                                        <p:tav tm="0">
                                          <p:val>
                                            <p:strVal val="#ppt_y"/>
                                          </p:val>
                                        </p:tav>
                                        <p:tav tm="100000">
                                          <p:val>
                                            <p:strVal val="#ppt_y"/>
                                          </p:val>
                                        </p:tav>
                                      </p:tavLst>
                                    </p:anim>
                                    <p:anim calcmode="lin" valueType="num">
                                      <p:cBhvr>
                                        <p:cTn id="117" dur="500" fill="hold"/>
                                        <p:tgtEl>
                                          <p:spTgt spid="151677"/>
                                        </p:tgtEl>
                                        <p:attrNameLst>
                                          <p:attrName>ppt_w</p:attrName>
                                        </p:attrNameLst>
                                      </p:cBhvr>
                                      <p:tavLst>
                                        <p:tav tm="0">
                                          <p:val>
                                            <p:fltVal val="0"/>
                                          </p:val>
                                        </p:tav>
                                        <p:tav tm="100000">
                                          <p:val>
                                            <p:strVal val="#ppt_w"/>
                                          </p:val>
                                        </p:tav>
                                      </p:tavLst>
                                    </p:anim>
                                    <p:anim calcmode="lin" valueType="num">
                                      <p:cBhvr>
                                        <p:cTn id="118" dur="500" fill="hold"/>
                                        <p:tgtEl>
                                          <p:spTgt spid="151677"/>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1000"/>
                            </p:stCondLst>
                            <p:childTnLst>
                              <p:par>
                                <p:cTn id="120" presetID="17" presetClass="entr" presetSubtype="4" fill="hold" grpId="0" nodeType="afterEffect">
                                  <p:stCondLst>
                                    <p:cond delay="0"/>
                                  </p:stCondLst>
                                  <p:childTnLst>
                                    <p:set>
                                      <p:cBhvr>
                                        <p:cTn id="121" dur="1" fill="hold">
                                          <p:stCondLst>
                                            <p:cond delay="0"/>
                                          </p:stCondLst>
                                        </p:cTn>
                                        <p:tgtEl>
                                          <p:spTgt spid="151664"/>
                                        </p:tgtEl>
                                        <p:attrNameLst>
                                          <p:attrName>style.visibility</p:attrName>
                                        </p:attrNameLst>
                                      </p:cBhvr>
                                      <p:to>
                                        <p:strVal val="visible"/>
                                      </p:to>
                                    </p:set>
                                    <p:anim calcmode="lin" valueType="num">
                                      <p:cBhvr>
                                        <p:cTn id="122" dur="500" fill="hold"/>
                                        <p:tgtEl>
                                          <p:spTgt spid="151664"/>
                                        </p:tgtEl>
                                        <p:attrNameLst>
                                          <p:attrName>ppt_x</p:attrName>
                                        </p:attrNameLst>
                                      </p:cBhvr>
                                      <p:tavLst>
                                        <p:tav tm="0">
                                          <p:val>
                                            <p:strVal val="#ppt_x"/>
                                          </p:val>
                                        </p:tav>
                                        <p:tav tm="100000">
                                          <p:val>
                                            <p:strVal val="#ppt_x"/>
                                          </p:val>
                                        </p:tav>
                                      </p:tavLst>
                                    </p:anim>
                                    <p:anim calcmode="lin" valueType="num">
                                      <p:cBhvr>
                                        <p:cTn id="123" dur="500" fill="hold"/>
                                        <p:tgtEl>
                                          <p:spTgt spid="151664"/>
                                        </p:tgtEl>
                                        <p:attrNameLst>
                                          <p:attrName>ppt_y</p:attrName>
                                        </p:attrNameLst>
                                      </p:cBhvr>
                                      <p:tavLst>
                                        <p:tav tm="0">
                                          <p:val>
                                            <p:strVal val="#ppt_y+#ppt_h/2"/>
                                          </p:val>
                                        </p:tav>
                                        <p:tav tm="100000">
                                          <p:val>
                                            <p:strVal val="#ppt_y"/>
                                          </p:val>
                                        </p:tav>
                                      </p:tavLst>
                                    </p:anim>
                                    <p:anim calcmode="lin" valueType="num">
                                      <p:cBhvr>
                                        <p:cTn id="124" dur="500" fill="hold"/>
                                        <p:tgtEl>
                                          <p:spTgt spid="151664"/>
                                        </p:tgtEl>
                                        <p:attrNameLst>
                                          <p:attrName>ppt_w</p:attrName>
                                        </p:attrNameLst>
                                      </p:cBhvr>
                                      <p:tavLst>
                                        <p:tav tm="0">
                                          <p:val>
                                            <p:strVal val="#ppt_w"/>
                                          </p:val>
                                        </p:tav>
                                        <p:tav tm="100000">
                                          <p:val>
                                            <p:strVal val="#ppt_w"/>
                                          </p:val>
                                        </p:tav>
                                      </p:tavLst>
                                    </p:anim>
                                    <p:anim calcmode="lin" valueType="num">
                                      <p:cBhvr>
                                        <p:cTn id="125" dur="500" fill="hold"/>
                                        <p:tgtEl>
                                          <p:spTgt spid="151664"/>
                                        </p:tgtEl>
                                        <p:attrNameLst>
                                          <p:attrName>ppt_h</p:attrName>
                                        </p:attrNameLst>
                                      </p:cBhvr>
                                      <p:tavLst>
                                        <p:tav tm="0">
                                          <p:val>
                                            <p:fltVal val="0"/>
                                          </p:val>
                                        </p:tav>
                                        <p:tav tm="100000">
                                          <p:val>
                                            <p:strVal val="#ppt_h"/>
                                          </p:val>
                                        </p:tav>
                                      </p:tavLst>
                                    </p:anim>
                                  </p:childTnLst>
                                </p:cTn>
                              </p:par>
                            </p:childTnLst>
                          </p:cTn>
                        </p:par>
                        <p:par>
                          <p:cTn id="126" fill="hold" nodeType="afterGroup">
                            <p:stCondLst>
                              <p:cond delay="1500"/>
                            </p:stCondLst>
                            <p:childTnLst>
                              <p:par>
                                <p:cTn id="127" presetID="17" presetClass="entr" presetSubtype="2" fill="hold" grpId="0" nodeType="afterEffect">
                                  <p:stCondLst>
                                    <p:cond delay="0"/>
                                  </p:stCondLst>
                                  <p:childTnLst>
                                    <p:set>
                                      <p:cBhvr>
                                        <p:cTn id="128" dur="1" fill="hold">
                                          <p:stCondLst>
                                            <p:cond delay="0"/>
                                          </p:stCondLst>
                                        </p:cTn>
                                        <p:tgtEl>
                                          <p:spTgt spid="151672"/>
                                        </p:tgtEl>
                                        <p:attrNameLst>
                                          <p:attrName>style.visibility</p:attrName>
                                        </p:attrNameLst>
                                      </p:cBhvr>
                                      <p:to>
                                        <p:strVal val="visible"/>
                                      </p:to>
                                    </p:set>
                                    <p:anim calcmode="lin" valueType="num">
                                      <p:cBhvr>
                                        <p:cTn id="129" dur="500" fill="hold"/>
                                        <p:tgtEl>
                                          <p:spTgt spid="151672"/>
                                        </p:tgtEl>
                                        <p:attrNameLst>
                                          <p:attrName>ppt_x</p:attrName>
                                        </p:attrNameLst>
                                      </p:cBhvr>
                                      <p:tavLst>
                                        <p:tav tm="0">
                                          <p:val>
                                            <p:strVal val="#ppt_x+#ppt_w/2"/>
                                          </p:val>
                                        </p:tav>
                                        <p:tav tm="100000">
                                          <p:val>
                                            <p:strVal val="#ppt_x"/>
                                          </p:val>
                                        </p:tav>
                                      </p:tavLst>
                                    </p:anim>
                                    <p:anim calcmode="lin" valueType="num">
                                      <p:cBhvr>
                                        <p:cTn id="130" dur="500" fill="hold"/>
                                        <p:tgtEl>
                                          <p:spTgt spid="151672"/>
                                        </p:tgtEl>
                                        <p:attrNameLst>
                                          <p:attrName>ppt_y</p:attrName>
                                        </p:attrNameLst>
                                      </p:cBhvr>
                                      <p:tavLst>
                                        <p:tav tm="0">
                                          <p:val>
                                            <p:strVal val="#ppt_y"/>
                                          </p:val>
                                        </p:tav>
                                        <p:tav tm="100000">
                                          <p:val>
                                            <p:strVal val="#ppt_y"/>
                                          </p:val>
                                        </p:tav>
                                      </p:tavLst>
                                    </p:anim>
                                    <p:anim calcmode="lin" valueType="num">
                                      <p:cBhvr>
                                        <p:cTn id="131" dur="500" fill="hold"/>
                                        <p:tgtEl>
                                          <p:spTgt spid="151672"/>
                                        </p:tgtEl>
                                        <p:attrNameLst>
                                          <p:attrName>ppt_w</p:attrName>
                                        </p:attrNameLst>
                                      </p:cBhvr>
                                      <p:tavLst>
                                        <p:tav tm="0">
                                          <p:val>
                                            <p:fltVal val="0"/>
                                          </p:val>
                                        </p:tav>
                                        <p:tav tm="100000">
                                          <p:val>
                                            <p:strVal val="#ppt_w"/>
                                          </p:val>
                                        </p:tav>
                                      </p:tavLst>
                                    </p:anim>
                                    <p:anim calcmode="lin" valueType="num">
                                      <p:cBhvr>
                                        <p:cTn id="132" dur="500" fill="hold"/>
                                        <p:tgtEl>
                                          <p:spTgt spid="151672"/>
                                        </p:tgtEl>
                                        <p:attrNameLst>
                                          <p:attrName>ppt_h</p:attrName>
                                        </p:attrNameLst>
                                      </p:cBhvr>
                                      <p:tavLst>
                                        <p:tav tm="0">
                                          <p:val>
                                            <p:strVal val="#ppt_h"/>
                                          </p:val>
                                        </p:tav>
                                        <p:tav tm="100000">
                                          <p:val>
                                            <p:strVal val="#ppt_h"/>
                                          </p:val>
                                        </p:tav>
                                      </p:tavLst>
                                    </p:anim>
                                  </p:childTnLst>
                                </p:cTn>
                              </p:par>
                            </p:childTnLst>
                          </p:cTn>
                        </p:par>
                        <p:par>
                          <p:cTn id="133" fill="hold" nodeType="afterGroup">
                            <p:stCondLst>
                              <p:cond delay="2000"/>
                            </p:stCondLst>
                            <p:childTnLst>
                              <p:par>
                                <p:cTn id="134" presetID="17" presetClass="entr" presetSubtype="1" fill="hold" grpId="0" nodeType="afterEffect">
                                  <p:stCondLst>
                                    <p:cond delay="0"/>
                                  </p:stCondLst>
                                  <p:childTnLst>
                                    <p:set>
                                      <p:cBhvr>
                                        <p:cTn id="135" dur="1" fill="hold">
                                          <p:stCondLst>
                                            <p:cond delay="0"/>
                                          </p:stCondLst>
                                        </p:cTn>
                                        <p:tgtEl>
                                          <p:spTgt spid="151673"/>
                                        </p:tgtEl>
                                        <p:attrNameLst>
                                          <p:attrName>style.visibility</p:attrName>
                                        </p:attrNameLst>
                                      </p:cBhvr>
                                      <p:to>
                                        <p:strVal val="visible"/>
                                      </p:to>
                                    </p:set>
                                    <p:anim calcmode="lin" valueType="num">
                                      <p:cBhvr>
                                        <p:cTn id="136" dur="500" fill="hold"/>
                                        <p:tgtEl>
                                          <p:spTgt spid="151673"/>
                                        </p:tgtEl>
                                        <p:attrNameLst>
                                          <p:attrName>ppt_x</p:attrName>
                                        </p:attrNameLst>
                                      </p:cBhvr>
                                      <p:tavLst>
                                        <p:tav tm="0">
                                          <p:val>
                                            <p:strVal val="#ppt_x"/>
                                          </p:val>
                                        </p:tav>
                                        <p:tav tm="100000">
                                          <p:val>
                                            <p:strVal val="#ppt_x"/>
                                          </p:val>
                                        </p:tav>
                                      </p:tavLst>
                                    </p:anim>
                                    <p:anim calcmode="lin" valueType="num">
                                      <p:cBhvr>
                                        <p:cTn id="137" dur="500" fill="hold"/>
                                        <p:tgtEl>
                                          <p:spTgt spid="151673"/>
                                        </p:tgtEl>
                                        <p:attrNameLst>
                                          <p:attrName>ppt_y</p:attrName>
                                        </p:attrNameLst>
                                      </p:cBhvr>
                                      <p:tavLst>
                                        <p:tav tm="0">
                                          <p:val>
                                            <p:strVal val="#ppt_y-#ppt_h/2"/>
                                          </p:val>
                                        </p:tav>
                                        <p:tav tm="100000">
                                          <p:val>
                                            <p:strVal val="#ppt_y"/>
                                          </p:val>
                                        </p:tav>
                                      </p:tavLst>
                                    </p:anim>
                                    <p:anim calcmode="lin" valueType="num">
                                      <p:cBhvr>
                                        <p:cTn id="138" dur="500" fill="hold"/>
                                        <p:tgtEl>
                                          <p:spTgt spid="151673"/>
                                        </p:tgtEl>
                                        <p:attrNameLst>
                                          <p:attrName>ppt_w</p:attrName>
                                        </p:attrNameLst>
                                      </p:cBhvr>
                                      <p:tavLst>
                                        <p:tav tm="0">
                                          <p:val>
                                            <p:strVal val="#ppt_w"/>
                                          </p:val>
                                        </p:tav>
                                        <p:tav tm="100000">
                                          <p:val>
                                            <p:strVal val="#ppt_w"/>
                                          </p:val>
                                        </p:tav>
                                      </p:tavLst>
                                    </p:anim>
                                    <p:anim calcmode="lin" valueType="num">
                                      <p:cBhvr>
                                        <p:cTn id="139" dur="500" fill="hold"/>
                                        <p:tgtEl>
                                          <p:spTgt spid="151673"/>
                                        </p:tgtEl>
                                        <p:attrNameLst>
                                          <p:attrName>ppt_h</p:attrName>
                                        </p:attrNameLst>
                                      </p:cBhvr>
                                      <p:tavLst>
                                        <p:tav tm="0">
                                          <p:val>
                                            <p:fltVal val="0"/>
                                          </p:val>
                                        </p:tav>
                                        <p:tav tm="100000">
                                          <p:val>
                                            <p:strVal val="#ppt_h"/>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9" presetClass="entr" presetSubtype="0" fill="hold" grpId="0" nodeType="clickEffect">
                                  <p:stCondLst>
                                    <p:cond delay="0"/>
                                  </p:stCondLst>
                                  <p:childTnLst>
                                    <p:set>
                                      <p:cBhvr>
                                        <p:cTn id="143" dur="1" fill="hold">
                                          <p:stCondLst>
                                            <p:cond delay="0"/>
                                          </p:stCondLst>
                                        </p:cTn>
                                        <p:tgtEl>
                                          <p:spTgt spid="151675"/>
                                        </p:tgtEl>
                                        <p:attrNameLst>
                                          <p:attrName>style.visibility</p:attrName>
                                        </p:attrNameLst>
                                      </p:cBhvr>
                                      <p:to>
                                        <p:strVal val="visible"/>
                                      </p:to>
                                    </p:set>
                                    <p:animEffect transition="in" filter="dissolve">
                                      <p:cBhvr>
                                        <p:cTn id="144" dur="500"/>
                                        <p:tgtEl>
                                          <p:spTgt spid="151675"/>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9" presetClass="entr" presetSubtype="0" fill="hold" grpId="0" nodeType="clickEffect">
                                  <p:stCondLst>
                                    <p:cond delay="0"/>
                                  </p:stCondLst>
                                  <p:childTnLst>
                                    <p:set>
                                      <p:cBhvr>
                                        <p:cTn id="148" dur="1" fill="hold">
                                          <p:stCondLst>
                                            <p:cond delay="0"/>
                                          </p:stCondLst>
                                        </p:cTn>
                                        <p:tgtEl>
                                          <p:spTgt spid="151676"/>
                                        </p:tgtEl>
                                        <p:attrNameLst>
                                          <p:attrName>style.visibility</p:attrName>
                                        </p:attrNameLst>
                                      </p:cBhvr>
                                      <p:to>
                                        <p:strVal val="visible"/>
                                      </p:to>
                                    </p:set>
                                    <p:animEffect transition="in" filter="dissolve">
                                      <p:cBhvr>
                                        <p:cTn id="149" dur="500"/>
                                        <p:tgtEl>
                                          <p:spTgt spid="151676"/>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7" presetClass="entr" presetSubtype="1" fill="hold" grpId="0" nodeType="clickEffect">
                                  <p:stCondLst>
                                    <p:cond delay="0"/>
                                  </p:stCondLst>
                                  <p:childTnLst>
                                    <p:set>
                                      <p:cBhvr>
                                        <p:cTn id="153" dur="1" fill="hold">
                                          <p:stCondLst>
                                            <p:cond delay="0"/>
                                          </p:stCondLst>
                                        </p:cTn>
                                        <p:tgtEl>
                                          <p:spTgt spid="151678"/>
                                        </p:tgtEl>
                                        <p:attrNameLst>
                                          <p:attrName>style.visibility</p:attrName>
                                        </p:attrNameLst>
                                      </p:cBhvr>
                                      <p:to>
                                        <p:strVal val="visible"/>
                                      </p:to>
                                    </p:set>
                                    <p:anim calcmode="lin" valueType="num">
                                      <p:cBhvr>
                                        <p:cTn id="154" dur="500" fill="hold"/>
                                        <p:tgtEl>
                                          <p:spTgt spid="151678"/>
                                        </p:tgtEl>
                                        <p:attrNameLst>
                                          <p:attrName>ppt_x</p:attrName>
                                        </p:attrNameLst>
                                      </p:cBhvr>
                                      <p:tavLst>
                                        <p:tav tm="0">
                                          <p:val>
                                            <p:strVal val="#ppt_x"/>
                                          </p:val>
                                        </p:tav>
                                        <p:tav tm="100000">
                                          <p:val>
                                            <p:strVal val="#ppt_x"/>
                                          </p:val>
                                        </p:tav>
                                      </p:tavLst>
                                    </p:anim>
                                    <p:anim calcmode="lin" valueType="num">
                                      <p:cBhvr>
                                        <p:cTn id="155" dur="500" fill="hold"/>
                                        <p:tgtEl>
                                          <p:spTgt spid="151678"/>
                                        </p:tgtEl>
                                        <p:attrNameLst>
                                          <p:attrName>ppt_y</p:attrName>
                                        </p:attrNameLst>
                                      </p:cBhvr>
                                      <p:tavLst>
                                        <p:tav tm="0">
                                          <p:val>
                                            <p:strVal val="#ppt_y-#ppt_h/2"/>
                                          </p:val>
                                        </p:tav>
                                        <p:tav tm="100000">
                                          <p:val>
                                            <p:strVal val="#ppt_y"/>
                                          </p:val>
                                        </p:tav>
                                      </p:tavLst>
                                    </p:anim>
                                    <p:anim calcmode="lin" valueType="num">
                                      <p:cBhvr>
                                        <p:cTn id="156" dur="500" fill="hold"/>
                                        <p:tgtEl>
                                          <p:spTgt spid="151678"/>
                                        </p:tgtEl>
                                        <p:attrNameLst>
                                          <p:attrName>ppt_w</p:attrName>
                                        </p:attrNameLst>
                                      </p:cBhvr>
                                      <p:tavLst>
                                        <p:tav tm="0">
                                          <p:val>
                                            <p:strVal val="#ppt_w"/>
                                          </p:val>
                                        </p:tav>
                                        <p:tav tm="100000">
                                          <p:val>
                                            <p:strVal val="#ppt_w"/>
                                          </p:val>
                                        </p:tav>
                                      </p:tavLst>
                                    </p:anim>
                                    <p:anim calcmode="lin" valueType="num">
                                      <p:cBhvr>
                                        <p:cTn id="157" dur="500" fill="hold"/>
                                        <p:tgtEl>
                                          <p:spTgt spid="151678"/>
                                        </p:tgtEl>
                                        <p:attrNameLst>
                                          <p:attrName>ppt_h</p:attrName>
                                        </p:attrNameLst>
                                      </p:cBhvr>
                                      <p:tavLst>
                                        <p:tav tm="0">
                                          <p:val>
                                            <p:fltVal val="0"/>
                                          </p:val>
                                        </p:tav>
                                        <p:tav tm="100000">
                                          <p:val>
                                            <p:strVal val="#ppt_h"/>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9" presetClass="entr" presetSubtype="0" fill="hold" grpId="0" nodeType="clickEffect">
                                  <p:stCondLst>
                                    <p:cond delay="0"/>
                                  </p:stCondLst>
                                  <p:childTnLst>
                                    <p:set>
                                      <p:cBhvr>
                                        <p:cTn id="161" dur="1" fill="hold">
                                          <p:stCondLst>
                                            <p:cond delay="0"/>
                                          </p:stCondLst>
                                        </p:cTn>
                                        <p:tgtEl>
                                          <p:spTgt spid="151666"/>
                                        </p:tgtEl>
                                        <p:attrNameLst>
                                          <p:attrName>style.visibility</p:attrName>
                                        </p:attrNameLst>
                                      </p:cBhvr>
                                      <p:to>
                                        <p:strVal val="visible"/>
                                      </p:to>
                                    </p:set>
                                    <p:animEffect transition="in" filter="dissolve">
                                      <p:cBhvr>
                                        <p:cTn id="162" dur="500"/>
                                        <p:tgtEl>
                                          <p:spTgt spid="151666"/>
                                        </p:tgtEl>
                                      </p:cBhvr>
                                    </p:animEffect>
                                  </p:childTnLst>
                                </p:cTn>
                              </p:par>
                            </p:childTnLst>
                          </p:cTn>
                        </p:par>
                        <p:par>
                          <p:cTn id="163" fill="hold" nodeType="afterGroup">
                            <p:stCondLst>
                              <p:cond delay="500"/>
                            </p:stCondLst>
                            <p:childTnLst>
                              <p:par>
                                <p:cTn id="164" presetID="9" presetClass="entr" presetSubtype="0" fill="hold" grpId="0" nodeType="afterEffect">
                                  <p:stCondLst>
                                    <p:cond delay="0"/>
                                  </p:stCondLst>
                                  <p:childTnLst>
                                    <p:set>
                                      <p:cBhvr>
                                        <p:cTn id="165" dur="1" fill="hold">
                                          <p:stCondLst>
                                            <p:cond delay="0"/>
                                          </p:stCondLst>
                                        </p:cTn>
                                        <p:tgtEl>
                                          <p:spTgt spid="151667"/>
                                        </p:tgtEl>
                                        <p:attrNameLst>
                                          <p:attrName>style.visibility</p:attrName>
                                        </p:attrNameLst>
                                      </p:cBhvr>
                                      <p:to>
                                        <p:strVal val="visible"/>
                                      </p:to>
                                    </p:set>
                                    <p:animEffect transition="in" filter="dissolve">
                                      <p:cBhvr>
                                        <p:cTn id="166" dur="500"/>
                                        <p:tgtEl>
                                          <p:spTgt spid="151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623" grpId="0" autoUpdateAnimBg="0"/>
      <p:bldP spid="151647" grpId="0" animBg="1"/>
      <p:bldP spid="151648" grpId="0" autoUpdateAnimBg="0"/>
      <p:bldP spid="151650" grpId="0" animBg="1"/>
      <p:bldP spid="151651" grpId="0" animBg="1"/>
      <p:bldP spid="151653" grpId="0" animBg="1"/>
      <p:bldP spid="151655" grpId="0" animBg="1"/>
      <p:bldP spid="151656" grpId="0" animBg="1"/>
      <p:bldP spid="151657" grpId="0" autoUpdateAnimBg="0"/>
      <p:bldP spid="151658" grpId="0" animBg="1"/>
      <p:bldP spid="151659" grpId="0" autoUpdateAnimBg="0"/>
      <p:bldP spid="151662" grpId="0" animBg="1"/>
      <p:bldP spid="151663" grpId="0" animBg="1"/>
      <p:bldP spid="151664" grpId="0" animBg="1"/>
      <p:bldP spid="151666" grpId="0" animBg="1"/>
      <p:bldP spid="151667" grpId="0" autoUpdateAnimBg="0"/>
      <p:bldP spid="151668" grpId="0" animBg="1"/>
      <p:bldP spid="151670" grpId="0" animBg="1"/>
      <p:bldP spid="151672" grpId="0" animBg="1"/>
      <p:bldP spid="151673" grpId="0" animBg="1"/>
      <p:bldP spid="151674" grpId="0" autoUpdateAnimBg="0"/>
      <p:bldP spid="151675" grpId="0" animBg="1"/>
      <p:bldP spid="151676" grpId="0" autoUpdateAnimBg="0"/>
      <p:bldP spid="151677" grpId="0" animBg="1"/>
      <p:bldP spid="1516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F67453E-955E-4E9A-AB7C-78C458A3494E}"/>
              </a:ext>
            </a:extLst>
          </p:cNvPr>
          <p:cNvSpPr>
            <a:spLocks noGrp="1" noChangeArrowheads="1"/>
          </p:cNvSpPr>
          <p:nvPr>
            <p:ph type="title"/>
          </p:nvPr>
        </p:nvSpPr>
        <p:spPr>
          <a:xfrm>
            <a:off x="609600" y="228600"/>
            <a:ext cx="7696200" cy="457200"/>
          </a:xfrm>
        </p:spPr>
        <p:txBody>
          <a:bodyPr/>
          <a:lstStyle/>
          <a:p>
            <a:pPr eaLnBrk="1" hangingPunct="1"/>
            <a:r>
              <a:rPr lang="zh-CN" altLang="en-US" sz="3200">
                <a:ea typeface="华文新魏" panose="02010800040101010101" pitchFamily="2" charset="-122"/>
              </a:rPr>
              <a:t>指令周期</a:t>
            </a:r>
            <a:r>
              <a:rPr lang="en-US" altLang="zh-CN" sz="3200">
                <a:ea typeface="华文新魏" panose="02010800040101010101" pitchFamily="2" charset="-122"/>
              </a:rPr>
              <a:t>——</a:t>
            </a:r>
            <a:r>
              <a:rPr lang="zh-CN" altLang="en-US" sz="3200">
                <a:ea typeface="华文新魏" panose="02010800040101010101" pitchFamily="2" charset="-122"/>
              </a:rPr>
              <a:t>小结</a:t>
            </a:r>
          </a:p>
        </p:txBody>
      </p:sp>
      <p:sp>
        <p:nvSpPr>
          <p:cNvPr id="152579" name="Rectangle 3">
            <a:extLst>
              <a:ext uri="{FF2B5EF4-FFF2-40B4-BE49-F238E27FC236}">
                <a16:creationId xmlns:a16="http://schemas.microsoft.com/office/drawing/2014/main" id="{C31EE45B-D367-4AF3-8925-CC926603C227}"/>
              </a:ext>
            </a:extLst>
          </p:cNvPr>
          <p:cNvSpPr>
            <a:spLocks noGrp="1" noChangeArrowheads="1"/>
          </p:cNvSpPr>
          <p:nvPr>
            <p:ph type="body" idx="1"/>
          </p:nvPr>
        </p:nvSpPr>
        <p:spPr>
          <a:xfrm>
            <a:off x="381000" y="2286000"/>
            <a:ext cx="8382000" cy="4191000"/>
          </a:xfrm>
        </p:spPr>
        <p:txBody>
          <a:bodyPr/>
          <a:lstStyle/>
          <a:p>
            <a:pPr eaLnBrk="1" hangingPunct="1">
              <a:lnSpc>
                <a:spcPct val="90000"/>
              </a:lnSpc>
              <a:buFontTx/>
              <a:buNone/>
            </a:pPr>
            <a:r>
              <a:rPr lang="zh-CN" altLang="en-US" sz="2800" b="1">
                <a:latin typeface="楷体_GB2312" pitchFamily="49" charset="-122"/>
                <a:ea typeface="楷体_GB2312" pitchFamily="49" charset="-122"/>
              </a:rPr>
              <a:t>各类信息的传送路径</a:t>
            </a:r>
          </a:p>
          <a:p>
            <a:pPr eaLnBrk="1" hangingPunct="1">
              <a:lnSpc>
                <a:spcPct val="90000"/>
              </a:lnSpc>
              <a:buFontTx/>
              <a:buNone/>
            </a:pPr>
            <a:r>
              <a:rPr lang="zh-CN" altLang="en-US" sz="2400" b="1">
                <a:latin typeface="楷体_GB2312" pitchFamily="49" charset="-122"/>
                <a:ea typeface="楷体_GB2312" pitchFamily="49" charset="-122"/>
              </a:rPr>
              <a:t>指令地址： </a:t>
            </a:r>
            <a:r>
              <a:rPr lang="en-US" altLang="zh-CN" sz="2400" b="1">
                <a:solidFill>
                  <a:srgbClr val="0B6DB7"/>
                </a:solidFill>
                <a:latin typeface="楷体_GB2312" pitchFamily="49" charset="-122"/>
                <a:ea typeface="楷体_GB2312" pitchFamily="49" charset="-122"/>
              </a:rPr>
              <a:t>PC → ABUS → AR</a:t>
            </a:r>
          </a:p>
          <a:p>
            <a:pPr eaLnBrk="1" hangingPunct="1">
              <a:lnSpc>
                <a:spcPct val="90000"/>
              </a:lnSpc>
              <a:buFontTx/>
              <a:buNone/>
            </a:pPr>
            <a:r>
              <a:rPr lang="zh-CN" altLang="en-US" sz="2400" b="1">
                <a:latin typeface="楷体_GB2312" pitchFamily="49" charset="-122"/>
                <a:ea typeface="楷体_GB2312" pitchFamily="49" charset="-122"/>
              </a:rPr>
              <a:t>指令：</a:t>
            </a:r>
            <a:r>
              <a:rPr lang="en-US" altLang="zh-CN" sz="2400" b="1">
                <a:latin typeface="楷体_GB2312" pitchFamily="49" charset="-122"/>
                <a:ea typeface="楷体_GB2312" pitchFamily="49" charset="-122"/>
              </a:rPr>
              <a:t>M→ DBUS → DR → IR</a:t>
            </a:r>
          </a:p>
          <a:p>
            <a:pPr eaLnBrk="1" hangingPunct="1">
              <a:lnSpc>
                <a:spcPct val="90000"/>
              </a:lnSpc>
              <a:buFontTx/>
              <a:buNone/>
            </a:pPr>
            <a:r>
              <a:rPr lang="zh-CN" altLang="en-US" sz="2400" b="1">
                <a:latin typeface="楷体_GB2312" pitchFamily="49" charset="-122"/>
                <a:ea typeface="楷体_GB2312" pitchFamily="49" charset="-122"/>
              </a:rPr>
              <a:t>数据地址：取决于寻址方式，以</a:t>
            </a:r>
            <a:r>
              <a:rPr lang="zh-CN" altLang="en-US" sz="2400" b="1">
                <a:solidFill>
                  <a:srgbClr val="0B6DB7"/>
                </a:solidFill>
                <a:latin typeface="楷体_GB2312" pitchFamily="49" charset="-122"/>
                <a:ea typeface="楷体_GB2312" pitchFamily="49" charset="-122"/>
              </a:rPr>
              <a:t>直接寻址</a:t>
            </a:r>
            <a:r>
              <a:rPr lang="zh-CN" altLang="en-US" sz="2400" b="1">
                <a:latin typeface="楷体_GB2312" pitchFamily="49" charset="-122"/>
                <a:ea typeface="楷体_GB2312" pitchFamily="49" charset="-122"/>
              </a:rPr>
              <a:t>为例</a:t>
            </a:r>
          </a:p>
          <a:p>
            <a:pPr eaLnBrk="1" hangingPunct="1">
              <a:lnSpc>
                <a:spcPct val="90000"/>
              </a:lnSpc>
              <a:buFontTx/>
              <a:buNone/>
            </a:pPr>
            <a:r>
              <a:rPr lang="zh-CN" altLang="en-US" sz="2400" b="1">
                <a:latin typeface="楷体_GB2312" pitchFamily="49" charset="-122"/>
                <a:ea typeface="楷体_GB2312" pitchFamily="49" charset="-122"/>
              </a:rPr>
              <a:t>          </a:t>
            </a:r>
            <a:r>
              <a:rPr lang="en-US" altLang="zh-CN" sz="2400" b="1">
                <a:solidFill>
                  <a:srgbClr val="0B6DB7"/>
                </a:solidFill>
                <a:latin typeface="楷体_GB2312" pitchFamily="49" charset="-122"/>
                <a:ea typeface="楷体_GB2312" pitchFamily="49" charset="-122"/>
              </a:rPr>
              <a:t>IR →ABUS → AR</a:t>
            </a:r>
          </a:p>
          <a:p>
            <a:pPr eaLnBrk="1" hangingPunct="1">
              <a:lnSpc>
                <a:spcPct val="90000"/>
              </a:lnSpc>
              <a:buFontTx/>
              <a:buNone/>
            </a:pPr>
            <a:r>
              <a:rPr lang="zh-CN" altLang="en-US" sz="2400" b="1">
                <a:latin typeface="楷体_GB2312" pitchFamily="49" charset="-122"/>
                <a:ea typeface="楷体_GB2312" pitchFamily="49" charset="-122"/>
              </a:rPr>
              <a:t>数据： </a:t>
            </a:r>
          </a:p>
          <a:p>
            <a:pPr eaLnBrk="1" hangingPunct="1">
              <a:lnSpc>
                <a:spcPct val="90000"/>
              </a:lnSpc>
              <a:buFontTx/>
              <a:buNone/>
            </a:pPr>
            <a:r>
              <a:rPr lang="zh-CN" altLang="en-US" sz="2400" b="1">
                <a:latin typeface="楷体_GB2312" pitchFamily="49" charset="-122"/>
                <a:ea typeface="楷体_GB2312" pitchFamily="49" charset="-122"/>
              </a:rPr>
              <a:t>  寄存器</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寄存器     总线直接传送</a:t>
            </a:r>
          </a:p>
          <a:p>
            <a:pPr eaLnBrk="1" hangingPunct="1">
              <a:lnSpc>
                <a:spcPct val="90000"/>
              </a:lnSpc>
              <a:buFontTx/>
              <a:buNone/>
            </a:pPr>
            <a:r>
              <a:rPr lang="zh-CN" altLang="en-US" sz="2400" b="1">
                <a:latin typeface="楷体_GB2312" pitchFamily="49" charset="-122"/>
                <a:ea typeface="楷体_GB2312" pitchFamily="49" charset="-122"/>
              </a:rPr>
              <a:t>  寄存器</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存储器     </a:t>
            </a:r>
            <a:r>
              <a:rPr lang="en-US" altLang="zh-CN" sz="2400" b="1">
                <a:latin typeface="楷体_GB2312" pitchFamily="49" charset="-122"/>
                <a:ea typeface="楷体_GB2312" pitchFamily="49" charset="-122"/>
              </a:rPr>
              <a:t>Ri → DBUS → DR → M</a:t>
            </a:r>
          </a:p>
          <a:p>
            <a:pPr eaLnBrk="1" hangingPunct="1">
              <a:lnSpc>
                <a:spcPct val="90000"/>
              </a:lnSpc>
              <a:buFontTx/>
              <a:buNone/>
            </a:pPr>
            <a:r>
              <a:rPr lang="en-US" altLang="zh-CN" sz="2400" b="1">
                <a:latin typeface="楷体_GB2312" pitchFamily="49" charset="-122"/>
                <a:ea typeface="楷体_GB2312" pitchFamily="49" charset="-122"/>
              </a:rPr>
              <a:t>  </a:t>
            </a:r>
            <a:r>
              <a:rPr lang="zh-CN" altLang="en-US" sz="2400" b="1">
                <a:latin typeface="楷体_GB2312" pitchFamily="49" charset="-122"/>
                <a:ea typeface="楷体_GB2312" pitchFamily="49" charset="-122"/>
              </a:rPr>
              <a:t>存储器</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寄存器     </a:t>
            </a:r>
            <a:r>
              <a:rPr lang="en-US" altLang="zh-CN" sz="2400" b="1">
                <a:latin typeface="楷体_GB2312" pitchFamily="49" charset="-122"/>
                <a:ea typeface="楷体_GB2312" pitchFamily="49" charset="-122"/>
              </a:rPr>
              <a:t>M → DBUS → DR → Ri</a:t>
            </a:r>
          </a:p>
        </p:txBody>
      </p:sp>
      <p:sp>
        <p:nvSpPr>
          <p:cNvPr id="152580" name="Rectangle 4">
            <a:extLst>
              <a:ext uri="{FF2B5EF4-FFF2-40B4-BE49-F238E27FC236}">
                <a16:creationId xmlns:a16="http://schemas.microsoft.com/office/drawing/2014/main" id="{EED555B8-03EA-43F7-8C5C-03B6DBD66667}"/>
              </a:ext>
            </a:extLst>
          </p:cNvPr>
          <p:cNvSpPr>
            <a:spLocks noChangeArrowheads="1"/>
          </p:cNvSpPr>
          <p:nvPr/>
        </p:nvSpPr>
        <p:spPr bwMode="auto">
          <a:xfrm>
            <a:off x="0" y="685800"/>
            <a:ext cx="8763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         </a:t>
            </a:r>
            <a:r>
              <a:rPr kumimoji="0" lang="zh-CN" altLang="en-US" sz="28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计算机完成指令的过程就是使各类信息（指令、地址、数据）依据正确的路径流动。</a:t>
            </a:r>
          </a:p>
        </p:txBody>
      </p:sp>
      <p:sp>
        <p:nvSpPr>
          <p:cNvPr id="152581" name="Rectangle 5">
            <a:extLst>
              <a:ext uri="{FF2B5EF4-FFF2-40B4-BE49-F238E27FC236}">
                <a16:creationId xmlns:a16="http://schemas.microsoft.com/office/drawing/2014/main" id="{06D0A0AF-891D-4788-8B92-12BA9213B37C}"/>
              </a:ext>
            </a:extLst>
          </p:cNvPr>
          <p:cNvSpPr>
            <a:spLocks noChangeArrowheads="1"/>
          </p:cNvSpPr>
          <p:nvPr/>
        </p:nvSpPr>
        <p:spPr bwMode="auto">
          <a:xfrm>
            <a:off x="0" y="16764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zh-CN" sz="2800" b="1" i="0" u="none" strike="noStrike" kern="1200" cap="none" spc="0" normalizeH="0" baseline="0" noProof="0">
                <a:ln>
                  <a:noFill/>
                </a:ln>
                <a:solidFill>
                  <a:srgbClr val="993366"/>
                </a:solidFill>
                <a:effectLst/>
                <a:uLnTx/>
                <a:uFillTx/>
                <a:latin typeface="楷体_GB2312" pitchFamily="49" charset="-122"/>
                <a:ea typeface="楷体_GB2312" pitchFamily="49" charset="-122"/>
                <a:cs typeface="+mn-cs"/>
              </a:rPr>
              <a:t>   </a:t>
            </a:r>
            <a:r>
              <a:rPr kumimoji="0"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通常把各部件之间传送信息的通路称为</a:t>
            </a:r>
            <a:r>
              <a:rPr kumimoji="0" lang="zh-CN" altLang="en-US" sz="28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a:t>
            </a:r>
            <a:r>
              <a:rPr kumimoji="0" lang="zh-CN" altLang="en-US" sz="2800" b="1" i="0" u="none" strike="noStrike" kern="1200" cap="none" spc="0" normalizeH="0" baseline="0" noProof="0">
                <a:ln>
                  <a:noFill/>
                </a:ln>
                <a:solidFill>
                  <a:srgbClr val="FF3300"/>
                </a:solidFill>
                <a:effectLst/>
                <a:uLnTx/>
                <a:uFillTx/>
                <a:latin typeface="楷体_GB2312" pitchFamily="49" charset="-122"/>
                <a:ea typeface="楷体_GB2312" pitchFamily="49" charset="-122"/>
                <a:cs typeface="+mn-cs"/>
              </a:rPr>
              <a:t>数据通路</a:t>
            </a:r>
            <a:r>
              <a:rPr kumimoji="0" lang="zh-CN" altLang="en-US" sz="28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a:t>
            </a:r>
            <a:r>
              <a:rPr kumimoji="0" lang="zh-CN" altLang="en-US" sz="2800" b="1" i="0" u="none" strike="noStrike" kern="1200" cap="none" spc="0" normalizeH="0" baseline="0" noProof="0">
                <a:ln>
                  <a:noFill/>
                </a:ln>
                <a:solidFill>
                  <a:srgbClr val="000000"/>
                </a:solidFill>
                <a:effectLst/>
                <a:uLnTx/>
                <a:uFillTx/>
                <a:latin typeface="楷体_GB2312" pitchFamily="49" charset="-122"/>
                <a:ea typeface="楷体_GB2312" pitchFamily="49" charset="-122"/>
                <a:cs typeface="+mn-cs"/>
              </a:rPr>
              <a:t>。</a:t>
            </a:r>
          </a:p>
        </p:txBody>
      </p:sp>
    </p:spTree>
    <p:extLst>
      <p:ext uri="{BB962C8B-B14F-4D97-AF65-F5344CB8AC3E}">
        <p14:creationId xmlns:p14="http://schemas.microsoft.com/office/powerpoint/2010/main" val="18381343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580"/>
                                        </p:tgtEl>
                                        <p:attrNameLst>
                                          <p:attrName>style.visibility</p:attrName>
                                        </p:attrNameLst>
                                      </p:cBhvr>
                                      <p:to>
                                        <p:strVal val="visible"/>
                                      </p:to>
                                    </p:set>
                                    <p:anim calcmode="lin" valueType="num">
                                      <p:cBhvr additive="base">
                                        <p:cTn id="7" dur="500" fill="hold"/>
                                        <p:tgtEl>
                                          <p:spTgt spid="152580"/>
                                        </p:tgtEl>
                                        <p:attrNameLst>
                                          <p:attrName>ppt_x</p:attrName>
                                        </p:attrNameLst>
                                      </p:cBhvr>
                                      <p:tavLst>
                                        <p:tav tm="0">
                                          <p:val>
                                            <p:strVal val="#ppt_x"/>
                                          </p:val>
                                        </p:tav>
                                        <p:tav tm="100000">
                                          <p:val>
                                            <p:strVal val="#ppt_x"/>
                                          </p:val>
                                        </p:tav>
                                      </p:tavLst>
                                    </p:anim>
                                    <p:anim calcmode="lin" valueType="num">
                                      <p:cBhvr additive="base">
                                        <p:cTn id="8" dur="500" fill="hold"/>
                                        <p:tgtEl>
                                          <p:spTgt spid="15258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2581"/>
                                        </p:tgtEl>
                                        <p:attrNameLst>
                                          <p:attrName>style.visibility</p:attrName>
                                        </p:attrNameLst>
                                      </p:cBhvr>
                                      <p:to>
                                        <p:strVal val="visible"/>
                                      </p:to>
                                    </p:set>
                                    <p:anim calcmode="lin" valueType="num">
                                      <p:cBhvr additive="base">
                                        <p:cTn id="11" dur="500" fill="hold"/>
                                        <p:tgtEl>
                                          <p:spTgt spid="152581"/>
                                        </p:tgtEl>
                                        <p:attrNameLst>
                                          <p:attrName>ppt_x</p:attrName>
                                        </p:attrNameLst>
                                      </p:cBhvr>
                                      <p:tavLst>
                                        <p:tav tm="0">
                                          <p:val>
                                            <p:strVal val="#ppt_x"/>
                                          </p:val>
                                        </p:tav>
                                        <p:tav tm="100000">
                                          <p:val>
                                            <p:strVal val="#ppt_x"/>
                                          </p:val>
                                        </p:tav>
                                      </p:tavLst>
                                    </p:anim>
                                    <p:anim calcmode="lin" valueType="num">
                                      <p:cBhvr additive="base">
                                        <p:cTn id="12" dur="500" fill="hold"/>
                                        <p:tgtEl>
                                          <p:spTgt spid="15258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52579">
                                            <p:txEl>
                                              <p:pRg st="0" end="0"/>
                                            </p:txEl>
                                          </p:spTgt>
                                        </p:tgtEl>
                                        <p:attrNameLst>
                                          <p:attrName>style.visibility</p:attrName>
                                        </p:attrNameLst>
                                      </p:cBhvr>
                                      <p:to>
                                        <p:strVal val="visible"/>
                                      </p:to>
                                    </p:set>
                                    <p:anim calcmode="lin" valueType="num">
                                      <p:cBhvr additive="base">
                                        <p:cTn id="17" dur="500" fill="hold"/>
                                        <p:tgtEl>
                                          <p:spTgt spid="15257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25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52579">
                                            <p:txEl>
                                              <p:pRg st="1" end="1"/>
                                            </p:txEl>
                                          </p:spTgt>
                                        </p:tgtEl>
                                        <p:attrNameLst>
                                          <p:attrName>style.visibility</p:attrName>
                                        </p:attrNameLst>
                                      </p:cBhvr>
                                      <p:to>
                                        <p:strVal val="visible"/>
                                      </p:to>
                                    </p:set>
                                    <p:anim calcmode="lin" valueType="num">
                                      <p:cBhvr additive="base">
                                        <p:cTn id="23" dur="500" fill="hold"/>
                                        <p:tgtEl>
                                          <p:spTgt spid="152579">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2579">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2579">
                                            <p:txEl>
                                              <p:pRg st="2" end="2"/>
                                            </p:txEl>
                                          </p:spTgt>
                                        </p:tgtEl>
                                        <p:attrNameLst>
                                          <p:attrName>style.visibility</p:attrName>
                                        </p:attrNameLst>
                                      </p:cBhvr>
                                      <p:to>
                                        <p:strVal val="visible"/>
                                      </p:to>
                                    </p:set>
                                    <p:anim calcmode="lin" valueType="num">
                                      <p:cBhvr additive="base">
                                        <p:cTn id="27" dur="500" fill="hold"/>
                                        <p:tgtEl>
                                          <p:spTgt spid="152579">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25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52579">
                                            <p:txEl>
                                              <p:pRg st="3" end="3"/>
                                            </p:txEl>
                                          </p:spTgt>
                                        </p:tgtEl>
                                        <p:attrNameLst>
                                          <p:attrName>style.visibility</p:attrName>
                                        </p:attrNameLst>
                                      </p:cBhvr>
                                      <p:to>
                                        <p:strVal val="visible"/>
                                      </p:to>
                                    </p:set>
                                    <p:anim calcmode="lin" valueType="num">
                                      <p:cBhvr additive="base">
                                        <p:cTn id="33" dur="500" fill="hold"/>
                                        <p:tgtEl>
                                          <p:spTgt spid="152579">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2579">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2579">
                                            <p:txEl>
                                              <p:pRg st="4" end="4"/>
                                            </p:txEl>
                                          </p:spTgt>
                                        </p:tgtEl>
                                        <p:attrNameLst>
                                          <p:attrName>style.visibility</p:attrName>
                                        </p:attrNameLst>
                                      </p:cBhvr>
                                      <p:to>
                                        <p:strVal val="visible"/>
                                      </p:to>
                                    </p:set>
                                    <p:anim calcmode="lin" valueType="num">
                                      <p:cBhvr additive="base">
                                        <p:cTn id="37" dur="500" fill="hold"/>
                                        <p:tgtEl>
                                          <p:spTgt spid="15257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25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52579">
                                            <p:txEl>
                                              <p:pRg st="5" end="5"/>
                                            </p:txEl>
                                          </p:spTgt>
                                        </p:tgtEl>
                                        <p:attrNameLst>
                                          <p:attrName>style.visibility</p:attrName>
                                        </p:attrNameLst>
                                      </p:cBhvr>
                                      <p:to>
                                        <p:strVal val="visible"/>
                                      </p:to>
                                    </p:set>
                                    <p:anim calcmode="lin" valueType="num">
                                      <p:cBhvr additive="base">
                                        <p:cTn id="43" dur="500" fill="hold"/>
                                        <p:tgtEl>
                                          <p:spTgt spid="152579">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2579">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2579">
                                            <p:txEl>
                                              <p:pRg st="6" end="6"/>
                                            </p:txEl>
                                          </p:spTgt>
                                        </p:tgtEl>
                                        <p:attrNameLst>
                                          <p:attrName>style.visibility</p:attrName>
                                        </p:attrNameLst>
                                      </p:cBhvr>
                                      <p:to>
                                        <p:strVal val="visible"/>
                                      </p:to>
                                    </p:set>
                                    <p:anim calcmode="lin" valueType="num">
                                      <p:cBhvr additive="base">
                                        <p:cTn id="47" dur="500" fill="hold"/>
                                        <p:tgtEl>
                                          <p:spTgt spid="152579">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52579">
                                            <p:txEl>
                                              <p:pRg st="6" end="6"/>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2579">
                                            <p:txEl>
                                              <p:pRg st="7" end="7"/>
                                            </p:txEl>
                                          </p:spTgt>
                                        </p:tgtEl>
                                        <p:attrNameLst>
                                          <p:attrName>style.visibility</p:attrName>
                                        </p:attrNameLst>
                                      </p:cBhvr>
                                      <p:to>
                                        <p:strVal val="visible"/>
                                      </p:to>
                                    </p:set>
                                    <p:anim calcmode="lin" valueType="num">
                                      <p:cBhvr additive="base">
                                        <p:cTn id="51" dur="500" fill="hold"/>
                                        <p:tgtEl>
                                          <p:spTgt spid="152579">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52579">
                                            <p:txEl>
                                              <p:pRg st="7" end="7"/>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2579">
                                            <p:txEl>
                                              <p:pRg st="8" end="8"/>
                                            </p:txEl>
                                          </p:spTgt>
                                        </p:tgtEl>
                                        <p:attrNameLst>
                                          <p:attrName>style.visibility</p:attrName>
                                        </p:attrNameLst>
                                      </p:cBhvr>
                                      <p:to>
                                        <p:strVal val="visible"/>
                                      </p:to>
                                    </p:set>
                                    <p:anim calcmode="lin" valueType="num">
                                      <p:cBhvr additive="base">
                                        <p:cTn id="55" dur="500" fill="hold"/>
                                        <p:tgtEl>
                                          <p:spTgt spid="15257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257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p:bldP spid="1525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7B584ADC-FC9B-4CBC-AA52-83FFDB10F278}"/>
              </a:ext>
            </a:extLst>
          </p:cNvPr>
          <p:cNvSpPr txBox="1">
            <a:spLocks noChangeArrowheads="1"/>
          </p:cNvSpPr>
          <p:nvPr/>
        </p:nvSpPr>
        <p:spPr bwMode="auto">
          <a:xfrm>
            <a:off x="2286000" y="5791200"/>
            <a:ext cx="76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4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p>
        </p:txBody>
      </p:sp>
      <p:sp>
        <p:nvSpPr>
          <p:cNvPr id="23555" name="Text Box 3">
            <a:extLst>
              <a:ext uri="{FF2B5EF4-FFF2-40B4-BE49-F238E27FC236}">
                <a16:creationId xmlns:a16="http://schemas.microsoft.com/office/drawing/2014/main" id="{70FB95C2-2066-4E17-809F-126961EC4A5A}"/>
              </a:ext>
            </a:extLst>
          </p:cNvPr>
          <p:cNvSpPr txBox="1">
            <a:spLocks noChangeArrowheads="1"/>
          </p:cNvSpPr>
          <p:nvPr/>
        </p:nvSpPr>
        <p:spPr bwMode="auto">
          <a:xfrm>
            <a:off x="3962400" y="5791200"/>
            <a:ext cx="76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4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p>
        </p:txBody>
      </p:sp>
      <p:sp>
        <p:nvSpPr>
          <p:cNvPr id="153604" name="AutoShape 4">
            <a:extLst>
              <a:ext uri="{FF2B5EF4-FFF2-40B4-BE49-F238E27FC236}">
                <a16:creationId xmlns:a16="http://schemas.microsoft.com/office/drawing/2014/main" id="{7410AE86-DA3F-4D44-B468-56FCD0A95AE3}"/>
              </a:ext>
            </a:extLst>
          </p:cNvPr>
          <p:cNvSpPr>
            <a:spLocks noChangeArrowheads="1"/>
          </p:cNvSpPr>
          <p:nvPr/>
        </p:nvSpPr>
        <p:spPr bwMode="auto">
          <a:xfrm>
            <a:off x="3200400" y="1447800"/>
            <a:ext cx="2209800" cy="838200"/>
          </a:xfrm>
          <a:prstGeom prst="flowChartProcess">
            <a:avLst/>
          </a:prstGeom>
          <a:solidFill>
            <a:srgbClr val="FFFF00"/>
          </a:solid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itchFamily="34" charset="0"/>
                <a:ea typeface="宋体" charset="-122"/>
                <a:cs typeface="+mn-cs"/>
              </a:rPr>
              <a:t>PC→AR →ABUS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itchFamily="34" charset="0"/>
                <a:ea typeface="宋体" charset="-122"/>
                <a:cs typeface="+mn-cs"/>
              </a:rPr>
              <a:t>DBUS →DR →IR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itchFamily="34" charset="0"/>
                <a:ea typeface="宋体" charset="-122"/>
                <a:cs typeface="+mn-cs"/>
              </a:rPr>
              <a:t>PC +1</a:t>
            </a:r>
          </a:p>
        </p:txBody>
      </p:sp>
      <p:sp>
        <p:nvSpPr>
          <p:cNvPr id="153605" name="AutoShape 5">
            <a:extLst>
              <a:ext uri="{FF2B5EF4-FFF2-40B4-BE49-F238E27FC236}">
                <a16:creationId xmlns:a16="http://schemas.microsoft.com/office/drawing/2014/main" id="{B36510CB-CAC5-4603-B04E-B7C64C826FEB}"/>
              </a:ext>
            </a:extLst>
          </p:cNvPr>
          <p:cNvSpPr>
            <a:spLocks noChangeArrowheads="1"/>
          </p:cNvSpPr>
          <p:nvPr/>
        </p:nvSpPr>
        <p:spPr bwMode="auto">
          <a:xfrm>
            <a:off x="2971800" y="2743200"/>
            <a:ext cx="2438400" cy="609600"/>
          </a:xfrm>
          <a:prstGeom prst="flowChartDecision">
            <a:avLst/>
          </a:prstGeom>
          <a:gradFill rotWithShape="0">
            <a:gsLst>
              <a:gs pos="0">
                <a:srgbClr val="5E9EFF"/>
              </a:gs>
              <a:gs pos="20000">
                <a:srgbClr val="85C2FF"/>
              </a:gs>
              <a:gs pos="35000">
                <a:srgbClr val="C4D6EB"/>
              </a:gs>
              <a:gs pos="50000">
                <a:srgbClr val="FFEBFA"/>
              </a:gs>
              <a:gs pos="65000">
                <a:srgbClr val="C4D6EB"/>
              </a:gs>
              <a:gs pos="80001">
                <a:srgbClr val="85C2FF"/>
              </a:gs>
              <a:gs pos="100000">
                <a:srgbClr val="5E9EFF"/>
              </a:gs>
            </a:gsLst>
            <a:lin ang="5400000" scaled="1"/>
          </a:grad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993366"/>
                </a:solidFill>
                <a:effectLst/>
                <a:uLnTx/>
                <a:uFillTx/>
                <a:latin typeface="Tahoma" pitchFamily="34" charset="0"/>
                <a:ea typeface="宋体" charset="-122"/>
                <a:cs typeface="+mn-cs"/>
              </a:rPr>
              <a:t>译码或测试</a:t>
            </a:r>
          </a:p>
        </p:txBody>
      </p:sp>
      <p:sp>
        <p:nvSpPr>
          <p:cNvPr id="153606" name="AutoShape 6">
            <a:extLst>
              <a:ext uri="{FF2B5EF4-FFF2-40B4-BE49-F238E27FC236}">
                <a16:creationId xmlns:a16="http://schemas.microsoft.com/office/drawing/2014/main" id="{196B1E0C-2FA1-459D-B18F-5CB49D4F661B}"/>
              </a:ext>
            </a:extLst>
          </p:cNvPr>
          <p:cNvSpPr>
            <a:spLocks noChangeArrowheads="1"/>
          </p:cNvSpPr>
          <p:nvPr/>
        </p:nvSpPr>
        <p:spPr bwMode="auto">
          <a:xfrm>
            <a:off x="533400" y="3810000"/>
            <a:ext cx="1143000" cy="533400"/>
          </a:xfrm>
          <a:prstGeom prst="flowChartProcess">
            <a:avLst/>
          </a:prstGeom>
          <a:solidFill>
            <a:srgbClr val="FFFF00"/>
          </a:solid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itchFamily="34" charset="0"/>
                <a:ea typeface="宋体" charset="-122"/>
                <a:cs typeface="+mn-cs"/>
              </a:rPr>
              <a:t>0 →AC</a:t>
            </a:r>
          </a:p>
        </p:txBody>
      </p:sp>
      <p:sp>
        <p:nvSpPr>
          <p:cNvPr id="153607" name="AutoShape 7">
            <a:extLst>
              <a:ext uri="{FF2B5EF4-FFF2-40B4-BE49-F238E27FC236}">
                <a16:creationId xmlns:a16="http://schemas.microsoft.com/office/drawing/2014/main" id="{CF69B9A4-E8C2-449C-B754-4B31E9307802}"/>
              </a:ext>
            </a:extLst>
          </p:cNvPr>
          <p:cNvSpPr>
            <a:spLocks noChangeArrowheads="1"/>
          </p:cNvSpPr>
          <p:nvPr/>
        </p:nvSpPr>
        <p:spPr bwMode="auto">
          <a:xfrm>
            <a:off x="2133600" y="3810000"/>
            <a:ext cx="1143000" cy="533400"/>
          </a:xfrm>
          <a:prstGeom prst="flowChartProcess">
            <a:avLst/>
          </a:prstGeom>
          <a:solidFill>
            <a:srgbClr val="FFFF00"/>
          </a:solid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itchFamily="34" charset="0"/>
                <a:ea typeface="宋体" charset="-122"/>
                <a:cs typeface="+mn-cs"/>
              </a:rPr>
              <a:t>IR →AR</a:t>
            </a:r>
          </a:p>
        </p:txBody>
      </p:sp>
      <p:sp>
        <p:nvSpPr>
          <p:cNvPr id="153608" name="AutoShape 8">
            <a:extLst>
              <a:ext uri="{FF2B5EF4-FFF2-40B4-BE49-F238E27FC236}">
                <a16:creationId xmlns:a16="http://schemas.microsoft.com/office/drawing/2014/main" id="{21FD48F7-F106-4398-A9B6-BF8EB6FAC791}"/>
              </a:ext>
            </a:extLst>
          </p:cNvPr>
          <p:cNvSpPr>
            <a:spLocks noChangeArrowheads="1"/>
          </p:cNvSpPr>
          <p:nvPr/>
        </p:nvSpPr>
        <p:spPr bwMode="auto">
          <a:xfrm>
            <a:off x="3733800" y="3810000"/>
            <a:ext cx="1143000" cy="533400"/>
          </a:xfrm>
          <a:prstGeom prst="flowChartProcess">
            <a:avLst/>
          </a:prstGeom>
          <a:solidFill>
            <a:srgbClr val="FFFF00"/>
          </a:solid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itchFamily="34" charset="0"/>
                <a:ea typeface="宋体" charset="-122"/>
                <a:cs typeface="+mn-cs"/>
              </a:rPr>
              <a:t>IR →AR</a:t>
            </a:r>
          </a:p>
        </p:txBody>
      </p:sp>
      <p:sp>
        <p:nvSpPr>
          <p:cNvPr id="153609" name="AutoShape 9">
            <a:extLst>
              <a:ext uri="{FF2B5EF4-FFF2-40B4-BE49-F238E27FC236}">
                <a16:creationId xmlns:a16="http://schemas.microsoft.com/office/drawing/2014/main" id="{68B6C215-B44B-4B08-8AD6-85D4EE37B8EE}"/>
              </a:ext>
            </a:extLst>
          </p:cNvPr>
          <p:cNvSpPr>
            <a:spLocks noChangeArrowheads="1"/>
          </p:cNvSpPr>
          <p:nvPr/>
        </p:nvSpPr>
        <p:spPr bwMode="auto">
          <a:xfrm>
            <a:off x="5257800" y="3810000"/>
            <a:ext cx="1143000" cy="533400"/>
          </a:xfrm>
          <a:prstGeom prst="flowChartProcess">
            <a:avLst/>
          </a:prstGeom>
          <a:solidFill>
            <a:srgbClr val="FFFF00"/>
          </a:solid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itchFamily="34" charset="0"/>
                <a:ea typeface="宋体" charset="-122"/>
                <a:cs typeface="+mn-cs"/>
              </a:rPr>
              <a:t>IR →PC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itchFamily="34" charset="0"/>
                <a:ea typeface="宋体" charset="-122"/>
                <a:cs typeface="+mn-cs"/>
              </a:rPr>
              <a:t>PC→AR</a:t>
            </a:r>
          </a:p>
        </p:txBody>
      </p:sp>
      <p:sp>
        <p:nvSpPr>
          <p:cNvPr id="153610" name="AutoShape 10">
            <a:extLst>
              <a:ext uri="{FF2B5EF4-FFF2-40B4-BE49-F238E27FC236}">
                <a16:creationId xmlns:a16="http://schemas.microsoft.com/office/drawing/2014/main" id="{5859245E-581A-49D8-89E1-F850EF636659}"/>
              </a:ext>
            </a:extLst>
          </p:cNvPr>
          <p:cNvSpPr>
            <a:spLocks noChangeArrowheads="1"/>
          </p:cNvSpPr>
          <p:nvPr/>
        </p:nvSpPr>
        <p:spPr bwMode="auto">
          <a:xfrm>
            <a:off x="6781800" y="3810000"/>
            <a:ext cx="1066800" cy="533400"/>
          </a:xfrm>
          <a:prstGeom prst="flowChartProcess">
            <a:avLst/>
          </a:prstGeom>
          <a:solidFill>
            <a:srgbClr val="FFFF00"/>
          </a:solid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1600" b="0" i="0" u="none" strike="noStrike" kern="1200" cap="none" spc="0" normalizeH="0" baseline="0" noProof="0">
              <a:ln>
                <a:noFill/>
              </a:ln>
              <a:solidFill>
                <a:srgbClr val="000000"/>
              </a:solidFill>
              <a:effectLst/>
              <a:uLnTx/>
              <a:uFillTx/>
              <a:latin typeface="Tahoma" pitchFamily="34" charset="0"/>
              <a:ea typeface="宋体" charset="-122"/>
              <a:cs typeface="+mn-cs"/>
            </a:endParaRPr>
          </a:p>
        </p:txBody>
      </p:sp>
      <p:sp>
        <p:nvSpPr>
          <p:cNvPr id="153611" name="AutoShape 11">
            <a:extLst>
              <a:ext uri="{FF2B5EF4-FFF2-40B4-BE49-F238E27FC236}">
                <a16:creationId xmlns:a16="http://schemas.microsoft.com/office/drawing/2014/main" id="{6A421035-CCD3-4940-999C-AE64A31D4D21}"/>
              </a:ext>
            </a:extLst>
          </p:cNvPr>
          <p:cNvSpPr>
            <a:spLocks noChangeArrowheads="1"/>
          </p:cNvSpPr>
          <p:nvPr/>
        </p:nvSpPr>
        <p:spPr bwMode="auto">
          <a:xfrm>
            <a:off x="1905000" y="4724400"/>
            <a:ext cx="1524000" cy="990600"/>
          </a:xfrm>
          <a:prstGeom prst="flowChartProcess">
            <a:avLst/>
          </a:prstGeom>
          <a:solidFill>
            <a:srgbClr val="FFFF00"/>
          </a:solid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a:ln>
                  <a:noFill/>
                </a:ln>
                <a:solidFill>
                  <a:srgbClr val="000000"/>
                </a:solidFill>
                <a:effectLst/>
                <a:uLnTx/>
                <a:uFillTx/>
                <a:latin typeface="Tahoma" pitchFamily="34" charset="0"/>
                <a:ea typeface="宋体" charset="-122"/>
                <a:cs typeface="+mn-cs"/>
              </a:rPr>
              <a:t>AR →ABUS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a:ln>
                  <a:noFill/>
                </a:ln>
                <a:solidFill>
                  <a:srgbClr val="000000"/>
                </a:solidFill>
                <a:effectLst/>
                <a:uLnTx/>
                <a:uFillTx/>
                <a:latin typeface="Tahoma" pitchFamily="34" charset="0"/>
                <a:ea typeface="宋体" charset="-122"/>
                <a:cs typeface="+mn-cs"/>
              </a:rPr>
              <a:t>DBUS →DR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a:ln>
                  <a:noFill/>
                </a:ln>
                <a:solidFill>
                  <a:srgbClr val="000000"/>
                </a:solidFill>
                <a:effectLst/>
                <a:uLnTx/>
                <a:uFillTx/>
                <a:latin typeface="Tahoma" pitchFamily="34" charset="0"/>
                <a:ea typeface="宋体" charset="-122"/>
                <a:cs typeface="+mn-cs"/>
              </a:rPr>
              <a:t>add→ALU</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a:ln>
                  <a:noFill/>
                </a:ln>
                <a:solidFill>
                  <a:srgbClr val="000000"/>
                </a:solidFill>
                <a:effectLst/>
                <a:uLnTx/>
                <a:uFillTx/>
                <a:latin typeface="Tahoma" pitchFamily="34" charset="0"/>
                <a:ea typeface="宋体" charset="-122"/>
                <a:cs typeface="+mn-cs"/>
              </a:rPr>
              <a:t>ALU→AC</a:t>
            </a:r>
          </a:p>
        </p:txBody>
      </p:sp>
      <p:sp>
        <p:nvSpPr>
          <p:cNvPr id="153612" name="AutoShape 12">
            <a:extLst>
              <a:ext uri="{FF2B5EF4-FFF2-40B4-BE49-F238E27FC236}">
                <a16:creationId xmlns:a16="http://schemas.microsoft.com/office/drawing/2014/main" id="{31EB1D2E-0A57-4292-A26D-DD8722FEDB77}"/>
              </a:ext>
            </a:extLst>
          </p:cNvPr>
          <p:cNvSpPr>
            <a:spLocks noChangeArrowheads="1"/>
          </p:cNvSpPr>
          <p:nvPr/>
        </p:nvSpPr>
        <p:spPr bwMode="auto">
          <a:xfrm>
            <a:off x="3581400" y="4724400"/>
            <a:ext cx="1524000" cy="990600"/>
          </a:xfrm>
          <a:prstGeom prst="flowChartProcess">
            <a:avLst/>
          </a:prstGeom>
          <a:solidFill>
            <a:srgbClr val="FFFF00"/>
          </a:solid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itchFamily="34" charset="0"/>
                <a:ea typeface="宋体" charset="-122"/>
                <a:cs typeface="+mn-cs"/>
              </a:rPr>
              <a:t>AR →ABUS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itchFamily="34" charset="0"/>
                <a:ea typeface="宋体" charset="-122"/>
                <a:cs typeface="+mn-cs"/>
              </a:rPr>
              <a:t>AC→DR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itchFamily="34" charset="0"/>
                <a:ea typeface="宋体" charset="-122"/>
                <a:cs typeface="+mn-cs"/>
              </a:rPr>
              <a:t>DR→DBUS</a:t>
            </a:r>
          </a:p>
        </p:txBody>
      </p:sp>
      <p:sp>
        <p:nvSpPr>
          <p:cNvPr id="23565" name="Line 13">
            <a:extLst>
              <a:ext uri="{FF2B5EF4-FFF2-40B4-BE49-F238E27FC236}">
                <a16:creationId xmlns:a16="http://schemas.microsoft.com/office/drawing/2014/main" id="{75D39F97-4046-4BD6-BC9D-1BA0680A3DCC}"/>
              </a:ext>
            </a:extLst>
          </p:cNvPr>
          <p:cNvSpPr>
            <a:spLocks noChangeShapeType="1"/>
          </p:cNvSpPr>
          <p:nvPr/>
        </p:nvSpPr>
        <p:spPr bwMode="auto">
          <a:xfrm>
            <a:off x="4191000" y="1066800"/>
            <a:ext cx="0" cy="381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66" name="Line 14">
            <a:extLst>
              <a:ext uri="{FF2B5EF4-FFF2-40B4-BE49-F238E27FC236}">
                <a16:creationId xmlns:a16="http://schemas.microsoft.com/office/drawing/2014/main" id="{E14235DF-9B07-4305-BE83-308D24FCD096}"/>
              </a:ext>
            </a:extLst>
          </p:cNvPr>
          <p:cNvSpPr>
            <a:spLocks noChangeShapeType="1"/>
          </p:cNvSpPr>
          <p:nvPr/>
        </p:nvSpPr>
        <p:spPr bwMode="auto">
          <a:xfrm>
            <a:off x="4191000" y="2286000"/>
            <a:ext cx="0" cy="457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67" name="Line 15">
            <a:extLst>
              <a:ext uri="{FF2B5EF4-FFF2-40B4-BE49-F238E27FC236}">
                <a16:creationId xmlns:a16="http://schemas.microsoft.com/office/drawing/2014/main" id="{5F556451-DB98-4B9C-A341-81B1519B0EBB}"/>
              </a:ext>
            </a:extLst>
          </p:cNvPr>
          <p:cNvSpPr>
            <a:spLocks noChangeShapeType="1"/>
          </p:cNvSpPr>
          <p:nvPr/>
        </p:nvSpPr>
        <p:spPr bwMode="auto">
          <a:xfrm>
            <a:off x="4191000" y="3352800"/>
            <a:ext cx="0" cy="2286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68" name="Line 16">
            <a:extLst>
              <a:ext uri="{FF2B5EF4-FFF2-40B4-BE49-F238E27FC236}">
                <a16:creationId xmlns:a16="http://schemas.microsoft.com/office/drawing/2014/main" id="{F682C37E-71ED-4AC0-A633-2DC7C5158B0A}"/>
              </a:ext>
            </a:extLst>
          </p:cNvPr>
          <p:cNvSpPr>
            <a:spLocks noChangeShapeType="1"/>
          </p:cNvSpPr>
          <p:nvPr/>
        </p:nvSpPr>
        <p:spPr bwMode="auto">
          <a:xfrm>
            <a:off x="1143000" y="3581400"/>
            <a:ext cx="617220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69" name="Line 17">
            <a:extLst>
              <a:ext uri="{FF2B5EF4-FFF2-40B4-BE49-F238E27FC236}">
                <a16:creationId xmlns:a16="http://schemas.microsoft.com/office/drawing/2014/main" id="{BC4A829A-02E2-411E-A257-AE7431428FEC}"/>
              </a:ext>
            </a:extLst>
          </p:cNvPr>
          <p:cNvSpPr>
            <a:spLocks noChangeShapeType="1"/>
          </p:cNvSpPr>
          <p:nvPr/>
        </p:nvSpPr>
        <p:spPr bwMode="auto">
          <a:xfrm>
            <a:off x="1143000" y="3581400"/>
            <a:ext cx="0" cy="2286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70" name="Line 18">
            <a:extLst>
              <a:ext uri="{FF2B5EF4-FFF2-40B4-BE49-F238E27FC236}">
                <a16:creationId xmlns:a16="http://schemas.microsoft.com/office/drawing/2014/main" id="{A064F152-69AA-48B4-A437-123A79FCB266}"/>
              </a:ext>
            </a:extLst>
          </p:cNvPr>
          <p:cNvSpPr>
            <a:spLocks noChangeShapeType="1"/>
          </p:cNvSpPr>
          <p:nvPr/>
        </p:nvSpPr>
        <p:spPr bwMode="auto">
          <a:xfrm>
            <a:off x="2667000" y="3581400"/>
            <a:ext cx="0" cy="2286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71" name="Line 19">
            <a:extLst>
              <a:ext uri="{FF2B5EF4-FFF2-40B4-BE49-F238E27FC236}">
                <a16:creationId xmlns:a16="http://schemas.microsoft.com/office/drawing/2014/main" id="{CD74F9B4-AACC-481F-A890-7CB8E205DE57}"/>
              </a:ext>
            </a:extLst>
          </p:cNvPr>
          <p:cNvSpPr>
            <a:spLocks noChangeShapeType="1"/>
          </p:cNvSpPr>
          <p:nvPr/>
        </p:nvSpPr>
        <p:spPr bwMode="auto">
          <a:xfrm>
            <a:off x="4267200" y="3581400"/>
            <a:ext cx="0" cy="2286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72" name="Line 20">
            <a:extLst>
              <a:ext uri="{FF2B5EF4-FFF2-40B4-BE49-F238E27FC236}">
                <a16:creationId xmlns:a16="http://schemas.microsoft.com/office/drawing/2014/main" id="{1ACAA2C0-0397-40A7-B64B-CA58EC01B523}"/>
              </a:ext>
            </a:extLst>
          </p:cNvPr>
          <p:cNvSpPr>
            <a:spLocks noChangeShapeType="1"/>
          </p:cNvSpPr>
          <p:nvPr/>
        </p:nvSpPr>
        <p:spPr bwMode="auto">
          <a:xfrm>
            <a:off x="5791200" y="3581400"/>
            <a:ext cx="0" cy="2286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73" name="Line 21">
            <a:extLst>
              <a:ext uri="{FF2B5EF4-FFF2-40B4-BE49-F238E27FC236}">
                <a16:creationId xmlns:a16="http://schemas.microsoft.com/office/drawing/2014/main" id="{1B70B2CA-652B-4A71-85B9-2A3EAC9F415B}"/>
              </a:ext>
            </a:extLst>
          </p:cNvPr>
          <p:cNvSpPr>
            <a:spLocks noChangeShapeType="1"/>
          </p:cNvSpPr>
          <p:nvPr/>
        </p:nvSpPr>
        <p:spPr bwMode="auto">
          <a:xfrm>
            <a:off x="7315200" y="3581400"/>
            <a:ext cx="0" cy="2286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74" name="Line 22">
            <a:extLst>
              <a:ext uri="{FF2B5EF4-FFF2-40B4-BE49-F238E27FC236}">
                <a16:creationId xmlns:a16="http://schemas.microsoft.com/office/drawing/2014/main" id="{BDC23243-DFA2-424C-8625-F07F6B307E07}"/>
              </a:ext>
            </a:extLst>
          </p:cNvPr>
          <p:cNvSpPr>
            <a:spLocks noChangeShapeType="1"/>
          </p:cNvSpPr>
          <p:nvPr/>
        </p:nvSpPr>
        <p:spPr bwMode="auto">
          <a:xfrm>
            <a:off x="1143000" y="4343400"/>
            <a:ext cx="0" cy="381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75" name="Line 23">
            <a:extLst>
              <a:ext uri="{FF2B5EF4-FFF2-40B4-BE49-F238E27FC236}">
                <a16:creationId xmlns:a16="http://schemas.microsoft.com/office/drawing/2014/main" id="{19D2851D-1FFC-4D72-A68F-7CF21CE99AC1}"/>
              </a:ext>
            </a:extLst>
          </p:cNvPr>
          <p:cNvSpPr>
            <a:spLocks noChangeShapeType="1"/>
          </p:cNvSpPr>
          <p:nvPr/>
        </p:nvSpPr>
        <p:spPr bwMode="auto">
          <a:xfrm>
            <a:off x="2667000" y="4343400"/>
            <a:ext cx="0" cy="3810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76" name="Line 24">
            <a:extLst>
              <a:ext uri="{FF2B5EF4-FFF2-40B4-BE49-F238E27FC236}">
                <a16:creationId xmlns:a16="http://schemas.microsoft.com/office/drawing/2014/main" id="{FA333C6C-8BFA-48B8-808E-E944C1F72463}"/>
              </a:ext>
            </a:extLst>
          </p:cNvPr>
          <p:cNvSpPr>
            <a:spLocks noChangeShapeType="1"/>
          </p:cNvSpPr>
          <p:nvPr/>
        </p:nvSpPr>
        <p:spPr bwMode="auto">
          <a:xfrm>
            <a:off x="4191000" y="4343400"/>
            <a:ext cx="0" cy="3810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77" name="Line 25">
            <a:extLst>
              <a:ext uri="{FF2B5EF4-FFF2-40B4-BE49-F238E27FC236}">
                <a16:creationId xmlns:a16="http://schemas.microsoft.com/office/drawing/2014/main" id="{6E659804-C1CD-4C75-BFE8-5601EEE14B3E}"/>
              </a:ext>
            </a:extLst>
          </p:cNvPr>
          <p:cNvSpPr>
            <a:spLocks noChangeShapeType="1"/>
          </p:cNvSpPr>
          <p:nvPr/>
        </p:nvSpPr>
        <p:spPr bwMode="auto">
          <a:xfrm>
            <a:off x="5791200" y="4419600"/>
            <a:ext cx="0" cy="381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78" name="Line 26">
            <a:extLst>
              <a:ext uri="{FF2B5EF4-FFF2-40B4-BE49-F238E27FC236}">
                <a16:creationId xmlns:a16="http://schemas.microsoft.com/office/drawing/2014/main" id="{92FEA070-5E7F-4224-8571-3C9D79FFB051}"/>
              </a:ext>
            </a:extLst>
          </p:cNvPr>
          <p:cNvSpPr>
            <a:spLocks noChangeShapeType="1"/>
          </p:cNvSpPr>
          <p:nvPr/>
        </p:nvSpPr>
        <p:spPr bwMode="auto">
          <a:xfrm>
            <a:off x="7315200" y="4343400"/>
            <a:ext cx="0" cy="381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79" name="Line 27">
            <a:extLst>
              <a:ext uri="{FF2B5EF4-FFF2-40B4-BE49-F238E27FC236}">
                <a16:creationId xmlns:a16="http://schemas.microsoft.com/office/drawing/2014/main" id="{7848CE13-DF6F-4C53-9040-B2427983E611}"/>
              </a:ext>
            </a:extLst>
          </p:cNvPr>
          <p:cNvSpPr>
            <a:spLocks noChangeShapeType="1"/>
          </p:cNvSpPr>
          <p:nvPr/>
        </p:nvSpPr>
        <p:spPr bwMode="auto">
          <a:xfrm>
            <a:off x="2590800" y="5715000"/>
            <a:ext cx="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80" name="Line 28">
            <a:extLst>
              <a:ext uri="{FF2B5EF4-FFF2-40B4-BE49-F238E27FC236}">
                <a16:creationId xmlns:a16="http://schemas.microsoft.com/office/drawing/2014/main" id="{664F139D-3354-4926-9571-094C292F1241}"/>
              </a:ext>
            </a:extLst>
          </p:cNvPr>
          <p:cNvSpPr>
            <a:spLocks noChangeShapeType="1"/>
          </p:cNvSpPr>
          <p:nvPr/>
        </p:nvSpPr>
        <p:spPr bwMode="auto">
          <a:xfrm>
            <a:off x="4191000" y="5715000"/>
            <a:ext cx="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81" name="Text Box 29">
            <a:extLst>
              <a:ext uri="{FF2B5EF4-FFF2-40B4-BE49-F238E27FC236}">
                <a16:creationId xmlns:a16="http://schemas.microsoft.com/office/drawing/2014/main" id="{5650CDDB-F3C3-4768-9A10-B87FC60442B4}"/>
              </a:ext>
            </a:extLst>
          </p:cNvPr>
          <p:cNvSpPr txBox="1">
            <a:spLocks noChangeArrowheads="1"/>
          </p:cNvSpPr>
          <p:nvPr/>
        </p:nvSpPr>
        <p:spPr bwMode="auto">
          <a:xfrm>
            <a:off x="838200" y="4419600"/>
            <a:ext cx="76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4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p>
        </p:txBody>
      </p:sp>
      <p:sp>
        <p:nvSpPr>
          <p:cNvPr id="23582" name="Text Box 30">
            <a:extLst>
              <a:ext uri="{FF2B5EF4-FFF2-40B4-BE49-F238E27FC236}">
                <a16:creationId xmlns:a16="http://schemas.microsoft.com/office/drawing/2014/main" id="{7D9A1DED-2F6A-4FB0-B729-BF737EFDF9B9}"/>
              </a:ext>
            </a:extLst>
          </p:cNvPr>
          <p:cNvSpPr txBox="1">
            <a:spLocks noChangeArrowheads="1"/>
          </p:cNvSpPr>
          <p:nvPr/>
        </p:nvSpPr>
        <p:spPr bwMode="auto">
          <a:xfrm>
            <a:off x="5486400" y="4495800"/>
            <a:ext cx="76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4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p>
        </p:txBody>
      </p:sp>
      <p:sp>
        <p:nvSpPr>
          <p:cNvPr id="23583" name="Text Box 31">
            <a:extLst>
              <a:ext uri="{FF2B5EF4-FFF2-40B4-BE49-F238E27FC236}">
                <a16:creationId xmlns:a16="http://schemas.microsoft.com/office/drawing/2014/main" id="{C7DAE8F4-7922-4646-9CAC-DCCA4B3F9565}"/>
              </a:ext>
            </a:extLst>
          </p:cNvPr>
          <p:cNvSpPr txBox="1">
            <a:spLocks noChangeArrowheads="1"/>
          </p:cNvSpPr>
          <p:nvPr/>
        </p:nvSpPr>
        <p:spPr bwMode="auto">
          <a:xfrm>
            <a:off x="7086600" y="4343400"/>
            <a:ext cx="76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4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p>
        </p:txBody>
      </p:sp>
      <p:sp>
        <p:nvSpPr>
          <p:cNvPr id="23584" name="Text Box 32">
            <a:extLst>
              <a:ext uri="{FF2B5EF4-FFF2-40B4-BE49-F238E27FC236}">
                <a16:creationId xmlns:a16="http://schemas.microsoft.com/office/drawing/2014/main" id="{EC1E2B06-8C29-42A2-8D1F-4122CF107FE3}"/>
              </a:ext>
            </a:extLst>
          </p:cNvPr>
          <p:cNvSpPr txBox="1">
            <a:spLocks noChangeArrowheads="1"/>
          </p:cNvSpPr>
          <p:nvPr/>
        </p:nvSpPr>
        <p:spPr bwMode="auto">
          <a:xfrm>
            <a:off x="685800" y="31242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CLA</a:t>
            </a:r>
          </a:p>
        </p:txBody>
      </p:sp>
      <p:sp>
        <p:nvSpPr>
          <p:cNvPr id="23585" name="Text Box 33">
            <a:extLst>
              <a:ext uri="{FF2B5EF4-FFF2-40B4-BE49-F238E27FC236}">
                <a16:creationId xmlns:a16="http://schemas.microsoft.com/office/drawing/2014/main" id="{80269410-D534-4892-9862-C439C3DFB712}"/>
              </a:ext>
            </a:extLst>
          </p:cNvPr>
          <p:cNvSpPr txBox="1">
            <a:spLocks noChangeArrowheads="1"/>
          </p:cNvSpPr>
          <p:nvPr/>
        </p:nvSpPr>
        <p:spPr bwMode="auto">
          <a:xfrm>
            <a:off x="2362200" y="31242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ADD</a:t>
            </a:r>
          </a:p>
        </p:txBody>
      </p:sp>
      <p:sp>
        <p:nvSpPr>
          <p:cNvPr id="23586" name="Text Box 34">
            <a:extLst>
              <a:ext uri="{FF2B5EF4-FFF2-40B4-BE49-F238E27FC236}">
                <a16:creationId xmlns:a16="http://schemas.microsoft.com/office/drawing/2014/main" id="{06939927-91FA-4B89-A910-0778938C4ACC}"/>
              </a:ext>
            </a:extLst>
          </p:cNvPr>
          <p:cNvSpPr txBox="1">
            <a:spLocks noChangeArrowheads="1"/>
          </p:cNvSpPr>
          <p:nvPr/>
        </p:nvSpPr>
        <p:spPr bwMode="auto">
          <a:xfrm>
            <a:off x="4343400" y="32004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STA</a:t>
            </a:r>
          </a:p>
        </p:txBody>
      </p:sp>
      <p:sp>
        <p:nvSpPr>
          <p:cNvPr id="23587" name="Text Box 35">
            <a:extLst>
              <a:ext uri="{FF2B5EF4-FFF2-40B4-BE49-F238E27FC236}">
                <a16:creationId xmlns:a16="http://schemas.microsoft.com/office/drawing/2014/main" id="{C8538F68-64C8-4B60-987E-7FC253173A14}"/>
              </a:ext>
            </a:extLst>
          </p:cNvPr>
          <p:cNvSpPr txBox="1">
            <a:spLocks noChangeArrowheads="1"/>
          </p:cNvSpPr>
          <p:nvPr/>
        </p:nvSpPr>
        <p:spPr bwMode="auto">
          <a:xfrm>
            <a:off x="5562600" y="32004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JMP</a:t>
            </a:r>
          </a:p>
        </p:txBody>
      </p:sp>
      <p:sp>
        <p:nvSpPr>
          <p:cNvPr id="23588" name="Text Box 36">
            <a:extLst>
              <a:ext uri="{FF2B5EF4-FFF2-40B4-BE49-F238E27FC236}">
                <a16:creationId xmlns:a16="http://schemas.microsoft.com/office/drawing/2014/main" id="{44A030B8-11D1-4185-8097-3B244FE59A9B}"/>
              </a:ext>
            </a:extLst>
          </p:cNvPr>
          <p:cNvSpPr txBox="1">
            <a:spLocks noChangeArrowheads="1"/>
          </p:cNvSpPr>
          <p:nvPr/>
        </p:nvSpPr>
        <p:spPr bwMode="auto">
          <a:xfrm>
            <a:off x="6934200" y="32004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NOP</a:t>
            </a:r>
          </a:p>
        </p:txBody>
      </p:sp>
      <p:sp>
        <p:nvSpPr>
          <p:cNvPr id="23589" name="Rectangle 37">
            <a:extLst>
              <a:ext uri="{FF2B5EF4-FFF2-40B4-BE49-F238E27FC236}">
                <a16:creationId xmlns:a16="http://schemas.microsoft.com/office/drawing/2014/main" id="{A0BAB44D-4A9F-4F19-8666-BFC7E90959F0}"/>
              </a:ext>
            </a:extLst>
          </p:cNvPr>
          <p:cNvSpPr>
            <a:spLocks noChangeArrowheads="1"/>
          </p:cNvSpPr>
          <p:nvPr/>
        </p:nvSpPr>
        <p:spPr bwMode="auto">
          <a:xfrm>
            <a:off x="0" y="176213"/>
            <a:ext cx="4451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2800" b="0" i="0" u="none" strike="noStrike" kern="1200" cap="none" spc="0" normalizeH="0" baseline="0" noProof="0">
                <a:ln>
                  <a:noFill/>
                </a:ln>
                <a:solidFill>
                  <a:srgbClr val="FF3300"/>
                </a:solidFill>
                <a:effectLst/>
                <a:uLnTx/>
                <a:uFillTx/>
                <a:latin typeface="黑体" panose="02010609060101010101" pitchFamily="49" charset="-122"/>
                <a:ea typeface="黑体" panose="02010609060101010101" pitchFamily="49" charset="-122"/>
                <a:cs typeface="+mn-cs"/>
              </a:rPr>
              <a:t>用方框图语言表示指令周期</a:t>
            </a:r>
          </a:p>
        </p:txBody>
      </p:sp>
    </p:spTree>
    <p:extLst>
      <p:ext uri="{BB962C8B-B14F-4D97-AF65-F5344CB8AC3E}">
        <p14:creationId xmlns:p14="http://schemas.microsoft.com/office/powerpoint/2010/main" val="3286161144"/>
      </p:ext>
    </p:extLst>
  </p:cSld>
  <p:clrMapOvr>
    <a:masterClrMapping/>
  </p:clrMapOvr>
  <p:transition>
    <p:check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01028CA-F927-4465-A701-F228B6A7187B}"/>
              </a:ext>
            </a:extLst>
          </p:cNvPr>
          <p:cNvSpPr>
            <a:spLocks noGrp="1" noChangeArrowheads="1"/>
          </p:cNvSpPr>
          <p:nvPr>
            <p:ph type="body" idx="1"/>
          </p:nvPr>
        </p:nvSpPr>
        <p:spPr>
          <a:xfrm>
            <a:off x="533400" y="762000"/>
            <a:ext cx="8001000" cy="4876800"/>
          </a:xfrm>
        </p:spPr>
        <p:txBody>
          <a:bodyPr/>
          <a:lstStyle/>
          <a:p>
            <a:pPr marL="609600" indent="-609600" algn="ctr" eaLnBrk="1" hangingPunct="1">
              <a:buFontTx/>
              <a:buNone/>
            </a:pPr>
            <a:r>
              <a:rPr lang="zh-CN" altLang="en-US" sz="3600" b="1">
                <a:ea typeface="华文新魏" panose="02010800040101010101" pitchFamily="2" charset="-122"/>
              </a:rPr>
              <a:t>形成正确数据通路的两个关键因素</a:t>
            </a:r>
          </a:p>
          <a:p>
            <a:pPr marL="609600" indent="-609600" eaLnBrk="1" hangingPunct="1">
              <a:buFont typeface="Wingdings" panose="05000000000000000000" pitchFamily="2" charset="2"/>
              <a:buAutoNum type="arabicPeriod"/>
            </a:pPr>
            <a:r>
              <a:rPr lang="zh-CN" altLang="en-US" sz="2800" b="1">
                <a:solidFill>
                  <a:srgbClr val="993366"/>
                </a:solidFill>
                <a:latin typeface="楷体_GB2312" pitchFamily="49" charset="-122"/>
                <a:ea typeface="楷体_GB2312" pitchFamily="49" charset="-122"/>
                <a:hlinkClick r:id="rId2" action="ppaction://hlinksldjump"/>
              </a:rPr>
              <a:t>操作控制器</a:t>
            </a:r>
            <a:r>
              <a:rPr lang="zh-CN" altLang="en-US" sz="2800" b="1">
                <a:solidFill>
                  <a:srgbClr val="993366"/>
                </a:solidFill>
                <a:latin typeface="楷体_GB2312" pitchFamily="49" charset="-122"/>
                <a:ea typeface="楷体_GB2312" pitchFamily="49" charset="-122"/>
              </a:rPr>
              <a:t>：</a:t>
            </a:r>
            <a:r>
              <a:rPr lang="zh-CN" altLang="en-US" sz="2800" b="1">
                <a:latin typeface="楷体_GB2312" pitchFamily="49" charset="-122"/>
                <a:ea typeface="楷体_GB2312" pitchFamily="49" charset="-122"/>
              </a:rPr>
              <a:t>根据指令操作码和时序信号，产生各种操作信号（微操作），以便正确建立数据通路，从而完成取指令和执行指令的操作。</a:t>
            </a:r>
          </a:p>
          <a:p>
            <a:pPr marL="609600" indent="-609600" eaLnBrk="1" hangingPunct="1">
              <a:buFont typeface="Wingdings" panose="05000000000000000000" pitchFamily="2" charset="2"/>
              <a:buNone/>
            </a:pPr>
            <a:r>
              <a:rPr lang="zh-CN" altLang="en-US" sz="2800" b="1">
                <a:latin typeface="楷体_GB2312" pitchFamily="49" charset="-122"/>
                <a:ea typeface="楷体_GB2312" pitchFamily="49" charset="-122"/>
              </a:rPr>
              <a:t>        操作控制器的构成有两种方式：</a:t>
            </a:r>
          </a:p>
          <a:p>
            <a:pPr marL="609600" indent="-609600" eaLnBrk="1" hangingPunct="1">
              <a:buFont typeface="Wingdings" panose="05000000000000000000" pitchFamily="2" charset="2"/>
              <a:buNone/>
            </a:pPr>
            <a:r>
              <a:rPr lang="zh-CN" altLang="en-US" sz="2800" b="1">
                <a:latin typeface="楷体_GB2312" pitchFamily="49" charset="-122"/>
                <a:ea typeface="楷体_GB2312" pitchFamily="49" charset="-122"/>
              </a:rPr>
              <a:t>        硬布线控制器、微程序控制器。</a:t>
            </a:r>
          </a:p>
          <a:p>
            <a:pPr marL="609600" indent="-609600" eaLnBrk="1" hangingPunct="1">
              <a:buFont typeface="Wingdings" panose="05000000000000000000" pitchFamily="2" charset="2"/>
              <a:buNone/>
            </a:pPr>
            <a:r>
              <a:rPr lang="en-US" altLang="zh-CN" sz="2800" b="1">
                <a:solidFill>
                  <a:srgbClr val="993366"/>
                </a:solidFill>
                <a:latin typeface="楷体_GB2312" pitchFamily="49" charset="-122"/>
                <a:ea typeface="楷体_GB2312" pitchFamily="49" charset="-122"/>
              </a:rPr>
              <a:t>2. </a:t>
            </a:r>
            <a:r>
              <a:rPr lang="zh-CN" altLang="en-US" sz="2800" b="1">
                <a:solidFill>
                  <a:srgbClr val="993366"/>
                </a:solidFill>
                <a:latin typeface="楷体_GB2312" pitchFamily="49" charset="-122"/>
                <a:ea typeface="楷体_GB2312" pitchFamily="49" charset="-122"/>
              </a:rPr>
              <a:t>时序发生器：</a:t>
            </a:r>
            <a:r>
              <a:rPr lang="zh-CN" altLang="en-US" sz="2800" b="1">
                <a:latin typeface="楷体_GB2312" pitchFamily="49" charset="-122"/>
                <a:ea typeface="楷体_GB2312" pitchFamily="49" charset="-122"/>
              </a:rPr>
              <a:t>因为计算机高速地进行工作，每一个动作的时间是非常严格的，不能有任何差错。时序产生器的作用，就是对各种操作实施时间上的控制。</a:t>
            </a:r>
          </a:p>
        </p:txBody>
      </p:sp>
    </p:spTree>
    <p:extLst>
      <p:ext uri="{BB962C8B-B14F-4D97-AF65-F5344CB8AC3E}">
        <p14:creationId xmlns:p14="http://schemas.microsoft.com/office/powerpoint/2010/main" val="38608452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85A69082-F472-4346-A65F-EC6945AE6842}"/>
              </a:ext>
            </a:extLst>
          </p:cNvPr>
          <p:cNvSpPr>
            <a:spLocks noGrp="1" noChangeArrowheads="1"/>
          </p:cNvSpPr>
          <p:nvPr>
            <p:ph type="body" idx="1"/>
          </p:nvPr>
        </p:nvSpPr>
        <p:spPr>
          <a:xfrm>
            <a:off x="0" y="914400"/>
            <a:ext cx="3597275" cy="2924175"/>
          </a:xfrm>
        </p:spPr>
        <p:txBody>
          <a:bodyPr/>
          <a:lstStyle/>
          <a:p>
            <a:pPr marL="0" indent="0" eaLnBrk="1" hangingPunct="1">
              <a:lnSpc>
                <a:spcPct val="90000"/>
              </a:lnSpc>
              <a:buFontTx/>
              <a:buNone/>
            </a:pPr>
            <a:r>
              <a:rPr lang="en-US" altLang="zh-CN" sz="2400" b="1">
                <a:ea typeface="仿宋_GB2312" pitchFamily="49" charset="-122"/>
              </a:rPr>
              <a:t>        </a:t>
            </a:r>
            <a:r>
              <a:rPr lang="zh-CN" altLang="en-US" sz="2400" b="1">
                <a:ea typeface="仿宋_GB2312" pitchFamily="49" charset="-122"/>
              </a:rPr>
              <a:t>微操作是由控制器发出的控制计算机各部件的最基本操作，是最简单的不可再分的操作。在数据通路中，微操作的实质是控制数据通路中各个控制门的定时打开或关闭。</a:t>
            </a:r>
            <a:endParaRPr lang="zh-CN" altLang="en-US" sz="2400" b="1"/>
          </a:p>
        </p:txBody>
      </p:sp>
      <p:sp>
        <p:nvSpPr>
          <p:cNvPr id="155651" name="Rectangle 3">
            <a:extLst>
              <a:ext uri="{FF2B5EF4-FFF2-40B4-BE49-F238E27FC236}">
                <a16:creationId xmlns:a16="http://schemas.microsoft.com/office/drawing/2014/main" id="{18A9C26F-09A2-498B-AD6C-1B45440339C3}"/>
              </a:ext>
            </a:extLst>
          </p:cNvPr>
          <p:cNvSpPr>
            <a:spLocks noChangeArrowheads="1"/>
          </p:cNvSpPr>
          <p:nvPr/>
        </p:nvSpPr>
        <p:spPr bwMode="auto">
          <a:xfrm>
            <a:off x="0" y="3810000"/>
            <a:ext cx="3581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微操作通过自身的控制作用和彼此之间的密切配合，使指令流、数据流等信息流按照预定的路径流动以实现指令的功能。</a:t>
            </a:r>
          </a:p>
        </p:txBody>
      </p:sp>
      <p:sp>
        <p:nvSpPr>
          <p:cNvPr id="25604" name="Rectangle 4">
            <a:extLst>
              <a:ext uri="{FF2B5EF4-FFF2-40B4-BE49-F238E27FC236}">
                <a16:creationId xmlns:a16="http://schemas.microsoft.com/office/drawing/2014/main" id="{AF85FD87-AE00-40D0-806F-46773336EC43}"/>
              </a:ext>
            </a:extLst>
          </p:cNvPr>
          <p:cNvSpPr>
            <a:spLocks noChangeArrowheads="1"/>
          </p:cNvSpPr>
          <p:nvPr/>
        </p:nvSpPr>
        <p:spPr bwMode="auto">
          <a:xfrm>
            <a:off x="228600" y="228600"/>
            <a:ext cx="2663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32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微操作</a:t>
            </a:r>
          </a:p>
        </p:txBody>
      </p:sp>
      <p:pic>
        <p:nvPicPr>
          <p:cNvPr id="155653" name="Picture 5">
            <a:extLst>
              <a:ext uri="{FF2B5EF4-FFF2-40B4-BE49-F238E27FC236}">
                <a16:creationId xmlns:a16="http://schemas.microsoft.com/office/drawing/2014/main" id="{A006FC49-17DA-4580-B533-D88D0D286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38200"/>
            <a:ext cx="79248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6883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565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1556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5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0" grpId="0" build="p" autoUpdateAnimBg="0"/>
      <p:bldP spid="155651"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AB3A8F1-8B81-4EB0-9C97-CE6BCD1C62F9}"/>
              </a:ext>
            </a:extLst>
          </p:cNvPr>
          <p:cNvSpPr>
            <a:spLocks noGrp="1" noChangeArrowheads="1"/>
          </p:cNvSpPr>
          <p:nvPr>
            <p:ph type="body" idx="1"/>
          </p:nvPr>
        </p:nvSpPr>
        <p:spPr>
          <a:xfrm>
            <a:off x="457200" y="1295400"/>
            <a:ext cx="8001000" cy="4800600"/>
          </a:xfrm>
        </p:spPr>
        <p:txBody>
          <a:bodyPr/>
          <a:lstStyle/>
          <a:p>
            <a:pPr marL="609600" indent="-609600" eaLnBrk="1" hangingPunct="1"/>
            <a:r>
              <a:rPr lang="zh-CN" altLang="en-US" sz="2800" b="1">
                <a:latin typeface="楷体_GB2312" pitchFamily="49" charset="-122"/>
                <a:ea typeface="楷体_GB2312" pitchFamily="49" charset="-122"/>
              </a:rPr>
              <a:t>例：</a:t>
            </a:r>
            <a:r>
              <a:rPr lang="zh-CN" altLang="en-US" sz="2400" b="1">
                <a:solidFill>
                  <a:srgbClr val="993366"/>
                </a:solidFill>
                <a:latin typeface="楷体_GB2312" pitchFamily="49" charset="-122"/>
                <a:ea typeface="楷体_GB2312" pitchFamily="49" charset="-122"/>
              </a:rPr>
              <a:t>如图所示为双总线结构机器的数据通路，</a:t>
            </a:r>
            <a:r>
              <a:rPr lang="en-US" altLang="zh-CN" sz="2400" b="1">
                <a:solidFill>
                  <a:srgbClr val="993366"/>
                </a:solidFill>
                <a:latin typeface="楷体_GB2312" pitchFamily="49" charset="-122"/>
                <a:ea typeface="楷体_GB2312" pitchFamily="49" charset="-122"/>
              </a:rPr>
              <a:t>IR</a:t>
            </a:r>
            <a:r>
              <a:rPr lang="zh-CN" altLang="en-US" sz="2400" b="1">
                <a:solidFill>
                  <a:srgbClr val="993366"/>
                </a:solidFill>
                <a:latin typeface="楷体_GB2312" pitchFamily="49" charset="-122"/>
                <a:ea typeface="楷体_GB2312" pitchFamily="49" charset="-122"/>
              </a:rPr>
              <a:t>为指令寄存器，</a:t>
            </a:r>
            <a:r>
              <a:rPr lang="en-US" altLang="zh-CN" sz="2400" b="1">
                <a:solidFill>
                  <a:srgbClr val="993366"/>
                </a:solidFill>
                <a:latin typeface="楷体_GB2312" pitchFamily="49" charset="-122"/>
                <a:ea typeface="楷体_GB2312" pitchFamily="49" charset="-122"/>
              </a:rPr>
              <a:t>PC</a:t>
            </a:r>
            <a:r>
              <a:rPr lang="zh-CN" altLang="en-US" sz="2400" b="1">
                <a:solidFill>
                  <a:srgbClr val="993366"/>
                </a:solidFill>
                <a:latin typeface="楷体_GB2312" pitchFamily="49" charset="-122"/>
                <a:ea typeface="楷体_GB2312" pitchFamily="49" charset="-122"/>
              </a:rPr>
              <a:t>为程序计数器</a:t>
            </a:r>
            <a:r>
              <a:rPr lang="en-US" altLang="zh-CN" sz="2400" b="1">
                <a:solidFill>
                  <a:srgbClr val="993366"/>
                </a:solidFill>
                <a:latin typeface="楷体_GB2312" pitchFamily="49" charset="-122"/>
                <a:ea typeface="楷体_GB2312" pitchFamily="49" charset="-122"/>
              </a:rPr>
              <a:t>(</a:t>
            </a:r>
            <a:r>
              <a:rPr lang="zh-CN" altLang="en-US" sz="2400" b="1">
                <a:solidFill>
                  <a:srgbClr val="993366"/>
                </a:solidFill>
                <a:latin typeface="楷体_GB2312" pitchFamily="49" charset="-122"/>
                <a:ea typeface="楷体_GB2312" pitchFamily="49" charset="-122"/>
              </a:rPr>
              <a:t>具有自增功能</a:t>
            </a:r>
            <a:r>
              <a:rPr lang="en-US" altLang="zh-CN" sz="2400" b="1">
                <a:solidFill>
                  <a:srgbClr val="993366"/>
                </a:solidFill>
                <a:latin typeface="楷体_GB2312" pitchFamily="49" charset="-122"/>
                <a:ea typeface="楷体_GB2312" pitchFamily="49" charset="-122"/>
              </a:rPr>
              <a:t>)</a:t>
            </a:r>
            <a:r>
              <a:rPr lang="zh-CN" altLang="en-US" sz="2400" b="1">
                <a:solidFill>
                  <a:srgbClr val="993366"/>
                </a:solidFill>
                <a:latin typeface="楷体_GB2312" pitchFamily="49" charset="-122"/>
                <a:ea typeface="楷体_GB2312" pitchFamily="49" charset="-122"/>
              </a:rPr>
              <a:t>，</a:t>
            </a:r>
            <a:r>
              <a:rPr lang="en-US" altLang="zh-CN" sz="2400" b="1">
                <a:solidFill>
                  <a:srgbClr val="993366"/>
                </a:solidFill>
                <a:latin typeface="楷体_GB2312" pitchFamily="49" charset="-122"/>
                <a:ea typeface="楷体_GB2312" pitchFamily="49" charset="-122"/>
              </a:rPr>
              <a:t>M</a:t>
            </a:r>
            <a:r>
              <a:rPr lang="zh-CN" altLang="en-US" sz="2400" b="1">
                <a:solidFill>
                  <a:srgbClr val="993366"/>
                </a:solidFill>
                <a:latin typeface="楷体_GB2312" pitchFamily="49" charset="-122"/>
                <a:ea typeface="楷体_GB2312" pitchFamily="49" charset="-122"/>
              </a:rPr>
              <a:t>为主存</a:t>
            </a:r>
            <a:r>
              <a:rPr lang="en-US" altLang="zh-CN" sz="2400" b="1">
                <a:solidFill>
                  <a:srgbClr val="993366"/>
                </a:solidFill>
                <a:latin typeface="楷体_GB2312" pitchFamily="49" charset="-122"/>
                <a:ea typeface="楷体_GB2312" pitchFamily="49" charset="-122"/>
              </a:rPr>
              <a:t>(</a:t>
            </a:r>
            <a:r>
              <a:rPr lang="zh-CN" altLang="en-US" sz="2400" b="1">
                <a:solidFill>
                  <a:srgbClr val="993366"/>
                </a:solidFill>
                <a:latin typeface="楷体_GB2312" pitchFamily="49" charset="-122"/>
                <a:ea typeface="楷体_GB2312" pitchFamily="49" charset="-122"/>
              </a:rPr>
              <a:t>受</a:t>
            </a:r>
            <a:r>
              <a:rPr lang="en-US" altLang="zh-CN" sz="2400" b="1">
                <a:solidFill>
                  <a:srgbClr val="993366"/>
                </a:solidFill>
                <a:latin typeface="楷体_GB2312" pitchFamily="49" charset="-122"/>
                <a:ea typeface="楷体_GB2312" pitchFamily="49" charset="-122"/>
              </a:rPr>
              <a:t>R/W</a:t>
            </a:r>
            <a:r>
              <a:rPr lang="zh-CN" altLang="en-US" sz="2400" b="1">
                <a:solidFill>
                  <a:srgbClr val="993366"/>
                </a:solidFill>
                <a:latin typeface="楷体_GB2312" pitchFamily="49" charset="-122"/>
                <a:ea typeface="楷体_GB2312" pitchFamily="49" charset="-122"/>
              </a:rPr>
              <a:t>信号控制</a:t>
            </a:r>
            <a:r>
              <a:rPr lang="en-US" altLang="zh-CN" sz="2400" b="1">
                <a:solidFill>
                  <a:srgbClr val="993366"/>
                </a:solidFill>
                <a:latin typeface="楷体_GB2312" pitchFamily="49" charset="-122"/>
                <a:ea typeface="楷体_GB2312" pitchFamily="49" charset="-122"/>
              </a:rPr>
              <a:t>)</a:t>
            </a:r>
            <a:r>
              <a:rPr lang="zh-CN" altLang="en-US" sz="2400" b="1">
                <a:solidFill>
                  <a:srgbClr val="993366"/>
                </a:solidFill>
                <a:latin typeface="楷体_GB2312" pitchFamily="49" charset="-122"/>
                <a:ea typeface="楷体_GB2312" pitchFamily="49" charset="-122"/>
              </a:rPr>
              <a:t>，</a:t>
            </a:r>
            <a:r>
              <a:rPr lang="en-US" altLang="zh-CN" sz="2400" b="1">
                <a:solidFill>
                  <a:srgbClr val="993366"/>
                </a:solidFill>
                <a:latin typeface="楷体_GB2312" pitchFamily="49" charset="-122"/>
                <a:ea typeface="楷体_GB2312" pitchFamily="49" charset="-122"/>
              </a:rPr>
              <a:t>AR</a:t>
            </a:r>
            <a:r>
              <a:rPr lang="zh-CN" altLang="en-US" sz="2400" b="1">
                <a:solidFill>
                  <a:srgbClr val="993366"/>
                </a:solidFill>
                <a:latin typeface="楷体_GB2312" pitchFamily="49" charset="-122"/>
                <a:ea typeface="楷体_GB2312" pitchFamily="49" charset="-122"/>
              </a:rPr>
              <a:t>为地址寄存器，</a:t>
            </a:r>
            <a:r>
              <a:rPr lang="en-US" altLang="zh-CN" sz="2400" b="1">
                <a:solidFill>
                  <a:srgbClr val="993366"/>
                </a:solidFill>
                <a:latin typeface="楷体_GB2312" pitchFamily="49" charset="-122"/>
                <a:ea typeface="楷体_GB2312" pitchFamily="49" charset="-122"/>
              </a:rPr>
              <a:t>DR</a:t>
            </a:r>
            <a:r>
              <a:rPr lang="zh-CN" altLang="en-US" sz="2400" b="1">
                <a:solidFill>
                  <a:srgbClr val="993366"/>
                </a:solidFill>
                <a:latin typeface="楷体_GB2312" pitchFamily="49" charset="-122"/>
                <a:ea typeface="楷体_GB2312" pitchFamily="49" charset="-122"/>
              </a:rPr>
              <a:t>为数据缓冲寄存器， </a:t>
            </a:r>
            <a:r>
              <a:rPr lang="en-US" altLang="zh-CN" sz="2400" b="1">
                <a:solidFill>
                  <a:srgbClr val="993366"/>
                </a:solidFill>
                <a:latin typeface="楷体_GB2312" pitchFamily="49" charset="-122"/>
                <a:ea typeface="楷体_GB2312" pitchFamily="49" charset="-122"/>
              </a:rPr>
              <a:t>ALU</a:t>
            </a:r>
            <a:r>
              <a:rPr lang="zh-CN" altLang="en-US" sz="2400" b="1">
                <a:solidFill>
                  <a:srgbClr val="993366"/>
                </a:solidFill>
                <a:latin typeface="楷体_GB2312" pitchFamily="49" charset="-122"/>
                <a:ea typeface="楷体_GB2312" pitchFamily="49" charset="-122"/>
              </a:rPr>
              <a:t>由加、减控制信号决定完成何种操作，控制信号</a:t>
            </a:r>
            <a:r>
              <a:rPr lang="en-US" altLang="zh-CN" sz="2400" b="1">
                <a:solidFill>
                  <a:srgbClr val="993366"/>
                </a:solidFill>
                <a:latin typeface="楷体_GB2312" pitchFamily="49" charset="-122"/>
                <a:ea typeface="楷体_GB2312" pitchFamily="49" charset="-122"/>
              </a:rPr>
              <a:t>G</a:t>
            </a:r>
            <a:r>
              <a:rPr lang="zh-CN" altLang="en-US" sz="2400" b="1">
                <a:solidFill>
                  <a:srgbClr val="993366"/>
                </a:solidFill>
                <a:latin typeface="楷体_GB2312" pitchFamily="49" charset="-122"/>
                <a:ea typeface="楷体_GB2312" pitchFamily="49" charset="-122"/>
              </a:rPr>
              <a:t>控制的是一个门电路。另外，线上标注有小圈表示有控制信号，例中</a:t>
            </a:r>
            <a:r>
              <a:rPr lang="en-US" altLang="zh-CN" sz="2400" b="1">
                <a:solidFill>
                  <a:srgbClr val="993366"/>
                </a:solidFill>
                <a:latin typeface="楷体_GB2312" pitchFamily="49" charset="-122"/>
                <a:ea typeface="楷体_GB2312" pitchFamily="49" charset="-122"/>
              </a:rPr>
              <a:t>y</a:t>
            </a:r>
            <a:r>
              <a:rPr lang="en-US" altLang="zh-CN" sz="2400" b="1" baseline="-25000">
                <a:solidFill>
                  <a:srgbClr val="993366"/>
                </a:solidFill>
                <a:latin typeface="楷体_GB2312" pitchFamily="49" charset="-122"/>
                <a:ea typeface="楷体_GB2312" pitchFamily="49" charset="-122"/>
              </a:rPr>
              <a:t>i</a:t>
            </a:r>
            <a:r>
              <a:rPr lang="zh-CN" altLang="en-US" sz="2400" b="1">
                <a:solidFill>
                  <a:srgbClr val="993366"/>
                </a:solidFill>
                <a:latin typeface="楷体_GB2312" pitchFamily="49" charset="-122"/>
                <a:ea typeface="楷体_GB2312" pitchFamily="49" charset="-122"/>
              </a:rPr>
              <a:t>表示</a:t>
            </a:r>
            <a:r>
              <a:rPr lang="en-US" altLang="zh-CN" sz="2400" b="1">
                <a:solidFill>
                  <a:srgbClr val="993366"/>
                </a:solidFill>
                <a:latin typeface="楷体_GB2312" pitchFamily="49" charset="-122"/>
                <a:ea typeface="楷体_GB2312" pitchFamily="49" charset="-122"/>
              </a:rPr>
              <a:t>y</a:t>
            </a:r>
            <a:r>
              <a:rPr lang="zh-CN" altLang="en-US" sz="2400" b="1">
                <a:solidFill>
                  <a:srgbClr val="993366"/>
                </a:solidFill>
                <a:latin typeface="楷体_GB2312" pitchFamily="49" charset="-122"/>
                <a:ea typeface="楷体_GB2312" pitchFamily="49" charset="-122"/>
              </a:rPr>
              <a:t>寄存器的输入控制信号，</a:t>
            </a:r>
            <a:r>
              <a:rPr lang="en-US" altLang="zh-CN" sz="2400" b="1">
                <a:solidFill>
                  <a:srgbClr val="993366"/>
                </a:solidFill>
                <a:latin typeface="楷体_GB2312" pitchFamily="49" charset="-122"/>
                <a:ea typeface="楷体_GB2312" pitchFamily="49" charset="-122"/>
              </a:rPr>
              <a:t>R</a:t>
            </a:r>
            <a:r>
              <a:rPr lang="en-US" altLang="zh-CN" sz="2400" b="1" baseline="-25000">
                <a:solidFill>
                  <a:srgbClr val="993366"/>
                </a:solidFill>
                <a:latin typeface="楷体_GB2312" pitchFamily="49" charset="-122"/>
                <a:ea typeface="楷体_GB2312" pitchFamily="49" charset="-122"/>
              </a:rPr>
              <a:t>1o</a:t>
            </a:r>
            <a:r>
              <a:rPr lang="zh-CN" altLang="en-US" sz="2400" b="1">
                <a:solidFill>
                  <a:srgbClr val="993366"/>
                </a:solidFill>
                <a:latin typeface="楷体_GB2312" pitchFamily="49" charset="-122"/>
                <a:ea typeface="楷体_GB2312" pitchFamily="49" charset="-122"/>
              </a:rPr>
              <a:t>为寄存器</a:t>
            </a:r>
            <a:r>
              <a:rPr lang="en-US" altLang="zh-CN" sz="2400" b="1">
                <a:solidFill>
                  <a:srgbClr val="993366"/>
                </a:solidFill>
                <a:latin typeface="楷体_GB2312" pitchFamily="49" charset="-122"/>
                <a:ea typeface="楷体_GB2312" pitchFamily="49" charset="-122"/>
              </a:rPr>
              <a:t>R1</a:t>
            </a:r>
            <a:r>
              <a:rPr lang="zh-CN" altLang="en-US" sz="2400" b="1">
                <a:solidFill>
                  <a:srgbClr val="993366"/>
                </a:solidFill>
                <a:latin typeface="楷体_GB2312" pitchFamily="49" charset="-122"/>
                <a:ea typeface="楷体_GB2312" pitchFamily="49" charset="-122"/>
              </a:rPr>
              <a:t>的输出控制信号，未标字符的线为直通线，不受控制。 </a:t>
            </a:r>
          </a:p>
          <a:p>
            <a:pPr marL="609600" indent="-609600" eaLnBrk="1" hangingPunct="1">
              <a:buFontTx/>
              <a:buNone/>
            </a:pPr>
            <a:r>
              <a:rPr lang="en-US" altLang="zh-CN" sz="2400" b="1">
                <a:latin typeface="楷体_GB2312" pitchFamily="49" charset="-122"/>
                <a:ea typeface="楷体_GB2312" pitchFamily="49" charset="-122"/>
              </a:rPr>
              <a:t>1.</a:t>
            </a:r>
            <a:r>
              <a:rPr lang="en-US" altLang="zh-CN" sz="2400" b="1">
                <a:ea typeface="楷体_GB2312" pitchFamily="49" charset="-122"/>
              </a:rPr>
              <a:t>“</a:t>
            </a:r>
            <a:r>
              <a:rPr lang="en-US" altLang="zh-CN" sz="2400" b="1">
                <a:latin typeface="楷体_GB2312" pitchFamily="49" charset="-122"/>
                <a:ea typeface="楷体_GB2312" pitchFamily="49" charset="-122"/>
              </a:rPr>
              <a:t>ADD R</a:t>
            </a:r>
            <a:r>
              <a:rPr lang="en-US" altLang="zh-CN" sz="2400" b="1" baseline="-25000">
                <a:latin typeface="楷体_GB2312" pitchFamily="49" charset="-122"/>
                <a:ea typeface="楷体_GB2312" pitchFamily="49" charset="-122"/>
              </a:rPr>
              <a:t>2</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R</a:t>
            </a:r>
            <a:r>
              <a:rPr lang="en-US" altLang="zh-CN" sz="2400" b="1" baseline="-25000">
                <a:latin typeface="楷体_GB2312" pitchFamily="49" charset="-122"/>
                <a:ea typeface="楷体_GB2312" pitchFamily="49" charset="-122"/>
              </a:rPr>
              <a:t>0</a:t>
            </a:r>
            <a:r>
              <a:rPr lang="en-US" altLang="zh-CN" sz="2400" b="1">
                <a:ea typeface="楷体_GB2312" pitchFamily="49" charset="-122"/>
              </a:rPr>
              <a:t>”</a:t>
            </a:r>
            <a:r>
              <a:rPr lang="zh-CN" altLang="en-US" sz="2400" b="1">
                <a:latin typeface="楷体_GB2312" pitchFamily="49" charset="-122"/>
                <a:ea typeface="楷体_GB2312" pitchFamily="49" charset="-122"/>
              </a:rPr>
              <a:t>指令完成（</a:t>
            </a:r>
            <a:r>
              <a:rPr lang="en-US" altLang="zh-CN" sz="2400" b="1">
                <a:latin typeface="楷体_GB2312" pitchFamily="49" charset="-122"/>
                <a:ea typeface="楷体_GB2312" pitchFamily="49" charset="-122"/>
              </a:rPr>
              <a:t>R</a:t>
            </a:r>
            <a:r>
              <a:rPr lang="en-US" altLang="zh-CN" sz="2400" b="1" baseline="-25000">
                <a:latin typeface="楷体_GB2312" pitchFamily="49" charset="-122"/>
                <a:ea typeface="楷体_GB2312" pitchFamily="49" charset="-122"/>
              </a:rPr>
              <a:t>0</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R</a:t>
            </a:r>
            <a:r>
              <a:rPr lang="en-US" altLang="zh-CN" sz="2400" b="1" baseline="-25000">
                <a:latin typeface="楷体_GB2312" pitchFamily="49" charset="-122"/>
                <a:ea typeface="楷体_GB2312" pitchFamily="49" charset="-122"/>
              </a:rPr>
              <a:t>2</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R</a:t>
            </a:r>
            <a:r>
              <a:rPr lang="en-US" altLang="zh-CN" sz="2400" b="1" baseline="-25000">
                <a:latin typeface="楷体_GB2312" pitchFamily="49" charset="-122"/>
                <a:ea typeface="楷体_GB2312" pitchFamily="49" charset="-122"/>
              </a:rPr>
              <a:t>0</a:t>
            </a:r>
            <a:r>
              <a:rPr lang="zh-CN" altLang="en-US" sz="2400" b="1">
                <a:latin typeface="楷体_GB2312" pitchFamily="49" charset="-122"/>
                <a:ea typeface="楷体_GB2312" pitchFamily="49" charset="-122"/>
              </a:rPr>
              <a:t>功能操作。假设该指令的地址已放入</a:t>
            </a:r>
            <a:r>
              <a:rPr lang="en-US" altLang="zh-CN" sz="2400" b="1">
                <a:latin typeface="楷体_GB2312" pitchFamily="49" charset="-122"/>
                <a:ea typeface="楷体_GB2312" pitchFamily="49" charset="-122"/>
              </a:rPr>
              <a:t>PC</a:t>
            </a:r>
            <a:r>
              <a:rPr lang="zh-CN" altLang="en-US" sz="2400" b="1">
                <a:latin typeface="楷体_GB2312" pitchFamily="49" charset="-122"/>
                <a:ea typeface="楷体_GB2312" pitchFamily="49" charset="-122"/>
              </a:rPr>
              <a:t>中。</a:t>
            </a:r>
          </a:p>
          <a:p>
            <a:pPr marL="609600" indent="-609600" eaLnBrk="1" hangingPunct="1">
              <a:buFontTx/>
              <a:buNone/>
            </a:pPr>
            <a:r>
              <a:rPr lang="en-US" altLang="zh-CN" sz="2400" b="1">
                <a:latin typeface="楷体_GB2312" pitchFamily="49" charset="-122"/>
                <a:ea typeface="楷体_GB2312" pitchFamily="49" charset="-122"/>
              </a:rPr>
              <a:t>2.</a:t>
            </a:r>
            <a:r>
              <a:rPr lang="en-US" altLang="zh-CN" sz="2400" b="1">
                <a:ea typeface="楷体_GB2312" pitchFamily="49" charset="-122"/>
              </a:rPr>
              <a:t>“</a:t>
            </a:r>
            <a:r>
              <a:rPr lang="en-US" altLang="zh-CN" sz="2400" b="1">
                <a:latin typeface="楷体_GB2312" pitchFamily="49" charset="-122"/>
                <a:ea typeface="楷体_GB2312" pitchFamily="49" charset="-122"/>
              </a:rPr>
              <a:t>SUB R</a:t>
            </a:r>
            <a:r>
              <a:rPr lang="en-US" altLang="zh-CN" sz="2400" b="1" baseline="-25000">
                <a:latin typeface="楷体_GB2312" pitchFamily="49" charset="-122"/>
                <a:ea typeface="楷体_GB2312" pitchFamily="49" charset="-122"/>
              </a:rPr>
              <a:t>1</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R</a:t>
            </a:r>
            <a:r>
              <a:rPr lang="en-US" altLang="zh-CN" sz="2400" b="1" baseline="-25000">
                <a:latin typeface="楷体_GB2312" pitchFamily="49" charset="-122"/>
                <a:ea typeface="楷体_GB2312" pitchFamily="49" charset="-122"/>
              </a:rPr>
              <a:t>3</a:t>
            </a:r>
            <a:r>
              <a:rPr lang="en-US" altLang="zh-CN" sz="2400" b="1">
                <a:ea typeface="楷体_GB2312" pitchFamily="49" charset="-122"/>
              </a:rPr>
              <a:t>”</a:t>
            </a:r>
            <a:r>
              <a:rPr lang="zh-CN" altLang="en-US" sz="2400" b="1">
                <a:latin typeface="楷体_GB2312" pitchFamily="49" charset="-122"/>
                <a:ea typeface="楷体_GB2312" pitchFamily="49" charset="-122"/>
              </a:rPr>
              <a:t>指令完成（</a:t>
            </a:r>
            <a:r>
              <a:rPr lang="en-US" altLang="zh-CN" sz="2400" b="1">
                <a:latin typeface="楷体_GB2312" pitchFamily="49" charset="-122"/>
                <a:ea typeface="楷体_GB2312" pitchFamily="49" charset="-122"/>
              </a:rPr>
              <a:t>R</a:t>
            </a:r>
            <a:r>
              <a:rPr lang="en-US" altLang="zh-CN" sz="2400" b="1" baseline="-25000">
                <a:latin typeface="楷体_GB2312" pitchFamily="49" charset="-122"/>
                <a:ea typeface="楷体_GB2312" pitchFamily="49" charset="-122"/>
              </a:rPr>
              <a:t>3</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R</a:t>
            </a:r>
            <a:r>
              <a:rPr lang="en-US" altLang="zh-CN" sz="2400" b="1" baseline="-25000">
                <a:latin typeface="楷体_GB2312" pitchFamily="49" charset="-122"/>
                <a:ea typeface="楷体_GB2312" pitchFamily="49" charset="-122"/>
              </a:rPr>
              <a:t>1</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R</a:t>
            </a:r>
            <a:r>
              <a:rPr lang="en-US" altLang="zh-CN" sz="2400" b="1" baseline="-25000">
                <a:latin typeface="楷体_GB2312" pitchFamily="49" charset="-122"/>
                <a:ea typeface="楷体_GB2312" pitchFamily="49" charset="-122"/>
              </a:rPr>
              <a:t>3</a:t>
            </a:r>
            <a:r>
              <a:rPr lang="zh-CN" altLang="en-US" sz="2400" b="1">
                <a:latin typeface="楷体_GB2312" pitchFamily="49" charset="-122"/>
                <a:ea typeface="楷体_GB2312" pitchFamily="49" charset="-122"/>
              </a:rPr>
              <a:t>的功能操作。</a:t>
            </a:r>
          </a:p>
        </p:txBody>
      </p:sp>
    </p:spTree>
    <p:extLst>
      <p:ext uri="{BB962C8B-B14F-4D97-AF65-F5344CB8AC3E}">
        <p14:creationId xmlns:p14="http://schemas.microsoft.com/office/powerpoint/2010/main" val="183726830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
            <a:extLst>
              <a:ext uri="{FF2B5EF4-FFF2-40B4-BE49-F238E27FC236}">
                <a16:creationId xmlns:a16="http://schemas.microsoft.com/office/drawing/2014/main" id="{350084EF-8B30-405B-BD82-8DB117666DE6}"/>
              </a:ext>
            </a:extLst>
          </p:cNvPr>
          <p:cNvGrpSpPr>
            <a:grpSpLocks/>
          </p:cNvGrpSpPr>
          <p:nvPr/>
        </p:nvGrpSpPr>
        <p:grpSpPr bwMode="auto">
          <a:xfrm>
            <a:off x="76200" y="1371600"/>
            <a:ext cx="8991600" cy="4495800"/>
            <a:chOff x="96" y="1056"/>
            <a:chExt cx="5664" cy="2832"/>
          </a:xfrm>
        </p:grpSpPr>
        <p:sp>
          <p:nvSpPr>
            <p:cNvPr id="27651" name="Line 3">
              <a:extLst>
                <a:ext uri="{FF2B5EF4-FFF2-40B4-BE49-F238E27FC236}">
                  <a16:creationId xmlns:a16="http://schemas.microsoft.com/office/drawing/2014/main" id="{4FBCA720-D1D7-4F0D-AF73-30DDB19759BB}"/>
                </a:ext>
              </a:extLst>
            </p:cNvPr>
            <p:cNvSpPr>
              <a:spLocks noChangeShapeType="1"/>
            </p:cNvSpPr>
            <p:nvPr/>
          </p:nvSpPr>
          <p:spPr bwMode="auto">
            <a:xfrm>
              <a:off x="336" y="1440"/>
              <a:ext cx="5184"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2" name="Line 4">
              <a:extLst>
                <a:ext uri="{FF2B5EF4-FFF2-40B4-BE49-F238E27FC236}">
                  <a16:creationId xmlns:a16="http://schemas.microsoft.com/office/drawing/2014/main" id="{284E18DD-EC6C-4AB0-802A-C455A2F837BF}"/>
                </a:ext>
              </a:extLst>
            </p:cNvPr>
            <p:cNvSpPr>
              <a:spLocks noChangeShapeType="1"/>
            </p:cNvSpPr>
            <p:nvPr/>
          </p:nvSpPr>
          <p:spPr bwMode="auto">
            <a:xfrm>
              <a:off x="336" y="3552"/>
              <a:ext cx="5232"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7653" name="Group 5">
              <a:extLst>
                <a:ext uri="{FF2B5EF4-FFF2-40B4-BE49-F238E27FC236}">
                  <a16:creationId xmlns:a16="http://schemas.microsoft.com/office/drawing/2014/main" id="{97D92997-F8F7-4537-A145-B8E3DFA7810E}"/>
                </a:ext>
              </a:extLst>
            </p:cNvPr>
            <p:cNvGrpSpPr>
              <a:grpSpLocks/>
            </p:cNvGrpSpPr>
            <p:nvPr/>
          </p:nvGrpSpPr>
          <p:grpSpPr bwMode="auto">
            <a:xfrm>
              <a:off x="288" y="1440"/>
              <a:ext cx="432" cy="2112"/>
              <a:chOff x="288" y="1440"/>
              <a:chExt cx="432" cy="2112"/>
            </a:xfrm>
          </p:grpSpPr>
          <p:sp>
            <p:nvSpPr>
              <p:cNvPr id="27732" name="Rectangle 6">
                <a:extLst>
                  <a:ext uri="{FF2B5EF4-FFF2-40B4-BE49-F238E27FC236}">
                    <a16:creationId xmlns:a16="http://schemas.microsoft.com/office/drawing/2014/main" id="{BDC1252C-1708-43CE-A359-61701FA1D208}"/>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33" name="Text Box 7">
                <a:extLst>
                  <a:ext uri="{FF2B5EF4-FFF2-40B4-BE49-F238E27FC236}">
                    <a16:creationId xmlns:a16="http://schemas.microsoft.com/office/drawing/2014/main" id="{B1E145DE-E888-40B0-AD7D-F8E9A5EE788D}"/>
                  </a:ext>
                </a:extLst>
              </p:cNvPr>
              <p:cNvSpPr txBox="1">
                <a:spLocks noChangeArrowheads="1"/>
              </p:cNvSpPr>
              <p:nvPr/>
            </p:nvSpPr>
            <p:spPr bwMode="auto">
              <a:xfrm>
                <a:off x="288"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p>
            </p:txBody>
          </p:sp>
          <p:sp>
            <p:nvSpPr>
              <p:cNvPr id="27734" name="Line 8">
                <a:extLst>
                  <a:ext uri="{FF2B5EF4-FFF2-40B4-BE49-F238E27FC236}">
                    <a16:creationId xmlns:a16="http://schemas.microsoft.com/office/drawing/2014/main" id="{1CBA2E56-6019-463A-85A2-4646D77D4D03}"/>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35" name="Line 9">
                <a:extLst>
                  <a:ext uri="{FF2B5EF4-FFF2-40B4-BE49-F238E27FC236}">
                    <a16:creationId xmlns:a16="http://schemas.microsoft.com/office/drawing/2014/main" id="{DF4BB647-BA5F-4463-B94F-7F5B3E112B8A}"/>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654" name="Group 10">
              <a:extLst>
                <a:ext uri="{FF2B5EF4-FFF2-40B4-BE49-F238E27FC236}">
                  <a16:creationId xmlns:a16="http://schemas.microsoft.com/office/drawing/2014/main" id="{5F24AE2B-45FA-4307-BE0C-AE1B7EF31D02}"/>
                </a:ext>
              </a:extLst>
            </p:cNvPr>
            <p:cNvGrpSpPr>
              <a:grpSpLocks/>
            </p:cNvGrpSpPr>
            <p:nvPr/>
          </p:nvGrpSpPr>
          <p:grpSpPr bwMode="auto">
            <a:xfrm>
              <a:off x="672" y="1440"/>
              <a:ext cx="432" cy="2112"/>
              <a:chOff x="288" y="1440"/>
              <a:chExt cx="432" cy="2112"/>
            </a:xfrm>
          </p:grpSpPr>
          <p:sp>
            <p:nvSpPr>
              <p:cNvPr id="27728" name="Rectangle 11">
                <a:extLst>
                  <a:ext uri="{FF2B5EF4-FFF2-40B4-BE49-F238E27FC236}">
                    <a16:creationId xmlns:a16="http://schemas.microsoft.com/office/drawing/2014/main" id="{0F13970F-DEE1-490A-9038-601EADBD9CF8}"/>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29" name="Text Box 12">
                <a:extLst>
                  <a:ext uri="{FF2B5EF4-FFF2-40B4-BE49-F238E27FC236}">
                    <a16:creationId xmlns:a16="http://schemas.microsoft.com/office/drawing/2014/main" id="{EF6CCEC0-C6E1-40D4-8D20-3C4F31943FB1}"/>
                  </a:ext>
                </a:extLst>
              </p:cNvPr>
              <p:cNvSpPr txBox="1">
                <a:spLocks noChangeArrowheads="1"/>
              </p:cNvSpPr>
              <p:nvPr/>
            </p:nvSpPr>
            <p:spPr bwMode="auto">
              <a:xfrm>
                <a:off x="288"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p>
            </p:txBody>
          </p:sp>
          <p:sp>
            <p:nvSpPr>
              <p:cNvPr id="27730" name="Line 13">
                <a:extLst>
                  <a:ext uri="{FF2B5EF4-FFF2-40B4-BE49-F238E27FC236}">
                    <a16:creationId xmlns:a16="http://schemas.microsoft.com/office/drawing/2014/main" id="{9D49DE22-7594-4476-B7BA-D0883A8E1105}"/>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31" name="Line 14">
                <a:extLst>
                  <a:ext uri="{FF2B5EF4-FFF2-40B4-BE49-F238E27FC236}">
                    <a16:creationId xmlns:a16="http://schemas.microsoft.com/office/drawing/2014/main" id="{6F97EDD8-B59D-437C-A56B-C2B9B8B26E1D}"/>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7655" name="Rectangle 15">
              <a:extLst>
                <a:ext uri="{FF2B5EF4-FFF2-40B4-BE49-F238E27FC236}">
                  <a16:creationId xmlns:a16="http://schemas.microsoft.com/office/drawing/2014/main" id="{7350AA22-46BE-4106-880E-58626401F86A}"/>
                </a:ext>
              </a:extLst>
            </p:cNvPr>
            <p:cNvSpPr>
              <a:spLocks noChangeArrowheads="1"/>
            </p:cNvSpPr>
            <p:nvPr/>
          </p:nvSpPr>
          <p:spPr bwMode="auto">
            <a:xfrm>
              <a:off x="1104"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6" name="Text Box 16">
              <a:extLst>
                <a:ext uri="{FF2B5EF4-FFF2-40B4-BE49-F238E27FC236}">
                  <a16:creationId xmlns:a16="http://schemas.microsoft.com/office/drawing/2014/main" id="{712AF20D-B76F-4D05-8659-BEDEEBDF3CE9}"/>
                </a:ext>
              </a:extLst>
            </p:cNvPr>
            <p:cNvSpPr txBox="1">
              <a:spLocks noChangeArrowheads="1"/>
            </p:cNvSpPr>
            <p:nvPr/>
          </p:nvSpPr>
          <p:spPr bwMode="auto">
            <a:xfrm>
              <a:off x="1104"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AR</a:t>
              </a:r>
            </a:p>
          </p:txBody>
        </p:sp>
        <p:sp>
          <p:nvSpPr>
            <p:cNvPr id="27657" name="Line 17">
              <a:extLst>
                <a:ext uri="{FF2B5EF4-FFF2-40B4-BE49-F238E27FC236}">
                  <a16:creationId xmlns:a16="http://schemas.microsoft.com/office/drawing/2014/main" id="{434F8A17-A9D6-4BC9-AC1B-AC94A74C364B}"/>
                </a:ext>
              </a:extLst>
            </p:cNvPr>
            <p:cNvSpPr>
              <a:spLocks noChangeShapeType="1"/>
            </p:cNvSpPr>
            <p:nvPr/>
          </p:nvSpPr>
          <p:spPr bwMode="auto">
            <a:xfrm>
              <a:off x="1248"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8" name="Rectangle 18">
              <a:extLst>
                <a:ext uri="{FF2B5EF4-FFF2-40B4-BE49-F238E27FC236}">
                  <a16:creationId xmlns:a16="http://schemas.microsoft.com/office/drawing/2014/main" id="{D803A5EC-30EE-4A67-AE74-77A72794A881}"/>
                </a:ext>
              </a:extLst>
            </p:cNvPr>
            <p:cNvSpPr>
              <a:spLocks noChangeArrowheads="1"/>
            </p:cNvSpPr>
            <p:nvPr/>
          </p:nvSpPr>
          <p:spPr bwMode="auto">
            <a:xfrm>
              <a:off x="1632" y="2160"/>
              <a:ext cx="816" cy="67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7659" name="Group 19">
              <a:extLst>
                <a:ext uri="{FF2B5EF4-FFF2-40B4-BE49-F238E27FC236}">
                  <a16:creationId xmlns:a16="http://schemas.microsoft.com/office/drawing/2014/main" id="{9A0FE928-BE92-4C27-B486-9D9714C9FF7D}"/>
                </a:ext>
              </a:extLst>
            </p:cNvPr>
            <p:cNvGrpSpPr>
              <a:grpSpLocks/>
            </p:cNvGrpSpPr>
            <p:nvPr/>
          </p:nvGrpSpPr>
          <p:grpSpPr bwMode="auto">
            <a:xfrm>
              <a:off x="2640" y="1440"/>
              <a:ext cx="432" cy="2112"/>
              <a:chOff x="288" y="1440"/>
              <a:chExt cx="432" cy="2112"/>
            </a:xfrm>
          </p:grpSpPr>
          <p:sp>
            <p:nvSpPr>
              <p:cNvPr id="27724" name="Rectangle 20">
                <a:extLst>
                  <a:ext uri="{FF2B5EF4-FFF2-40B4-BE49-F238E27FC236}">
                    <a16:creationId xmlns:a16="http://schemas.microsoft.com/office/drawing/2014/main" id="{098FBA70-A4E5-4C8F-8457-224F9CCC5844}"/>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25" name="Text Box 21">
                <a:extLst>
                  <a:ext uri="{FF2B5EF4-FFF2-40B4-BE49-F238E27FC236}">
                    <a16:creationId xmlns:a16="http://schemas.microsoft.com/office/drawing/2014/main" id="{3EAFC070-4479-48BA-802B-F16DCF3381C1}"/>
                  </a:ext>
                </a:extLst>
              </p:cNvPr>
              <p:cNvSpPr txBox="1">
                <a:spLocks noChangeArrowheads="1"/>
              </p:cNvSpPr>
              <p:nvPr/>
            </p:nvSpPr>
            <p:spPr bwMode="auto">
              <a:xfrm>
                <a:off x="288"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p>
            </p:txBody>
          </p:sp>
          <p:sp>
            <p:nvSpPr>
              <p:cNvPr id="27726" name="Line 22">
                <a:extLst>
                  <a:ext uri="{FF2B5EF4-FFF2-40B4-BE49-F238E27FC236}">
                    <a16:creationId xmlns:a16="http://schemas.microsoft.com/office/drawing/2014/main" id="{0F7BD019-DB66-4948-80FC-F23799D669BD}"/>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27" name="Line 23">
                <a:extLst>
                  <a:ext uri="{FF2B5EF4-FFF2-40B4-BE49-F238E27FC236}">
                    <a16:creationId xmlns:a16="http://schemas.microsoft.com/office/drawing/2014/main" id="{927668EB-41E5-46DA-BC1D-890AA3681C36}"/>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660" name="Group 24">
              <a:extLst>
                <a:ext uri="{FF2B5EF4-FFF2-40B4-BE49-F238E27FC236}">
                  <a16:creationId xmlns:a16="http://schemas.microsoft.com/office/drawing/2014/main" id="{7D4B41AD-45F4-4CD4-964F-B1D979CB241D}"/>
                </a:ext>
              </a:extLst>
            </p:cNvPr>
            <p:cNvGrpSpPr>
              <a:grpSpLocks/>
            </p:cNvGrpSpPr>
            <p:nvPr/>
          </p:nvGrpSpPr>
          <p:grpSpPr bwMode="auto">
            <a:xfrm>
              <a:off x="3072" y="1440"/>
              <a:ext cx="432" cy="2112"/>
              <a:chOff x="288" y="1440"/>
              <a:chExt cx="432" cy="2112"/>
            </a:xfrm>
          </p:grpSpPr>
          <p:sp>
            <p:nvSpPr>
              <p:cNvPr id="27720" name="Rectangle 25">
                <a:extLst>
                  <a:ext uri="{FF2B5EF4-FFF2-40B4-BE49-F238E27FC236}">
                    <a16:creationId xmlns:a16="http://schemas.microsoft.com/office/drawing/2014/main" id="{5F648C8B-D2D9-4692-A79B-9D9AC59C5400}"/>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21" name="Text Box 26">
                <a:extLst>
                  <a:ext uri="{FF2B5EF4-FFF2-40B4-BE49-F238E27FC236}">
                    <a16:creationId xmlns:a16="http://schemas.microsoft.com/office/drawing/2014/main" id="{27B897C7-C9B7-4200-8D99-81F62CD747EF}"/>
                  </a:ext>
                </a:extLst>
              </p:cNvPr>
              <p:cNvSpPr txBox="1">
                <a:spLocks noChangeArrowheads="1"/>
              </p:cNvSpPr>
              <p:nvPr/>
            </p:nvSpPr>
            <p:spPr bwMode="auto">
              <a:xfrm>
                <a:off x="288"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6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0</a:t>
                </a:r>
              </a:p>
            </p:txBody>
          </p:sp>
          <p:sp>
            <p:nvSpPr>
              <p:cNvPr id="27722" name="Line 27">
                <a:extLst>
                  <a:ext uri="{FF2B5EF4-FFF2-40B4-BE49-F238E27FC236}">
                    <a16:creationId xmlns:a16="http://schemas.microsoft.com/office/drawing/2014/main" id="{2DEBBBDA-08E1-4401-B69E-A1F1923B6ACA}"/>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23" name="Line 28">
                <a:extLst>
                  <a:ext uri="{FF2B5EF4-FFF2-40B4-BE49-F238E27FC236}">
                    <a16:creationId xmlns:a16="http://schemas.microsoft.com/office/drawing/2014/main" id="{8D11A5D1-F70E-467E-9AD6-B4B738F70C82}"/>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661" name="Group 29">
              <a:extLst>
                <a:ext uri="{FF2B5EF4-FFF2-40B4-BE49-F238E27FC236}">
                  <a16:creationId xmlns:a16="http://schemas.microsoft.com/office/drawing/2014/main" id="{48C1B8C3-843C-456F-BBBC-69905179A40E}"/>
                </a:ext>
              </a:extLst>
            </p:cNvPr>
            <p:cNvGrpSpPr>
              <a:grpSpLocks/>
            </p:cNvGrpSpPr>
            <p:nvPr/>
          </p:nvGrpSpPr>
          <p:grpSpPr bwMode="auto">
            <a:xfrm>
              <a:off x="3360" y="1440"/>
              <a:ext cx="432" cy="2112"/>
              <a:chOff x="288" y="1440"/>
              <a:chExt cx="432" cy="2112"/>
            </a:xfrm>
          </p:grpSpPr>
          <p:sp>
            <p:nvSpPr>
              <p:cNvPr id="27716" name="Rectangle 30">
                <a:extLst>
                  <a:ext uri="{FF2B5EF4-FFF2-40B4-BE49-F238E27FC236}">
                    <a16:creationId xmlns:a16="http://schemas.microsoft.com/office/drawing/2014/main" id="{62767C48-6B9F-4B4E-86AF-712DC96A344A}"/>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7" name="Text Box 31">
                <a:extLst>
                  <a:ext uri="{FF2B5EF4-FFF2-40B4-BE49-F238E27FC236}">
                    <a16:creationId xmlns:a16="http://schemas.microsoft.com/office/drawing/2014/main" id="{90A5C5FE-664C-4C4E-8EAD-4D640F8795E4}"/>
                  </a:ext>
                </a:extLst>
              </p:cNvPr>
              <p:cNvSpPr txBox="1">
                <a:spLocks noChangeArrowheads="1"/>
              </p:cNvSpPr>
              <p:nvPr/>
            </p:nvSpPr>
            <p:spPr bwMode="auto">
              <a:xfrm>
                <a:off x="288"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6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1</a:t>
                </a:r>
              </a:p>
            </p:txBody>
          </p:sp>
          <p:sp>
            <p:nvSpPr>
              <p:cNvPr id="27718" name="Line 32">
                <a:extLst>
                  <a:ext uri="{FF2B5EF4-FFF2-40B4-BE49-F238E27FC236}">
                    <a16:creationId xmlns:a16="http://schemas.microsoft.com/office/drawing/2014/main" id="{7DA7F7A5-5D20-4C29-9D76-D692142B20C0}"/>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9" name="Line 33">
                <a:extLst>
                  <a:ext uri="{FF2B5EF4-FFF2-40B4-BE49-F238E27FC236}">
                    <a16:creationId xmlns:a16="http://schemas.microsoft.com/office/drawing/2014/main" id="{F6F13ADB-CB29-4612-996F-DA88D2504A8E}"/>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662" name="Group 34">
              <a:extLst>
                <a:ext uri="{FF2B5EF4-FFF2-40B4-BE49-F238E27FC236}">
                  <a16:creationId xmlns:a16="http://schemas.microsoft.com/office/drawing/2014/main" id="{72B125F1-4846-4784-8181-CBC7032DB5F4}"/>
                </a:ext>
              </a:extLst>
            </p:cNvPr>
            <p:cNvGrpSpPr>
              <a:grpSpLocks/>
            </p:cNvGrpSpPr>
            <p:nvPr/>
          </p:nvGrpSpPr>
          <p:grpSpPr bwMode="auto">
            <a:xfrm>
              <a:off x="3648" y="1440"/>
              <a:ext cx="432" cy="2112"/>
              <a:chOff x="288" y="1440"/>
              <a:chExt cx="432" cy="2112"/>
            </a:xfrm>
          </p:grpSpPr>
          <p:sp>
            <p:nvSpPr>
              <p:cNvPr id="27712" name="Rectangle 35">
                <a:extLst>
                  <a:ext uri="{FF2B5EF4-FFF2-40B4-BE49-F238E27FC236}">
                    <a16:creationId xmlns:a16="http://schemas.microsoft.com/office/drawing/2014/main" id="{A78E9DD3-CC42-4A4A-B554-631B96DB5315}"/>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3" name="Text Box 36">
                <a:extLst>
                  <a:ext uri="{FF2B5EF4-FFF2-40B4-BE49-F238E27FC236}">
                    <a16:creationId xmlns:a16="http://schemas.microsoft.com/office/drawing/2014/main" id="{EB4A59DB-A28D-4D02-934C-25368DF0C2ED}"/>
                  </a:ext>
                </a:extLst>
              </p:cNvPr>
              <p:cNvSpPr txBox="1">
                <a:spLocks noChangeArrowheads="1"/>
              </p:cNvSpPr>
              <p:nvPr/>
            </p:nvSpPr>
            <p:spPr bwMode="auto">
              <a:xfrm>
                <a:off x="288"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6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2</a:t>
                </a:r>
              </a:p>
            </p:txBody>
          </p:sp>
          <p:sp>
            <p:nvSpPr>
              <p:cNvPr id="27714" name="Line 37">
                <a:extLst>
                  <a:ext uri="{FF2B5EF4-FFF2-40B4-BE49-F238E27FC236}">
                    <a16:creationId xmlns:a16="http://schemas.microsoft.com/office/drawing/2014/main" id="{528B6340-68EE-43F2-864E-8058429DC9DB}"/>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5" name="Line 38">
                <a:extLst>
                  <a:ext uri="{FF2B5EF4-FFF2-40B4-BE49-F238E27FC236}">
                    <a16:creationId xmlns:a16="http://schemas.microsoft.com/office/drawing/2014/main" id="{17AE0EF2-805D-49C0-B489-A14D633C7307}"/>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663" name="Group 39">
              <a:extLst>
                <a:ext uri="{FF2B5EF4-FFF2-40B4-BE49-F238E27FC236}">
                  <a16:creationId xmlns:a16="http://schemas.microsoft.com/office/drawing/2014/main" id="{C35F07D8-AE5B-4797-AB6B-1EA18DCA2343}"/>
                </a:ext>
              </a:extLst>
            </p:cNvPr>
            <p:cNvGrpSpPr>
              <a:grpSpLocks/>
            </p:cNvGrpSpPr>
            <p:nvPr/>
          </p:nvGrpSpPr>
          <p:grpSpPr bwMode="auto">
            <a:xfrm>
              <a:off x="3936" y="1440"/>
              <a:ext cx="432" cy="2112"/>
              <a:chOff x="288" y="1440"/>
              <a:chExt cx="432" cy="2112"/>
            </a:xfrm>
          </p:grpSpPr>
          <p:sp>
            <p:nvSpPr>
              <p:cNvPr id="27708" name="Rectangle 40">
                <a:extLst>
                  <a:ext uri="{FF2B5EF4-FFF2-40B4-BE49-F238E27FC236}">
                    <a16:creationId xmlns:a16="http://schemas.microsoft.com/office/drawing/2014/main" id="{98C2FC02-422E-4AFC-9FE7-40B27077BF64}"/>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09" name="Text Box 41">
                <a:extLst>
                  <a:ext uri="{FF2B5EF4-FFF2-40B4-BE49-F238E27FC236}">
                    <a16:creationId xmlns:a16="http://schemas.microsoft.com/office/drawing/2014/main" id="{2A358DF6-49E6-4D9A-9136-5F1F21486231}"/>
                  </a:ext>
                </a:extLst>
              </p:cNvPr>
              <p:cNvSpPr txBox="1">
                <a:spLocks noChangeArrowheads="1"/>
              </p:cNvSpPr>
              <p:nvPr/>
            </p:nvSpPr>
            <p:spPr bwMode="auto">
              <a:xfrm>
                <a:off x="288"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6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3</a:t>
                </a:r>
              </a:p>
            </p:txBody>
          </p:sp>
          <p:sp>
            <p:nvSpPr>
              <p:cNvPr id="27710" name="Line 42">
                <a:extLst>
                  <a:ext uri="{FF2B5EF4-FFF2-40B4-BE49-F238E27FC236}">
                    <a16:creationId xmlns:a16="http://schemas.microsoft.com/office/drawing/2014/main" id="{62FD0640-76AA-4298-9ADB-BF985F7B775A}"/>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11" name="Line 43">
                <a:extLst>
                  <a:ext uri="{FF2B5EF4-FFF2-40B4-BE49-F238E27FC236}">
                    <a16:creationId xmlns:a16="http://schemas.microsoft.com/office/drawing/2014/main" id="{09C1ABA9-3EF2-4A46-90B3-B131D704AB13}"/>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7664" name="Rectangle 44">
              <a:extLst>
                <a:ext uri="{FF2B5EF4-FFF2-40B4-BE49-F238E27FC236}">
                  <a16:creationId xmlns:a16="http://schemas.microsoft.com/office/drawing/2014/main" id="{8DAC3C7B-1844-43CE-8320-0E19A49D2DF2}"/>
                </a:ext>
              </a:extLst>
            </p:cNvPr>
            <p:cNvSpPr>
              <a:spLocks noChangeArrowheads="1"/>
            </p:cNvSpPr>
            <p:nvPr/>
          </p:nvSpPr>
          <p:spPr bwMode="auto">
            <a:xfrm>
              <a:off x="5184"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5" name="Text Box 45">
              <a:extLst>
                <a:ext uri="{FF2B5EF4-FFF2-40B4-BE49-F238E27FC236}">
                  <a16:creationId xmlns:a16="http://schemas.microsoft.com/office/drawing/2014/main" id="{9A832E27-93B7-4517-877B-86A0338423D2}"/>
                </a:ext>
              </a:extLst>
            </p:cNvPr>
            <p:cNvSpPr txBox="1">
              <a:spLocks noChangeArrowheads="1"/>
            </p:cNvSpPr>
            <p:nvPr/>
          </p:nvSpPr>
          <p:spPr bwMode="auto">
            <a:xfrm>
              <a:off x="5184"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7666" name="Line 46">
              <a:extLst>
                <a:ext uri="{FF2B5EF4-FFF2-40B4-BE49-F238E27FC236}">
                  <a16:creationId xmlns:a16="http://schemas.microsoft.com/office/drawing/2014/main" id="{0543F6C1-0192-4F9C-B0A8-9C8C839B11D6}"/>
                </a:ext>
              </a:extLst>
            </p:cNvPr>
            <p:cNvSpPr>
              <a:spLocks noChangeShapeType="1"/>
            </p:cNvSpPr>
            <p:nvPr/>
          </p:nvSpPr>
          <p:spPr bwMode="auto">
            <a:xfrm>
              <a:off x="5328" y="1440"/>
              <a:ext cx="0" cy="672"/>
            </a:xfrm>
            <a:prstGeom prst="line">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7" name="Line 47">
              <a:extLst>
                <a:ext uri="{FF2B5EF4-FFF2-40B4-BE49-F238E27FC236}">
                  <a16:creationId xmlns:a16="http://schemas.microsoft.com/office/drawing/2014/main" id="{EEEED8DD-1194-4D87-9825-52E40CEE5FD0}"/>
                </a:ext>
              </a:extLst>
            </p:cNvPr>
            <p:cNvSpPr>
              <a:spLocks noChangeShapeType="1"/>
            </p:cNvSpPr>
            <p:nvPr/>
          </p:nvSpPr>
          <p:spPr bwMode="auto">
            <a:xfrm>
              <a:off x="5328" y="2880"/>
              <a:ext cx="0" cy="672"/>
            </a:xfrm>
            <a:prstGeom prst="line">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68" name="Text Box 48">
              <a:extLst>
                <a:ext uri="{FF2B5EF4-FFF2-40B4-BE49-F238E27FC236}">
                  <a16:creationId xmlns:a16="http://schemas.microsoft.com/office/drawing/2014/main" id="{D5929F64-9DA6-41B1-B801-D064D7E640CA}"/>
                </a:ext>
              </a:extLst>
            </p:cNvPr>
            <p:cNvSpPr txBox="1">
              <a:spLocks noChangeArrowheads="1"/>
            </p:cNvSpPr>
            <p:nvPr/>
          </p:nvSpPr>
          <p:spPr bwMode="auto">
            <a:xfrm>
              <a:off x="1872" y="2400"/>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M</a:t>
              </a:r>
            </a:p>
          </p:txBody>
        </p:sp>
        <p:sp>
          <p:nvSpPr>
            <p:cNvPr id="27669" name="AutoShape 49">
              <a:extLst>
                <a:ext uri="{FF2B5EF4-FFF2-40B4-BE49-F238E27FC236}">
                  <a16:creationId xmlns:a16="http://schemas.microsoft.com/office/drawing/2014/main" id="{7AF21456-7C80-4165-AC29-2839E0F69C86}"/>
                </a:ext>
              </a:extLst>
            </p:cNvPr>
            <p:cNvSpPr>
              <a:spLocks noChangeArrowheads="1"/>
            </p:cNvSpPr>
            <p:nvPr/>
          </p:nvSpPr>
          <p:spPr bwMode="auto">
            <a:xfrm rot="-5400000">
              <a:off x="4512" y="2352"/>
              <a:ext cx="720" cy="240"/>
            </a:xfrm>
            <a:prstGeom prst="flowChartManualOperation">
              <a:avLst/>
            </a:prstGeom>
            <a:solidFill>
              <a:srgbClr val="FFC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0" name="Rectangle 50">
              <a:extLst>
                <a:ext uri="{FF2B5EF4-FFF2-40B4-BE49-F238E27FC236}">
                  <a16:creationId xmlns:a16="http://schemas.microsoft.com/office/drawing/2014/main" id="{6EA0F296-363B-435D-B1CB-F686F4A2F85E}"/>
                </a:ext>
              </a:extLst>
            </p:cNvPr>
            <p:cNvSpPr>
              <a:spLocks noChangeArrowheads="1"/>
            </p:cNvSpPr>
            <p:nvPr/>
          </p:nvSpPr>
          <p:spPr bwMode="auto">
            <a:xfrm>
              <a:off x="4416" y="1920"/>
              <a:ext cx="240" cy="48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1" name="Rectangle 51">
              <a:extLst>
                <a:ext uri="{FF2B5EF4-FFF2-40B4-BE49-F238E27FC236}">
                  <a16:creationId xmlns:a16="http://schemas.microsoft.com/office/drawing/2014/main" id="{6F6C8694-5848-4F25-9642-95D5AB1F06AA}"/>
                </a:ext>
              </a:extLst>
            </p:cNvPr>
            <p:cNvSpPr>
              <a:spLocks noChangeArrowheads="1"/>
            </p:cNvSpPr>
            <p:nvPr/>
          </p:nvSpPr>
          <p:spPr bwMode="auto">
            <a:xfrm>
              <a:off x="4416" y="2592"/>
              <a:ext cx="240" cy="48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2" name="Line 52">
              <a:extLst>
                <a:ext uri="{FF2B5EF4-FFF2-40B4-BE49-F238E27FC236}">
                  <a16:creationId xmlns:a16="http://schemas.microsoft.com/office/drawing/2014/main" id="{A501EAD1-9A99-4011-9565-4B9A2172107A}"/>
                </a:ext>
              </a:extLst>
            </p:cNvPr>
            <p:cNvSpPr>
              <a:spLocks noChangeShapeType="1"/>
            </p:cNvSpPr>
            <p:nvPr/>
          </p:nvSpPr>
          <p:spPr bwMode="auto">
            <a:xfrm>
              <a:off x="4656" y="2256"/>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3" name="Line 53">
              <a:extLst>
                <a:ext uri="{FF2B5EF4-FFF2-40B4-BE49-F238E27FC236}">
                  <a16:creationId xmlns:a16="http://schemas.microsoft.com/office/drawing/2014/main" id="{8A512321-E792-4D36-B71B-A9A86854538B}"/>
                </a:ext>
              </a:extLst>
            </p:cNvPr>
            <p:cNvSpPr>
              <a:spLocks noChangeShapeType="1"/>
            </p:cNvSpPr>
            <p:nvPr/>
          </p:nvSpPr>
          <p:spPr bwMode="auto">
            <a:xfrm>
              <a:off x="4656" y="2736"/>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4" name="Line 54">
              <a:extLst>
                <a:ext uri="{FF2B5EF4-FFF2-40B4-BE49-F238E27FC236}">
                  <a16:creationId xmlns:a16="http://schemas.microsoft.com/office/drawing/2014/main" id="{35914564-247D-46ED-90E8-621B611DDDE4}"/>
                </a:ext>
              </a:extLst>
            </p:cNvPr>
            <p:cNvSpPr>
              <a:spLocks noChangeShapeType="1"/>
            </p:cNvSpPr>
            <p:nvPr/>
          </p:nvSpPr>
          <p:spPr bwMode="auto">
            <a:xfrm>
              <a:off x="4512" y="1440"/>
              <a:ext cx="0" cy="48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5" name="Line 55">
              <a:extLst>
                <a:ext uri="{FF2B5EF4-FFF2-40B4-BE49-F238E27FC236}">
                  <a16:creationId xmlns:a16="http://schemas.microsoft.com/office/drawing/2014/main" id="{6108D01E-620B-4ECA-8552-BCC29CE5B901}"/>
                </a:ext>
              </a:extLst>
            </p:cNvPr>
            <p:cNvSpPr>
              <a:spLocks noChangeShapeType="1"/>
            </p:cNvSpPr>
            <p:nvPr/>
          </p:nvSpPr>
          <p:spPr bwMode="auto">
            <a:xfrm>
              <a:off x="4320" y="1440"/>
              <a:ext cx="0" cy="14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6" name="Line 56">
              <a:extLst>
                <a:ext uri="{FF2B5EF4-FFF2-40B4-BE49-F238E27FC236}">
                  <a16:creationId xmlns:a16="http://schemas.microsoft.com/office/drawing/2014/main" id="{D0DFBA4F-4825-4D0F-9656-7AC20F4889A1}"/>
                </a:ext>
              </a:extLst>
            </p:cNvPr>
            <p:cNvSpPr>
              <a:spLocks noChangeShapeType="1"/>
            </p:cNvSpPr>
            <p:nvPr/>
          </p:nvSpPr>
          <p:spPr bwMode="auto">
            <a:xfrm>
              <a:off x="4320" y="2880"/>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7" name="Text Box 57">
              <a:extLst>
                <a:ext uri="{FF2B5EF4-FFF2-40B4-BE49-F238E27FC236}">
                  <a16:creationId xmlns:a16="http://schemas.microsoft.com/office/drawing/2014/main" id="{18520BEB-7B5B-40F2-866F-BA1D872394DF}"/>
                </a:ext>
              </a:extLst>
            </p:cNvPr>
            <p:cNvSpPr txBox="1">
              <a:spLocks noChangeArrowheads="1"/>
            </p:cNvSpPr>
            <p:nvPr/>
          </p:nvSpPr>
          <p:spPr bwMode="auto">
            <a:xfrm>
              <a:off x="4416" y="20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a:t>
              </a:r>
            </a:p>
          </p:txBody>
        </p:sp>
        <p:sp>
          <p:nvSpPr>
            <p:cNvPr id="27678" name="Text Box 58">
              <a:extLst>
                <a:ext uri="{FF2B5EF4-FFF2-40B4-BE49-F238E27FC236}">
                  <a16:creationId xmlns:a16="http://schemas.microsoft.com/office/drawing/2014/main" id="{9D8E8BF5-7944-4F6F-BB55-9F5A47FF5219}"/>
                </a:ext>
              </a:extLst>
            </p:cNvPr>
            <p:cNvSpPr txBox="1">
              <a:spLocks noChangeArrowheads="1"/>
            </p:cNvSpPr>
            <p:nvPr/>
          </p:nvSpPr>
          <p:spPr bwMode="auto">
            <a:xfrm>
              <a:off x="4416" y="268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B</a:t>
              </a:r>
            </a:p>
          </p:txBody>
        </p:sp>
        <p:sp>
          <p:nvSpPr>
            <p:cNvPr id="27679" name="Text Box 59">
              <a:extLst>
                <a:ext uri="{FF2B5EF4-FFF2-40B4-BE49-F238E27FC236}">
                  <a16:creationId xmlns:a16="http://schemas.microsoft.com/office/drawing/2014/main" id="{F49E0C5A-17C0-4C2A-B712-2A1F8AEE1136}"/>
                </a:ext>
              </a:extLst>
            </p:cNvPr>
            <p:cNvSpPr txBox="1">
              <a:spLocks noChangeArrowheads="1"/>
            </p:cNvSpPr>
            <p:nvPr/>
          </p:nvSpPr>
          <p:spPr bwMode="auto">
            <a:xfrm>
              <a:off x="4704" y="2256"/>
              <a:ext cx="3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ALU</a:t>
              </a:r>
            </a:p>
          </p:txBody>
        </p:sp>
        <p:sp>
          <p:nvSpPr>
            <p:cNvPr id="27680" name="Line 60">
              <a:extLst>
                <a:ext uri="{FF2B5EF4-FFF2-40B4-BE49-F238E27FC236}">
                  <a16:creationId xmlns:a16="http://schemas.microsoft.com/office/drawing/2014/main" id="{EF448093-F354-4427-AA27-067EE2DAE104}"/>
                </a:ext>
              </a:extLst>
            </p:cNvPr>
            <p:cNvSpPr>
              <a:spLocks noChangeShapeType="1"/>
            </p:cNvSpPr>
            <p:nvPr/>
          </p:nvSpPr>
          <p:spPr bwMode="auto">
            <a:xfrm>
              <a:off x="4992" y="2448"/>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81" name="Line 61">
              <a:extLst>
                <a:ext uri="{FF2B5EF4-FFF2-40B4-BE49-F238E27FC236}">
                  <a16:creationId xmlns:a16="http://schemas.microsoft.com/office/drawing/2014/main" id="{8233F256-DE77-4186-99D2-CE97E11C0D34}"/>
                </a:ext>
              </a:extLst>
            </p:cNvPr>
            <p:cNvSpPr>
              <a:spLocks noChangeShapeType="1"/>
            </p:cNvSpPr>
            <p:nvPr/>
          </p:nvSpPr>
          <p:spPr bwMode="auto">
            <a:xfrm>
              <a:off x="5088" y="2448"/>
              <a:ext cx="0" cy="110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82" name="Line 62">
              <a:extLst>
                <a:ext uri="{FF2B5EF4-FFF2-40B4-BE49-F238E27FC236}">
                  <a16:creationId xmlns:a16="http://schemas.microsoft.com/office/drawing/2014/main" id="{6507A12A-BBD9-46B1-B62C-A026885DDCA4}"/>
                </a:ext>
              </a:extLst>
            </p:cNvPr>
            <p:cNvSpPr>
              <a:spLocks noChangeShapeType="1"/>
            </p:cNvSpPr>
            <p:nvPr/>
          </p:nvSpPr>
          <p:spPr bwMode="auto">
            <a:xfrm flipV="1">
              <a:off x="4848" y="1776"/>
              <a:ext cx="0" cy="384"/>
            </a:xfrm>
            <a:prstGeom prst="line">
              <a:avLst/>
            </a:prstGeom>
            <a:noFill/>
            <a:ln w="9525">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83" name="Line 63">
              <a:extLst>
                <a:ext uri="{FF2B5EF4-FFF2-40B4-BE49-F238E27FC236}">
                  <a16:creationId xmlns:a16="http://schemas.microsoft.com/office/drawing/2014/main" id="{C8978E62-C14E-490E-AE1A-40BA2049A2F1}"/>
                </a:ext>
              </a:extLst>
            </p:cNvPr>
            <p:cNvSpPr>
              <a:spLocks noChangeShapeType="1"/>
            </p:cNvSpPr>
            <p:nvPr/>
          </p:nvSpPr>
          <p:spPr bwMode="auto">
            <a:xfrm flipV="1">
              <a:off x="4944" y="1824"/>
              <a:ext cx="0" cy="384"/>
            </a:xfrm>
            <a:prstGeom prst="line">
              <a:avLst/>
            </a:prstGeom>
            <a:noFill/>
            <a:ln w="9525">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84" name="Text Box 64">
              <a:extLst>
                <a:ext uri="{FF2B5EF4-FFF2-40B4-BE49-F238E27FC236}">
                  <a16:creationId xmlns:a16="http://schemas.microsoft.com/office/drawing/2014/main" id="{AAF3A9E8-153B-4635-AFA3-0B4832BB346E}"/>
                </a:ext>
              </a:extLst>
            </p:cNvPr>
            <p:cNvSpPr txBox="1">
              <a:spLocks noChangeArrowheads="1"/>
            </p:cNvSpPr>
            <p:nvPr/>
          </p:nvSpPr>
          <p:spPr bwMode="auto">
            <a:xfrm>
              <a:off x="96" y="1632"/>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7685" name="Text Box 65">
              <a:extLst>
                <a:ext uri="{FF2B5EF4-FFF2-40B4-BE49-F238E27FC236}">
                  <a16:creationId xmlns:a16="http://schemas.microsoft.com/office/drawing/2014/main" id="{169D7E13-26D8-4AD3-B3DF-B86D2B32517B}"/>
                </a:ext>
              </a:extLst>
            </p:cNvPr>
            <p:cNvSpPr txBox="1">
              <a:spLocks noChangeArrowheads="1"/>
            </p:cNvSpPr>
            <p:nvPr/>
          </p:nvSpPr>
          <p:spPr bwMode="auto">
            <a:xfrm>
              <a:off x="96" y="302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o</a:t>
              </a:r>
            </a:p>
          </p:txBody>
        </p:sp>
        <p:sp>
          <p:nvSpPr>
            <p:cNvPr id="27686" name="Text Box 66">
              <a:extLst>
                <a:ext uri="{FF2B5EF4-FFF2-40B4-BE49-F238E27FC236}">
                  <a16:creationId xmlns:a16="http://schemas.microsoft.com/office/drawing/2014/main" id="{C2B25578-CB47-4C29-BF7D-190C192D4B97}"/>
                </a:ext>
              </a:extLst>
            </p:cNvPr>
            <p:cNvSpPr txBox="1">
              <a:spLocks noChangeArrowheads="1"/>
            </p:cNvSpPr>
            <p:nvPr/>
          </p:nvSpPr>
          <p:spPr bwMode="auto">
            <a:xfrm>
              <a:off x="816" y="163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7687" name="Text Box 67">
              <a:extLst>
                <a:ext uri="{FF2B5EF4-FFF2-40B4-BE49-F238E27FC236}">
                  <a16:creationId xmlns:a16="http://schemas.microsoft.com/office/drawing/2014/main" id="{A1B308A8-1F9C-40E1-B842-D8D7D74FC488}"/>
                </a:ext>
              </a:extLst>
            </p:cNvPr>
            <p:cNvSpPr txBox="1">
              <a:spLocks noChangeArrowheads="1"/>
            </p:cNvSpPr>
            <p:nvPr/>
          </p:nvSpPr>
          <p:spPr bwMode="auto">
            <a:xfrm>
              <a:off x="816" y="302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o</a:t>
              </a:r>
            </a:p>
          </p:txBody>
        </p:sp>
        <p:sp>
          <p:nvSpPr>
            <p:cNvPr id="27688" name="Text Box 68">
              <a:extLst>
                <a:ext uri="{FF2B5EF4-FFF2-40B4-BE49-F238E27FC236}">
                  <a16:creationId xmlns:a16="http://schemas.microsoft.com/office/drawing/2014/main" id="{28A41C7F-2FB0-4476-B21F-67F4181D0F49}"/>
                </a:ext>
              </a:extLst>
            </p:cNvPr>
            <p:cNvSpPr txBox="1">
              <a:spLocks noChangeArrowheads="1"/>
            </p:cNvSpPr>
            <p:nvPr/>
          </p:nvSpPr>
          <p:spPr bwMode="auto">
            <a:xfrm>
              <a:off x="1296" y="166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AR</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7689" name="Text Box 69">
              <a:extLst>
                <a:ext uri="{FF2B5EF4-FFF2-40B4-BE49-F238E27FC236}">
                  <a16:creationId xmlns:a16="http://schemas.microsoft.com/office/drawing/2014/main" id="{25CD03C3-0A75-427A-AC79-C07C163ED550}"/>
                </a:ext>
              </a:extLst>
            </p:cNvPr>
            <p:cNvSpPr txBox="1">
              <a:spLocks noChangeArrowheads="1"/>
            </p:cNvSpPr>
            <p:nvPr/>
          </p:nvSpPr>
          <p:spPr bwMode="auto">
            <a:xfrm>
              <a:off x="2448" y="163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7690" name="Text Box 70">
              <a:extLst>
                <a:ext uri="{FF2B5EF4-FFF2-40B4-BE49-F238E27FC236}">
                  <a16:creationId xmlns:a16="http://schemas.microsoft.com/office/drawing/2014/main" id="{22129A37-E94B-46BB-A622-D7E5ECBA7503}"/>
                </a:ext>
              </a:extLst>
            </p:cNvPr>
            <p:cNvSpPr txBox="1">
              <a:spLocks noChangeArrowheads="1"/>
            </p:cNvSpPr>
            <p:nvPr/>
          </p:nvSpPr>
          <p:spPr bwMode="auto">
            <a:xfrm>
              <a:off x="2448" y="3024"/>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o</a:t>
              </a:r>
            </a:p>
          </p:txBody>
        </p:sp>
        <p:sp>
          <p:nvSpPr>
            <p:cNvPr id="27691" name="Text Box 71">
              <a:extLst>
                <a:ext uri="{FF2B5EF4-FFF2-40B4-BE49-F238E27FC236}">
                  <a16:creationId xmlns:a16="http://schemas.microsoft.com/office/drawing/2014/main" id="{ACB017BC-FB39-42DF-A93A-8DB12ADEFA10}"/>
                </a:ext>
              </a:extLst>
            </p:cNvPr>
            <p:cNvSpPr txBox="1">
              <a:spLocks noChangeArrowheads="1"/>
            </p:cNvSpPr>
            <p:nvPr/>
          </p:nvSpPr>
          <p:spPr bwMode="auto">
            <a:xfrm>
              <a:off x="2928" y="163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0i</a:t>
              </a:r>
            </a:p>
          </p:txBody>
        </p:sp>
        <p:sp>
          <p:nvSpPr>
            <p:cNvPr id="27692" name="Text Box 72">
              <a:extLst>
                <a:ext uri="{FF2B5EF4-FFF2-40B4-BE49-F238E27FC236}">
                  <a16:creationId xmlns:a16="http://schemas.microsoft.com/office/drawing/2014/main" id="{6E291724-0E70-43E5-953F-E743437565BE}"/>
                </a:ext>
              </a:extLst>
            </p:cNvPr>
            <p:cNvSpPr txBox="1">
              <a:spLocks noChangeArrowheads="1"/>
            </p:cNvSpPr>
            <p:nvPr/>
          </p:nvSpPr>
          <p:spPr bwMode="auto">
            <a:xfrm>
              <a:off x="2928" y="302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0o</a:t>
              </a:r>
            </a:p>
          </p:txBody>
        </p:sp>
        <p:sp>
          <p:nvSpPr>
            <p:cNvPr id="27693" name="Text Box 73">
              <a:extLst>
                <a:ext uri="{FF2B5EF4-FFF2-40B4-BE49-F238E27FC236}">
                  <a16:creationId xmlns:a16="http://schemas.microsoft.com/office/drawing/2014/main" id="{BBD39181-21E3-4A90-83D3-604B7D0D0400}"/>
                </a:ext>
              </a:extLst>
            </p:cNvPr>
            <p:cNvSpPr txBox="1">
              <a:spLocks noChangeArrowheads="1"/>
            </p:cNvSpPr>
            <p:nvPr/>
          </p:nvSpPr>
          <p:spPr bwMode="auto">
            <a:xfrm>
              <a:off x="3792" y="163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3i</a:t>
              </a:r>
            </a:p>
          </p:txBody>
        </p:sp>
        <p:sp>
          <p:nvSpPr>
            <p:cNvPr id="27694" name="Text Box 74">
              <a:extLst>
                <a:ext uri="{FF2B5EF4-FFF2-40B4-BE49-F238E27FC236}">
                  <a16:creationId xmlns:a16="http://schemas.microsoft.com/office/drawing/2014/main" id="{2FBF903F-6336-489A-8293-B9C1405E9870}"/>
                </a:ext>
              </a:extLst>
            </p:cNvPr>
            <p:cNvSpPr txBox="1">
              <a:spLocks noChangeArrowheads="1"/>
            </p:cNvSpPr>
            <p:nvPr/>
          </p:nvSpPr>
          <p:spPr bwMode="auto">
            <a:xfrm>
              <a:off x="3792" y="307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3o</a:t>
              </a:r>
            </a:p>
          </p:txBody>
        </p:sp>
        <p:sp>
          <p:nvSpPr>
            <p:cNvPr id="27695" name="Text Box 75">
              <a:extLst>
                <a:ext uri="{FF2B5EF4-FFF2-40B4-BE49-F238E27FC236}">
                  <a16:creationId xmlns:a16="http://schemas.microsoft.com/office/drawing/2014/main" id="{CC8EBDF6-4D33-4844-9A66-F6DB5D2AAE80}"/>
                </a:ext>
              </a:extLst>
            </p:cNvPr>
            <p:cNvSpPr txBox="1">
              <a:spLocks noChangeArrowheads="1"/>
            </p:cNvSpPr>
            <p:nvPr/>
          </p:nvSpPr>
          <p:spPr bwMode="auto">
            <a:xfrm>
              <a:off x="4512" y="158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X</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7696" name="Text Box 76">
              <a:extLst>
                <a:ext uri="{FF2B5EF4-FFF2-40B4-BE49-F238E27FC236}">
                  <a16:creationId xmlns:a16="http://schemas.microsoft.com/office/drawing/2014/main" id="{C56E403E-BD43-4CF4-BC13-4BAFF60E6ADA}"/>
                </a:ext>
              </a:extLst>
            </p:cNvPr>
            <p:cNvSpPr txBox="1">
              <a:spLocks noChangeArrowheads="1"/>
            </p:cNvSpPr>
            <p:nvPr/>
          </p:nvSpPr>
          <p:spPr bwMode="auto">
            <a:xfrm>
              <a:off x="4272" y="310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Y</a:t>
              </a:r>
              <a:r>
                <a:rPr kumimoji="1" lang="en-US" altLang="zh-CN" sz="18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7697" name="Line 77">
              <a:extLst>
                <a:ext uri="{FF2B5EF4-FFF2-40B4-BE49-F238E27FC236}">
                  <a16:creationId xmlns:a16="http://schemas.microsoft.com/office/drawing/2014/main" id="{27329F9A-999C-42D7-B01B-2E3EC03D05E7}"/>
                </a:ext>
              </a:extLst>
            </p:cNvPr>
            <p:cNvSpPr>
              <a:spLocks noChangeShapeType="1"/>
            </p:cNvSpPr>
            <p:nvPr/>
          </p:nvSpPr>
          <p:spPr bwMode="auto">
            <a:xfrm>
              <a:off x="1392" y="2496"/>
              <a:ext cx="24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98" name="Line 78">
              <a:extLst>
                <a:ext uri="{FF2B5EF4-FFF2-40B4-BE49-F238E27FC236}">
                  <a16:creationId xmlns:a16="http://schemas.microsoft.com/office/drawing/2014/main" id="{D15F67D1-911C-4E29-A0FD-DBF38AF22D85}"/>
                </a:ext>
              </a:extLst>
            </p:cNvPr>
            <p:cNvSpPr>
              <a:spLocks noChangeShapeType="1"/>
            </p:cNvSpPr>
            <p:nvPr/>
          </p:nvSpPr>
          <p:spPr bwMode="auto">
            <a:xfrm>
              <a:off x="2448" y="2256"/>
              <a:ext cx="19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99" name="Line 79">
              <a:extLst>
                <a:ext uri="{FF2B5EF4-FFF2-40B4-BE49-F238E27FC236}">
                  <a16:creationId xmlns:a16="http://schemas.microsoft.com/office/drawing/2014/main" id="{26E957A1-2E8D-4F49-AF2B-44C9F457A85D}"/>
                </a:ext>
              </a:extLst>
            </p:cNvPr>
            <p:cNvSpPr>
              <a:spLocks noChangeShapeType="1"/>
            </p:cNvSpPr>
            <p:nvPr/>
          </p:nvSpPr>
          <p:spPr bwMode="auto">
            <a:xfrm flipH="1">
              <a:off x="2448" y="2688"/>
              <a:ext cx="19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00" name="Text Box 80">
              <a:extLst>
                <a:ext uri="{FF2B5EF4-FFF2-40B4-BE49-F238E27FC236}">
                  <a16:creationId xmlns:a16="http://schemas.microsoft.com/office/drawing/2014/main" id="{9748225E-7646-4AD7-8045-2D5190282777}"/>
                </a:ext>
              </a:extLst>
            </p:cNvPr>
            <p:cNvSpPr txBox="1">
              <a:spLocks noChangeArrowheads="1"/>
            </p:cNvSpPr>
            <p:nvPr/>
          </p:nvSpPr>
          <p:spPr bwMode="auto">
            <a:xfrm>
              <a:off x="2208" y="1056"/>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总线</a:t>
              </a:r>
            </a:p>
          </p:txBody>
        </p:sp>
        <p:sp>
          <p:nvSpPr>
            <p:cNvPr id="27701" name="Text Box 81">
              <a:extLst>
                <a:ext uri="{FF2B5EF4-FFF2-40B4-BE49-F238E27FC236}">
                  <a16:creationId xmlns:a16="http://schemas.microsoft.com/office/drawing/2014/main" id="{476CBC6B-5C7C-4773-943F-EF2BA50F2020}"/>
                </a:ext>
              </a:extLst>
            </p:cNvPr>
            <p:cNvSpPr txBox="1">
              <a:spLocks noChangeArrowheads="1"/>
            </p:cNvSpPr>
            <p:nvPr/>
          </p:nvSpPr>
          <p:spPr bwMode="auto">
            <a:xfrm>
              <a:off x="2064" y="3600"/>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B</a:t>
              </a:r>
              <a:r>
                <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总线</a:t>
              </a:r>
            </a:p>
          </p:txBody>
        </p:sp>
        <p:sp>
          <p:nvSpPr>
            <p:cNvPr id="27702" name="Line 82">
              <a:extLst>
                <a:ext uri="{FF2B5EF4-FFF2-40B4-BE49-F238E27FC236}">
                  <a16:creationId xmlns:a16="http://schemas.microsoft.com/office/drawing/2014/main" id="{89742DF7-4AEE-4AA3-A809-EED3D0C218A0}"/>
                </a:ext>
              </a:extLst>
            </p:cNvPr>
            <p:cNvSpPr>
              <a:spLocks noChangeShapeType="1"/>
            </p:cNvSpPr>
            <p:nvPr/>
          </p:nvSpPr>
          <p:spPr bwMode="auto">
            <a:xfrm>
              <a:off x="5472" y="2496"/>
              <a:ext cx="192" cy="0"/>
            </a:xfrm>
            <a:prstGeom prst="line">
              <a:avLst/>
            </a:prstGeom>
            <a:noFill/>
            <a:ln w="9525">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03" name="Text Box 83">
              <a:extLst>
                <a:ext uri="{FF2B5EF4-FFF2-40B4-BE49-F238E27FC236}">
                  <a16:creationId xmlns:a16="http://schemas.microsoft.com/office/drawing/2014/main" id="{63ECB648-4AFF-4F86-8F56-F6805E358E4F}"/>
                </a:ext>
              </a:extLst>
            </p:cNvPr>
            <p:cNvSpPr txBox="1">
              <a:spLocks noChangeArrowheads="1"/>
            </p:cNvSpPr>
            <p:nvPr/>
          </p:nvSpPr>
          <p:spPr bwMode="auto">
            <a:xfrm>
              <a:off x="5472" y="26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a:t>
              </a:r>
            </a:p>
          </p:txBody>
        </p:sp>
        <p:sp>
          <p:nvSpPr>
            <p:cNvPr id="27704" name="Text Box 84">
              <a:extLst>
                <a:ext uri="{FF2B5EF4-FFF2-40B4-BE49-F238E27FC236}">
                  <a16:creationId xmlns:a16="http://schemas.microsoft.com/office/drawing/2014/main" id="{DFD4A764-B97F-4334-AEE1-1DD77042A3D7}"/>
                </a:ext>
              </a:extLst>
            </p:cNvPr>
            <p:cNvSpPr txBox="1">
              <a:spLocks noChangeArrowheads="1"/>
            </p:cNvSpPr>
            <p:nvPr/>
          </p:nvSpPr>
          <p:spPr bwMode="auto">
            <a:xfrm>
              <a:off x="4704" y="1536"/>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a:t>
              </a:r>
            </a:p>
          </p:txBody>
        </p:sp>
        <p:sp>
          <p:nvSpPr>
            <p:cNvPr id="27705" name="Line 85">
              <a:extLst>
                <a:ext uri="{FF2B5EF4-FFF2-40B4-BE49-F238E27FC236}">
                  <a16:creationId xmlns:a16="http://schemas.microsoft.com/office/drawing/2014/main" id="{638F7F04-20CB-404C-848A-EA6C2B358F59}"/>
                </a:ext>
              </a:extLst>
            </p:cNvPr>
            <p:cNvSpPr>
              <a:spLocks noChangeShapeType="1"/>
            </p:cNvSpPr>
            <p:nvPr/>
          </p:nvSpPr>
          <p:spPr bwMode="auto">
            <a:xfrm>
              <a:off x="2016" y="1920"/>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706" name="Text Box 86">
              <a:extLst>
                <a:ext uri="{FF2B5EF4-FFF2-40B4-BE49-F238E27FC236}">
                  <a16:creationId xmlns:a16="http://schemas.microsoft.com/office/drawing/2014/main" id="{D7E28D46-5E0D-4F29-A4E7-EC8F989EF883}"/>
                </a:ext>
              </a:extLst>
            </p:cNvPr>
            <p:cNvSpPr txBox="1">
              <a:spLocks noChangeArrowheads="1"/>
            </p:cNvSpPr>
            <p:nvPr/>
          </p:nvSpPr>
          <p:spPr bwMode="auto">
            <a:xfrm>
              <a:off x="1824" y="1680"/>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R/W</a:t>
              </a:r>
            </a:p>
          </p:txBody>
        </p:sp>
        <p:sp>
          <p:nvSpPr>
            <p:cNvPr id="27707" name="Line 87">
              <a:extLst>
                <a:ext uri="{FF2B5EF4-FFF2-40B4-BE49-F238E27FC236}">
                  <a16:creationId xmlns:a16="http://schemas.microsoft.com/office/drawing/2014/main" id="{44B88146-EAA4-4B5E-BCA9-DCDF31F0A7EE}"/>
                </a:ext>
              </a:extLst>
            </p:cNvPr>
            <p:cNvSpPr>
              <a:spLocks noChangeShapeType="1"/>
            </p:cNvSpPr>
            <p:nvPr/>
          </p:nvSpPr>
          <p:spPr bwMode="auto">
            <a:xfrm>
              <a:off x="2064" y="1728"/>
              <a:ext cx="192"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extLst>
      <p:ext uri="{BB962C8B-B14F-4D97-AF65-F5344CB8AC3E}">
        <p14:creationId xmlns:p14="http://schemas.microsoft.com/office/powerpoint/2010/main" val="272796898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5F1714AB-FC53-4732-BB23-046E8B92B2E9}"/>
              </a:ext>
            </a:extLst>
          </p:cNvPr>
          <p:cNvSpPr>
            <a:spLocks noGrp="1"/>
          </p:cNvSpPr>
          <p:nvPr>
            <p:ph type="title"/>
          </p:nvPr>
        </p:nvSpPr>
        <p:spPr>
          <a:xfrm>
            <a:off x="125760" y="19666"/>
            <a:ext cx="7812360" cy="731837"/>
          </a:xfrm>
        </p:spPr>
        <p:txBody>
          <a:bodyPr/>
          <a:lstStyle/>
          <a:p>
            <a:r>
              <a:rPr lang="en-US" altLang="zh-CN" dirty="0"/>
              <a:t>6.1.1 CPU</a:t>
            </a:r>
            <a:r>
              <a:rPr lang="zh-CN" altLang="en-US" dirty="0"/>
              <a:t>功能</a:t>
            </a:r>
          </a:p>
        </p:txBody>
      </p:sp>
      <p:sp>
        <p:nvSpPr>
          <p:cNvPr id="10" name="内容占位符 9">
            <a:extLst>
              <a:ext uri="{FF2B5EF4-FFF2-40B4-BE49-F238E27FC236}">
                <a16:creationId xmlns:a16="http://schemas.microsoft.com/office/drawing/2014/main" id="{2DF7B442-CAFF-4B73-B012-DC30111A7932}"/>
              </a:ext>
            </a:extLst>
          </p:cNvPr>
          <p:cNvSpPr>
            <a:spLocks noGrp="1"/>
          </p:cNvSpPr>
          <p:nvPr>
            <p:ph idx="1"/>
          </p:nvPr>
        </p:nvSpPr>
        <p:spPr>
          <a:xfrm>
            <a:off x="215516" y="751503"/>
            <a:ext cx="8712968" cy="5184576"/>
          </a:xfrm>
        </p:spPr>
        <p:txBody>
          <a:bodyPr/>
          <a:lstStyle/>
          <a:p>
            <a:pPr marL="0" indent="0">
              <a:buNone/>
            </a:pPr>
            <a:r>
              <a:rPr lang="en-US" altLang="zh-CN" dirty="0"/>
              <a:t>1.CPU</a:t>
            </a:r>
            <a:r>
              <a:rPr lang="zh-CN" altLang="en-US" dirty="0"/>
              <a:t>概述</a:t>
            </a:r>
          </a:p>
        </p:txBody>
      </p:sp>
      <p:sp>
        <p:nvSpPr>
          <p:cNvPr id="28" name="内容占位符 2">
            <a:extLst>
              <a:ext uri="{FF2B5EF4-FFF2-40B4-BE49-F238E27FC236}">
                <a16:creationId xmlns:a16="http://schemas.microsoft.com/office/drawing/2014/main" id="{5ABE13A9-EC06-46CD-A19E-911B6AA8823E}"/>
              </a:ext>
            </a:extLst>
          </p:cNvPr>
          <p:cNvSpPr txBox="1">
            <a:spLocks/>
          </p:cNvSpPr>
          <p:nvPr/>
        </p:nvSpPr>
        <p:spPr>
          <a:xfrm>
            <a:off x="323528" y="1240004"/>
            <a:ext cx="10515599" cy="5637024"/>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1000"/>
              </a:spcBef>
              <a:buClr>
                <a:schemeClr val="tx1"/>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50000"/>
              </a:lnSpc>
              <a:spcBef>
                <a:spcPts val="500"/>
              </a:spcBef>
              <a:buClr>
                <a:srgbClr val="FF0000"/>
              </a:buClr>
              <a:buFont typeface="Wingdings" panose="05000000000000000000" pitchFamily="2" charset="2"/>
              <a:buChar char="Ø"/>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Clr>
                <a:srgbClr val="FFC000"/>
              </a:buClr>
              <a:buFont typeface="Wingdings" panose="05000000000000000000" pitchFamily="2" charset="2"/>
              <a:buChar char="u"/>
              <a:defRPr sz="22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marR="0" lvl="0" indent="-325103" algn="l" defTabSz="866943" rtl="0" eaLnBrk="1" fontAlgn="base" latinLnBrk="0" hangingPunct="1">
              <a:lnSpc>
                <a:spcPct val="140000"/>
              </a:lnSpc>
              <a:spcBef>
                <a:spcPts val="569"/>
              </a:spcBef>
              <a:spcAft>
                <a:spcPts val="569"/>
              </a:spcAft>
              <a:buClr>
                <a:sysClr val="windowText" lastClr="000000"/>
              </a:buClr>
              <a:buSzTx/>
              <a:buFont typeface="Wingdings" panose="05000000000000000000" pitchFamily="2" charset="2"/>
              <a:buChar char="n"/>
              <a:tabLst/>
              <a:defRPr/>
            </a:pPr>
            <a:r>
              <a:rPr kumimoji="0" lang="zh-CN" altLang="en-US" sz="2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冯诺依曼计算机</a:t>
            </a:r>
            <a:endParaRPr kumimoji="0" lang="en-US" altLang="zh-CN" sz="2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marR="0" lvl="1" indent="-325103" algn="l" defTabSz="866943" rtl="0" eaLnBrk="1" fontAlgn="base" latinLnBrk="0" hangingPunct="1">
              <a:lnSpc>
                <a:spcPct val="140000"/>
              </a:lnSpc>
              <a:spcBef>
                <a:spcPts val="569"/>
              </a:spcBef>
              <a:spcAft>
                <a:spcPts val="569"/>
              </a:spcAft>
              <a:buClr>
                <a:srgbClr val="FF0000"/>
              </a:buClr>
              <a:buSzTx/>
              <a:buFont typeface="Wingdings" panose="05000000000000000000" pitchFamily="2" charset="2"/>
              <a:buChar char="u"/>
              <a:tabLst/>
              <a:defRPr/>
            </a:pPr>
            <a:r>
              <a:rPr kumimoji="0" lang="zh-CN" altLang="en-US"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运算器、控制器</a:t>
            </a:r>
            <a:endParaRPr kumimoji="0" lang="en-US" altLang="zh-CN"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931963" marR="0" lvl="1" indent="-325103" algn="l" defTabSz="866943" rtl="0" eaLnBrk="1" fontAlgn="base" latinLnBrk="0" hangingPunct="1">
              <a:lnSpc>
                <a:spcPct val="140000"/>
              </a:lnSpc>
              <a:spcBef>
                <a:spcPts val="569"/>
              </a:spcBef>
              <a:spcAft>
                <a:spcPts val="569"/>
              </a:spcAft>
              <a:buClr>
                <a:srgbClr val="FF0000"/>
              </a:buClr>
              <a:buSzTx/>
              <a:buFont typeface="Wingdings" panose="05000000000000000000" pitchFamily="2" charset="2"/>
              <a:buChar char="u"/>
              <a:tabLst/>
              <a:defRPr/>
            </a:pPr>
            <a:r>
              <a:rPr kumimoji="0" lang="zh-CN" altLang="en-US"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存储程序、程序控制</a:t>
            </a:r>
            <a:endParaRPr kumimoji="0" lang="en-US" altLang="zh-CN"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931963" marR="0" lvl="1" indent="-325103" algn="l" defTabSz="866943" rtl="0" eaLnBrk="1" fontAlgn="base" latinLnBrk="0" hangingPunct="1">
              <a:lnSpc>
                <a:spcPct val="140000"/>
              </a:lnSpc>
              <a:spcBef>
                <a:spcPts val="569"/>
              </a:spcBef>
              <a:spcAft>
                <a:spcPts val="569"/>
              </a:spcAft>
              <a:buClr>
                <a:srgbClr val="FF0000"/>
              </a:buClr>
              <a:buSzTx/>
              <a:buFont typeface="Wingdings" panose="05000000000000000000" pitchFamily="2" charset="2"/>
              <a:buChar char="u"/>
              <a:tabLst/>
              <a:defRPr/>
            </a:pPr>
            <a:r>
              <a:rPr kumimoji="0" lang="zh-CN" altLang="en-US"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取指令，执行指令</a:t>
            </a:r>
            <a:endParaRPr kumimoji="0" lang="en-US" altLang="zh-CN"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325103" marR="0" lvl="0" indent="-325103" algn="l" defTabSz="866943" rtl="0" eaLnBrk="1" fontAlgn="base" latinLnBrk="0" hangingPunct="1">
              <a:lnSpc>
                <a:spcPct val="140000"/>
              </a:lnSpc>
              <a:spcBef>
                <a:spcPts val="569"/>
              </a:spcBef>
              <a:spcAft>
                <a:spcPts val="569"/>
              </a:spcAft>
              <a:buClr>
                <a:sysClr val="windowText" lastClr="000000"/>
              </a:buClr>
              <a:buSzTx/>
              <a:buFont typeface="Wingdings" panose="05000000000000000000" pitchFamily="2" charset="2"/>
              <a:buChar char="n"/>
              <a:tabLst/>
              <a:defRPr/>
            </a:pPr>
            <a:r>
              <a:rPr kumimoji="0" lang="zh-CN" altLang="en-US" sz="2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差异性</a:t>
            </a:r>
            <a:endParaRPr kumimoji="0" lang="en-US" altLang="zh-CN" sz="2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marR="0" lvl="1" indent="-325103" algn="l" defTabSz="866943" rtl="0" eaLnBrk="1" fontAlgn="base" latinLnBrk="0" hangingPunct="1">
              <a:lnSpc>
                <a:spcPct val="140000"/>
              </a:lnSpc>
              <a:spcBef>
                <a:spcPts val="569"/>
              </a:spcBef>
              <a:spcAft>
                <a:spcPts val="569"/>
              </a:spcAft>
              <a:buClr>
                <a:srgbClr val="FF0000"/>
              </a:buClr>
              <a:buSzTx/>
              <a:buFont typeface="Wingdings" panose="05000000000000000000" pitchFamily="2" charset="2"/>
              <a:buChar char="u"/>
              <a:tabLst/>
              <a:defRPr/>
            </a:pPr>
            <a:r>
              <a:rPr kumimoji="0" lang="en-US" altLang="zh-CN"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ISA</a:t>
            </a:r>
            <a:r>
              <a:rPr kumimoji="0" lang="zh-CN" altLang="en-US"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2400" b="0" i="0" u="none" strike="noStrike" kern="120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数据通路 </a:t>
            </a:r>
            <a:endParaRPr kumimoji="0" lang="en-US" altLang="zh-CN" sz="2400" b="0" i="0" u="none" strike="noStrike" kern="120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931963" marR="0" lvl="1" indent="-325103" algn="l" defTabSz="866943" rtl="0" eaLnBrk="1" fontAlgn="base" latinLnBrk="0" hangingPunct="1">
              <a:lnSpc>
                <a:spcPct val="140000"/>
              </a:lnSpc>
              <a:spcBef>
                <a:spcPts val="569"/>
              </a:spcBef>
              <a:spcAft>
                <a:spcPts val="569"/>
              </a:spcAft>
              <a:buClr>
                <a:srgbClr val="FF0000"/>
              </a:buClr>
              <a:buSzTx/>
              <a:buFont typeface="Wingdings" panose="05000000000000000000" pitchFamily="2" charset="2"/>
              <a:buChar char="u"/>
              <a:tabLst/>
              <a:defRPr/>
            </a:pPr>
            <a:r>
              <a:rPr kumimoji="0" lang="zh-CN" altLang="en-US" sz="2400" b="0" i="0" u="none" strike="noStrike" kern="120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控制器</a:t>
            </a:r>
            <a:r>
              <a:rPr kumimoji="0" lang="zh-CN" altLang="en-US"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实现方式</a:t>
            </a:r>
            <a:endParaRPr kumimoji="0" lang="en-US" altLang="zh-CN"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931963" marR="0" lvl="1" indent="-325103" algn="l" defTabSz="866943" rtl="0" eaLnBrk="1" fontAlgn="base" latinLnBrk="0" hangingPunct="1">
              <a:lnSpc>
                <a:spcPct val="140000"/>
              </a:lnSpc>
              <a:spcBef>
                <a:spcPts val="569"/>
              </a:spcBef>
              <a:spcAft>
                <a:spcPts val="569"/>
              </a:spcAft>
              <a:buClr>
                <a:srgbClr val="FF0000"/>
              </a:buClr>
              <a:buSzTx/>
              <a:buFont typeface="Wingdings" panose="05000000000000000000" pitchFamily="2" charset="2"/>
              <a:buChar char="u"/>
              <a:tabLst/>
              <a:defRPr/>
            </a:pPr>
            <a:r>
              <a:rPr kumimoji="0" lang="zh-CN" altLang="en-US"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性能、成本</a:t>
            </a:r>
            <a:endParaRPr kumimoji="0" lang="en-US" altLang="zh-CN" sz="24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342900" marR="0" lvl="0" indent="-342900" algn="l" defTabSz="914400" rtl="0" eaLnBrk="1" fontAlgn="auto" latinLnBrk="0" hangingPunct="1">
              <a:lnSpc>
                <a:spcPct val="150000"/>
              </a:lnSpc>
              <a:spcBef>
                <a:spcPts val="1000"/>
              </a:spcBef>
              <a:spcAft>
                <a:spcPts val="0"/>
              </a:spcAft>
              <a:buClr>
                <a:sysClr val="windowText" lastClr="000000"/>
              </a:buClr>
              <a:buSzTx/>
              <a:buFont typeface="Wingdings" panose="05000000000000000000" pitchFamily="2" charset="2"/>
              <a:buChar char="n"/>
              <a:tabLst/>
              <a:defRPr/>
            </a:pPr>
            <a:endPar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nvGrpSpPr>
          <p:cNvPr id="29" name="Group 2">
            <a:extLst>
              <a:ext uri="{FF2B5EF4-FFF2-40B4-BE49-F238E27FC236}">
                <a16:creationId xmlns:a16="http://schemas.microsoft.com/office/drawing/2014/main" id="{5FDC02C7-D3C5-4788-927B-D1B5854BBB61}"/>
              </a:ext>
            </a:extLst>
          </p:cNvPr>
          <p:cNvGrpSpPr>
            <a:grpSpLocks/>
          </p:cNvGrpSpPr>
          <p:nvPr/>
        </p:nvGrpSpPr>
        <p:grpSpPr bwMode="auto">
          <a:xfrm>
            <a:off x="5357367" y="3986785"/>
            <a:ext cx="3604134" cy="2016950"/>
            <a:chOff x="1056" y="2736"/>
            <a:chExt cx="1872" cy="960"/>
          </a:xfrm>
          <a:solidFill>
            <a:srgbClr val="ED7D31">
              <a:lumMod val="60000"/>
              <a:lumOff val="40000"/>
            </a:srgbClr>
          </a:solidFill>
        </p:grpSpPr>
        <p:sp>
          <p:nvSpPr>
            <p:cNvPr id="30" name="Rectangle 3">
              <a:extLst>
                <a:ext uri="{FF2B5EF4-FFF2-40B4-BE49-F238E27FC236}">
                  <a16:creationId xmlns:a16="http://schemas.microsoft.com/office/drawing/2014/main" id="{A2EF239C-D86F-4B56-84E2-955C335E1FCE}"/>
                </a:ext>
              </a:extLst>
            </p:cNvPr>
            <p:cNvSpPr>
              <a:spLocks noChangeArrowheads="1"/>
            </p:cNvSpPr>
            <p:nvPr/>
          </p:nvSpPr>
          <p:spPr bwMode="auto">
            <a:xfrm>
              <a:off x="1056" y="2736"/>
              <a:ext cx="1872" cy="960"/>
            </a:xfrm>
            <a:prstGeom prst="rect">
              <a:avLst/>
            </a:prstGeom>
            <a:grp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Text Box 4">
              <a:extLst>
                <a:ext uri="{FF2B5EF4-FFF2-40B4-BE49-F238E27FC236}">
                  <a16:creationId xmlns:a16="http://schemas.microsoft.com/office/drawing/2014/main" id="{4F5F6237-9146-467A-B87E-BCC22B4F925C}"/>
                </a:ext>
              </a:extLst>
            </p:cNvPr>
            <p:cNvSpPr txBox="1">
              <a:spLocks noChangeArrowheads="1"/>
            </p:cNvSpPr>
            <p:nvPr/>
          </p:nvSpPr>
          <p:spPr bwMode="auto">
            <a:xfrm>
              <a:off x="2347" y="2788"/>
              <a:ext cx="256" cy="907"/>
            </a:xfrm>
            <a:prstGeom prst="rect">
              <a:avLst/>
            </a:prstGeom>
            <a:grpFill/>
            <a:ln w="9525" algn="ctr">
              <a:noFill/>
              <a:prstDash val="sysDot"/>
              <a:miter lim="800000"/>
              <a:headEnd/>
              <a:tailEnd/>
            </a:ln>
          </p:spPr>
          <p:txBody>
            <a:bodyPr vert="eaVert"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外围设备</a:t>
              </a:r>
            </a:p>
          </p:txBody>
        </p:sp>
      </p:grpSp>
      <p:grpSp>
        <p:nvGrpSpPr>
          <p:cNvPr id="32" name="Group 5">
            <a:extLst>
              <a:ext uri="{FF2B5EF4-FFF2-40B4-BE49-F238E27FC236}">
                <a16:creationId xmlns:a16="http://schemas.microsoft.com/office/drawing/2014/main" id="{8B9A1E80-DC5E-43D2-947C-F2BFC0714DEC}"/>
              </a:ext>
            </a:extLst>
          </p:cNvPr>
          <p:cNvGrpSpPr>
            <a:grpSpLocks/>
          </p:cNvGrpSpPr>
          <p:nvPr/>
        </p:nvGrpSpPr>
        <p:grpSpPr bwMode="auto">
          <a:xfrm>
            <a:off x="5357366" y="1548384"/>
            <a:ext cx="3604135" cy="2714810"/>
            <a:chOff x="1056" y="1200"/>
            <a:chExt cx="1872" cy="1488"/>
          </a:xfrm>
        </p:grpSpPr>
        <p:sp>
          <p:nvSpPr>
            <p:cNvPr id="33" name="Rectangle 6">
              <a:extLst>
                <a:ext uri="{FF2B5EF4-FFF2-40B4-BE49-F238E27FC236}">
                  <a16:creationId xmlns:a16="http://schemas.microsoft.com/office/drawing/2014/main" id="{E6807864-5578-4981-BEBC-2EDB628A510D}"/>
                </a:ext>
              </a:extLst>
            </p:cNvPr>
            <p:cNvSpPr>
              <a:spLocks noChangeArrowheads="1"/>
            </p:cNvSpPr>
            <p:nvPr/>
          </p:nvSpPr>
          <p:spPr bwMode="auto">
            <a:xfrm>
              <a:off x="1056" y="1200"/>
              <a:ext cx="1872" cy="1488"/>
            </a:xfrm>
            <a:prstGeom prst="rect">
              <a:avLst/>
            </a:prstGeom>
            <a:solidFill>
              <a:srgbClr val="E7E6E6">
                <a:lumMod val="75000"/>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Text Box 7">
              <a:extLst>
                <a:ext uri="{FF2B5EF4-FFF2-40B4-BE49-F238E27FC236}">
                  <a16:creationId xmlns:a16="http://schemas.microsoft.com/office/drawing/2014/main" id="{93C2D1C1-5B57-41D9-A6F3-E943157F52A8}"/>
                </a:ext>
              </a:extLst>
            </p:cNvPr>
            <p:cNvSpPr txBox="1">
              <a:spLocks noChangeArrowheads="1"/>
            </p:cNvSpPr>
            <p:nvPr/>
          </p:nvSpPr>
          <p:spPr bwMode="auto">
            <a:xfrm>
              <a:off x="2236" y="2352"/>
              <a:ext cx="576" cy="208"/>
            </a:xfrm>
            <a:prstGeom prst="rect">
              <a:avLst/>
            </a:prstGeom>
            <a:noFill/>
            <a:ln w="9525" algn="ctr">
              <a:noFill/>
              <a:prstDash val="sysDot"/>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HOST</a:t>
              </a:r>
            </a:p>
          </p:txBody>
        </p:sp>
      </p:grpSp>
      <p:sp>
        <p:nvSpPr>
          <p:cNvPr id="35" name="AutoShape 8">
            <a:extLst>
              <a:ext uri="{FF2B5EF4-FFF2-40B4-BE49-F238E27FC236}">
                <a16:creationId xmlns:a16="http://schemas.microsoft.com/office/drawing/2014/main" id="{79BAD25C-16FB-4B5C-A458-7A06E7BBE3E1}"/>
              </a:ext>
            </a:extLst>
          </p:cNvPr>
          <p:cNvSpPr>
            <a:spLocks noChangeArrowheads="1"/>
          </p:cNvSpPr>
          <p:nvPr/>
        </p:nvSpPr>
        <p:spPr bwMode="auto">
          <a:xfrm>
            <a:off x="5841464" y="3528563"/>
            <a:ext cx="1478619" cy="646896"/>
          </a:xfrm>
          <a:prstGeom prst="roundRect">
            <a:avLst>
              <a:gd name="adj" fmla="val 16667"/>
            </a:avLst>
          </a:prstGeom>
          <a:solidFill>
            <a:srgbClr val="00FFFF"/>
          </a:solidFill>
          <a:ln w="9525">
            <a:noFill/>
            <a:round/>
            <a:headEnd/>
            <a:tailEnd/>
          </a:ln>
        </p:spPr>
        <p:txBody>
          <a:bodyPr wrap="none" anchor="ctr"/>
          <a:lstStyle/>
          <a:p>
            <a:pPr algn="ctr" fontAlgn="auto">
              <a:spcBef>
                <a:spcPts val="0"/>
              </a:spcBef>
              <a:spcAft>
                <a:spcPts val="0"/>
              </a:spcAft>
            </a:pPr>
            <a:r>
              <a:rPr lang="zh-CN" altLang="en-US" sz="2000" b="1" dirty="0">
                <a:solidFill>
                  <a:prstClr val="black"/>
                </a:solidFill>
                <a:latin typeface="微软雅黑" panose="020B0503020204020204" pitchFamily="34" charset="-122"/>
                <a:ea typeface="微软雅黑" panose="020B0503020204020204" pitchFamily="34" charset="-122"/>
              </a:rPr>
              <a:t>存储器</a:t>
            </a:r>
          </a:p>
        </p:txBody>
      </p:sp>
      <p:sp>
        <p:nvSpPr>
          <p:cNvPr id="36" name="AutoShape 9">
            <a:extLst>
              <a:ext uri="{FF2B5EF4-FFF2-40B4-BE49-F238E27FC236}">
                <a16:creationId xmlns:a16="http://schemas.microsoft.com/office/drawing/2014/main" id="{E956B17E-6177-46F3-ABC1-C8D9B879E59B}"/>
              </a:ext>
            </a:extLst>
          </p:cNvPr>
          <p:cNvSpPr>
            <a:spLocks noChangeArrowheads="1"/>
          </p:cNvSpPr>
          <p:nvPr/>
        </p:nvSpPr>
        <p:spPr bwMode="auto">
          <a:xfrm>
            <a:off x="5841463" y="4414324"/>
            <a:ext cx="1478619" cy="646896"/>
          </a:xfrm>
          <a:prstGeom prst="roundRect">
            <a:avLst>
              <a:gd name="adj" fmla="val 16667"/>
            </a:avLst>
          </a:prstGeom>
          <a:solidFill>
            <a:srgbClr val="CC99FF"/>
          </a:solidFill>
          <a:ln w="9525">
            <a:noFill/>
            <a:round/>
            <a:headEnd/>
            <a:tailEnd/>
          </a:ln>
        </p:spPr>
        <p:txBody>
          <a:bodyPr wrap="none" anchor="ctr"/>
          <a:lstStyle/>
          <a:p>
            <a:pPr algn="ctr" fontAlgn="auto">
              <a:spcBef>
                <a:spcPts val="0"/>
              </a:spcBef>
              <a:spcAft>
                <a:spcPts val="0"/>
              </a:spcAft>
            </a:pPr>
            <a:r>
              <a:rPr lang="zh-CN" altLang="en-US" sz="2000" b="1" dirty="0">
                <a:solidFill>
                  <a:prstClr val="black"/>
                </a:solidFill>
                <a:latin typeface="微软雅黑" panose="020B0503020204020204" pitchFamily="34" charset="-122"/>
                <a:ea typeface="微软雅黑" panose="020B0503020204020204" pitchFamily="34" charset="-122"/>
              </a:rPr>
              <a:t>输入设备</a:t>
            </a:r>
          </a:p>
        </p:txBody>
      </p:sp>
      <p:sp>
        <p:nvSpPr>
          <p:cNvPr id="37" name="AutoShape 10">
            <a:extLst>
              <a:ext uri="{FF2B5EF4-FFF2-40B4-BE49-F238E27FC236}">
                <a16:creationId xmlns:a16="http://schemas.microsoft.com/office/drawing/2014/main" id="{35B41A01-6D81-4393-9CF8-8055EDAF4DD0}"/>
              </a:ext>
            </a:extLst>
          </p:cNvPr>
          <p:cNvSpPr>
            <a:spLocks noChangeArrowheads="1"/>
          </p:cNvSpPr>
          <p:nvPr/>
        </p:nvSpPr>
        <p:spPr bwMode="auto">
          <a:xfrm>
            <a:off x="5835691" y="5161010"/>
            <a:ext cx="1478619" cy="646896"/>
          </a:xfrm>
          <a:prstGeom prst="roundRect">
            <a:avLst>
              <a:gd name="adj" fmla="val 16667"/>
            </a:avLst>
          </a:prstGeom>
          <a:solidFill>
            <a:srgbClr val="CC99FF"/>
          </a:solidFill>
          <a:ln w="9525">
            <a:noFill/>
            <a:round/>
            <a:headEnd/>
            <a:tailEnd/>
          </a:ln>
        </p:spPr>
        <p:txBody>
          <a:bodyPr wrap="none" anchor="ctr"/>
          <a:lstStyle/>
          <a:p>
            <a:pPr algn="ctr" fontAlgn="auto">
              <a:spcBef>
                <a:spcPts val="0"/>
              </a:spcBef>
              <a:spcAft>
                <a:spcPts val="0"/>
              </a:spcAft>
            </a:pPr>
            <a:r>
              <a:rPr lang="zh-CN" altLang="en-US" sz="2000" b="1" dirty="0">
                <a:solidFill>
                  <a:prstClr val="black"/>
                </a:solidFill>
                <a:latin typeface="微软雅黑" panose="020B0503020204020204" pitchFamily="34" charset="-122"/>
                <a:ea typeface="微软雅黑" panose="020B0503020204020204" pitchFamily="34" charset="-122"/>
              </a:rPr>
              <a:t>输出设备</a:t>
            </a:r>
          </a:p>
        </p:txBody>
      </p:sp>
      <p:grpSp>
        <p:nvGrpSpPr>
          <p:cNvPr id="38" name="Group 11">
            <a:extLst>
              <a:ext uri="{FF2B5EF4-FFF2-40B4-BE49-F238E27FC236}">
                <a16:creationId xmlns:a16="http://schemas.microsoft.com/office/drawing/2014/main" id="{C8F4C5F1-0946-4E39-8B4E-72A2439F6365}"/>
              </a:ext>
            </a:extLst>
          </p:cNvPr>
          <p:cNvGrpSpPr>
            <a:grpSpLocks/>
          </p:cNvGrpSpPr>
          <p:nvPr/>
        </p:nvGrpSpPr>
        <p:grpSpPr bwMode="auto">
          <a:xfrm>
            <a:off x="5509766" y="1700784"/>
            <a:ext cx="2864825" cy="1719280"/>
            <a:chOff x="1152" y="1296"/>
            <a:chExt cx="1488" cy="893"/>
          </a:xfrm>
        </p:grpSpPr>
        <p:sp>
          <p:nvSpPr>
            <p:cNvPr id="39" name="Rectangle 12">
              <a:extLst>
                <a:ext uri="{FF2B5EF4-FFF2-40B4-BE49-F238E27FC236}">
                  <a16:creationId xmlns:a16="http://schemas.microsoft.com/office/drawing/2014/main" id="{B11B3A0E-B8E7-471A-869F-24748E6AD80B}"/>
                </a:ext>
              </a:extLst>
            </p:cNvPr>
            <p:cNvSpPr>
              <a:spLocks noChangeArrowheads="1"/>
            </p:cNvSpPr>
            <p:nvPr/>
          </p:nvSpPr>
          <p:spPr bwMode="auto">
            <a:xfrm>
              <a:off x="1152" y="1296"/>
              <a:ext cx="1488" cy="893"/>
            </a:xfrm>
            <a:prstGeom prst="rect">
              <a:avLst/>
            </a:prstGeom>
            <a:solidFill>
              <a:srgbClr val="99CCFF"/>
            </a:solidFill>
            <a:ln w="9525">
              <a:noFill/>
              <a:miter lim="800000"/>
              <a:headEnd/>
              <a:tailEnd/>
            </a:ln>
          </p:spPr>
          <p:txBody>
            <a:bodyPr wrap="none" anchor="ctr"/>
            <a:lstStyle/>
            <a:p>
              <a:pPr fontAlgn="auto">
                <a:spcBef>
                  <a:spcPts val="0"/>
                </a:spcBef>
                <a:spcAft>
                  <a:spcPts val="0"/>
                </a:spcAft>
              </a:pPr>
              <a:endParaRPr lang="zh-CN" altLang="en-US" sz="2000" b="1">
                <a:solidFill>
                  <a:prstClr val="black"/>
                </a:solidFill>
                <a:latin typeface="微软雅黑" panose="020B0503020204020204" pitchFamily="34" charset="-122"/>
                <a:ea typeface="微软雅黑" panose="020B0503020204020204" pitchFamily="34" charset="-122"/>
              </a:endParaRPr>
            </a:p>
          </p:txBody>
        </p:sp>
        <p:sp>
          <p:nvSpPr>
            <p:cNvPr id="40" name="Text Box 13">
              <a:extLst>
                <a:ext uri="{FF2B5EF4-FFF2-40B4-BE49-F238E27FC236}">
                  <a16:creationId xmlns:a16="http://schemas.microsoft.com/office/drawing/2014/main" id="{609875F4-6E76-42D1-B7E5-D2FD83029E1F}"/>
                </a:ext>
              </a:extLst>
            </p:cNvPr>
            <p:cNvSpPr txBox="1">
              <a:spLocks noChangeArrowheads="1"/>
            </p:cNvSpPr>
            <p:nvPr/>
          </p:nvSpPr>
          <p:spPr bwMode="auto">
            <a:xfrm>
              <a:off x="2160" y="1680"/>
              <a:ext cx="409" cy="208"/>
            </a:xfrm>
            <a:prstGeom prst="rect">
              <a:avLst/>
            </a:prstGeom>
            <a:noFill/>
            <a:ln w="9525" algn="ctr">
              <a:noFill/>
              <a:prstDash val="sysDot"/>
              <a:miter lim="800000"/>
              <a:headEnd/>
              <a:tailEnd/>
            </a:ln>
          </p:spPr>
          <p:txBody>
            <a:bodyPr>
              <a:spAutoFit/>
            </a:bodyPr>
            <a:lstStyle/>
            <a:p>
              <a:pPr fontAlgn="auto">
                <a:spcBef>
                  <a:spcPts val="0"/>
                </a:spcBef>
                <a:spcAft>
                  <a:spcPts val="0"/>
                </a:spcAft>
              </a:pPr>
              <a:r>
                <a:rPr lang="en-US" altLang="zh-CN" sz="2000" b="1">
                  <a:solidFill>
                    <a:srgbClr val="FF0000"/>
                  </a:solidFill>
                  <a:latin typeface="微软雅黑" panose="020B0503020204020204" pitchFamily="34" charset="-122"/>
                  <a:ea typeface="微软雅黑" panose="020B0503020204020204" pitchFamily="34" charset="-122"/>
                </a:rPr>
                <a:t>CPU</a:t>
              </a:r>
            </a:p>
          </p:txBody>
        </p:sp>
      </p:grpSp>
      <p:sp>
        <p:nvSpPr>
          <p:cNvPr id="41" name="AutoShape 14">
            <a:extLst>
              <a:ext uri="{FF2B5EF4-FFF2-40B4-BE49-F238E27FC236}">
                <a16:creationId xmlns:a16="http://schemas.microsoft.com/office/drawing/2014/main" id="{353DB822-321A-44BD-9EC5-6F0DCDC0DE26}"/>
              </a:ext>
            </a:extLst>
          </p:cNvPr>
          <p:cNvSpPr>
            <a:spLocks noChangeArrowheads="1"/>
          </p:cNvSpPr>
          <p:nvPr/>
        </p:nvSpPr>
        <p:spPr bwMode="auto">
          <a:xfrm>
            <a:off x="5880934" y="1802968"/>
            <a:ext cx="1478619" cy="646896"/>
          </a:xfrm>
          <a:prstGeom prst="roundRect">
            <a:avLst>
              <a:gd name="adj" fmla="val 16667"/>
            </a:avLst>
          </a:prstGeom>
          <a:solidFill>
            <a:srgbClr val="99CC00"/>
          </a:solidFill>
          <a:ln w="9525">
            <a:noFill/>
            <a:round/>
            <a:headEnd/>
            <a:tailEnd/>
          </a:ln>
        </p:spPr>
        <p:txBody>
          <a:bodyPr wrap="none" anchor="ctr"/>
          <a:lstStyle/>
          <a:p>
            <a:pPr algn="ctr" fontAlgn="auto">
              <a:spcBef>
                <a:spcPts val="0"/>
              </a:spcBef>
              <a:spcAft>
                <a:spcPts val="0"/>
              </a:spcAft>
            </a:pPr>
            <a:r>
              <a:rPr lang="zh-CN" altLang="en-US" sz="2000" b="1" dirty="0">
                <a:solidFill>
                  <a:prstClr val="black"/>
                </a:solidFill>
                <a:latin typeface="微软雅黑" panose="020B0503020204020204" pitchFamily="34" charset="-122"/>
                <a:ea typeface="微软雅黑" panose="020B0503020204020204" pitchFamily="34" charset="-122"/>
              </a:rPr>
              <a:t>运算器</a:t>
            </a:r>
          </a:p>
        </p:txBody>
      </p:sp>
      <p:sp>
        <p:nvSpPr>
          <p:cNvPr id="42" name="AutoShape 15">
            <a:extLst>
              <a:ext uri="{FF2B5EF4-FFF2-40B4-BE49-F238E27FC236}">
                <a16:creationId xmlns:a16="http://schemas.microsoft.com/office/drawing/2014/main" id="{0606687E-CA32-4643-A71D-AF5AE0E3397D}"/>
              </a:ext>
            </a:extLst>
          </p:cNvPr>
          <p:cNvSpPr>
            <a:spLocks noChangeArrowheads="1"/>
          </p:cNvSpPr>
          <p:nvPr/>
        </p:nvSpPr>
        <p:spPr bwMode="auto">
          <a:xfrm>
            <a:off x="5880935" y="2632320"/>
            <a:ext cx="1478619" cy="646896"/>
          </a:xfrm>
          <a:prstGeom prst="roundRect">
            <a:avLst>
              <a:gd name="adj" fmla="val 16667"/>
            </a:avLst>
          </a:prstGeom>
          <a:solidFill>
            <a:srgbClr val="FF6600"/>
          </a:solidFill>
          <a:ln w="9525">
            <a:noFill/>
            <a:round/>
            <a:headEnd/>
            <a:tailEnd/>
          </a:ln>
        </p:spPr>
        <p:txBody>
          <a:bodyPr wrap="none" anchor="ctr"/>
          <a:lstStyle/>
          <a:p>
            <a:pPr algn="ctr" fontAlgn="auto">
              <a:spcBef>
                <a:spcPts val="0"/>
              </a:spcBef>
              <a:spcAft>
                <a:spcPts val="0"/>
              </a:spcAft>
            </a:pPr>
            <a:r>
              <a:rPr lang="zh-CN" altLang="en-US" sz="2000" b="1" dirty="0">
                <a:solidFill>
                  <a:prstClr val="black"/>
                </a:solidFill>
                <a:latin typeface="微软雅黑" panose="020B0503020204020204" pitchFamily="34" charset="-122"/>
                <a:ea typeface="微软雅黑" panose="020B0503020204020204" pitchFamily="34" charset="-122"/>
              </a:rPr>
              <a:t>控制器</a:t>
            </a:r>
          </a:p>
        </p:txBody>
      </p:sp>
      <p:grpSp>
        <p:nvGrpSpPr>
          <p:cNvPr id="43" name="Group 18">
            <a:extLst>
              <a:ext uri="{FF2B5EF4-FFF2-40B4-BE49-F238E27FC236}">
                <a16:creationId xmlns:a16="http://schemas.microsoft.com/office/drawing/2014/main" id="{9E2382F7-A661-4FA7-A1F1-463B61EC1380}"/>
              </a:ext>
            </a:extLst>
          </p:cNvPr>
          <p:cNvGrpSpPr>
            <a:grpSpLocks/>
          </p:cNvGrpSpPr>
          <p:nvPr/>
        </p:nvGrpSpPr>
        <p:grpSpPr bwMode="auto">
          <a:xfrm>
            <a:off x="4293364" y="1426128"/>
            <a:ext cx="1542326" cy="4680369"/>
            <a:chOff x="378" y="1089"/>
            <a:chExt cx="989" cy="2431"/>
          </a:xfrm>
        </p:grpSpPr>
        <p:grpSp>
          <p:nvGrpSpPr>
            <p:cNvPr id="44" name="Group 19">
              <a:extLst>
                <a:ext uri="{FF2B5EF4-FFF2-40B4-BE49-F238E27FC236}">
                  <a16:creationId xmlns:a16="http://schemas.microsoft.com/office/drawing/2014/main" id="{185CD6D1-ED51-4280-9952-5F5ADE774195}"/>
                </a:ext>
              </a:extLst>
            </p:cNvPr>
            <p:cNvGrpSpPr>
              <a:grpSpLocks/>
            </p:cNvGrpSpPr>
            <p:nvPr/>
          </p:nvGrpSpPr>
          <p:grpSpPr bwMode="auto">
            <a:xfrm>
              <a:off x="378" y="1089"/>
              <a:ext cx="989" cy="2431"/>
              <a:chOff x="378" y="1089"/>
              <a:chExt cx="989" cy="2431"/>
            </a:xfrm>
          </p:grpSpPr>
          <p:sp>
            <p:nvSpPr>
              <p:cNvPr id="46" name="AutoShape 20">
                <a:extLst>
                  <a:ext uri="{FF2B5EF4-FFF2-40B4-BE49-F238E27FC236}">
                    <a16:creationId xmlns:a16="http://schemas.microsoft.com/office/drawing/2014/main" id="{440FD8AF-6A06-4BF3-8410-AF72C3B15AAC}"/>
                  </a:ext>
                </a:extLst>
              </p:cNvPr>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headEnd/>
                <a:tailEnd/>
              </a:ln>
            </p:spPr>
            <p:txBody>
              <a:bodyPr vert="eaVert" wrap="none" anchor="ctr"/>
              <a:lstStyle/>
              <a:p>
                <a:pPr fontAlgn="auto">
                  <a:spcBef>
                    <a:spcPts val="0"/>
                  </a:spcBef>
                  <a:spcAft>
                    <a:spcPts val="0"/>
                  </a:spcAft>
                </a:pPr>
                <a:endParaRPr lang="zh-CN" altLang="en-US" sz="2000" b="1">
                  <a:solidFill>
                    <a:prstClr val="black"/>
                  </a:solidFill>
                  <a:latin typeface="微软雅黑" panose="020B0503020204020204" pitchFamily="34" charset="-122"/>
                  <a:ea typeface="微软雅黑" panose="020B0503020204020204" pitchFamily="34" charset="-122"/>
                </a:endParaRPr>
              </a:p>
            </p:txBody>
          </p:sp>
          <p:sp>
            <p:nvSpPr>
              <p:cNvPr id="47" name="AutoShape 21">
                <a:extLst>
                  <a:ext uri="{FF2B5EF4-FFF2-40B4-BE49-F238E27FC236}">
                    <a16:creationId xmlns:a16="http://schemas.microsoft.com/office/drawing/2014/main" id="{FEE1A2BB-4512-4871-BA83-3C43DC89F0A3}"/>
                  </a:ext>
                </a:extLst>
              </p:cNvPr>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pPr fontAlgn="auto">
                  <a:spcBef>
                    <a:spcPts val="0"/>
                  </a:spcBef>
                  <a:spcAft>
                    <a:spcPts val="0"/>
                  </a:spcAft>
                </a:pPr>
                <a:endParaRPr lang="zh-CN" altLang="en-US" sz="2000" b="1">
                  <a:solidFill>
                    <a:prstClr val="black"/>
                  </a:solidFill>
                  <a:latin typeface="微软雅黑" panose="020B0503020204020204" pitchFamily="34" charset="-122"/>
                  <a:ea typeface="微软雅黑" panose="020B0503020204020204" pitchFamily="34" charset="-122"/>
                </a:endParaRPr>
              </a:p>
            </p:txBody>
          </p:sp>
          <p:sp>
            <p:nvSpPr>
              <p:cNvPr id="48" name="AutoShape 22">
                <a:extLst>
                  <a:ext uri="{FF2B5EF4-FFF2-40B4-BE49-F238E27FC236}">
                    <a16:creationId xmlns:a16="http://schemas.microsoft.com/office/drawing/2014/main" id="{D9283841-9A7C-4D0D-BC9F-5011242DF3E2}"/>
                  </a:ext>
                </a:extLst>
              </p:cNvPr>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headEnd/>
                <a:tailEnd/>
              </a:ln>
            </p:spPr>
            <p:txBody>
              <a:bodyPr wrap="none" anchor="ctr"/>
              <a:lstStyle/>
              <a:p>
                <a:pPr fontAlgn="auto">
                  <a:spcBef>
                    <a:spcPts val="0"/>
                  </a:spcBef>
                  <a:spcAft>
                    <a:spcPts val="0"/>
                  </a:spcAft>
                </a:pPr>
                <a:endParaRPr lang="zh-CN" altLang="en-US" sz="2000" b="1">
                  <a:solidFill>
                    <a:prstClr val="black"/>
                  </a:solidFill>
                  <a:latin typeface="微软雅黑" panose="020B0503020204020204" pitchFamily="34" charset="-122"/>
                  <a:ea typeface="微软雅黑" panose="020B0503020204020204" pitchFamily="34" charset="-122"/>
                </a:endParaRPr>
              </a:p>
            </p:txBody>
          </p:sp>
          <p:sp>
            <p:nvSpPr>
              <p:cNvPr id="49" name="AutoShape 23">
                <a:extLst>
                  <a:ext uri="{FF2B5EF4-FFF2-40B4-BE49-F238E27FC236}">
                    <a16:creationId xmlns:a16="http://schemas.microsoft.com/office/drawing/2014/main" id="{F288BBE0-4E87-49E2-BB52-07080B0EF97E}"/>
                  </a:ext>
                </a:extLst>
              </p:cNvPr>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headEnd/>
                <a:tailEnd/>
              </a:ln>
            </p:spPr>
            <p:txBody>
              <a:bodyPr wrap="none" anchor="ctr"/>
              <a:lstStyle/>
              <a:p>
                <a:pPr fontAlgn="auto">
                  <a:spcBef>
                    <a:spcPts val="0"/>
                  </a:spcBef>
                  <a:spcAft>
                    <a:spcPts val="0"/>
                  </a:spcAft>
                </a:pPr>
                <a:endParaRPr lang="zh-CN" altLang="en-US" sz="2000" b="1">
                  <a:solidFill>
                    <a:prstClr val="black"/>
                  </a:solidFill>
                  <a:latin typeface="微软雅黑" panose="020B0503020204020204" pitchFamily="34" charset="-122"/>
                  <a:ea typeface="微软雅黑" panose="020B0503020204020204" pitchFamily="34" charset="-122"/>
                </a:endParaRPr>
              </a:p>
            </p:txBody>
          </p:sp>
        </p:grpSp>
        <p:sp>
          <p:nvSpPr>
            <p:cNvPr id="45" name="Text Box 24">
              <a:extLst>
                <a:ext uri="{FF2B5EF4-FFF2-40B4-BE49-F238E27FC236}">
                  <a16:creationId xmlns:a16="http://schemas.microsoft.com/office/drawing/2014/main" id="{25653D0A-B5F3-4CB9-9EC8-612DEFD9E136}"/>
                </a:ext>
              </a:extLst>
            </p:cNvPr>
            <p:cNvSpPr txBox="1">
              <a:spLocks noChangeArrowheads="1"/>
            </p:cNvSpPr>
            <p:nvPr/>
          </p:nvSpPr>
          <p:spPr bwMode="auto">
            <a:xfrm>
              <a:off x="528" y="1440"/>
              <a:ext cx="480" cy="208"/>
            </a:xfrm>
            <a:prstGeom prst="rect">
              <a:avLst/>
            </a:prstGeom>
            <a:noFill/>
            <a:ln w="9525">
              <a:noFill/>
              <a:miter lim="800000"/>
              <a:headEnd/>
              <a:tailEnd/>
            </a:ln>
          </p:spPr>
          <p:txBody>
            <a:bodyPr>
              <a:spAutoFit/>
            </a:bodyPr>
            <a:lstStyle/>
            <a:p>
              <a:pPr fontAlgn="auto">
                <a:spcBef>
                  <a:spcPct val="50000"/>
                </a:spcBef>
                <a:spcAft>
                  <a:spcPts val="0"/>
                </a:spcAft>
              </a:pPr>
              <a:r>
                <a:rPr lang="en-US" altLang="zh-CN" sz="2000" b="1">
                  <a:solidFill>
                    <a:prstClr val="black"/>
                  </a:solidFill>
                  <a:latin typeface="微软雅黑" panose="020B0503020204020204" pitchFamily="34" charset="-122"/>
                  <a:ea typeface="微软雅黑" panose="020B0503020204020204" pitchFamily="34" charset="-122"/>
                </a:rPr>
                <a:t>BUS</a:t>
              </a:r>
            </a:p>
          </p:txBody>
        </p:sp>
      </p:grpSp>
    </p:spTree>
    <p:extLst>
      <p:ext uri="{BB962C8B-B14F-4D97-AF65-F5344CB8AC3E}">
        <p14:creationId xmlns:p14="http://schemas.microsoft.com/office/powerpoint/2010/main" val="201436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wipe(down)">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additive="base">
                                        <p:cTn id="18" dur="500" fill="hold"/>
                                        <p:tgtEl>
                                          <p:spTgt spid="42"/>
                                        </p:tgtEl>
                                        <p:attrNameLst>
                                          <p:attrName>ppt_x</p:attrName>
                                        </p:attrNameLst>
                                      </p:cBhvr>
                                      <p:tavLst>
                                        <p:tav tm="0">
                                          <p:val>
                                            <p:strVal val="#ppt_x"/>
                                          </p:val>
                                        </p:tav>
                                        <p:tav tm="100000">
                                          <p:val>
                                            <p:strVal val="#ppt_x"/>
                                          </p:val>
                                        </p:tav>
                                      </p:tavLst>
                                    </p:anim>
                                    <p:anim calcmode="lin" valueType="num">
                                      <p:cBhvr additive="base">
                                        <p:cTn id="1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8">
                                            <p:txEl>
                                              <p:pRg st="1" end="1"/>
                                            </p:txEl>
                                          </p:spTgt>
                                        </p:tgtEl>
                                        <p:attrNameLst>
                                          <p:attrName>style.visibility</p:attrName>
                                        </p:attrNameLst>
                                      </p:cBhvr>
                                      <p:to>
                                        <p:strVal val="visible"/>
                                      </p:to>
                                    </p:set>
                                    <p:animEffect transition="in" filter="wipe(left)">
                                      <p:cBhvr>
                                        <p:cTn id="24" dur="500"/>
                                        <p:tgtEl>
                                          <p:spTgt spid="28">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8">
                                            <p:txEl>
                                              <p:pRg st="2" end="2"/>
                                            </p:txEl>
                                          </p:spTgt>
                                        </p:tgtEl>
                                        <p:attrNameLst>
                                          <p:attrName>style.visibility</p:attrName>
                                        </p:attrNameLst>
                                      </p:cBhvr>
                                      <p:to>
                                        <p:strVal val="visible"/>
                                      </p:to>
                                    </p:set>
                                    <p:animEffect transition="in" filter="wipe(left)">
                                      <p:cBhvr>
                                        <p:cTn id="27" dur="500"/>
                                        <p:tgtEl>
                                          <p:spTgt spid="2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ppt_x"/>
                                          </p:val>
                                        </p:tav>
                                        <p:tav tm="100000">
                                          <p:val>
                                            <p:strVal val="#ppt_x"/>
                                          </p:val>
                                        </p:tav>
                                      </p:tavLst>
                                    </p:anim>
                                    <p:anim calcmode="lin" valueType="num">
                                      <p:cBhvr additive="base">
                                        <p:cTn id="3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ppt_x"/>
                                          </p:val>
                                        </p:tav>
                                        <p:tav tm="100000">
                                          <p:val>
                                            <p:strVal val="#ppt_x"/>
                                          </p:val>
                                        </p:tav>
                                      </p:tavLst>
                                    </p:anim>
                                    <p:anim calcmode="lin" valueType="num">
                                      <p:cBhvr additive="base">
                                        <p:cTn id="3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500" fill="hold"/>
                                        <p:tgtEl>
                                          <p:spTgt spid="37"/>
                                        </p:tgtEl>
                                        <p:attrNameLst>
                                          <p:attrName>ppt_x</p:attrName>
                                        </p:attrNameLst>
                                      </p:cBhvr>
                                      <p:tavLst>
                                        <p:tav tm="0">
                                          <p:val>
                                            <p:strVal val="#ppt_x"/>
                                          </p:val>
                                        </p:tav>
                                        <p:tav tm="100000">
                                          <p:val>
                                            <p:strVal val="#ppt_x"/>
                                          </p:val>
                                        </p:tav>
                                      </p:tavLst>
                                    </p:anim>
                                    <p:anim calcmode="lin" valueType="num">
                                      <p:cBhvr additive="base">
                                        <p:cTn id="4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500"/>
                                        <p:tgtEl>
                                          <p:spTgt spid="3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left)">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8">
                                            <p:txEl>
                                              <p:pRg st="3" end="3"/>
                                            </p:txEl>
                                          </p:spTgt>
                                        </p:tgtEl>
                                        <p:attrNameLst>
                                          <p:attrName>style.visibility</p:attrName>
                                        </p:attrNameLst>
                                      </p:cBhvr>
                                      <p:to>
                                        <p:strVal val="visible"/>
                                      </p:to>
                                    </p:set>
                                    <p:animEffect transition="in" filter="wipe(left)">
                                      <p:cBhvr>
                                        <p:cTn id="70" dur="500"/>
                                        <p:tgtEl>
                                          <p:spTgt spid="28">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8">
                                            <p:txEl>
                                              <p:pRg st="4" end="4"/>
                                            </p:txEl>
                                          </p:spTgt>
                                        </p:tgtEl>
                                        <p:attrNameLst>
                                          <p:attrName>style.visibility</p:attrName>
                                        </p:attrNameLst>
                                      </p:cBhvr>
                                      <p:to>
                                        <p:strVal val="visible"/>
                                      </p:to>
                                    </p:set>
                                    <p:animEffect transition="in" filter="wipe(left)">
                                      <p:cBhvr>
                                        <p:cTn id="75" dur="500"/>
                                        <p:tgtEl>
                                          <p:spTgt spid="28">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8">
                                            <p:txEl>
                                              <p:pRg st="5" end="5"/>
                                            </p:txEl>
                                          </p:spTgt>
                                        </p:tgtEl>
                                        <p:attrNameLst>
                                          <p:attrName>style.visibility</p:attrName>
                                        </p:attrNameLst>
                                      </p:cBhvr>
                                      <p:to>
                                        <p:strVal val="visible"/>
                                      </p:to>
                                    </p:set>
                                    <p:animEffect transition="in" filter="wipe(left)">
                                      <p:cBhvr>
                                        <p:cTn id="80" dur="500"/>
                                        <p:tgtEl>
                                          <p:spTgt spid="28">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8">
                                            <p:txEl>
                                              <p:pRg st="6" end="6"/>
                                            </p:txEl>
                                          </p:spTgt>
                                        </p:tgtEl>
                                        <p:attrNameLst>
                                          <p:attrName>style.visibility</p:attrName>
                                        </p:attrNameLst>
                                      </p:cBhvr>
                                      <p:to>
                                        <p:strVal val="visible"/>
                                      </p:to>
                                    </p:set>
                                    <p:animEffect transition="in" filter="wipe(left)">
                                      <p:cBhvr>
                                        <p:cTn id="85" dur="500"/>
                                        <p:tgtEl>
                                          <p:spTgt spid="28">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8">
                                            <p:txEl>
                                              <p:pRg st="7" end="7"/>
                                            </p:txEl>
                                          </p:spTgt>
                                        </p:tgtEl>
                                        <p:attrNameLst>
                                          <p:attrName>style.visibility</p:attrName>
                                        </p:attrNameLst>
                                      </p:cBhvr>
                                      <p:to>
                                        <p:strVal val="visible"/>
                                      </p:to>
                                    </p:set>
                                    <p:animEffect transition="in" filter="wipe(left)">
                                      <p:cBhvr>
                                        <p:cTn id="90" dur="500"/>
                                        <p:tgtEl>
                                          <p:spTgt spid="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5" grpId="0" animBg="1"/>
      <p:bldP spid="36" grpId="0" animBg="1"/>
      <p:bldP spid="37" grpId="0" animBg="1"/>
      <p:bldP spid="41" grpId="0" animBg="1"/>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E49ADBC4-E0BD-48D2-BC2B-8893DD50A36D}"/>
              </a:ext>
            </a:extLst>
          </p:cNvPr>
          <p:cNvGrpSpPr>
            <a:grpSpLocks/>
          </p:cNvGrpSpPr>
          <p:nvPr/>
        </p:nvGrpSpPr>
        <p:grpSpPr bwMode="auto">
          <a:xfrm>
            <a:off x="685800" y="1746250"/>
            <a:ext cx="7696200" cy="5111750"/>
            <a:chOff x="384" y="768"/>
            <a:chExt cx="4848" cy="3268"/>
          </a:xfrm>
        </p:grpSpPr>
        <p:sp>
          <p:nvSpPr>
            <p:cNvPr id="28759" name="Line 3">
              <a:extLst>
                <a:ext uri="{FF2B5EF4-FFF2-40B4-BE49-F238E27FC236}">
                  <a16:creationId xmlns:a16="http://schemas.microsoft.com/office/drawing/2014/main" id="{034E14EC-F4EC-498D-8801-3ED752E3366E}"/>
                </a:ext>
              </a:extLst>
            </p:cNvPr>
            <p:cNvSpPr>
              <a:spLocks noChangeShapeType="1"/>
            </p:cNvSpPr>
            <p:nvPr/>
          </p:nvSpPr>
          <p:spPr bwMode="auto">
            <a:xfrm>
              <a:off x="912" y="364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60" name="Line 4">
              <a:extLst>
                <a:ext uri="{FF2B5EF4-FFF2-40B4-BE49-F238E27FC236}">
                  <a16:creationId xmlns:a16="http://schemas.microsoft.com/office/drawing/2014/main" id="{2ED173A5-31E1-4068-A1D1-C6309AD18DC7}"/>
                </a:ext>
              </a:extLst>
            </p:cNvPr>
            <p:cNvSpPr>
              <a:spLocks noChangeShapeType="1"/>
            </p:cNvSpPr>
            <p:nvPr/>
          </p:nvSpPr>
          <p:spPr bwMode="auto">
            <a:xfrm>
              <a:off x="912" y="816"/>
              <a:ext cx="0" cy="24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8725" name="AutoShape 5">
              <a:extLst>
                <a:ext uri="{FF2B5EF4-FFF2-40B4-BE49-F238E27FC236}">
                  <a16:creationId xmlns:a16="http://schemas.microsoft.com/office/drawing/2014/main" id="{71785B05-22FE-41FC-B905-5A241AA954AE}"/>
                </a:ext>
              </a:extLst>
            </p:cNvPr>
            <p:cNvSpPr>
              <a:spLocks noChangeArrowheads="1"/>
            </p:cNvSpPr>
            <p:nvPr/>
          </p:nvSpPr>
          <p:spPr bwMode="auto">
            <a:xfrm>
              <a:off x="576" y="1056"/>
              <a:ext cx="768" cy="240"/>
            </a:xfrm>
            <a:prstGeom prst="flowChartProcess">
              <a:avLst/>
            </a:prstGeom>
            <a:solidFill>
              <a:srgbClr val="CCFFCC"/>
            </a:solidFill>
            <a:ln w="28575">
              <a:solidFill>
                <a:schemeClr val="tx1"/>
              </a:solidFill>
              <a:miter lim="800000"/>
              <a:headEnd/>
              <a:tailEnd/>
            </a:ln>
            <a:effectLst>
              <a:outerShdw dist="107763" dir="189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PC→AR</a:t>
              </a:r>
            </a:p>
          </p:txBody>
        </p:sp>
        <p:sp>
          <p:nvSpPr>
            <p:cNvPr id="158726" name="AutoShape 6">
              <a:extLst>
                <a:ext uri="{FF2B5EF4-FFF2-40B4-BE49-F238E27FC236}">
                  <a16:creationId xmlns:a16="http://schemas.microsoft.com/office/drawing/2014/main" id="{3C8F02AD-6CB9-46B5-89DE-3F721288B11C}"/>
                </a:ext>
              </a:extLst>
            </p:cNvPr>
            <p:cNvSpPr>
              <a:spLocks noChangeArrowheads="1"/>
            </p:cNvSpPr>
            <p:nvPr/>
          </p:nvSpPr>
          <p:spPr bwMode="auto">
            <a:xfrm>
              <a:off x="576" y="1488"/>
              <a:ext cx="768" cy="243"/>
            </a:xfrm>
            <a:prstGeom prst="flowChartProcess">
              <a:avLst/>
            </a:prstGeom>
            <a:solidFill>
              <a:srgbClr val="CCFFCC"/>
            </a:solidFill>
            <a:ln w="28575">
              <a:solidFill>
                <a:schemeClr val="tx1"/>
              </a:solidFill>
              <a:miter lim="800000"/>
              <a:headEnd/>
              <a:tailEnd/>
            </a:ln>
            <a:effectLst>
              <a:outerShdw dist="107763" dir="189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M→DR</a:t>
              </a:r>
            </a:p>
          </p:txBody>
        </p:sp>
        <p:sp>
          <p:nvSpPr>
            <p:cNvPr id="158727" name="AutoShape 7">
              <a:extLst>
                <a:ext uri="{FF2B5EF4-FFF2-40B4-BE49-F238E27FC236}">
                  <a16:creationId xmlns:a16="http://schemas.microsoft.com/office/drawing/2014/main" id="{8E26A14A-096B-458F-A48B-3F4A7A5A8E9E}"/>
                </a:ext>
              </a:extLst>
            </p:cNvPr>
            <p:cNvSpPr>
              <a:spLocks noChangeArrowheads="1"/>
            </p:cNvSpPr>
            <p:nvPr/>
          </p:nvSpPr>
          <p:spPr bwMode="auto">
            <a:xfrm>
              <a:off x="576" y="1920"/>
              <a:ext cx="768" cy="243"/>
            </a:xfrm>
            <a:prstGeom prst="flowChartProcess">
              <a:avLst/>
            </a:prstGeom>
            <a:solidFill>
              <a:srgbClr val="CCFFCC"/>
            </a:solidFill>
            <a:ln w="28575">
              <a:solidFill>
                <a:schemeClr val="tx1"/>
              </a:solidFill>
              <a:miter lim="800000"/>
              <a:headEnd/>
              <a:tailEnd/>
            </a:ln>
            <a:effectLst>
              <a:outerShdw dist="107763" dir="189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DR→IR</a:t>
              </a:r>
            </a:p>
          </p:txBody>
        </p:sp>
        <p:sp>
          <p:nvSpPr>
            <p:cNvPr id="158728" name="AutoShape 8">
              <a:extLst>
                <a:ext uri="{FF2B5EF4-FFF2-40B4-BE49-F238E27FC236}">
                  <a16:creationId xmlns:a16="http://schemas.microsoft.com/office/drawing/2014/main" id="{4FD67E80-D86F-4A1D-BA83-6A64780C3B95}"/>
                </a:ext>
              </a:extLst>
            </p:cNvPr>
            <p:cNvSpPr>
              <a:spLocks noChangeArrowheads="1"/>
            </p:cNvSpPr>
            <p:nvPr/>
          </p:nvSpPr>
          <p:spPr bwMode="auto">
            <a:xfrm>
              <a:off x="576" y="2641"/>
              <a:ext cx="768" cy="242"/>
            </a:xfrm>
            <a:prstGeom prst="flowChartProcess">
              <a:avLst/>
            </a:prstGeom>
            <a:solidFill>
              <a:srgbClr val="CCFFCC"/>
            </a:solidFill>
            <a:ln w="28575">
              <a:solidFill>
                <a:schemeClr val="tx1"/>
              </a:solidFill>
              <a:miter lim="800000"/>
              <a:headEnd/>
              <a:tailEnd/>
            </a:ln>
            <a:effectLst>
              <a:outerShdw dist="107763" dir="189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itchFamily="34" charset="0"/>
                  <a:ea typeface="宋体" charset="-122"/>
                  <a:cs typeface="+mn-cs"/>
                </a:rPr>
                <a:t>2</a:t>
              </a: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→Y</a:t>
              </a:r>
            </a:p>
          </p:txBody>
        </p:sp>
        <p:sp>
          <p:nvSpPr>
            <p:cNvPr id="158729" name="AutoShape 9">
              <a:extLst>
                <a:ext uri="{FF2B5EF4-FFF2-40B4-BE49-F238E27FC236}">
                  <a16:creationId xmlns:a16="http://schemas.microsoft.com/office/drawing/2014/main" id="{EB4AE2E0-DE99-49DE-BFE6-67AE5854D4D2}"/>
                </a:ext>
              </a:extLst>
            </p:cNvPr>
            <p:cNvSpPr>
              <a:spLocks noChangeArrowheads="1"/>
            </p:cNvSpPr>
            <p:nvPr/>
          </p:nvSpPr>
          <p:spPr bwMode="auto">
            <a:xfrm>
              <a:off x="576" y="3024"/>
              <a:ext cx="768" cy="240"/>
            </a:xfrm>
            <a:prstGeom prst="flowChartProcess">
              <a:avLst/>
            </a:prstGeom>
            <a:solidFill>
              <a:srgbClr val="CCFFCC"/>
            </a:solidFill>
            <a:ln w="28575">
              <a:solidFill>
                <a:schemeClr val="tx1"/>
              </a:solidFill>
              <a:miter lim="800000"/>
              <a:headEnd/>
              <a:tailEnd/>
            </a:ln>
            <a:effectLst>
              <a:outerShdw dist="107763" dir="18900000" algn="ctr" rotWithShape="0">
                <a:schemeClr val="bg2"/>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itchFamily="34" charset="0"/>
                  <a:ea typeface="宋体" charset="-122"/>
                  <a:cs typeface="+mn-cs"/>
                </a:rPr>
                <a:t>0</a:t>
              </a:r>
              <a:r>
                <a:rPr kumimoji="0"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→X</a:t>
              </a:r>
            </a:p>
          </p:txBody>
        </p:sp>
        <p:sp>
          <p:nvSpPr>
            <p:cNvPr id="158730" name="AutoShape 10">
              <a:extLst>
                <a:ext uri="{FF2B5EF4-FFF2-40B4-BE49-F238E27FC236}">
                  <a16:creationId xmlns:a16="http://schemas.microsoft.com/office/drawing/2014/main" id="{F2CDF18A-4590-47A9-8D4B-F377F6ABCABC}"/>
                </a:ext>
              </a:extLst>
            </p:cNvPr>
            <p:cNvSpPr>
              <a:spLocks noChangeArrowheads="1"/>
            </p:cNvSpPr>
            <p:nvPr/>
          </p:nvSpPr>
          <p:spPr bwMode="auto">
            <a:xfrm>
              <a:off x="384" y="3408"/>
              <a:ext cx="1200" cy="243"/>
            </a:xfrm>
            <a:prstGeom prst="flowChartProcess">
              <a:avLst/>
            </a:prstGeom>
            <a:solidFill>
              <a:srgbClr val="CCFFCC"/>
            </a:solidFill>
            <a:ln w="28575">
              <a:solidFill>
                <a:schemeClr val="tx1"/>
              </a:solidFill>
              <a:miter lim="800000"/>
              <a:headEnd/>
              <a:tailEnd/>
            </a:ln>
            <a:effectLst>
              <a:outerShdw dist="107763" dir="18900000" algn="ctr" rotWithShape="0">
                <a:schemeClr val="bg2"/>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itchFamily="34" charset="0"/>
                  <a:ea typeface="宋体" charset="-122"/>
                  <a:cs typeface="+mn-cs"/>
                </a:rPr>
                <a:t>0</a:t>
              </a:r>
              <a:r>
                <a:rPr kumimoji="0"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itchFamily="34" charset="0"/>
                  <a:ea typeface="宋体" charset="-122"/>
                  <a:cs typeface="+mn-cs"/>
                </a:rPr>
                <a:t>2</a:t>
              </a:r>
              <a:r>
                <a:rPr kumimoji="0"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itchFamily="34" charset="0"/>
                  <a:ea typeface="宋体" charset="-122"/>
                  <a:cs typeface="+mn-cs"/>
                </a:rPr>
                <a:t>0</a:t>
              </a:r>
            </a:p>
          </p:txBody>
        </p:sp>
        <p:sp>
          <p:nvSpPr>
            <p:cNvPr id="28767" name="AutoShape 11">
              <a:extLst>
                <a:ext uri="{FF2B5EF4-FFF2-40B4-BE49-F238E27FC236}">
                  <a16:creationId xmlns:a16="http://schemas.microsoft.com/office/drawing/2014/main" id="{1D1FA863-F52C-47A4-8849-32C8148B4076}"/>
                </a:ext>
              </a:extLst>
            </p:cNvPr>
            <p:cNvSpPr>
              <a:spLocks noChangeArrowheads="1"/>
            </p:cNvSpPr>
            <p:nvPr/>
          </p:nvSpPr>
          <p:spPr bwMode="auto">
            <a:xfrm>
              <a:off x="576" y="2304"/>
              <a:ext cx="672" cy="192"/>
            </a:xfrm>
            <a:prstGeom prst="flowChartDecision">
              <a:avLst/>
            </a:prstGeom>
            <a:solidFill>
              <a:srgbClr val="CCFFCC"/>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68" name="Line 12">
              <a:extLst>
                <a:ext uri="{FF2B5EF4-FFF2-40B4-BE49-F238E27FC236}">
                  <a16:creationId xmlns:a16="http://schemas.microsoft.com/office/drawing/2014/main" id="{018D62DD-C204-4F21-AB35-15BB5101278C}"/>
                </a:ext>
              </a:extLst>
            </p:cNvPr>
            <p:cNvSpPr>
              <a:spLocks noChangeShapeType="1"/>
            </p:cNvSpPr>
            <p:nvPr/>
          </p:nvSpPr>
          <p:spPr bwMode="auto">
            <a:xfrm>
              <a:off x="912" y="1296"/>
              <a:ext cx="0" cy="19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69" name="Line 13">
              <a:extLst>
                <a:ext uri="{FF2B5EF4-FFF2-40B4-BE49-F238E27FC236}">
                  <a16:creationId xmlns:a16="http://schemas.microsoft.com/office/drawing/2014/main" id="{687EFF31-B0B2-4333-A974-A2A124E508F6}"/>
                </a:ext>
              </a:extLst>
            </p:cNvPr>
            <p:cNvSpPr>
              <a:spLocks noChangeShapeType="1"/>
            </p:cNvSpPr>
            <p:nvPr/>
          </p:nvSpPr>
          <p:spPr bwMode="auto">
            <a:xfrm>
              <a:off x="912" y="1728"/>
              <a:ext cx="0" cy="19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70" name="Line 14">
              <a:extLst>
                <a:ext uri="{FF2B5EF4-FFF2-40B4-BE49-F238E27FC236}">
                  <a16:creationId xmlns:a16="http://schemas.microsoft.com/office/drawing/2014/main" id="{534CBBFE-BFBF-488A-891A-AAC6D14AB17B}"/>
                </a:ext>
              </a:extLst>
            </p:cNvPr>
            <p:cNvSpPr>
              <a:spLocks noChangeShapeType="1"/>
            </p:cNvSpPr>
            <p:nvPr/>
          </p:nvSpPr>
          <p:spPr bwMode="auto">
            <a:xfrm>
              <a:off x="912" y="2160"/>
              <a:ext cx="0"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71" name="Line 15">
              <a:extLst>
                <a:ext uri="{FF2B5EF4-FFF2-40B4-BE49-F238E27FC236}">
                  <a16:creationId xmlns:a16="http://schemas.microsoft.com/office/drawing/2014/main" id="{AD29C786-9FA2-4303-8F78-9A12EA541F2F}"/>
                </a:ext>
              </a:extLst>
            </p:cNvPr>
            <p:cNvSpPr>
              <a:spLocks noChangeShapeType="1"/>
            </p:cNvSpPr>
            <p:nvPr/>
          </p:nvSpPr>
          <p:spPr bwMode="auto">
            <a:xfrm>
              <a:off x="912" y="2496"/>
              <a:ext cx="0"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72" name="Line 16">
              <a:extLst>
                <a:ext uri="{FF2B5EF4-FFF2-40B4-BE49-F238E27FC236}">
                  <a16:creationId xmlns:a16="http://schemas.microsoft.com/office/drawing/2014/main" id="{B30056BB-7BD9-49F5-AF2A-942FE9E11FC9}"/>
                </a:ext>
              </a:extLst>
            </p:cNvPr>
            <p:cNvSpPr>
              <a:spLocks noChangeShapeType="1"/>
            </p:cNvSpPr>
            <p:nvPr/>
          </p:nvSpPr>
          <p:spPr bwMode="auto">
            <a:xfrm flipH="1">
              <a:off x="912" y="2880"/>
              <a:ext cx="0"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73" name="Line 17">
              <a:extLst>
                <a:ext uri="{FF2B5EF4-FFF2-40B4-BE49-F238E27FC236}">
                  <a16:creationId xmlns:a16="http://schemas.microsoft.com/office/drawing/2014/main" id="{747CAC32-AB04-42A2-9DE1-3CBE81582E02}"/>
                </a:ext>
              </a:extLst>
            </p:cNvPr>
            <p:cNvSpPr>
              <a:spLocks noChangeShapeType="1"/>
            </p:cNvSpPr>
            <p:nvPr/>
          </p:nvSpPr>
          <p:spPr bwMode="auto">
            <a:xfrm>
              <a:off x="912" y="3264"/>
              <a:ext cx="0"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74" name="Text Box 18">
              <a:extLst>
                <a:ext uri="{FF2B5EF4-FFF2-40B4-BE49-F238E27FC236}">
                  <a16:creationId xmlns:a16="http://schemas.microsoft.com/office/drawing/2014/main" id="{B25B7D23-CEE1-4FF6-A638-CA8643EDF0FA}"/>
                </a:ext>
              </a:extLst>
            </p:cNvPr>
            <p:cNvSpPr txBox="1">
              <a:spLocks noChangeArrowheads="1"/>
            </p:cNvSpPr>
            <p:nvPr/>
          </p:nvSpPr>
          <p:spPr bwMode="auto">
            <a:xfrm>
              <a:off x="768" y="3744"/>
              <a:ext cx="38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p>
          </p:txBody>
        </p:sp>
        <p:sp>
          <p:nvSpPr>
            <p:cNvPr id="28775" name="Line 19">
              <a:extLst>
                <a:ext uri="{FF2B5EF4-FFF2-40B4-BE49-F238E27FC236}">
                  <a16:creationId xmlns:a16="http://schemas.microsoft.com/office/drawing/2014/main" id="{1A651E5A-778D-45DD-B75D-7B69D287CBA3}"/>
                </a:ext>
              </a:extLst>
            </p:cNvPr>
            <p:cNvSpPr>
              <a:spLocks noChangeShapeType="1"/>
            </p:cNvSpPr>
            <p:nvPr/>
          </p:nvSpPr>
          <p:spPr bwMode="auto">
            <a:xfrm>
              <a:off x="3696" y="768"/>
              <a:ext cx="0" cy="24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8740" name="AutoShape 20" descr="再生纸">
              <a:extLst>
                <a:ext uri="{FF2B5EF4-FFF2-40B4-BE49-F238E27FC236}">
                  <a16:creationId xmlns:a16="http://schemas.microsoft.com/office/drawing/2014/main" id="{67FE5E28-084E-4668-9CF6-1F5E4B281283}"/>
                </a:ext>
              </a:extLst>
            </p:cNvPr>
            <p:cNvSpPr>
              <a:spLocks noChangeArrowheads="1"/>
            </p:cNvSpPr>
            <p:nvPr/>
          </p:nvSpPr>
          <p:spPr bwMode="auto">
            <a:xfrm>
              <a:off x="3360" y="1008"/>
              <a:ext cx="768" cy="243"/>
            </a:xfrm>
            <a:prstGeom prst="flowChartProcess">
              <a:avLst/>
            </a:prstGeom>
            <a:blipFill dpi="0" rotWithShape="0">
              <a:blip r:embed="rId2" cstate="print"/>
              <a:srcRect/>
              <a:tile tx="0" ty="0" sx="100000" sy="100000" flip="none" algn="tl"/>
            </a:blip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PC→AR</a:t>
              </a:r>
            </a:p>
          </p:txBody>
        </p:sp>
        <p:sp>
          <p:nvSpPr>
            <p:cNvPr id="158741" name="AutoShape 21" descr="再生纸">
              <a:extLst>
                <a:ext uri="{FF2B5EF4-FFF2-40B4-BE49-F238E27FC236}">
                  <a16:creationId xmlns:a16="http://schemas.microsoft.com/office/drawing/2014/main" id="{68198415-4FE3-429B-A841-BF2D7F5E6A59}"/>
                </a:ext>
              </a:extLst>
            </p:cNvPr>
            <p:cNvSpPr>
              <a:spLocks noChangeArrowheads="1"/>
            </p:cNvSpPr>
            <p:nvPr/>
          </p:nvSpPr>
          <p:spPr bwMode="auto">
            <a:xfrm>
              <a:off x="3360" y="1440"/>
              <a:ext cx="768" cy="243"/>
            </a:xfrm>
            <a:prstGeom prst="flowChartProcess">
              <a:avLst/>
            </a:prstGeom>
            <a:blipFill dpi="0" rotWithShape="0">
              <a:blip r:embed="rId2" cstate="print"/>
              <a:srcRect/>
              <a:tile tx="0" ty="0" sx="100000" sy="100000" flip="none" algn="tl"/>
            </a:blip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M→DR</a:t>
              </a:r>
            </a:p>
          </p:txBody>
        </p:sp>
        <p:sp>
          <p:nvSpPr>
            <p:cNvPr id="158742" name="AutoShape 22" descr="再生纸">
              <a:extLst>
                <a:ext uri="{FF2B5EF4-FFF2-40B4-BE49-F238E27FC236}">
                  <a16:creationId xmlns:a16="http://schemas.microsoft.com/office/drawing/2014/main" id="{5CCF6050-CC9C-4757-AED3-97EB421D74C6}"/>
                </a:ext>
              </a:extLst>
            </p:cNvPr>
            <p:cNvSpPr>
              <a:spLocks noChangeArrowheads="1"/>
            </p:cNvSpPr>
            <p:nvPr/>
          </p:nvSpPr>
          <p:spPr bwMode="auto">
            <a:xfrm>
              <a:off x="3360" y="1872"/>
              <a:ext cx="768" cy="240"/>
            </a:xfrm>
            <a:prstGeom prst="flowChartProcess">
              <a:avLst/>
            </a:prstGeom>
            <a:blipFill dpi="0" rotWithShape="0">
              <a:blip r:embed="rId2" cstate="print"/>
              <a:srcRect/>
              <a:tile tx="0" ty="0" sx="100000" sy="100000" flip="none" algn="tl"/>
            </a:blip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DR→IR</a:t>
              </a:r>
            </a:p>
          </p:txBody>
        </p:sp>
        <p:sp>
          <p:nvSpPr>
            <p:cNvPr id="158743" name="AutoShape 23" descr="再生纸">
              <a:extLst>
                <a:ext uri="{FF2B5EF4-FFF2-40B4-BE49-F238E27FC236}">
                  <a16:creationId xmlns:a16="http://schemas.microsoft.com/office/drawing/2014/main" id="{D86AA149-E51A-4424-8F9A-6E290E5AEF85}"/>
                </a:ext>
              </a:extLst>
            </p:cNvPr>
            <p:cNvSpPr>
              <a:spLocks noChangeArrowheads="1"/>
            </p:cNvSpPr>
            <p:nvPr/>
          </p:nvSpPr>
          <p:spPr bwMode="auto">
            <a:xfrm>
              <a:off x="3360" y="2592"/>
              <a:ext cx="768" cy="243"/>
            </a:xfrm>
            <a:prstGeom prst="flowChartProcess">
              <a:avLst/>
            </a:prstGeom>
            <a:blipFill dpi="0" rotWithShape="0">
              <a:blip r:embed="rId2" cstate="print"/>
              <a:srcRect/>
              <a:tile tx="0" ty="0" sx="100000" sy="100000" flip="none" algn="tl"/>
            </a:blip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itchFamily="34" charset="0"/>
                  <a:ea typeface="宋体" charset="-122"/>
                  <a:cs typeface="+mn-cs"/>
                </a:rPr>
                <a:t>3</a:t>
              </a: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→Y</a:t>
              </a:r>
            </a:p>
          </p:txBody>
        </p:sp>
        <p:sp>
          <p:nvSpPr>
            <p:cNvPr id="158744" name="AutoShape 24" descr="再生纸">
              <a:extLst>
                <a:ext uri="{FF2B5EF4-FFF2-40B4-BE49-F238E27FC236}">
                  <a16:creationId xmlns:a16="http://schemas.microsoft.com/office/drawing/2014/main" id="{5BE292B8-44BD-4F91-92DB-1E53D764DC22}"/>
                </a:ext>
              </a:extLst>
            </p:cNvPr>
            <p:cNvSpPr>
              <a:spLocks noChangeArrowheads="1"/>
            </p:cNvSpPr>
            <p:nvPr/>
          </p:nvSpPr>
          <p:spPr bwMode="auto">
            <a:xfrm>
              <a:off x="3360" y="2976"/>
              <a:ext cx="768" cy="240"/>
            </a:xfrm>
            <a:prstGeom prst="flowChartProcess">
              <a:avLst/>
            </a:prstGeom>
            <a:blipFill dpi="0" rotWithShape="0">
              <a:blip r:embed="rId2" cstate="print"/>
              <a:srcRect/>
              <a:tile tx="0" ty="0" sx="100000" sy="100000" flip="none" algn="tl"/>
            </a:blip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itchFamily="34" charset="0"/>
                  <a:ea typeface="宋体" charset="-122"/>
                  <a:cs typeface="+mn-cs"/>
                </a:rPr>
                <a:t>1</a:t>
              </a:r>
              <a:r>
                <a:rPr kumimoji="0"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→X</a:t>
              </a:r>
            </a:p>
          </p:txBody>
        </p:sp>
        <p:sp>
          <p:nvSpPr>
            <p:cNvPr id="158745" name="AutoShape 25" descr="再生纸">
              <a:extLst>
                <a:ext uri="{FF2B5EF4-FFF2-40B4-BE49-F238E27FC236}">
                  <a16:creationId xmlns:a16="http://schemas.microsoft.com/office/drawing/2014/main" id="{C64C1FE1-2E8B-4E42-98E8-7242623EF02E}"/>
                </a:ext>
              </a:extLst>
            </p:cNvPr>
            <p:cNvSpPr>
              <a:spLocks noChangeArrowheads="1"/>
            </p:cNvSpPr>
            <p:nvPr/>
          </p:nvSpPr>
          <p:spPr bwMode="auto">
            <a:xfrm>
              <a:off x="3168" y="3360"/>
              <a:ext cx="1200" cy="240"/>
            </a:xfrm>
            <a:prstGeom prst="flowChartProcess">
              <a:avLst/>
            </a:prstGeom>
            <a:blipFill dpi="0" rotWithShape="0">
              <a:blip r:embed="rId2" cstate="print"/>
              <a:srcRect/>
              <a:tile tx="0" ty="0" sx="100000" sy="100000" flip="none" algn="tl"/>
            </a:blipFill>
            <a:ln w="28575">
              <a:solidFill>
                <a:schemeClr val="tx1"/>
              </a:solidFill>
              <a:miter lim="800000"/>
              <a:headEnd/>
              <a:tailEnd/>
            </a:ln>
            <a:effectLst>
              <a:outerShdw dist="107763" dir="2700000" algn="ctr" rotWithShape="0">
                <a:schemeClr val="bg2"/>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itchFamily="34" charset="0"/>
                  <a:ea typeface="宋体" charset="-122"/>
                  <a:cs typeface="+mn-cs"/>
                </a:rPr>
                <a:t>3</a:t>
              </a:r>
              <a:r>
                <a:rPr kumimoji="0"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itchFamily="34" charset="0"/>
                  <a:ea typeface="宋体" charset="-122"/>
                  <a:cs typeface="+mn-cs"/>
                </a:rPr>
                <a:t>1</a:t>
              </a:r>
              <a:r>
                <a:rPr kumimoji="0"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itchFamily="34" charset="0"/>
                  <a:ea typeface="宋体" charset="-122"/>
                  <a:cs typeface="+mn-cs"/>
                </a:rPr>
                <a:t>3</a:t>
              </a:r>
            </a:p>
          </p:txBody>
        </p:sp>
        <p:sp>
          <p:nvSpPr>
            <p:cNvPr id="28782" name="AutoShape 26" descr="再生纸">
              <a:extLst>
                <a:ext uri="{FF2B5EF4-FFF2-40B4-BE49-F238E27FC236}">
                  <a16:creationId xmlns:a16="http://schemas.microsoft.com/office/drawing/2014/main" id="{A2A1213D-1129-4CDD-9899-A67278C5C774}"/>
                </a:ext>
              </a:extLst>
            </p:cNvPr>
            <p:cNvSpPr>
              <a:spLocks noChangeArrowheads="1"/>
            </p:cNvSpPr>
            <p:nvPr/>
          </p:nvSpPr>
          <p:spPr bwMode="auto">
            <a:xfrm>
              <a:off x="3360" y="2256"/>
              <a:ext cx="672" cy="192"/>
            </a:xfrm>
            <a:prstGeom prst="flowChartDecision">
              <a:avLst/>
            </a:prstGeom>
            <a:blipFill dpi="0" rotWithShape="0">
              <a:blip r:embed="rId2"/>
              <a:srcRect/>
              <a:tile tx="0" ty="0" sx="100000" sy="100000" flip="none" algn="tl"/>
            </a:blip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83" name="Line 27">
              <a:extLst>
                <a:ext uri="{FF2B5EF4-FFF2-40B4-BE49-F238E27FC236}">
                  <a16:creationId xmlns:a16="http://schemas.microsoft.com/office/drawing/2014/main" id="{24ECC26E-DDA5-451A-B6B8-9E25F8FF375C}"/>
                </a:ext>
              </a:extLst>
            </p:cNvPr>
            <p:cNvSpPr>
              <a:spLocks noChangeShapeType="1"/>
            </p:cNvSpPr>
            <p:nvPr/>
          </p:nvSpPr>
          <p:spPr bwMode="auto">
            <a:xfrm>
              <a:off x="3696" y="1248"/>
              <a:ext cx="0" cy="19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84" name="Line 28">
              <a:extLst>
                <a:ext uri="{FF2B5EF4-FFF2-40B4-BE49-F238E27FC236}">
                  <a16:creationId xmlns:a16="http://schemas.microsoft.com/office/drawing/2014/main" id="{93894581-5B02-424F-B9E0-34030FFACC76}"/>
                </a:ext>
              </a:extLst>
            </p:cNvPr>
            <p:cNvSpPr>
              <a:spLocks noChangeShapeType="1"/>
            </p:cNvSpPr>
            <p:nvPr/>
          </p:nvSpPr>
          <p:spPr bwMode="auto">
            <a:xfrm>
              <a:off x="3696" y="1680"/>
              <a:ext cx="0" cy="19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85" name="Line 29">
              <a:extLst>
                <a:ext uri="{FF2B5EF4-FFF2-40B4-BE49-F238E27FC236}">
                  <a16:creationId xmlns:a16="http://schemas.microsoft.com/office/drawing/2014/main" id="{F8A69708-96F3-46CC-8F88-F5F3584B0921}"/>
                </a:ext>
              </a:extLst>
            </p:cNvPr>
            <p:cNvSpPr>
              <a:spLocks noChangeShapeType="1"/>
            </p:cNvSpPr>
            <p:nvPr/>
          </p:nvSpPr>
          <p:spPr bwMode="auto">
            <a:xfrm>
              <a:off x="3696" y="2112"/>
              <a:ext cx="0"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86" name="Line 30">
              <a:extLst>
                <a:ext uri="{FF2B5EF4-FFF2-40B4-BE49-F238E27FC236}">
                  <a16:creationId xmlns:a16="http://schemas.microsoft.com/office/drawing/2014/main" id="{DB783F6A-1334-42AC-A91E-D43896BDE6D3}"/>
                </a:ext>
              </a:extLst>
            </p:cNvPr>
            <p:cNvSpPr>
              <a:spLocks noChangeShapeType="1"/>
            </p:cNvSpPr>
            <p:nvPr/>
          </p:nvSpPr>
          <p:spPr bwMode="auto">
            <a:xfrm>
              <a:off x="3696" y="2448"/>
              <a:ext cx="0"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87" name="Line 31">
              <a:extLst>
                <a:ext uri="{FF2B5EF4-FFF2-40B4-BE49-F238E27FC236}">
                  <a16:creationId xmlns:a16="http://schemas.microsoft.com/office/drawing/2014/main" id="{1723D9FA-E46D-4DC1-8569-A97B91877CF5}"/>
                </a:ext>
              </a:extLst>
            </p:cNvPr>
            <p:cNvSpPr>
              <a:spLocks noChangeShapeType="1"/>
            </p:cNvSpPr>
            <p:nvPr/>
          </p:nvSpPr>
          <p:spPr bwMode="auto">
            <a:xfrm flipH="1">
              <a:off x="3696" y="2832"/>
              <a:ext cx="0"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88" name="Line 32">
              <a:extLst>
                <a:ext uri="{FF2B5EF4-FFF2-40B4-BE49-F238E27FC236}">
                  <a16:creationId xmlns:a16="http://schemas.microsoft.com/office/drawing/2014/main" id="{1E2DB217-2306-4EB8-81E4-B2D41DB7A0AC}"/>
                </a:ext>
              </a:extLst>
            </p:cNvPr>
            <p:cNvSpPr>
              <a:spLocks noChangeShapeType="1"/>
            </p:cNvSpPr>
            <p:nvPr/>
          </p:nvSpPr>
          <p:spPr bwMode="auto">
            <a:xfrm>
              <a:off x="3696" y="3216"/>
              <a:ext cx="0"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89" name="Text Box 33">
              <a:extLst>
                <a:ext uri="{FF2B5EF4-FFF2-40B4-BE49-F238E27FC236}">
                  <a16:creationId xmlns:a16="http://schemas.microsoft.com/office/drawing/2014/main" id="{174D7140-D128-4616-B407-D9CF75274E4A}"/>
                </a:ext>
              </a:extLst>
            </p:cNvPr>
            <p:cNvSpPr txBox="1">
              <a:spLocks noChangeArrowheads="1"/>
            </p:cNvSpPr>
            <p:nvPr/>
          </p:nvSpPr>
          <p:spPr bwMode="auto">
            <a:xfrm>
              <a:off x="3552" y="3696"/>
              <a:ext cx="38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p>
          </p:txBody>
        </p:sp>
        <p:sp>
          <p:nvSpPr>
            <p:cNvPr id="28790" name="Line 34">
              <a:extLst>
                <a:ext uri="{FF2B5EF4-FFF2-40B4-BE49-F238E27FC236}">
                  <a16:creationId xmlns:a16="http://schemas.microsoft.com/office/drawing/2014/main" id="{9402A0D6-5D46-49C0-B173-EC853B9C4ED3}"/>
                </a:ext>
              </a:extLst>
            </p:cNvPr>
            <p:cNvSpPr>
              <a:spLocks noChangeShapeType="1"/>
            </p:cNvSpPr>
            <p:nvPr/>
          </p:nvSpPr>
          <p:spPr bwMode="auto">
            <a:xfrm>
              <a:off x="3696" y="3600"/>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91" name="Text Box 35">
              <a:extLst>
                <a:ext uri="{FF2B5EF4-FFF2-40B4-BE49-F238E27FC236}">
                  <a16:creationId xmlns:a16="http://schemas.microsoft.com/office/drawing/2014/main" id="{48BE85CC-71BB-4254-83DD-D2813A053C31}"/>
                </a:ext>
              </a:extLst>
            </p:cNvPr>
            <p:cNvSpPr txBox="1">
              <a:spLocks noChangeArrowheads="1"/>
            </p:cNvSpPr>
            <p:nvPr/>
          </p:nvSpPr>
          <p:spPr bwMode="auto">
            <a:xfrm>
              <a:off x="1536" y="1008"/>
              <a:ext cx="105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0</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AR</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92" name="Text Box 36">
              <a:extLst>
                <a:ext uri="{FF2B5EF4-FFF2-40B4-BE49-F238E27FC236}">
                  <a16:creationId xmlns:a16="http://schemas.microsoft.com/office/drawing/2014/main" id="{F1C9829B-E288-4635-9DFA-66CFE051B10E}"/>
                </a:ext>
              </a:extLst>
            </p:cNvPr>
            <p:cNvSpPr txBox="1">
              <a:spLocks noChangeArrowheads="1"/>
            </p:cNvSpPr>
            <p:nvPr/>
          </p:nvSpPr>
          <p:spPr bwMode="auto">
            <a:xfrm>
              <a:off x="1584" y="1920"/>
              <a:ext cx="9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0</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93" name="Text Box 37">
              <a:extLst>
                <a:ext uri="{FF2B5EF4-FFF2-40B4-BE49-F238E27FC236}">
                  <a16:creationId xmlns:a16="http://schemas.microsoft.com/office/drawing/2014/main" id="{9F8CD4EF-7309-4A3E-945B-5985E2FC74C7}"/>
                </a:ext>
              </a:extLst>
            </p:cNvPr>
            <p:cNvSpPr txBox="1">
              <a:spLocks noChangeArrowheads="1"/>
            </p:cNvSpPr>
            <p:nvPr/>
          </p:nvSpPr>
          <p:spPr bwMode="auto">
            <a:xfrm>
              <a:off x="1584" y="2620"/>
              <a:ext cx="91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20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2</a:t>
              </a:r>
              <a:r>
                <a:rPr kumimoji="1" lang="en-US" altLang="zh-CN" sz="1200" b="0" i="0" u="none" strike="noStrike" kern="1200" cap="none" spc="0" normalizeH="0" baseline="-38000" noProof="0">
                  <a:ln>
                    <a:noFill/>
                  </a:ln>
                  <a:solidFill>
                    <a:srgbClr val="000000"/>
                  </a:solidFill>
                  <a:effectLst/>
                  <a:uLnTx/>
                  <a:uFillTx/>
                  <a:latin typeface="Tahoma" panose="020B0604030504040204" pitchFamily="34" charset="0"/>
                  <a:ea typeface="宋体" panose="02010600030101010101" pitchFamily="2" charset="-122"/>
                  <a:cs typeface="+mn-cs"/>
                </a:rPr>
                <a:t>0</a:t>
              </a:r>
              <a:r>
                <a:rPr kumimoji="1" lang="zh-CN" altLang="en-US"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a:t>
              </a:r>
              <a:r>
                <a:rPr kumimoji="1" lang="zh-CN" altLang="en-US"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20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Y</a:t>
              </a:r>
              <a:r>
                <a:rPr kumimoji="1" lang="en-US" altLang="zh-CN" sz="20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94" name="Text Box 38">
              <a:extLst>
                <a:ext uri="{FF2B5EF4-FFF2-40B4-BE49-F238E27FC236}">
                  <a16:creationId xmlns:a16="http://schemas.microsoft.com/office/drawing/2014/main" id="{1B9FD1EA-FE77-4EEC-8EBE-415AE1AA8062}"/>
                </a:ext>
              </a:extLst>
            </p:cNvPr>
            <p:cNvSpPr txBox="1">
              <a:spLocks noChangeArrowheads="1"/>
            </p:cNvSpPr>
            <p:nvPr/>
          </p:nvSpPr>
          <p:spPr bwMode="auto">
            <a:xfrm>
              <a:off x="1584" y="3004"/>
              <a:ext cx="9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0</a:t>
              </a:r>
              <a:r>
                <a:rPr kumimoji="1" lang="en-US" altLang="zh-CN" sz="1200" b="0" i="0" u="none" strike="noStrike" kern="1200" cap="none" spc="0" normalizeH="0" baseline="-38000" noProof="0">
                  <a:ln>
                    <a:noFill/>
                  </a:ln>
                  <a:solidFill>
                    <a:srgbClr val="000000"/>
                  </a:solidFill>
                  <a:effectLst/>
                  <a:uLnTx/>
                  <a:uFillTx/>
                  <a:latin typeface="Tahoma" panose="020B0604030504040204" pitchFamily="34" charset="0"/>
                  <a:ea typeface="宋体" panose="02010600030101010101" pitchFamily="2" charset="-122"/>
                  <a:cs typeface="+mn-cs"/>
                </a:rPr>
                <a:t>0</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X</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95" name="Text Box 39">
              <a:extLst>
                <a:ext uri="{FF2B5EF4-FFF2-40B4-BE49-F238E27FC236}">
                  <a16:creationId xmlns:a16="http://schemas.microsoft.com/office/drawing/2014/main" id="{2462C5F0-7309-4E02-AE48-9E34D95C630C}"/>
                </a:ext>
              </a:extLst>
            </p:cNvPr>
            <p:cNvSpPr txBox="1">
              <a:spLocks noChangeArrowheads="1"/>
            </p:cNvSpPr>
            <p:nvPr/>
          </p:nvSpPr>
          <p:spPr bwMode="auto">
            <a:xfrm>
              <a:off x="1632" y="3408"/>
              <a:ext cx="86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0i</a:t>
              </a:r>
            </a:p>
          </p:txBody>
        </p:sp>
        <p:sp>
          <p:nvSpPr>
            <p:cNvPr id="28796" name="Text Box 40">
              <a:extLst>
                <a:ext uri="{FF2B5EF4-FFF2-40B4-BE49-F238E27FC236}">
                  <a16:creationId xmlns:a16="http://schemas.microsoft.com/office/drawing/2014/main" id="{D6A1808F-4390-41EB-9837-6E470E6508BA}"/>
                </a:ext>
              </a:extLst>
            </p:cNvPr>
            <p:cNvSpPr txBox="1">
              <a:spLocks noChangeArrowheads="1"/>
            </p:cNvSpPr>
            <p:nvPr/>
          </p:nvSpPr>
          <p:spPr bwMode="auto">
            <a:xfrm>
              <a:off x="1488" y="1440"/>
              <a:ext cx="912"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R/W=R</a:t>
              </a:r>
            </a:p>
          </p:txBody>
        </p:sp>
        <p:sp>
          <p:nvSpPr>
            <p:cNvPr id="28797" name="Text Box 41">
              <a:extLst>
                <a:ext uri="{FF2B5EF4-FFF2-40B4-BE49-F238E27FC236}">
                  <a16:creationId xmlns:a16="http://schemas.microsoft.com/office/drawing/2014/main" id="{1DAA4401-FF78-4059-B870-93C0A83A1EC4}"/>
                </a:ext>
              </a:extLst>
            </p:cNvPr>
            <p:cNvSpPr txBox="1">
              <a:spLocks noChangeArrowheads="1"/>
            </p:cNvSpPr>
            <p:nvPr/>
          </p:nvSpPr>
          <p:spPr bwMode="auto">
            <a:xfrm>
              <a:off x="4320" y="2572"/>
              <a:ext cx="9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3</a:t>
              </a:r>
              <a:r>
                <a:rPr kumimoji="1" lang="en-US" altLang="zh-CN" sz="1800" b="0" i="0" u="none" strike="noStrike" kern="1200" cap="none" spc="0" normalizeH="0" baseline="-32000" noProof="0">
                  <a:ln>
                    <a:noFill/>
                  </a:ln>
                  <a:solidFill>
                    <a:srgbClr val="000000"/>
                  </a:solidFill>
                  <a:effectLst/>
                  <a:uLnTx/>
                  <a:uFillTx/>
                  <a:latin typeface="Tahoma" panose="020B0604030504040204" pitchFamily="34" charset="0"/>
                  <a:ea typeface="宋体" panose="02010600030101010101" pitchFamily="2" charset="-122"/>
                  <a:cs typeface="+mn-cs"/>
                </a:rPr>
                <a:t>o</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Y</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98" name="Text Box 42">
              <a:extLst>
                <a:ext uri="{FF2B5EF4-FFF2-40B4-BE49-F238E27FC236}">
                  <a16:creationId xmlns:a16="http://schemas.microsoft.com/office/drawing/2014/main" id="{789E8751-9AB9-491D-88BF-099DD0D4272F}"/>
                </a:ext>
              </a:extLst>
            </p:cNvPr>
            <p:cNvSpPr txBox="1">
              <a:spLocks noChangeArrowheads="1"/>
            </p:cNvSpPr>
            <p:nvPr/>
          </p:nvSpPr>
          <p:spPr bwMode="auto">
            <a:xfrm>
              <a:off x="4320" y="2956"/>
              <a:ext cx="912"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1</a:t>
              </a:r>
              <a:r>
                <a:rPr kumimoji="1" lang="en-US" altLang="zh-CN" sz="1800" b="0" i="0" u="none" strike="noStrike" kern="1200" cap="none" spc="0" normalizeH="0" baseline="-36000" noProof="0">
                  <a:ln>
                    <a:noFill/>
                  </a:ln>
                  <a:solidFill>
                    <a:srgbClr val="000000"/>
                  </a:solidFill>
                  <a:effectLst/>
                  <a:uLnTx/>
                  <a:uFillTx/>
                  <a:latin typeface="Tahoma" panose="020B0604030504040204" pitchFamily="34" charset="0"/>
                  <a:ea typeface="宋体" panose="02010600030101010101" pitchFamily="2" charset="-122"/>
                  <a:cs typeface="+mn-cs"/>
                </a:rPr>
                <a:t>o</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X</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99" name="Text Box 43">
              <a:extLst>
                <a:ext uri="{FF2B5EF4-FFF2-40B4-BE49-F238E27FC236}">
                  <a16:creationId xmlns:a16="http://schemas.microsoft.com/office/drawing/2014/main" id="{F912FB51-AFB7-4327-B586-E78DCF10BC52}"/>
                </a:ext>
              </a:extLst>
            </p:cNvPr>
            <p:cNvSpPr txBox="1">
              <a:spLocks noChangeArrowheads="1"/>
            </p:cNvSpPr>
            <p:nvPr/>
          </p:nvSpPr>
          <p:spPr bwMode="auto">
            <a:xfrm>
              <a:off x="4464" y="3360"/>
              <a:ext cx="76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a:t>
              </a:r>
              <a:r>
                <a:rPr kumimoji="1" lang="zh-CN" altLang="en-US"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t>
              </a:r>
              <a:r>
                <a:rPr kumimoji="1" lang="en-US"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1800" b="0"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3i</a:t>
              </a:r>
            </a:p>
          </p:txBody>
        </p:sp>
        <p:sp>
          <p:nvSpPr>
            <p:cNvPr id="28800" name="Line 44">
              <a:extLst>
                <a:ext uri="{FF2B5EF4-FFF2-40B4-BE49-F238E27FC236}">
                  <a16:creationId xmlns:a16="http://schemas.microsoft.com/office/drawing/2014/main" id="{C7147D7F-76DD-48DE-838B-19D01976DB5F}"/>
                </a:ext>
              </a:extLst>
            </p:cNvPr>
            <p:cNvSpPr>
              <a:spLocks noChangeShapeType="1"/>
            </p:cNvSpPr>
            <p:nvPr/>
          </p:nvSpPr>
          <p:spPr bwMode="auto">
            <a:xfrm>
              <a:off x="1776" y="1536"/>
              <a:ext cx="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5" name="Group 45">
            <a:extLst>
              <a:ext uri="{FF2B5EF4-FFF2-40B4-BE49-F238E27FC236}">
                <a16:creationId xmlns:a16="http://schemas.microsoft.com/office/drawing/2014/main" id="{E356BC7E-EE14-4913-99FC-3FC03BBDEF83}"/>
              </a:ext>
            </a:extLst>
          </p:cNvPr>
          <p:cNvGrpSpPr>
            <a:grpSpLocks/>
          </p:cNvGrpSpPr>
          <p:nvPr/>
        </p:nvGrpSpPr>
        <p:grpSpPr bwMode="auto">
          <a:xfrm>
            <a:off x="1524000" y="228600"/>
            <a:ext cx="5867400" cy="1676400"/>
            <a:chOff x="960" y="77"/>
            <a:chExt cx="3120" cy="786"/>
          </a:xfrm>
        </p:grpSpPr>
        <p:sp>
          <p:nvSpPr>
            <p:cNvPr id="28676" name="Line 46">
              <a:extLst>
                <a:ext uri="{FF2B5EF4-FFF2-40B4-BE49-F238E27FC236}">
                  <a16:creationId xmlns:a16="http://schemas.microsoft.com/office/drawing/2014/main" id="{16A0214C-7F75-44C2-BB00-CB9A896D7FE3}"/>
                </a:ext>
              </a:extLst>
            </p:cNvPr>
            <p:cNvSpPr>
              <a:spLocks noChangeShapeType="1"/>
            </p:cNvSpPr>
            <p:nvPr/>
          </p:nvSpPr>
          <p:spPr bwMode="auto">
            <a:xfrm>
              <a:off x="1092" y="77"/>
              <a:ext cx="2856"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77" name="Line 47">
              <a:extLst>
                <a:ext uri="{FF2B5EF4-FFF2-40B4-BE49-F238E27FC236}">
                  <a16:creationId xmlns:a16="http://schemas.microsoft.com/office/drawing/2014/main" id="{C6CA47F0-DDCE-41EA-9B56-E03510D45EDB}"/>
                </a:ext>
              </a:extLst>
            </p:cNvPr>
            <p:cNvSpPr>
              <a:spLocks noChangeShapeType="1"/>
            </p:cNvSpPr>
            <p:nvPr/>
          </p:nvSpPr>
          <p:spPr bwMode="auto">
            <a:xfrm>
              <a:off x="1092" y="863"/>
              <a:ext cx="2882"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8" name="Group 48">
              <a:extLst>
                <a:ext uri="{FF2B5EF4-FFF2-40B4-BE49-F238E27FC236}">
                  <a16:creationId xmlns:a16="http://schemas.microsoft.com/office/drawing/2014/main" id="{AEE7CB39-B417-4BDE-80DF-0E38ED37A4A8}"/>
                </a:ext>
              </a:extLst>
            </p:cNvPr>
            <p:cNvGrpSpPr>
              <a:grpSpLocks/>
            </p:cNvGrpSpPr>
            <p:nvPr/>
          </p:nvGrpSpPr>
          <p:grpSpPr bwMode="auto">
            <a:xfrm>
              <a:off x="1066" y="77"/>
              <a:ext cx="238" cy="786"/>
              <a:chOff x="288" y="1440"/>
              <a:chExt cx="432" cy="2112"/>
            </a:xfrm>
          </p:grpSpPr>
          <p:sp>
            <p:nvSpPr>
              <p:cNvPr id="28755" name="Rectangle 49">
                <a:extLst>
                  <a:ext uri="{FF2B5EF4-FFF2-40B4-BE49-F238E27FC236}">
                    <a16:creationId xmlns:a16="http://schemas.microsoft.com/office/drawing/2014/main" id="{9D770220-8EA9-41A3-BD8D-2274AB220F5E}"/>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56" name="Text Box 50">
                <a:extLst>
                  <a:ext uri="{FF2B5EF4-FFF2-40B4-BE49-F238E27FC236}">
                    <a16:creationId xmlns:a16="http://schemas.microsoft.com/office/drawing/2014/main" id="{88C7E070-094F-4A70-8CE7-DAB3D4CE9A02}"/>
                  </a:ext>
                </a:extLst>
              </p:cNvPr>
              <p:cNvSpPr txBox="1">
                <a:spLocks noChangeArrowheads="1"/>
              </p:cNvSpPr>
              <p:nvPr/>
            </p:nvSpPr>
            <p:spPr bwMode="auto">
              <a:xfrm>
                <a:off x="288" y="2354"/>
                <a:ext cx="4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p>
            </p:txBody>
          </p:sp>
          <p:sp>
            <p:nvSpPr>
              <p:cNvPr id="28757" name="Line 51">
                <a:extLst>
                  <a:ext uri="{FF2B5EF4-FFF2-40B4-BE49-F238E27FC236}">
                    <a16:creationId xmlns:a16="http://schemas.microsoft.com/office/drawing/2014/main" id="{E96370EE-19AF-493C-A0F2-90ED3D857D2C}"/>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58" name="Line 52">
                <a:extLst>
                  <a:ext uri="{FF2B5EF4-FFF2-40B4-BE49-F238E27FC236}">
                    <a16:creationId xmlns:a16="http://schemas.microsoft.com/office/drawing/2014/main" id="{952FB998-1E82-4E00-814B-7F29503D77AD}"/>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9" name="Group 53">
              <a:extLst>
                <a:ext uri="{FF2B5EF4-FFF2-40B4-BE49-F238E27FC236}">
                  <a16:creationId xmlns:a16="http://schemas.microsoft.com/office/drawing/2014/main" id="{68F5717E-52FF-45FF-B49F-7F0042DEE118}"/>
                </a:ext>
              </a:extLst>
            </p:cNvPr>
            <p:cNvGrpSpPr>
              <a:grpSpLocks/>
            </p:cNvGrpSpPr>
            <p:nvPr/>
          </p:nvGrpSpPr>
          <p:grpSpPr bwMode="auto">
            <a:xfrm>
              <a:off x="1277" y="77"/>
              <a:ext cx="239" cy="786"/>
              <a:chOff x="288" y="1440"/>
              <a:chExt cx="433" cy="2112"/>
            </a:xfrm>
          </p:grpSpPr>
          <p:sp>
            <p:nvSpPr>
              <p:cNvPr id="28751" name="Rectangle 54">
                <a:extLst>
                  <a:ext uri="{FF2B5EF4-FFF2-40B4-BE49-F238E27FC236}">
                    <a16:creationId xmlns:a16="http://schemas.microsoft.com/office/drawing/2014/main" id="{00C87B96-3A30-48F2-9A40-99E5B669CA15}"/>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52" name="Text Box 55">
                <a:extLst>
                  <a:ext uri="{FF2B5EF4-FFF2-40B4-BE49-F238E27FC236}">
                    <a16:creationId xmlns:a16="http://schemas.microsoft.com/office/drawing/2014/main" id="{BDC4207A-702E-44C5-926E-0BFE499E8B0D}"/>
                  </a:ext>
                </a:extLst>
              </p:cNvPr>
              <p:cNvSpPr txBox="1">
                <a:spLocks noChangeArrowheads="1"/>
              </p:cNvSpPr>
              <p:nvPr/>
            </p:nvSpPr>
            <p:spPr bwMode="auto">
              <a:xfrm>
                <a:off x="290" y="2354"/>
                <a:ext cx="43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p>
            </p:txBody>
          </p:sp>
          <p:sp>
            <p:nvSpPr>
              <p:cNvPr id="28753" name="Line 56">
                <a:extLst>
                  <a:ext uri="{FF2B5EF4-FFF2-40B4-BE49-F238E27FC236}">
                    <a16:creationId xmlns:a16="http://schemas.microsoft.com/office/drawing/2014/main" id="{D0850C58-C867-49A1-BF4B-18F919AF9715}"/>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54" name="Line 57">
                <a:extLst>
                  <a:ext uri="{FF2B5EF4-FFF2-40B4-BE49-F238E27FC236}">
                    <a16:creationId xmlns:a16="http://schemas.microsoft.com/office/drawing/2014/main" id="{738178A0-E9E9-416D-9D8A-7C9205CB69E8}"/>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0" name="Rectangle 58">
              <a:extLst>
                <a:ext uri="{FF2B5EF4-FFF2-40B4-BE49-F238E27FC236}">
                  <a16:creationId xmlns:a16="http://schemas.microsoft.com/office/drawing/2014/main" id="{C833B914-E727-442A-96EF-BF20807AC19A}"/>
                </a:ext>
              </a:extLst>
            </p:cNvPr>
            <p:cNvSpPr>
              <a:spLocks noChangeArrowheads="1"/>
            </p:cNvSpPr>
            <p:nvPr/>
          </p:nvSpPr>
          <p:spPr bwMode="auto">
            <a:xfrm>
              <a:off x="1515" y="327"/>
              <a:ext cx="159" cy="286"/>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Text Box 59">
              <a:extLst>
                <a:ext uri="{FF2B5EF4-FFF2-40B4-BE49-F238E27FC236}">
                  <a16:creationId xmlns:a16="http://schemas.microsoft.com/office/drawing/2014/main" id="{5A00650E-F278-453E-983C-F911941429A1}"/>
                </a:ext>
              </a:extLst>
            </p:cNvPr>
            <p:cNvSpPr txBox="1">
              <a:spLocks noChangeArrowheads="1"/>
            </p:cNvSpPr>
            <p:nvPr/>
          </p:nvSpPr>
          <p:spPr bwMode="auto">
            <a:xfrm>
              <a:off x="1516" y="416"/>
              <a:ext cx="2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AR</a:t>
              </a:r>
            </a:p>
          </p:txBody>
        </p:sp>
        <p:sp>
          <p:nvSpPr>
            <p:cNvPr id="28682" name="Line 60">
              <a:extLst>
                <a:ext uri="{FF2B5EF4-FFF2-40B4-BE49-F238E27FC236}">
                  <a16:creationId xmlns:a16="http://schemas.microsoft.com/office/drawing/2014/main" id="{19ACEB1A-1974-4BCE-841A-CE778E263C4A}"/>
                </a:ext>
              </a:extLst>
            </p:cNvPr>
            <p:cNvSpPr>
              <a:spLocks noChangeShapeType="1"/>
            </p:cNvSpPr>
            <p:nvPr/>
          </p:nvSpPr>
          <p:spPr bwMode="auto">
            <a:xfrm>
              <a:off x="1595" y="77"/>
              <a:ext cx="0" cy="2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3" name="Rectangle 61">
              <a:extLst>
                <a:ext uri="{FF2B5EF4-FFF2-40B4-BE49-F238E27FC236}">
                  <a16:creationId xmlns:a16="http://schemas.microsoft.com/office/drawing/2014/main" id="{81224F99-FFE5-4D0B-AFC9-B9746BA29B73}"/>
                </a:ext>
              </a:extLst>
            </p:cNvPr>
            <p:cNvSpPr>
              <a:spLocks noChangeArrowheads="1"/>
            </p:cNvSpPr>
            <p:nvPr/>
          </p:nvSpPr>
          <p:spPr bwMode="auto">
            <a:xfrm>
              <a:off x="1806" y="345"/>
              <a:ext cx="450" cy="25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84" name="Group 62">
              <a:extLst>
                <a:ext uri="{FF2B5EF4-FFF2-40B4-BE49-F238E27FC236}">
                  <a16:creationId xmlns:a16="http://schemas.microsoft.com/office/drawing/2014/main" id="{3039A524-D66F-4D54-BA22-0912B4312DD4}"/>
                </a:ext>
              </a:extLst>
            </p:cNvPr>
            <p:cNvGrpSpPr>
              <a:grpSpLocks/>
            </p:cNvGrpSpPr>
            <p:nvPr/>
          </p:nvGrpSpPr>
          <p:grpSpPr bwMode="auto">
            <a:xfrm>
              <a:off x="2361" y="77"/>
              <a:ext cx="239" cy="786"/>
              <a:chOff x="288" y="1440"/>
              <a:chExt cx="433" cy="2112"/>
            </a:xfrm>
          </p:grpSpPr>
          <p:sp>
            <p:nvSpPr>
              <p:cNvPr id="28747" name="Rectangle 63">
                <a:extLst>
                  <a:ext uri="{FF2B5EF4-FFF2-40B4-BE49-F238E27FC236}">
                    <a16:creationId xmlns:a16="http://schemas.microsoft.com/office/drawing/2014/main" id="{1240EACB-5803-4C49-BC2E-9637A49728F4}"/>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48" name="Text Box 64">
                <a:extLst>
                  <a:ext uri="{FF2B5EF4-FFF2-40B4-BE49-F238E27FC236}">
                    <a16:creationId xmlns:a16="http://schemas.microsoft.com/office/drawing/2014/main" id="{9A94DDC2-4AC9-4C13-B1E2-3C8A44AF5637}"/>
                  </a:ext>
                </a:extLst>
              </p:cNvPr>
              <p:cNvSpPr txBox="1">
                <a:spLocks noChangeArrowheads="1"/>
              </p:cNvSpPr>
              <p:nvPr/>
            </p:nvSpPr>
            <p:spPr bwMode="auto">
              <a:xfrm>
                <a:off x="290" y="2354"/>
                <a:ext cx="43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p>
            </p:txBody>
          </p:sp>
          <p:sp>
            <p:nvSpPr>
              <p:cNvPr id="28749" name="Line 65">
                <a:extLst>
                  <a:ext uri="{FF2B5EF4-FFF2-40B4-BE49-F238E27FC236}">
                    <a16:creationId xmlns:a16="http://schemas.microsoft.com/office/drawing/2014/main" id="{F5634496-9B48-4942-A31D-98FA40D0B33B}"/>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50" name="Line 66">
                <a:extLst>
                  <a:ext uri="{FF2B5EF4-FFF2-40B4-BE49-F238E27FC236}">
                    <a16:creationId xmlns:a16="http://schemas.microsoft.com/office/drawing/2014/main" id="{BCF0C6D1-BFCA-4BB8-BCC4-4D9CC44633F5}"/>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85" name="Group 67">
              <a:extLst>
                <a:ext uri="{FF2B5EF4-FFF2-40B4-BE49-F238E27FC236}">
                  <a16:creationId xmlns:a16="http://schemas.microsoft.com/office/drawing/2014/main" id="{FF6B1375-E9A1-4509-80A5-8F39C49F4F39}"/>
                </a:ext>
              </a:extLst>
            </p:cNvPr>
            <p:cNvGrpSpPr>
              <a:grpSpLocks/>
            </p:cNvGrpSpPr>
            <p:nvPr/>
          </p:nvGrpSpPr>
          <p:grpSpPr bwMode="auto">
            <a:xfrm>
              <a:off x="2599" y="77"/>
              <a:ext cx="239" cy="786"/>
              <a:chOff x="288" y="1440"/>
              <a:chExt cx="433" cy="2112"/>
            </a:xfrm>
          </p:grpSpPr>
          <p:sp>
            <p:nvSpPr>
              <p:cNvPr id="28743" name="Rectangle 68">
                <a:extLst>
                  <a:ext uri="{FF2B5EF4-FFF2-40B4-BE49-F238E27FC236}">
                    <a16:creationId xmlns:a16="http://schemas.microsoft.com/office/drawing/2014/main" id="{702477A4-4EC7-40A5-BEA8-690020BF16D5}"/>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44" name="Text Box 69">
                <a:extLst>
                  <a:ext uri="{FF2B5EF4-FFF2-40B4-BE49-F238E27FC236}">
                    <a16:creationId xmlns:a16="http://schemas.microsoft.com/office/drawing/2014/main" id="{127F4F77-F8F3-4E82-97DF-9CEB6663C710}"/>
                  </a:ext>
                </a:extLst>
              </p:cNvPr>
              <p:cNvSpPr txBox="1">
                <a:spLocks noChangeArrowheads="1"/>
              </p:cNvSpPr>
              <p:nvPr/>
            </p:nvSpPr>
            <p:spPr bwMode="auto">
              <a:xfrm>
                <a:off x="290" y="2354"/>
                <a:ext cx="43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0</a:t>
                </a:r>
              </a:p>
            </p:txBody>
          </p:sp>
          <p:sp>
            <p:nvSpPr>
              <p:cNvPr id="28745" name="Line 70">
                <a:extLst>
                  <a:ext uri="{FF2B5EF4-FFF2-40B4-BE49-F238E27FC236}">
                    <a16:creationId xmlns:a16="http://schemas.microsoft.com/office/drawing/2014/main" id="{1D3DD37F-A73D-4A30-903A-871561D64012}"/>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46" name="Line 71">
                <a:extLst>
                  <a:ext uri="{FF2B5EF4-FFF2-40B4-BE49-F238E27FC236}">
                    <a16:creationId xmlns:a16="http://schemas.microsoft.com/office/drawing/2014/main" id="{272D6466-600A-4B9D-A3F7-B1B1A58080A8}"/>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86" name="Group 72">
              <a:extLst>
                <a:ext uri="{FF2B5EF4-FFF2-40B4-BE49-F238E27FC236}">
                  <a16:creationId xmlns:a16="http://schemas.microsoft.com/office/drawing/2014/main" id="{D5DF3323-6337-4429-A48C-ECC3EAA77C80}"/>
                </a:ext>
              </a:extLst>
            </p:cNvPr>
            <p:cNvGrpSpPr>
              <a:grpSpLocks/>
            </p:cNvGrpSpPr>
            <p:nvPr/>
          </p:nvGrpSpPr>
          <p:grpSpPr bwMode="auto">
            <a:xfrm>
              <a:off x="2758" y="77"/>
              <a:ext cx="238" cy="786"/>
              <a:chOff x="288" y="1440"/>
              <a:chExt cx="432" cy="2112"/>
            </a:xfrm>
          </p:grpSpPr>
          <p:sp>
            <p:nvSpPr>
              <p:cNvPr id="28739" name="Rectangle 73">
                <a:extLst>
                  <a:ext uri="{FF2B5EF4-FFF2-40B4-BE49-F238E27FC236}">
                    <a16:creationId xmlns:a16="http://schemas.microsoft.com/office/drawing/2014/main" id="{7A723D57-997E-47F5-A9E2-940750BB1808}"/>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40" name="Text Box 74">
                <a:extLst>
                  <a:ext uri="{FF2B5EF4-FFF2-40B4-BE49-F238E27FC236}">
                    <a16:creationId xmlns:a16="http://schemas.microsoft.com/office/drawing/2014/main" id="{D79BA815-633D-499C-B7DB-BFF37AFF742E}"/>
                  </a:ext>
                </a:extLst>
              </p:cNvPr>
              <p:cNvSpPr txBox="1">
                <a:spLocks noChangeArrowheads="1"/>
              </p:cNvSpPr>
              <p:nvPr/>
            </p:nvSpPr>
            <p:spPr bwMode="auto">
              <a:xfrm>
                <a:off x="288" y="2354"/>
                <a:ext cx="4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1</a:t>
                </a:r>
              </a:p>
            </p:txBody>
          </p:sp>
          <p:sp>
            <p:nvSpPr>
              <p:cNvPr id="28741" name="Line 75">
                <a:extLst>
                  <a:ext uri="{FF2B5EF4-FFF2-40B4-BE49-F238E27FC236}">
                    <a16:creationId xmlns:a16="http://schemas.microsoft.com/office/drawing/2014/main" id="{3D8C620F-0AE6-4F02-86F2-5C7C21883574}"/>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42" name="Line 76">
                <a:extLst>
                  <a:ext uri="{FF2B5EF4-FFF2-40B4-BE49-F238E27FC236}">
                    <a16:creationId xmlns:a16="http://schemas.microsoft.com/office/drawing/2014/main" id="{BE23419E-30BC-48AB-8B4B-79859EFC91EA}"/>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87" name="Group 77">
              <a:extLst>
                <a:ext uri="{FF2B5EF4-FFF2-40B4-BE49-F238E27FC236}">
                  <a16:creationId xmlns:a16="http://schemas.microsoft.com/office/drawing/2014/main" id="{862E44BD-5DC3-4A1A-9B37-50B87E07E669}"/>
                </a:ext>
              </a:extLst>
            </p:cNvPr>
            <p:cNvGrpSpPr>
              <a:grpSpLocks/>
            </p:cNvGrpSpPr>
            <p:nvPr/>
          </p:nvGrpSpPr>
          <p:grpSpPr bwMode="auto">
            <a:xfrm>
              <a:off x="2916" y="77"/>
              <a:ext cx="238" cy="786"/>
              <a:chOff x="287" y="1440"/>
              <a:chExt cx="432" cy="2112"/>
            </a:xfrm>
          </p:grpSpPr>
          <p:sp>
            <p:nvSpPr>
              <p:cNvPr id="28735" name="Rectangle 78">
                <a:extLst>
                  <a:ext uri="{FF2B5EF4-FFF2-40B4-BE49-F238E27FC236}">
                    <a16:creationId xmlns:a16="http://schemas.microsoft.com/office/drawing/2014/main" id="{86C8AC3E-D8EE-4442-9E29-B59A30E1533C}"/>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36" name="Text Box 79">
                <a:extLst>
                  <a:ext uri="{FF2B5EF4-FFF2-40B4-BE49-F238E27FC236}">
                    <a16:creationId xmlns:a16="http://schemas.microsoft.com/office/drawing/2014/main" id="{5414DB97-5923-472E-8777-A4208A509B19}"/>
                  </a:ext>
                </a:extLst>
              </p:cNvPr>
              <p:cNvSpPr txBox="1">
                <a:spLocks noChangeArrowheads="1"/>
              </p:cNvSpPr>
              <p:nvPr/>
            </p:nvSpPr>
            <p:spPr bwMode="auto">
              <a:xfrm>
                <a:off x="287" y="2354"/>
                <a:ext cx="4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2</a:t>
                </a:r>
              </a:p>
            </p:txBody>
          </p:sp>
          <p:sp>
            <p:nvSpPr>
              <p:cNvPr id="28737" name="Line 80">
                <a:extLst>
                  <a:ext uri="{FF2B5EF4-FFF2-40B4-BE49-F238E27FC236}">
                    <a16:creationId xmlns:a16="http://schemas.microsoft.com/office/drawing/2014/main" id="{5BDAC06A-BBB0-494C-AC64-FE0EB9B60283}"/>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38" name="Line 81">
                <a:extLst>
                  <a:ext uri="{FF2B5EF4-FFF2-40B4-BE49-F238E27FC236}">
                    <a16:creationId xmlns:a16="http://schemas.microsoft.com/office/drawing/2014/main" id="{60B0A0B2-3D94-4BFD-9A02-BF2B3B55F558}"/>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88" name="Group 82">
              <a:extLst>
                <a:ext uri="{FF2B5EF4-FFF2-40B4-BE49-F238E27FC236}">
                  <a16:creationId xmlns:a16="http://schemas.microsoft.com/office/drawing/2014/main" id="{086FB90A-87E5-4B68-9B62-D0635A4C8028}"/>
                </a:ext>
              </a:extLst>
            </p:cNvPr>
            <p:cNvGrpSpPr>
              <a:grpSpLocks/>
            </p:cNvGrpSpPr>
            <p:nvPr/>
          </p:nvGrpSpPr>
          <p:grpSpPr bwMode="auto">
            <a:xfrm>
              <a:off x="3075" y="77"/>
              <a:ext cx="239" cy="786"/>
              <a:chOff x="288" y="1440"/>
              <a:chExt cx="433" cy="2112"/>
            </a:xfrm>
          </p:grpSpPr>
          <p:sp>
            <p:nvSpPr>
              <p:cNvPr id="28731" name="Rectangle 83">
                <a:extLst>
                  <a:ext uri="{FF2B5EF4-FFF2-40B4-BE49-F238E27FC236}">
                    <a16:creationId xmlns:a16="http://schemas.microsoft.com/office/drawing/2014/main" id="{C83C5105-2087-4797-B61D-F914358A94B6}"/>
                  </a:ext>
                </a:extLst>
              </p:cNvPr>
              <p:cNvSpPr>
                <a:spLocks noChangeArrowheads="1"/>
              </p:cNvSpPr>
              <p:nvPr/>
            </p:nvSpPr>
            <p:spPr bwMode="auto">
              <a:xfrm>
                <a:off x="288" y="2112"/>
                <a:ext cx="288" cy="768"/>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32" name="Text Box 84">
                <a:extLst>
                  <a:ext uri="{FF2B5EF4-FFF2-40B4-BE49-F238E27FC236}">
                    <a16:creationId xmlns:a16="http://schemas.microsoft.com/office/drawing/2014/main" id="{737322DF-4168-458C-93E2-54DDA88290E7}"/>
                  </a:ext>
                </a:extLst>
              </p:cNvPr>
              <p:cNvSpPr txBox="1">
                <a:spLocks noChangeArrowheads="1"/>
              </p:cNvSpPr>
              <p:nvPr/>
            </p:nvSpPr>
            <p:spPr bwMode="auto">
              <a:xfrm>
                <a:off x="288" y="2354"/>
                <a:ext cx="43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3</a:t>
                </a:r>
              </a:p>
            </p:txBody>
          </p:sp>
          <p:sp>
            <p:nvSpPr>
              <p:cNvPr id="28733" name="Line 85">
                <a:extLst>
                  <a:ext uri="{FF2B5EF4-FFF2-40B4-BE49-F238E27FC236}">
                    <a16:creationId xmlns:a16="http://schemas.microsoft.com/office/drawing/2014/main" id="{3666F5D4-4DE0-4FB3-AAA3-78DA40E23891}"/>
                  </a:ext>
                </a:extLst>
              </p:cNvPr>
              <p:cNvSpPr>
                <a:spLocks noChangeShapeType="1"/>
              </p:cNvSpPr>
              <p:nvPr/>
            </p:nvSpPr>
            <p:spPr bwMode="auto">
              <a:xfrm>
                <a:off x="432" y="144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34" name="Line 86">
                <a:extLst>
                  <a:ext uri="{FF2B5EF4-FFF2-40B4-BE49-F238E27FC236}">
                    <a16:creationId xmlns:a16="http://schemas.microsoft.com/office/drawing/2014/main" id="{636F9482-BAF6-4904-A91B-D4F0BB6E2E59}"/>
                  </a:ext>
                </a:extLst>
              </p:cNvPr>
              <p:cNvSpPr>
                <a:spLocks noChangeShapeType="1"/>
              </p:cNvSpPr>
              <p:nvPr/>
            </p:nvSpPr>
            <p:spPr bwMode="auto">
              <a:xfrm>
                <a:off x="432" y="2880"/>
                <a:ext cx="0"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9" name="Rectangle 87">
              <a:extLst>
                <a:ext uri="{FF2B5EF4-FFF2-40B4-BE49-F238E27FC236}">
                  <a16:creationId xmlns:a16="http://schemas.microsoft.com/office/drawing/2014/main" id="{61681911-EB0E-4418-B7D7-760ABF26001F}"/>
                </a:ext>
              </a:extLst>
            </p:cNvPr>
            <p:cNvSpPr>
              <a:spLocks noChangeArrowheads="1"/>
            </p:cNvSpPr>
            <p:nvPr/>
          </p:nvSpPr>
          <p:spPr bwMode="auto">
            <a:xfrm>
              <a:off x="3763" y="327"/>
              <a:ext cx="158" cy="286"/>
            </a:xfrm>
            <a:prstGeom prst="rect">
              <a:avLst/>
            </a:prstGeom>
            <a:solidFill>
              <a:srgbClr val="CC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0" name="Text Box 88">
              <a:extLst>
                <a:ext uri="{FF2B5EF4-FFF2-40B4-BE49-F238E27FC236}">
                  <a16:creationId xmlns:a16="http://schemas.microsoft.com/office/drawing/2014/main" id="{32D3EE10-CDAF-4F5A-A162-A10863676541}"/>
                </a:ext>
              </a:extLst>
            </p:cNvPr>
            <p:cNvSpPr txBox="1">
              <a:spLocks noChangeArrowheads="1"/>
            </p:cNvSpPr>
            <p:nvPr/>
          </p:nvSpPr>
          <p:spPr bwMode="auto">
            <a:xfrm>
              <a:off x="3762" y="416"/>
              <a:ext cx="2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zh-CN"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8691" name="Line 89">
              <a:extLst>
                <a:ext uri="{FF2B5EF4-FFF2-40B4-BE49-F238E27FC236}">
                  <a16:creationId xmlns:a16="http://schemas.microsoft.com/office/drawing/2014/main" id="{79883329-A0B4-44CB-B395-95D9C6DDA6DE}"/>
                </a:ext>
              </a:extLst>
            </p:cNvPr>
            <p:cNvSpPr>
              <a:spLocks noChangeShapeType="1"/>
            </p:cNvSpPr>
            <p:nvPr/>
          </p:nvSpPr>
          <p:spPr bwMode="auto">
            <a:xfrm>
              <a:off x="3842" y="77"/>
              <a:ext cx="0" cy="250"/>
            </a:xfrm>
            <a:prstGeom prst="line">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2" name="Line 90">
              <a:extLst>
                <a:ext uri="{FF2B5EF4-FFF2-40B4-BE49-F238E27FC236}">
                  <a16:creationId xmlns:a16="http://schemas.microsoft.com/office/drawing/2014/main" id="{B39E7DE1-0E65-47EF-90E3-940901EC382C}"/>
                </a:ext>
              </a:extLst>
            </p:cNvPr>
            <p:cNvSpPr>
              <a:spLocks noChangeShapeType="1"/>
            </p:cNvSpPr>
            <p:nvPr/>
          </p:nvSpPr>
          <p:spPr bwMode="auto">
            <a:xfrm>
              <a:off x="3842" y="613"/>
              <a:ext cx="0" cy="250"/>
            </a:xfrm>
            <a:prstGeom prst="line">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3" name="Text Box 91">
              <a:extLst>
                <a:ext uri="{FF2B5EF4-FFF2-40B4-BE49-F238E27FC236}">
                  <a16:creationId xmlns:a16="http://schemas.microsoft.com/office/drawing/2014/main" id="{471FD3C3-9908-4338-91E1-16EA27CCBB66}"/>
                </a:ext>
              </a:extLst>
            </p:cNvPr>
            <p:cNvSpPr txBox="1">
              <a:spLocks noChangeArrowheads="1"/>
            </p:cNvSpPr>
            <p:nvPr/>
          </p:nvSpPr>
          <p:spPr bwMode="auto">
            <a:xfrm>
              <a:off x="1938" y="435"/>
              <a:ext cx="3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M</a:t>
              </a:r>
            </a:p>
          </p:txBody>
        </p:sp>
        <p:sp>
          <p:nvSpPr>
            <p:cNvPr id="28694" name="AutoShape 92">
              <a:extLst>
                <a:ext uri="{FF2B5EF4-FFF2-40B4-BE49-F238E27FC236}">
                  <a16:creationId xmlns:a16="http://schemas.microsoft.com/office/drawing/2014/main" id="{336D1F81-F882-4352-977C-0CAFA1D471B1}"/>
                </a:ext>
              </a:extLst>
            </p:cNvPr>
            <p:cNvSpPr>
              <a:spLocks noChangeArrowheads="1"/>
            </p:cNvSpPr>
            <p:nvPr/>
          </p:nvSpPr>
          <p:spPr bwMode="auto">
            <a:xfrm rot="-5400000">
              <a:off x="3457" y="395"/>
              <a:ext cx="268" cy="132"/>
            </a:xfrm>
            <a:prstGeom prst="flowChartManualOperation">
              <a:avLst/>
            </a:prstGeom>
            <a:solidFill>
              <a:srgbClr val="FFC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5" name="Rectangle 93">
              <a:extLst>
                <a:ext uri="{FF2B5EF4-FFF2-40B4-BE49-F238E27FC236}">
                  <a16:creationId xmlns:a16="http://schemas.microsoft.com/office/drawing/2014/main" id="{E75580AE-645F-4CF7-AD86-29AA5963E319}"/>
                </a:ext>
              </a:extLst>
            </p:cNvPr>
            <p:cNvSpPr>
              <a:spLocks noChangeArrowheads="1"/>
            </p:cNvSpPr>
            <p:nvPr/>
          </p:nvSpPr>
          <p:spPr bwMode="auto">
            <a:xfrm>
              <a:off x="3340" y="256"/>
              <a:ext cx="132" cy="178"/>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6" name="Rectangle 94">
              <a:extLst>
                <a:ext uri="{FF2B5EF4-FFF2-40B4-BE49-F238E27FC236}">
                  <a16:creationId xmlns:a16="http://schemas.microsoft.com/office/drawing/2014/main" id="{6B6FC487-CFB9-48DE-A2ED-072E6C0790B5}"/>
                </a:ext>
              </a:extLst>
            </p:cNvPr>
            <p:cNvSpPr>
              <a:spLocks noChangeArrowheads="1"/>
            </p:cNvSpPr>
            <p:nvPr/>
          </p:nvSpPr>
          <p:spPr bwMode="auto">
            <a:xfrm>
              <a:off x="3340" y="506"/>
              <a:ext cx="132" cy="179"/>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7" name="Line 95">
              <a:extLst>
                <a:ext uri="{FF2B5EF4-FFF2-40B4-BE49-F238E27FC236}">
                  <a16:creationId xmlns:a16="http://schemas.microsoft.com/office/drawing/2014/main" id="{43A69B1F-524B-4CCF-8958-00762A3A1532}"/>
                </a:ext>
              </a:extLst>
            </p:cNvPr>
            <p:cNvSpPr>
              <a:spLocks noChangeShapeType="1"/>
            </p:cNvSpPr>
            <p:nvPr/>
          </p:nvSpPr>
          <p:spPr bwMode="auto">
            <a:xfrm>
              <a:off x="3472" y="381"/>
              <a:ext cx="53"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Line 96">
              <a:extLst>
                <a:ext uri="{FF2B5EF4-FFF2-40B4-BE49-F238E27FC236}">
                  <a16:creationId xmlns:a16="http://schemas.microsoft.com/office/drawing/2014/main" id="{72580752-679D-4993-BEC3-59227322A5DC}"/>
                </a:ext>
              </a:extLst>
            </p:cNvPr>
            <p:cNvSpPr>
              <a:spLocks noChangeShapeType="1"/>
            </p:cNvSpPr>
            <p:nvPr/>
          </p:nvSpPr>
          <p:spPr bwMode="auto">
            <a:xfrm>
              <a:off x="3472" y="560"/>
              <a:ext cx="53"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9" name="Line 97">
              <a:extLst>
                <a:ext uri="{FF2B5EF4-FFF2-40B4-BE49-F238E27FC236}">
                  <a16:creationId xmlns:a16="http://schemas.microsoft.com/office/drawing/2014/main" id="{E075D086-5808-4F85-8D48-EC98FE2F3BA5}"/>
                </a:ext>
              </a:extLst>
            </p:cNvPr>
            <p:cNvSpPr>
              <a:spLocks noChangeShapeType="1"/>
            </p:cNvSpPr>
            <p:nvPr/>
          </p:nvSpPr>
          <p:spPr bwMode="auto">
            <a:xfrm>
              <a:off x="3393" y="77"/>
              <a:ext cx="0" cy="179"/>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Line 98">
              <a:extLst>
                <a:ext uri="{FF2B5EF4-FFF2-40B4-BE49-F238E27FC236}">
                  <a16:creationId xmlns:a16="http://schemas.microsoft.com/office/drawing/2014/main" id="{01B1F0E2-5D00-4234-8740-723E02C598A8}"/>
                </a:ext>
              </a:extLst>
            </p:cNvPr>
            <p:cNvSpPr>
              <a:spLocks noChangeShapeType="1"/>
            </p:cNvSpPr>
            <p:nvPr/>
          </p:nvSpPr>
          <p:spPr bwMode="auto">
            <a:xfrm>
              <a:off x="3287" y="77"/>
              <a:ext cx="0" cy="53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1" name="Line 99">
              <a:extLst>
                <a:ext uri="{FF2B5EF4-FFF2-40B4-BE49-F238E27FC236}">
                  <a16:creationId xmlns:a16="http://schemas.microsoft.com/office/drawing/2014/main" id="{F7A99C8E-861A-4770-8D29-DFB3F743C57E}"/>
                </a:ext>
              </a:extLst>
            </p:cNvPr>
            <p:cNvSpPr>
              <a:spLocks noChangeShapeType="1"/>
            </p:cNvSpPr>
            <p:nvPr/>
          </p:nvSpPr>
          <p:spPr bwMode="auto">
            <a:xfrm>
              <a:off x="3287" y="613"/>
              <a:ext cx="53"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Text Box 100">
              <a:extLst>
                <a:ext uri="{FF2B5EF4-FFF2-40B4-BE49-F238E27FC236}">
                  <a16:creationId xmlns:a16="http://schemas.microsoft.com/office/drawing/2014/main" id="{3986C1DA-447A-4FEA-B01D-20AA5C4C3F63}"/>
                </a:ext>
              </a:extLst>
            </p:cNvPr>
            <p:cNvSpPr txBox="1">
              <a:spLocks noChangeArrowheads="1"/>
            </p:cNvSpPr>
            <p:nvPr/>
          </p:nvSpPr>
          <p:spPr bwMode="auto">
            <a:xfrm>
              <a:off x="3340" y="291"/>
              <a:ext cx="15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a:t>
              </a:r>
            </a:p>
          </p:txBody>
        </p:sp>
        <p:sp>
          <p:nvSpPr>
            <p:cNvPr id="28703" name="Text Box 101">
              <a:extLst>
                <a:ext uri="{FF2B5EF4-FFF2-40B4-BE49-F238E27FC236}">
                  <a16:creationId xmlns:a16="http://schemas.microsoft.com/office/drawing/2014/main" id="{FDFCC790-6D67-4D28-A8D8-D9D1F6157F2C}"/>
                </a:ext>
              </a:extLst>
            </p:cNvPr>
            <p:cNvSpPr txBox="1">
              <a:spLocks noChangeArrowheads="1"/>
            </p:cNvSpPr>
            <p:nvPr/>
          </p:nvSpPr>
          <p:spPr bwMode="auto">
            <a:xfrm>
              <a:off x="3340" y="542"/>
              <a:ext cx="13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B</a:t>
              </a:r>
            </a:p>
          </p:txBody>
        </p:sp>
        <p:sp>
          <p:nvSpPr>
            <p:cNvPr id="28704" name="Text Box 102">
              <a:extLst>
                <a:ext uri="{FF2B5EF4-FFF2-40B4-BE49-F238E27FC236}">
                  <a16:creationId xmlns:a16="http://schemas.microsoft.com/office/drawing/2014/main" id="{9936C5A5-C74E-465F-A4DF-180D5C4268FC}"/>
                </a:ext>
              </a:extLst>
            </p:cNvPr>
            <p:cNvSpPr txBox="1">
              <a:spLocks noChangeArrowheads="1"/>
            </p:cNvSpPr>
            <p:nvPr/>
          </p:nvSpPr>
          <p:spPr bwMode="auto">
            <a:xfrm>
              <a:off x="3519" y="381"/>
              <a:ext cx="17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ALU</a:t>
              </a:r>
            </a:p>
          </p:txBody>
        </p:sp>
        <p:sp>
          <p:nvSpPr>
            <p:cNvPr id="28705" name="Line 103">
              <a:extLst>
                <a:ext uri="{FF2B5EF4-FFF2-40B4-BE49-F238E27FC236}">
                  <a16:creationId xmlns:a16="http://schemas.microsoft.com/office/drawing/2014/main" id="{B5851006-2012-4C29-84EC-22538CDC05DA}"/>
                </a:ext>
              </a:extLst>
            </p:cNvPr>
            <p:cNvSpPr>
              <a:spLocks noChangeShapeType="1"/>
            </p:cNvSpPr>
            <p:nvPr/>
          </p:nvSpPr>
          <p:spPr bwMode="auto">
            <a:xfrm>
              <a:off x="3657" y="452"/>
              <a:ext cx="53"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6" name="Line 104">
              <a:extLst>
                <a:ext uri="{FF2B5EF4-FFF2-40B4-BE49-F238E27FC236}">
                  <a16:creationId xmlns:a16="http://schemas.microsoft.com/office/drawing/2014/main" id="{D0912A63-F4E3-46DA-893C-C2A0EA3009DF}"/>
                </a:ext>
              </a:extLst>
            </p:cNvPr>
            <p:cNvSpPr>
              <a:spLocks noChangeShapeType="1"/>
            </p:cNvSpPr>
            <p:nvPr/>
          </p:nvSpPr>
          <p:spPr bwMode="auto">
            <a:xfrm>
              <a:off x="3710" y="452"/>
              <a:ext cx="0" cy="411"/>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7" name="Line 105">
              <a:extLst>
                <a:ext uri="{FF2B5EF4-FFF2-40B4-BE49-F238E27FC236}">
                  <a16:creationId xmlns:a16="http://schemas.microsoft.com/office/drawing/2014/main" id="{95CAED2B-8B26-4B2F-9F79-4AFA0C8FF0A7}"/>
                </a:ext>
              </a:extLst>
            </p:cNvPr>
            <p:cNvSpPr>
              <a:spLocks noChangeShapeType="1"/>
            </p:cNvSpPr>
            <p:nvPr/>
          </p:nvSpPr>
          <p:spPr bwMode="auto">
            <a:xfrm flipV="1">
              <a:off x="3578" y="202"/>
              <a:ext cx="0" cy="143"/>
            </a:xfrm>
            <a:prstGeom prst="line">
              <a:avLst/>
            </a:prstGeom>
            <a:noFill/>
            <a:ln w="9525">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8" name="Line 106">
              <a:extLst>
                <a:ext uri="{FF2B5EF4-FFF2-40B4-BE49-F238E27FC236}">
                  <a16:creationId xmlns:a16="http://schemas.microsoft.com/office/drawing/2014/main" id="{E38F73D8-9E05-4A03-9D64-60C692039EB4}"/>
                </a:ext>
              </a:extLst>
            </p:cNvPr>
            <p:cNvSpPr>
              <a:spLocks noChangeShapeType="1"/>
            </p:cNvSpPr>
            <p:nvPr/>
          </p:nvSpPr>
          <p:spPr bwMode="auto">
            <a:xfrm flipV="1">
              <a:off x="3631" y="220"/>
              <a:ext cx="0" cy="143"/>
            </a:xfrm>
            <a:prstGeom prst="line">
              <a:avLst/>
            </a:prstGeom>
            <a:noFill/>
            <a:ln w="9525">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9" name="Text Box 107">
              <a:extLst>
                <a:ext uri="{FF2B5EF4-FFF2-40B4-BE49-F238E27FC236}">
                  <a16:creationId xmlns:a16="http://schemas.microsoft.com/office/drawing/2014/main" id="{8E79509F-78E8-41C4-95B8-959021CBD4C4}"/>
                </a:ext>
              </a:extLst>
            </p:cNvPr>
            <p:cNvSpPr txBox="1">
              <a:spLocks noChangeArrowheads="1"/>
            </p:cNvSpPr>
            <p:nvPr/>
          </p:nvSpPr>
          <p:spPr bwMode="auto">
            <a:xfrm>
              <a:off x="960" y="148"/>
              <a:ext cx="18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10" name="Text Box 108">
              <a:extLst>
                <a:ext uri="{FF2B5EF4-FFF2-40B4-BE49-F238E27FC236}">
                  <a16:creationId xmlns:a16="http://schemas.microsoft.com/office/drawing/2014/main" id="{EC9F8A0F-856A-4427-B9B0-ACECE49C1151}"/>
                </a:ext>
              </a:extLst>
            </p:cNvPr>
            <p:cNvSpPr txBox="1">
              <a:spLocks noChangeArrowheads="1"/>
            </p:cNvSpPr>
            <p:nvPr/>
          </p:nvSpPr>
          <p:spPr bwMode="auto">
            <a:xfrm>
              <a:off x="960" y="667"/>
              <a:ext cx="21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IR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o</a:t>
              </a:r>
            </a:p>
          </p:txBody>
        </p:sp>
        <p:sp>
          <p:nvSpPr>
            <p:cNvPr id="28711" name="Text Box 109">
              <a:extLst>
                <a:ext uri="{FF2B5EF4-FFF2-40B4-BE49-F238E27FC236}">
                  <a16:creationId xmlns:a16="http://schemas.microsoft.com/office/drawing/2014/main" id="{88D0A9F3-04C6-46D4-B689-D020DCAEE6D0}"/>
                </a:ext>
              </a:extLst>
            </p:cNvPr>
            <p:cNvSpPr txBox="1">
              <a:spLocks noChangeArrowheads="1"/>
            </p:cNvSpPr>
            <p:nvPr/>
          </p:nvSpPr>
          <p:spPr bwMode="auto">
            <a:xfrm>
              <a:off x="1356" y="148"/>
              <a:ext cx="21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12" name="Text Box 110">
              <a:extLst>
                <a:ext uri="{FF2B5EF4-FFF2-40B4-BE49-F238E27FC236}">
                  <a16:creationId xmlns:a16="http://schemas.microsoft.com/office/drawing/2014/main" id="{85A66DB9-EFCF-4540-89B3-EDA796DAACA1}"/>
                </a:ext>
              </a:extLst>
            </p:cNvPr>
            <p:cNvSpPr txBox="1">
              <a:spLocks noChangeArrowheads="1"/>
            </p:cNvSpPr>
            <p:nvPr/>
          </p:nvSpPr>
          <p:spPr bwMode="auto">
            <a:xfrm>
              <a:off x="1356" y="667"/>
              <a:ext cx="21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PC</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o</a:t>
              </a:r>
            </a:p>
          </p:txBody>
        </p:sp>
        <p:sp>
          <p:nvSpPr>
            <p:cNvPr id="28713" name="Text Box 111">
              <a:extLst>
                <a:ext uri="{FF2B5EF4-FFF2-40B4-BE49-F238E27FC236}">
                  <a16:creationId xmlns:a16="http://schemas.microsoft.com/office/drawing/2014/main" id="{943E4E0F-32CC-4060-A436-EF4799BBFD09}"/>
                </a:ext>
              </a:extLst>
            </p:cNvPr>
            <p:cNvSpPr txBox="1">
              <a:spLocks noChangeArrowheads="1"/>
            </p:cNvSpPr>
            <p:nvPr/>
          </p:nvSpPr>
          <p:spPr bwMode="auto">
            <a:xfrm>
              <a:off x="1622" y="159"/>
              <a:ext cx="21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AR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14" name="Text Box 112">
              <a:extLst>
                <a:ext uri="{FF2B5EF4-FFF2-40B4-BE49-F238E27FC236}">
                  <a16:creationId xmlns:a16="http://schemas.microsoft.com/office/drawing/2014/main" id="{C95DC83C-9968-45BB-85F0-C624FF818B88}"/>
                </a:ext>
              </a:extLst>
            </p:cNvPr>
            <p:cNvSpPr txBox="1">
              <a:spLocks noChangeArrowheads="1"/>
            </p:cNvSpPr>
            <p:nvPr/>
          </p:nvSpPr>
          <p:spPr bwMode="auto">
            <a:xfrm>
              <a:off x="2256" y="148"/>
              <a:ext cx="21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15" name="Text Box 113">
              <a:extLst>
                <a:ext uri="{FF2B5EF4-FFF2-40B4-BE49-F238E27FC236}">
                  <a16:creationId xmlns:a16="http://schemas.microsoft.com/office/drawing/2014/main" id="{BFC196DD-F2AB-426D-B3B8-0C7FB89E4D27}"/>
                </a:ext>
              </a:extLst>
            </p:cNvPr>
            <p:cNvSpPr txBox="1">
              <a:spLocks noChangeArrowheads="1"/>
            </p:cNvSpPr>
            <p:nvPr/>
          </p:nvSpPr>
          <p:spPr bwMode="auto">
            <a:xfrm>
              <a:off x="2256" y="667"/>
              <a:ext cx="2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DR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o</a:t>
              </a:r>
            </a:p>
          </p:txBody>
        </p:sp>
        <p:sp>
          <p:nvSpPr>
            <p:cNvPr id="28716" name="Text Box 114">
              <a:extLst>
                <a:ext uri="{FF2B5EF4-FFF2-40B4-BE49-F238E27FC236}">
                  <a16:creationId xmlns:a16="http://schemas.microsoft.com/office/drawing/2014/main" id="{0BC8BDF1-BE21-42EA-9769-479428C3DD2E}"/>
                </a:ext>
              </a:extLst>
            </p:cNvPr>
            <p:cNvSpPr txBox="1">
              <a:spLocks noChangeArrowheads="1"/>
            </p:cNvSpPr>
            <p:nvPr/>
          </p:nvSpPr>
          <p:spPr bwMode="auto">
            <a:xfrm>
              <a:off x="2520" y="148"/>
              <a:ext cx="21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0i</a:t>
              </a:r>
            </a:p>
          </p:txBody>
        </p:sp>
        <p:sp>
          <p:nvSpPr>
            <p:cNvPr id="28717" name="Text Box 115">
              <a:extLst>
                <a:ext uri="{FF2B5EF4-FFF2-40B4-BE49-F238E27FC236}">
                  <a16:creationId xmlns:a16="http://schemas.microsoft.com/office/drawing/2014/main" id="{5FA838E7-B9BF-4914-B1F8-F614B4F7C12D}"/>
                </a:ext>
              </a:extLst>
            </p:cNvPr>
            <p:cNvSpPr txBox="1">
              <a:spLocks noChangeArrowheads="1"/>
            </p:cNvSpPr>
            <p:nvPr/>
          </p:nvSpPr>
          <p:spPr bwMode="auto">
            <a:xfrm>
              <a:off x="2520" y="667"/>
              <a:ext cx="21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0o</a:t>
              </a:r>
            </a:p>
          </p:txBody>
        </p:sp>
        <p:sp>
          <p:nvSpPr>
            <p:cNvPr id="28718" name="Text Box 116">
              <a:extLst>
                <a:ext uri="{FF2B5EF4-FFF2-40B4-BE49-F238E27FC236}">
                  <a16:creationId xmlns:a16="http://schemas.microsoft.com/office/drawing/2014/main" id="{6F922F00-F2A9-452C-B536-A6891B49A647}"/>
                </a:ext>
              </a:extLst>
            </p:cNvPr>
            <p:cNvSpPr txBox="1">
              <a:spLocks noChangeArrowheads="1"/>
            </p:cNvSpPr>
            <p:nvPr/>
          </p:nvSpPr>
          <p:spPr bwMode="auto">
            <a:xfrm>
              <a:off x="2996" y="148"/>
              <a:ext cx="21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3i</a:t>
              </a:r>
            </a:p>
          </p:txBody>
        </p:sp>
        <p:sp>
          <p:nvSpPr>
            <p:cNvPr id="28719" name="Text Box 117">
              <a:extLst>
                <a:ext uri="{FF2B5EF4-FFF2-40B4-BE49-F238E27FC236}">
                  <a16:creationId xmlns:a16="http://schemas.microsoft.com/office/drawing/2014/main" id="{B92ABEC0-2AED-419D-9C01-352395784328}"/>
                </a:ext>
              </a:extLst>
            </p:cNvPr>
            <p:cNvSpPr txBox="1">
              <a:spLocks noChangeArrowheads="1"/>
            </p:cNvSpPr>
            <p:nvPr/>
          </p:nvSpPr>
          <p:spPr bwMode="auto">
            <a:xfrm>
              <a:off x="2996" y="684"/>
              <a:ext cx="212"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3o</a:t>
              </a:r>
            </a:p>
          </p:txBody>
        </p:sp>
        <p:sp>
          <p:nvSpPr>
            <p:cNvPr id="28720" name="Text Box 118">
              <a:extLst>
                <a:ext uri="{FF2B5EF4-FFF2-40B4-BE49-F238E27FC236}">
                  <a16:creationId xmlns:a16="http://schemas.microsoft.com/office/drawing/2014/main" id="{347FE0ED-5384-4506-A1F5-17CC0435565B}"/>
                </a:ext>
              </a:extLst>
            </p:cNvPr>
            <p:cNvSpPr txBox="1">
              <a:spLocks noChangeArrowheads="1"/>
            </p:cNvSpPr>
            <p:nvPr/>
          </p:nvSpPr>
          <p:spPr bwMode="auto">
            <a:xfrm>
              <a:off x="3392" y="131"/>
              <a:ext cx="212"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X</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21" name="Text Box 119">
              <a:extLst>
                <a:ext uri="{FF2B5EF4-FFF2-40B4-BE49-F238E27FC236}">
                  <a16:creationId xmlns:a16="http://schemas.microsoft.com/office/drawing/2014/main" id="{C02FF479-52DF-4CA9-A3AB-6B44D0B65A1D}"/>
                </a:ext>
              </a:extLst>
            </p:cNvPr>
            <p:cNvSpPr txBox="1">
              <a:spLocks noChangeArrowheads="1"/>
            </p:cNvSpPr>
            <p:nvPr/>
          </p:nvSpPr>
          <p:spPr bwMode="auto">
            <a:xfrm>
              <a:off x="3260" y="695"/>
              <a:ext cx="21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Y</a:t>
              </a:r>
              <a:r>
                <a:rPr kumimoji="1" lang="en-US" altLang="zh-CN" sz="900" b="1" i="0" u="none" strike="noStrike" kern="1200" cap="none" spc="0" normalizeH="0" baseline="-25000" noProof="0">
                  <a:ln>
                    <a:noFill/>
                  </a:ln>
                  <a:solidFill>
                    <a:srgbClr val="000000"/>
                  </a:solidFill>
                  <a:effectLst/>
                  <a:uLnTx/>
                  <a:uFillTx/>
                  <a:latin typeface="Tahoma" panose="020B0604030504040204" pitchFamily="34" charset="0"/>
                  <a:ea typeface="宋体" panose="02010600030101010101" pitchFamily="2" charset="-122"/>
                  <a:cs typeface="+mn-cs"/>
                </a:rPr>
                <a:t>i</a:t>
              </a:r>
            </a:p>
          </p:txBody>
        </p:sp>
        <p:sp>
          <p:nvSpPr>
            <p:cNvPr id="28722" name="Line 120">
              <a:extLst>
                <a:ext uri="{FF2B5EF4-FFF2-40B4-BE49-F238E27FC236}">
                  <a16:creationId xmlns:a16="http://schemas.microsoft.com/office/drawing/2014/main" id="{71A5D481-2A03-47A8-A081-B9D84A93364C}"/>
                </a:ext>
              </a:extLst>
            </p:cNvPr>
            <p:cNvSpPr>
              <a:spLocks noChangeShapeType="1"/>
            </p:cNvSpPr>
            <p:nvPr/>
          </p:nvSpPr>
          <p:spPr bwMode="auto">
            <a:xfrm>
              <a:off x="1674" y="470"/>
              <a:ext cx="13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23" name="Line 121">
              <a:extLst>
                <a:ext uri="{FF2B5EF4-FFF2-40B4-BE49-F238E27FC236}">
                  <a16:creationId xmlns:a16="http://schemas.microsoft.com/office/drawing/2014/main" id="{57C15D6D-FE26-4780-824C-95FF8A3FA970}"/>
                </a:ext>
              </a:extLst>
            </p:cNvPr>
            <p:cNvSpPr>
              <a:spLocks noChangeShapeType="1"/>
            </p:cNvSpPr>
            <p:nvPr/>
          </p:nvSpPr>
          <p:spPr bwMode="auto">
            <a:xfrm>
              <a:off x="2256" y="381"/>
              <a:ext cx="10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24" name="Line 122">
              <a:extLst>
                <a:ext uri="{FF2B5EF4-FFF2-40B4-BE49-F238E27FC236}">
                  <a16:creationId xmlns:a16="http://schemas.microsoft.com/office/drawing/2014/main" id="{43B7D60C-6496-4726-A211-8B729B344ED0}"/>
                </a:ext>
              </a:extLst>
            </p:cNvPr>
            <p:cNvSpPr>
              <a:spLocks noChangeShapeType="1"/>
            </p:cNvSpPr>
            <p:nvPr/>
          </p:nvSpPr>
          <p:spPr bwMode="auto">
            <a:xfrm flipH="1">
              <a:off x="2256" y="542"/>
              <a:ext cx="10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25" name="Line 123">
              <a:extLst>
                <a:ext uri="{FF2B5EF4-FFF2-40B4-BE49-F238E27FC236}">
                  <a16:creationId xmlns:a16="http://schemas.microsoft.com/office/drawing/2014/main" id="{D0830106-C903-4C7C-8559-5CCBC87E3E3D}"/>
                </a:ext>
              </a:extLst>
            </p:cNvPr>
            <p:cNvSpPr>
              <a:spLocks noChangeShapeType="1"/>
            </p:cNvSpPr>
            <p:nvPr/>
          </p:nvSpPr>
          <p:spPr bwMode="auto">
            <a:xfrm>
              <a:off x="3921" y="470"/>
              <a:ext cx="106" cy="0"/>
            </a:xfrm>
            <a:prstGeom prst="line">
              <a:avLst/>
            </a:prstGeom>
            <a:noFill/>
            <a:ln w="9525">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26" name="Text Box 124">
              <a:extLst>
                <a:ext uri="{FF2B5EF4-FFF2-40B4-BE49-F238E27FC236}">
                  <a16:creationId xmlns:a16="http://schemas.microsoft.com/office/drawing/2014/main" id="{D687351A-0E9A-4064-902A-7A12FB17D11F}"/>
                </a:ext>
              </a:extLst>
            </p:cNvPr>
            <p:cNvSpPr txBox="1">
              <a:spLocks noChangeArrowheads="1"/>
            </p:cNvSpPr>
            <p:nvPr/>
          </p:nvSpPr>
          <p:spPr bwMode="auto">
            <a:xfrm>
              <a:off x="3922" y="524"/>
              <a:ext cx="15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G</a:t>
              </a:r>
            </a:p>
          </p:txBody>
        </p:sp>
        <p:sp>
          <p:nvSpPr>
            <p:cNvPr id="28727" name="Text Box 125">
              <a:extLst>
                <a:ext uri="{FF2B5EF4-FFF2-40B4-BE49-F238E27FC236}">
                  <a16:creationId xmlns:a16="http://schemas.microsoft.com/office/drawing/2014/main" id="{054FEFD3-CC27-4894-BFA6-6C1989522DEE}"/>
                </a:ext>
              </a:extLst>
            </p:cNvPr>
            <p:cNvSpPr txBox="1">
              <a:spLocks noChangeArrowheads="1"/>
            </p:cNvSpPr>
            <p:nvPr/>
          </p:nvSpPr>
          <p:spPr bwMode="auto">
            <a:xfrm>
              <a:off x="3498" y="113"/>
              <a:ext cx="37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 -</a:t>
              </a:r>
            </a:p>
          </p:txBody>
        </p:sp>
        <p:sp>
          <p:nvSpPr>
            <p:cNvPr id="28728" name="Line 126">
              <a:extLst>
                <a:ext uri="{FF2B5EF4-FFF2-40B4-BE49-F238E27FC236}">
                  <a16:creationId xmlns:a16="http://schemas.microsoft.com/office/drawing/2014/main" id="{6F9AD409-57FB-4AEF-9166-AA9E91E244E5}"/>
                </a:ext>
              </a:extLst>
            </p:cNvPr>
            <p:cNvSpPr>
              <a:spLocks noChangeShapeType="1"/>
            </p:cNvSpPr>
            <p:nvPr/>
          </p:nvSpPr>
          <p:spPr bwMode="auto">
            <a:xfrm>
              <a:off x="2018" y="256"/>
              <a:ext cx="0" cy="89"/>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29" name="Text Box 127">
              <a:extLst>
                <a:ext uri="{FF2B5EF4-FFF2-40B4-BE49-F238E27FC236}">
                  <a16:creationId xmlns:a16="http://schemas.microsoft.com/office/drawing/2014/main" id="{AEF36F5A-2021-4156-AD9B-14A5489E6E7D}"/>
                </a:ext>
              </a:extLst>
            </p:cNvPr>
            <p:cNvSpPr txBox="1">
              <a:spLocks noChangeArrowheads="1"/>
            </p:cNvSpPr>
            <p:nvPr/>
          </p:nvSpPr>
          <p:spPr bwMode="auto">
            <a:xfrm>
              <a:off x="1912" y="167"/>
              <a:ext cx="39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900" b="1"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t>R/W</a:t>
              </a:r>
            </a:p>
          </p:txBody>
        </p:sp>
        <p:sp>
          <p:nvSpPr>
            <p:cNvPr id="28730" name="Line 128">
              <a:extLst>
                <a:ext uri="{FF2B5EF4-FFF2-40B4-BE49-F238E27FC236}">
                  <a16:creationId xmlns:a16="http://schemas.microsoft.com/office/drawing/2014/main" id="{C4F504A9-66DB-4023-9108-674555CD3D8D}"/>
                </a:ext>
              </a:extLst>
            </p:cNvPr>
            <p:cNvSpPr>
              <a:spLocks noChangeShapeType="1"/>
            </p:cNvSpPr>
            <p:nvPr/>
          </p:nvSpPr>
          <p:spPr bwMode="auto">
            <a:xfrm>
              <a:off x="2044" y="184"/>
              <a:ext cx="106"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extLst>
      <p:ext uri="{BB962C8B-B14F-4D97-AF65-F5344CB8AC3E}">
        <p14:creationId xmlns:p14="http://schemas.microsoft.com/office/powerpoint/2010/main" val="240359243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942DA476-FC10-4A65-B43A-7D5E6B367B33}"/>
              </a:ext>
            </a:extLst>
          </p:cNvPr>
          <p:cNvSpPr txBox="1">
            <a:spLocks noChangeArrowheads="1"/>
          </p:cNvSpPr>
          <p:nvPr/>
        </p:nvSpPr>
        <p:spPr bwMode="auto">
          <a:xfrm>
            <a:off x="685800" y="5334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每条指令的指令周期不同</a:t>
            </a:r>
          </a:p>
        </p:txBody>
      </p:sp>
      <p:grpSp>
        <p:nvGrpSpPr>
          <p:cNvPr id="2" name="Group 3">
            <a:extLst>
              <a:ext uri="{FF2B5EF4-FFF2-40B4-BE49-F238E27FC236}">
                <a16:creationId xmlns:a16="http://schemas.microsoft.com/office/drawing/2014/main" id="{FBDBCC98-BA56-4C04-92BD-F20CFBE9D4C6}"/>
              </a:ext>
            </a:extLst>
          </p:cNvPr>
          <p:cNvGrpSpPr>
            <a:grpSpLocks/>
          </p:cNvGrpSpPr>
          <p:nvPr/>
        </p:nvGrpSpPr>
        <p:grpSpPr bwMode="auto">
          <a:xfrm>
            <a:off x="1295400" y="1676400"/>
            <a:ext cx="1981200" cy="830263"/>
            <a:chOff x="816" y="1056"/>
            <a:chExt cx="1248" cy="523"/>
          </a:xfrm>
        </p:grpSpPr>
        <p:sp>
          <p:nvSpPr>
            <p:cNvPr id="29737" name="Text Box 4">
              <a:extLst>
                <a:ext uri="{FF2B5EF4-FFF2-40B4-BE49-F238E27FC236}">
                  <a16:creationId xmlns:a16="http://schemas.microsoft.com/office/drawing/2014/main" id="{FFD35343-0080-4B98-B5AA-8B20F0182732}"/>
                </a:ext>
              </a:extLst>
            </p:cNvPr>
            <p:cNvSpPr txBox="1">
              <a:spLocks noChangeArrowheads="1"/>
            </p:cNvSpPr>
            <p:nvPr/>
          </p:nvSpPr>
          <p:spPr bwMode="auto">
            <a:xfrm>
              <a:off x="1046" y="1056"/>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取指周期</a:t>
              </a:r>
            </a:p>
          </p:txBody>
        </p:sp>
        <p:sp>
          <p:nvSpPr>
            <p:cNvPr id="29738" name="Text Box 5">
              <a:extLst>
                <a:ext uri="{FF2B5EF4-FFF2-40B4-BE49-F238E27FC236}">
                  <a16:creationId xmlns:a16="http://schemas.microsoft.com/office/drawing/2014/main" id="{E4DDFCB8-CC61-411C-AFAA-A4840CD217D3}"/>
                </a:ext>
              </a:extLst>
            </p:cNvPr>
            <p:cNvSpPr txBox="1">
              <a:spLocks noChangeArrowheads="1"/>
            </p:cNvSpPr>
            <p:nvPr/>
          </p:nvSpPr>
          <p:spPr bwMode="auto">
            <a:xfrm>
              <a:off x="1056" y="1288"/>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指令周期</a:t>
              </a:r>
            </a:p>
          </p:txBody>
        </p:sp>
        <p:sp>
          <p:nvSpPr>
            <p:cNvPr id="29739" name="Line 6">
              <a:extLst>
                <a:ext uri="{FF2B5EF4-FFF2-40B4-BE49-F238E27FC236}">
                  <a16:creationId xmlns:a16="http://schemas.microsoft.com/office/drawing/2014/main" id="{FFAF85C7-290D-4762-A9F0-CF00BD075DC7}"/>
                </a:ext>
              </a:extLst>
            </p:cNvPr>
            <p:cNvSpPr>
              <a:spLocks noChangeShapeType="1"/>
            </p:cNvSpPr>
            <p:nvPr/>
          </p:nvSpPr>
          <p:spPr bwMode="auto">
            <a:xfrm flipV="1">
              <a:off x="816" y="1296"/>
              <a:ext cx="1248"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40" name="Line 7">
              <a:extLst>
                <a:ext uri="{FF2B5EF4-FFF2-40B4-BE49-F238E27FC236}">
                  <a16:creationId xmlns:a16="http://schemas.microsoft.com/office/drawing/2014/main" id="{1D68712A-12EC-4777-8283-F44A4E32FDDD}"/>
                </a:ext>
              </a:extLst>
            </p:cNvPr>
            <p:cNvSpPr>
              <a:spLocks noChangeShapeType="1"/>
            </p:cNvSpPr>
            <p:nvPr/>
          </p:nvSpPr>
          <p:spPr bwMode="auto">
            <a:xfrm>
              <a:off x="816" y="1058"/>
              <a:ext cx="0" cy="5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41" name="Line 8">
              <a:extLst>
                <a:ext uri="{FF2B5EF4-FFF2-40B4-BE49-F238E27FC236}">
                  <a16:creationId xmlns:a16="http://schemas.microsoft.com/office/drawing/2014/main" id="{27359DB5-59A9-43A9-B316-5FB4DF9133E7}"/>
                </a:ext>
              </a:extLst>
            </p:cNvPr>
            <p:cNvSpPr>
              <a:spLocks noChangeShapeType="1"/>
            </p:cNvSpPr>
            <p:nvPr/>
          </p:nvSpPr>
          <p:spPr bwMode="auto">
            <a:xfrm>
              <a:off x="2064" y="1058"/>
              <a:ext cx="0" cy="5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42" name="Line 9">
              <a:extLst>
                <a:ext uri="{FF2B5EF4-FFF2-40B4-BE49-F238E27FC236}">
                  <a16:creationId xmlns:a16="http://schemas.microsoft.com/office/drawing/2014/main" id="{B198A19E-F284-495E-9A86-E41E9450C8CB}"/>
                </a:ext>
              </a:extLst>
            </p:cNvPr>
            <p:cNvSpPr>
              <a:spLocks noChangeShapeType="1"/>
            </p:cNvSpPr>
            <p:nvPr/>
          </p:nvSpPr>
          <p:spPr bwMode="auto">
            <a:xfrm flipH="1">
              <a:off x="816" y="1394"/>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43" name="Line 10">
              <a:extLst>
                <a:ext uri="{FF2B5EF4-FFF2-40B4-BE49-F238E27FC236}">
                  <a16:creationId xmlns:a16="http://schemas.microsoft.com/office/drawing/2014/main" id="{28C661F6-D93E-4FBB-8528-6E44BA349721}"/>
                </a:ext>
              </a:extLst>
            </p:cNvPr>
            <p:cNvSpPr>
              <a:spLocks noChangeShapeType="1"/>
            </p:cNvSpPr>
            <p:nvPr/>
          </p:nvSpPr>
          <p:spPr bwMode="auto">
            <a:xfrm rot="10800000" flipH="1">
              <a:off x="1824" y="1394"/>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44" name="Line 11">
              <a:extLst>
                <a:ext uri="{FF2B5EF4-FFF2-40B4-BE49-F238E27FC236}">
                  <a16:creationId xmlns:a16="http://schemas.microsoft.com/office/drawing/2014/main" id="{2F6D9DD3-A092-4BD9-9138-005F13E9F349}"/>
                </a:ext>
              </a:extLst>
            </p:cNvPr>
            <p:cNvSpPr>
              <a:spLocks noChangeShapeType="1"/>
            </p:cNvSpPr>
            <p:nvPr/>
          </p:nvSpPr>
          <p:spPr bwMode="auto">
            <a:xfrm flipH="1">
              <a:off x="816" y="1200"/>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45" name="Line 12">
              <a:extLst>
                <a:ext uri="{FF2B5EF4-FFF2-40B4-BE49-F238E27FC236}">
                  <a16:creationId xmlns:a16="http://schemas.microsoft.com/office/drawing/2014/main" id="{C6BD5A17-5368-460E-9634-B5E121F23544}"/>
                </a:ext>
              </a:extLst>
            </p:cNvPr>
            <p:cNvSpPr>
              <a:spLocks noChangeShapeType="1"/>
            </p:cNvSpPr>
            <p:nvPr/>
          </p:nvSpPr>
          <p:spPr bwMode="auto">
            <a:xfrm rot="10800000" flipH="1">
              <a:off x="1824" y="1200"/>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 name="Group 13">
            <a:extLst>
              <a:ext uri="{FF2B5EF4-FFF2-40B4-BE49-F238E27FC236}">
                <a16:creationId xmlns:a16="http://schemas.microsoft.com/office/drawing/2014/main" id="{ED50F0DF-00B2-4FD6-AE60-CEDD6B735F55}"/>
              </a:ext>
            </a:extLst>
          </p:cNvPr>
          <p:cNvGrpSpPr>
            <a:grpSpLocks/>
          </p:cNvGrpSpPr>
          <p:nvPr/>
        </p:nvGrpSpPr>
        <p:grpSpPr bwMode="auto">
          <a:xfrm>
            <a:off x="1295400" y="2987675"/>
            <a:ext cx="3886200" cy="974725"/>
            <a:chOff x="816" y="1882"/>
            <a:chExt cx="2448" cy="614"/>
          </a:xfrm>
        </p:grpSpPr>
        <p:sp>
          <p:nvSpPr>
            <p:cNvPr id="29724" name="Text Box 14">
              <a:extLst>
                <a:ext uri="{FF2B5EF4-FFF2-40B4-BE49-F238E27FC236}">
                  <a16:creationId xmlns:a16="http://schemas.microsoft.com/office/drawing/2014/main" id="{2507EC7D-5D85-4681-8329-85D222BE46DD}"/>
                </a:ext>
              </a:extLst>
            </p:cNvPr>
            <p:cNvSpPr txBox="1">
              <a:spLocks noChangeArrowheads="1"/>
            </p:cNvSpPr>
            <p:nvPr/>
          </p:nvSpPr>
          <p:spPr bwMode="auto">
            <a:xfrm>
              <a:off x="1046" y="1882"/>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取指周期</a:t>
              </a:r>
            </a:p>
          </p:txBody>
        </p:sp>
        <p:sp>
          <p:nvSpPr>
            <p:cNvPr id="29725" name="Text Box 15">
              <a:extLst>
                <a:ext uri="{FF2B5EF4-FFF2-40B4-BE49-F238E27FC236}">
                  <a16:creationId xmlns:a16="http://schemas.microsoft.com/office/drawing/2014/main" id="{CB60B5F1-9301-456F-83B6-C10FFEF655B7}"/>
                </a:ext>
              </a:extLst>
            </p:cNvPr>
            <p:cNvSpPr txBox="1">
              <a:spLocks noChangeArrowheads="1"/>
            </p:cNvSpPr>
            <p:nvPr/>
          </p:nvSpPr>
          <p:spPr bwMode="auto">
            <a:xfrm>
              <a:off x="2256" y="1895"/>
              <a:ext cx="8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执行周期</a:t>
              </a:r>
            </a:p>
          </p:txBody>
        </p:sp>
        <p:sp>
          <p:nvSpPr>
            <p:cNvPr id="29726" name="Line 16">
              <a:extLst>
                <a:ext uri="{FF2B5EF4-FFF2-40B4-BE49-F238E27FC236}">
                  <a16:creationId xmlns:a16="http://schemas.microsoft.com/office/drawing/2014/main" id="{B29B2BFE-49E9-4818-B5D3-87E9BBBF6AFA}"/>
                </a:ext>
              </a:extLst>
            </p:cNvPr>
            <p:cNvSpPr>
              <a:spLocks noChangeShapeType="1"/>
            </p:cNvSpPr>
            <p:nvPr/>
          </p:nvSpPr>
          <p:spPr bwMode="auto">
            <a:xfrm>
              <a:off x="816" y="2124"/>
              <a:ext cx="24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27" name="Line 17">
              <a:extLst>
                <a:ext uri="{FF2B5EF4-FFF2-40B4-BE49-F238E27FC236}">
                  <a16:creationId xmlns:a16="http://schemas.microsoft.com/office/drawing/2014/main" id="{D6637266-D46C-4B26-B0C3-E12DC6A7502E}"/>
                </a:ext>
              </a:extLst>
            </p:cNvPr>
            <p:cNvSpPr>
              <a:spLocks noChangeShapeType="1"/>
            </p:cNvSpPr>
            <p:nvPr/>
          </p:nvSpPr>
          <p:spPr bwMode="auto">
            <a:xfrm>
              <a:off x="816" y="1884"/>
              <a:ext cx="0" cy="6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28" name="Line 18">
              <a:extLst>
                <a:ext uri="{FF2B5EF4-FFF2-40B4-BE49-F238E27FC236}">
                  <a16:creationId xmlns:a16="http://schemas.microsoft.com/office/drawing/2014/main" id="{AA786184-773B-4004-9B1A-406E7AE5D790}"/>
                </a:ext>
              </a:extLst>
            </p:cNvPr>
            <p:cNvSpPr>
              <a:spLocks noChangeShapeType="1"/>
            </p:cNvSpPr>
            <p:nvPr/>
          </p:nvSpPr>
          <p:spPr bwMode="auto">
            <a:xfrm>
              <a:off x="2064" y="1884"/>
              <a:ext cx="0" cy="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29" name="Line 19">
              <a:extLst>
                <a:ext uri="{FF2B5EF4-FFF2-40B4-BE49-F238E27FC236}">
                  <a16:creationId xmlns:a16="http://schemas.microsoft.com/office/drawing/2014/main" id="{3DBA4FD5-321C-4FEC-9B7D-5D5FDD1CD70B}"/>
                </a:ext>
              </a:extLst>
            </p:cNvPr>
            <p:cNvSpPr>
              <a:spLocks noChangeShapeType="1"/>
            </p:cNvSpPr>
            <p:nvPr/>
          </p:nvSpPr>
          <p:spPr bwMode="auto">
            <a:xfrm>
              <a:off x="3264" y="1884"/>
              <a:ext cx="0" cy="6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30" name="Text Box 20">
              <a:extLst>
                <a:ext uri="{FF2B5EF4-FFF2-40B4-BE49-F238E27FC236}">
                  <a16:creationId xmlns:a16="http://schemas.microsoft.com/office/drawing/2014/main" id="{0636FA49-2A57-49FF-93EA-C43D1695C856}"/>
                </a:ext>
              </a:extLst>
            </p:cNvPr>
            <p:cNvSpPr txBox="1">
              <a:spLocks noChangeArrowheads="1"/>
            </p:cNvSpPr>
            <p:nvPr/>
          </p:nvSpPr>
          <p:spPr bwMode="auto">
            <a:xfrm>
              <a:off x="1680" y="217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指令周期</a:t>
              </a:r>
            </a:p>
          </p:txBody>
        </p:sp>
        <p:sp>
          <p:nvSpPr>
            <p:cNvPr id="29731" name="Line 21">
              <a:extLst>
                <a:ext uri="{FF2B5EF4-FFF2-40B4-BE49-F238E27FC236}">
                  <a16:creationId xmlns:a16="http://schemas.microsoft.com/office/drawing/2014/main" id="{6729388F-42AB-4C1B-8AA5-9DDAB4AA64AD}"/>
                </a:ext>
              </a:extLst>
            </p:cNvPr>
            <p:cNvSpPr>
              <a:spLocks noChangeShapeType="1"/>
            </p:cNvSpPr>
            <p:nvPr/>
          </p:nvSpPr>
          <p:spPr bwMode="auto">
            <a:xfrm>
              <a:off x="2496" y="2314"/>
              <a:ext cx="768"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32" name="Line 22">
              <a:extLst>
                <a:ext uri="{FF2B5EF4-FFF2-40B4-BE49-F238E27FC236}">
                  <a16:creationId xmlns:a16="http://schemas.microsoft.com/office/drawing/2014/main" id="{B2482CA2-D53A-4898-9588-38FB7154945A}"/>
                </a:ext>
              </a:extLst>
            </p:cNvPr>
            <p:cNvSpPr>
              <a:spLocks noChangeShapeType="1"/>
            </p:cNvSpPr>
            <p:nvPr/>
          </p:nvSpPr>
          <p:spPr bwMode="auto">
            <a:xfrm rot="10800000">
              <a:off x="816" y="2314"/>
              <a:ext cx="768"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33" name="Line 23">
              <a:extLst>
                <a:ext uri="{FF2B5EF4-FFF2-40B4-BE49-F238E27FC236}">
                  <a16:creationId xmlns:a16="http://schemas.microsoft.com/office/drawing/2014/main" id="{69EDF4A4-A179-47B6-9056-DF0AA3AFF492}"/>
                </a:ext>
              </a:extLst>
            </p:cNvPr>
            <p:cNvSpPr>
              <a:spLocks noChangeShapeType="1"/>
            </p:cNvSpPr>
            <p:nvPr/>
          </p:nvSpPr>
          <p:spPr bwMode="auto">
            <a:xfrm flipH="1">
              <a:off x="816" y="2026"/>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34" name="Line 24">
              <a:extLst>
                <a:ext uri="{FF2B5EF4-FFF2-40B4-BE49-F238E27FC236}">
                  <a16:creationId xmlns:a16="http://schemas.microsoft.com/office/drawing/2014/main" id="{FCAC60AC-6C7C-4E8D-902E-F0117918761A}"/>
                </a:ext>
              </a:extLst>
            </p:cNvPr>
            <p:cNvSpPr>
              <a:spLocks noChangeShapeType="1"/>
            </p:cNvSpPr>
            <p:nvPr/>
          </p:nvSpPr>
          <p:spPr bwMode="auto">
            <a:xfrm rot="10800000" flipH="1">
              <a:off x="1824" y="2026"/>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35" name="Line 25">
              <a:extLst>
                <a:ext uri="{FF2B5EF4-FFF2-40B4-BE49-F238E27FC236}">
                  <a16:creationId xmlns:a16="http://schemas.microsoft.com/office/drawing/2014/main" id="{E9401CD2-DA2B-406C-B462-B37D795E2C55}"/>
                </a:ext>
              </a:extLst>
            </p:cNvPr>
            <p:cNvSpPr>
              <a:spLocks noChangeShapeType="1"/>
            </p:cNvSpPr>
            <p:nvPr/>
          </p:nvSpPr>
          <p:spPr bwMode="auto">
            <a:xfrm flipH="1">
              <a:off x="2064" y="2026"/>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36" name="Line 26">
              <a:extLst>
                <a:ext uri="{FF2B5EF4-FFF2-40B4-BE49-F238E27FC236}">
                  <a16:creationId xmlns:a16="http://schemas.microsoft.com/office/drawing/2014/main" id="{0FCEA66E-1275-4462-A3EE-D97D2000EC15}"/>
                </a:ext>
              </a:extLst>
            </p:cNvPr>
            <p:cNvSpPr>
              <a:spLocks noChangeShapeType="1"/>
            </p:cNvSpPr>
            <p:nvPr/>
          </p:nvSpPr>
          <p:spPr bwMode="auto">
            <a:xfrm rot="10800000" flipH="1">
              <a:off x="3024" y="2026"/>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1291" name="Text Box 27">
            <a:extLst>
              <a:ext uri="{FF2B5EF4-FFF2-40B4-BE49-F238E27FC236}">
                <a16:creationId xmlns:a16="http://schemas.microsoft.com/office/drawing/2014/main" id="{797F147E-EDC8-4662-A777-A3EB7FCA94C9}"/>
              </a:ext>
            </a:extLst>
          </p:cNvPr>
          <p:cNvSpPr txBox="1">
            <a:spLocks noChangeArrowheads="1"/>
          </p:cNvSpPr>
          <p:nvPr/>
        </p:nvSpPr>
        <p:spPr bwMode="auto">
          <a:xfrm>
            <a:off x="6858000" y="1828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NOP</a:t>
            </a:r>
          </a:p>
        </p:txBody>
      </p:sp>
      <p:sp>
        <p:nvSpPr>
          <p:cNvPr id="11292" name="Text Box 28">
            <a:extLst>
              <a:ext uri="{FF2B5EF4-FFF2-40B4-BE49-F238E27FC236}">
                <a16:creationId xmlns:a16="http://schemas.microsoft.com/office/drawing/2014/main" id="{72FD16DE-DE08-41DD-A788-6361E8573F62}"/>
              </a:ext>
            </a:extLst>
          </p:cNvPr>
          <p:cNvSpPr txBox="1">
            <a:spLocks noChangeArrowheads="1"/>
          </p:cNvSpPr>
          <p:nvPr/>
        </p:nvSpPr>
        <p:spPr bwMode="auto">
          <a:xfrm>
            <a:off x="6858000" y="31242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ADD   mem </a:t>
            </a:r>
          </a:p>
        </p:txBody>
      </p:sp>
      <p:sp>
        <p:nvSpPr>
          <p:cNvPr id="11293" name="Text Box 29">
            <a:extLst>
              <a:ext uri="{FF2B5EF4-FFF2-40B4-BE49-F238E27FC236}">
                <a16:creationId xmlns:a16="http://schemas.microsoft.com/office/drawing/2014/main" id="{14AEAA2C-6F80-4B0F-843E-F215A212163D}"/>
              </a:ext>
            </a:extLst>
          </p:cNvPr>
          <p:cNvSpPr txBox="1">
            <a:spLocks noChangeArrowheads="1"/>
          </p:cNvSpPr>
          <p:nvPr/>
        </p:nvSpPr>
        <p:spPr bwMode="auto">
          <a:xfrm>
            <a:off x="6858000" y="48768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MUL   mem</a:t>
            </a:r>
          </a:p>
        </p:txBody>
      </p:sp>
      <p:sp>
        <p:nvSpPr>
          <p:cNvPr id="29705" name="AutoShape 31">
            <a:hlinkClick r:id="rId2" action="ppaction://hlinksldjump" highlightClick="1"/>
            <a:extLst>
              <a:ext uri="{FF2B5EF4-FFF2-40B4-BE49-F238E27FC236}">
                <a16:creationId xmlns:a16="http://schemas.microsoft.com/office/drawing/2014/main" id="{BC9F2110-C54E-4EC5-A6E5-025AB33C48CA}"/>
              </a:ext>
            </a:extLst>
          </p:cNvPr>
          <p:cNvSpPr>
            <a:spLocks noChangeArrowheads="1"/>
          </p:cNvSpPr>
          <p:nvPr/>
        </p:nvSpPr>
        <p:spPr bwMode="auto">
          <a:xfrm>
            <a:off x="8589963" y="6516688"/>
            <a:ext cx="539750" cy="333375"/>
          </a:xfrm>
          <a:prstGeom prst="actionButtonEnd">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4" name="Group 32">
            <a:extLst>
              <a:ext uri="{FF2B5EF4-FFF2-40B4-BE49-F238E27FC236}">
                <a16:creationId xmlns:a16="http://schemas.microsoft.com/office/drawing/2014/main" id="{B6B34787-8731-452D-95B2-74F6D056C88A}"/>
              </a:ext>
            </a:extLst>
          </p:cNvPr>
          <p:cNvGrpSpPr>
            <a:grpSpLocks/>
          </p:cNvGrpSpPr>
          <p:nvPr/>
        </p:nvGrpSpPr>
        <p:grpSpPr bwMode="auto">
          <a:xfrm>
            <a:off x="1295400" y="4724400"/>
            <a:ext cx="5181600" cy="914400"/>
            <a:chOff x="816" y="2976"/>
            <a:chExt cx="3264" cy="576"/>
          </a:xfrm>
        </p:grpSpPr>
        <p:grpSp>
          <p:nvGrpSpPr>
            <p:cNvPr id="29707" name="Group 33">
              <a:extLst>
                <a:ext uri="{FF2B5EF4-FFF2-40B4-BE49-F238E27FC236}">
                  <a16:creationId xmlns:a16="http://schemas.microsoft.com/office/drawing/2014/main" id="{411A3EEF-3C6A-48CA-B9E3-8C9ACA937685}"/>
                </a:ext>
              </a:extLst>
            </p:cNvPr>
            <p:cNvGrpSpPr>
              <a:grpSpLocks/>
            </p:cNvGrpSpPr>
            <p:nvPr/>
          </p:nvGrpSpPr>
          <p:grpSpPr bwMode="auto">
            <a:xfrm>
              <a:off x="816" y="2976"/>
              <a:ext cx="3264" cy="576"/>
              <a:chOff x="816" y="2976"/>
              <a:chExt cx="3264" cy="576"/>
            </a:xfrm>
          </p:grpSpPr>
          <p:sp>
            <p:nvSpPr>
              <p:cNvPr id="29709" name="Text Box 34">
                <a:extLst>
                  <a:ext uri="{FF2B5EF4-FFF2-40B4-BE49-F238E27FC236}">
                    <a16:creationId xmlns:a16="http://schemas.microsoft.com/office/drawing/2014/main" id="{7A335AF8-B6EB-419E-9292-D211D2868C6C}"/>
                  </a:ext>
                </a:extLst>
              </p:cNvPr>
              <p:cNvSpPr txBox="1">
                <a:spLocks noChangeArrowheads="1"/>
              </p:cNvSpPr>
              <p:nvPr/>
            </p:nvSpPr>
            <p:spPr bwMode="auto">
              <a:xfrm>
                <a:off x="1046" y="2976"/>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取指周期</a:t>
                </a:r>
              </a:p>
            </p:txBody>
          </p:sp>
          <p:sp>
            <p:nvSpPr>
              <p:cNvPr id="29710" name="Text Box 35">
                <a:extLst>
                  <a:ext uri="{FF2B5EF4-FFF2-40B4-BE49-F238E27FC236}">
                    <a16:creationId xmlns:a16="http://schemas.microsoft.com/office/drawing/2014/main" id="{1CF9C07A-4C65-43D3-BCCA-49403E0DE444}"/>
                  </a:ext>
                </a:extLst>
              </p:cNvPr>
              <p:cNvSpPr txBox="1">
                <a:spLocks noChangeArrowheads="1"/>
              </p:cNvSpPr>
              <p:nvPr/>
            </p:nvSpPr>
            <p:spPr bwMode="auto">
              <a:xfrm>
                <a:off x="2652" y="2978"/>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执行周期</a:t>
                </a:r>
              </a:p>
            </p:txBody>
          </p:sp>
          <p:sp>
            <p:nvSpPr>
              <p:cNvPr id="29711" name="Line 36">
                <a:extLst>
                  <a:ext uri="{FF2B5EF4-FFF2-40B4-BE49-F238E27FC236}">
                    <a16:creationId xmlns:a16="http://schemas.microsoft.com/office/drawing/2014/main" id="{DD05579D-986C-4BA4-8A53-B4B9C6A1C531}"/>
                  </a:ext>
                </a:extLst>
              </p:cNvPr>
              <p:cNvSpPr>
                <a:spLocks noChangeShapeType="1"/>
              </p:cNvSpPr>
              <p:nvPr/>
            </p:nvSpPr>
            <p:spPr bwMode="auto">
              <a:xfrm flipV="1">
                <a:off x="816" y="3216"/>
                <a:ext cx="1824"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12" name="Line 37">
                <a:extLst>
                  <a:ext uri="{FF2B5EF4-FFF2-40B4-BE49-F238E27FC236}">
                    <a16:creationId xmlns:a16="http://schemas.microsoft.com/office/drawing/2014/main" id="{00250E33-3631-40F5-8F7B-75CD392D14AA}"/>
                  </a:ext>
                </a:extLst>
              </p:cNvPr>
              <p:cNvSpPr>
                <a:spLocks noChangeShapeType="1"/>
              </p:cNvSpPr>
              <p:nvPr/>
            </p:nvSpPr>
            <p:spPr bwMode="auto">
              <a:xfrm>
                <a:off x="816" y="2978"/>
                <a:ext cx="0" cy="57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13" name="Line 38">
                <a:extLst>
                  <a:ext uri="{FF2B5EF4-FFF2-40B4-BE49-F238E27FC236}">
                    <a16:creationId xmlns:a16="http://schemas.microsoft.com/office/drawing/2014/main" id="{DE74643B-A59E-47C0-BA04-F6EF9B9425A3}"/>
                  </a:ext>
                </a:extLst>
              </p:cNvPr>
              <p:cNvSpPr>
                <a:spLocks noChangeShapeType="1"/>
              </p:cNvSpPr>
              <p:nvPr/>
            </p:nvSpPr>
            <p:spPr bwMode="auto">
              <a:xfrm>
                <a:off x="2064" y="2978"/>
                <a:ext cx="0" cy="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14" name="Line 39">
                <a:extLst>
                  <a:ext uri="{FF2B5EF4-FFF2-40B4-BE49-F238E27FC236}">
                    <a16:creationId xmlns:a16="http://schemas.microsoft.com/office/drawing/2014/main" id="{FC8AEBCD-C474-4065-A92C-E37995ECF48A}"/>
                  </a:ext>
                </a:extLst>
              </p:cNvPr>
              <p:cNvSpPr>
                <a:spLocks noChangeShapeType="1"/>
              </p:cNvSpPr>
              <p:nvPr/>
            </p:nvSpPr>
            <p:spPr bwMode="auto">
              <a:xfrm>
                <a:off x="4080" y="2978"/>
                <a:ext cx="0" cy="57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15" name="Text Box 40">
                <a:extLst>
                  <a:ext uri="{FF2B5EF4-FFF2-40B4-BE49-F238E27FC236}">
                    <a16:creationId xmlns:a16="http://schemas.microsoft.com/office/drawing/2014/main" id="{D19C63F7-4A22-40F7-8CA1-97163016E39F}"/>
                  </a:ext>
                </a:extLst>
              </p:cNvPr>
              <p:cNvSpPr txBox="1">
                <a:spLocks noChangeArrowheads="1"/>
              </p:cNvSpPr>
              <p:nvPr/>
            </p:nvSpPr>
            <p:spPr bwMode="auto">
              <a:xfrm>
                <a:off x="2076" y="3264"/>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指令周期</a:t>
                </a:r>
              </a:p>
            </p:txBody>
          </p:sp>
          <p:sp>
            <p:nvSpPr>
              <p:cNvPr id="29716" name="Line 41">
                <a:extLst>
                  <a:ext uri="{FF2B5EF4-FFF2-40B4-BE49-F238E27FC236}">
                    <a16:creationId xmlns:a16="http://schemas.microsoft.com/office/drawing/2014/main" id="{B6C0029E-75FD-4F38-A6C1-850EF4F5DDBA}"/>
                  </a:ext>
                </a:extLst>
              </p:cNvPr>
              <p:cNvSpPr>
                <a:spLocks noChangeShapeType="1"/>
              </p:cNvSpPr>
              <p:nvPr/>
            </p:nvSpPr>
            <p:spPr bwMode="auto">
              <a:xfrm>
                <a:off x="3039" y="3361"/>
                <a:ext cx="1041"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17" name="Line 42">
                <a:extLst>
                  <a:ext uri="{FF2B5EF4-FFF2-40B4-BE49-F238E27FC236}">
                    <a16:creationId xmlns:a16="http://schemas.microsoft.com/office/drawing/2014/main" id="{0FC180BE-24B2-4140-9A33-30D8B65D0DD5}"/>
                  </a:ext>
                </a:extLst>
              </p:cNvPr>
              <p:cNvSpPr>
                <a:spLocks noChangeShapeType="1"/>
              </p:cNvSpPr>
              <p:nvPr/>
            </p:nvSpPr>
            <p:spPr bwMode="auto">
              <a:xfrm rot="10800000">
                <a:off x="816" y="3360"/>
                <a:ext cx="1041"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18" name="Line 43">
                <a:extLst>
                  <a:ext uri="{FF2B5EF4-FFF2-40B4-BE49-F238E27FC236}">
                    <a16:creationId xmlns:a16="http://schemas.microsoft.com/office/drawing/2014/main" id="{399C2E4D-FB10-41FA-B01F-5C5B0F935402}"/>
                  </a:ext>
                </a:extLst>
              </p:cNvPr>
              <p:cNvSpPr>
                <a:spLocks noChangeShapeType="1"/>
              </p:cNvSpPr>
              <p:nvPr/>
            </p:nvSpPr>
            <p:spPr bwMode="auto">
              <a:xfrm flipH="1">
                <a:off x="816" y="3120"/>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19" name="Line 44">
                <a:extLst>
                  <a:ext uri="{FF2B5EF4-FFF2-40B4-BE49-F238E27FC236}">
                    <a16:creationId xmlns:a16="http://schemas.microsoft.com/office/drawing/2014/main" id="{B441C724-D200-4706-8062-C150AA5E3841}"/>
                  </a:ext>
                </a:extLst>
              </p:cNvPr>
              <p:cNvSpPr>
                <a:spLocks noChangeShapeType="1"/>
              </p:cNvSpPr>
              <p:nvPr/>
            </p:nvSpPr>
            <p:spPr bwMode="auto">
              <a:xfrm rot="10800000" flipH="1">
                <a:off x="1824" y="3120"/>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20" name="Line 45">
                <a:extLst>
                  <a:ext uri="{FF2B5EF4-FFF2-40B4-BE49-F238E27FC236}">
                    <a16:creationId xmlns:a16="http://schemas.microsoft.com/office/drawing/2014/main" id="{1B6AA2BB-C60B-4804-A8CD-85A0440B7EB5}"/>
                  </a:ext>
                </a:extLst>
              </p:cNvPr>
              <p:cNvSpPr>
                <a:spLocks noChangeShapeType="1"/>
              </p:cNvSpPr>
              <p:nvPr/>
            </p:nvSpPr>
            <p:spPr bwMode="auto">
              <a:xfrm>
                <a:off x="2688" y="3216"/>
                <a:ext cx="67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prstDash val="dash"/>
                    <a:round/>
                    <a:headEnd/>
                    <a:tailEnd/>
                  </a14:hiddenLine>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21" name="Line 46">
                <a:extLst>
                  <a:ext uri="{FF2B5EF4-FFF2-40B4-BE49-F238E27FC236}">
                    <a16:creationId xmlns:a16="http://schemas.microsoft.com/office/drawing/2014/main" id="{72344CBC-9BA6-427C-8877-2B24CF356AEE}"/>
                  </a:ext>
                </a:extLst>
              </p:cNvPr>
              <p:cNvSpPr>
                <a:spLocks noChangeShapeType="1"/>
              </p:cNvSpPr>
              <p:nvPr/>
            </p:nvSpPr>
            <p:spPr bwMode="auto">
              <a:xfrm>
                <a:off x="3408" y="3216"/>
                <a:ext cx="6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22" name="Line 47">
                <a:extLst>
                  <a:ext uri="{FF2B5EF4-FFF2-40B4-BE49-F238E27FC236}">
                    <a16:creationId xmlns:a16="http://schemas.microsoft.com/office/drawing/2014/main" id="{3C2EE022-7102-47F0-BFC3-8740042D7D7A}"/>
                  </a:ext>
                </a:extLst>
              </p:cNvPr>
              <p:cNvSpPr>
                <a:spLocks noChangeShapeType="1"/>
              </p:cNvSpPr>
              <p:nvPr/>
            </p:nvSpPr>
            <p:spPr bwMode="auto">
              <a:xfrm flipH="1">
                <a:off x="2064" y="3120"/>
                <a:ext cx="467"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23" name="Line 48">
                <a:extLst>
                  <a:ext uri="{FF2B5EF4-FFF2-40B4-BE49-F238E27FC236}">
                    <a16:creationId xmlns:a16="http://schemas.microsoft.com/office/drawing/2014/main" id="{9F849CDC-F4F6-4D83-8591-EDF6E33ED7CB}"/>
                  </a:ext>
                </a:extLst>
              </p:cNvPr>
              <p:cNvSpPr>
                <a:spLocks noChangeShapeType="1"/>
              </p:cNvSpPr>
              <p:nvPr/>
            </p:nvSpPr>
            <p:spPr bwMode="auto">
              <a:xfrm rot="10800000" flipH="1">
                <a:off x="3611" y="3119"/>
                <a:ext cx="467"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9708" name="Text Box 49">
              <a:extLst>
                <a:ext uri="{FF2B5EF4-FFF2-40B4-BE49-F238E27FC236}">
                  <a16:creationId xmlns:a16="http://schemas.microsoft.com/office/drawing/2014/main" id="{70D210CF-23D3-4807-B600-FB54428B567B}"/>
                </a:ext>
              </a:extLst>
            </p:cNvPr>
            <p:cNvSpPr txBox="1">
              <a:spLocks noChangeArrowheads="1"/>
            </p:cNvSpPr>
            <p:nvPr/>
          </p:nvSpPr>
          <p:spPr bwMode="auto">
            <a:xfrm>
              <a:off x="2889" y="3059"/>
              <a:ext cx="4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endParaRPr kumimoji="1" lang="en-US" altLang="zh-CN" sz="20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Tree>
    <p:extLst>
      <p:ext uri="{BB962C8B-B14F-4D97-AF65-F5344CB8AC3E}">
        <p14:creationId xmlns:p14="http://schemas.microsoft.com/office/powerpoint/2010/main" val="2021136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91"/>
                                        </p:tgtEl>
                                        <p:attrNameLst>
                                          <p:attrName>style.visibility</p:attrName>
                                        </p:attrNameLst>
                                      </p:cBhvr>
                                      <p:to>
                                        <p:strVal val="visible"/>
                                      </p:to>
                                    </p:set>
                                    <p:animEffect transition="in" filter="blinds(horizontal)">
                                      <p:cBhvr>
                                        <p:cTn id="12" dur="500"/>
                                        <p:tgtEl>
                                          <p:spTgt spid="112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92"/>
                                        </p:tgtEl>
                                        <p:attrNameLst>
                                          <p:attrName>style.visibility</p:attrName>
                                        </p:attrNameLst>
                                      </p:cBhvr>
                                      <p:to>
                                        <p:strVal val="visible"/>
                                      </p:to>
                                    </p:set>
                                    <p:animEffect transition="in" filter="blinds(horizontal)">
                                      <p:cBhvr>
                                        <p:cTn id="22" dur="500"/>
                                        <p:tgtEl>
                                          <p:spTgt spid="112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outVertic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93"/>
                                        </p:tgtEl>
                                        <p:attrNameLst>
                                          <p:attrName>style.visibility</p:attrName>
                                        </p:attrNameLst>
                                      </p:cBhvr>
                                      <p:to>
                                        <p:strVal val="visible"/>
                                      </p:to>
                                    </p:set>
                                    <p:animEffect transition="in" filter="blinds(horizontal)">
                                      <p:cBhvr>
                                        <p:cTn id="32" dur="500"/>
                                        <p:tgtEl>
                                          <p:spTgt spid="11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1" grpId="0" autoUpdateAnimBg="0"/>
      <p:bldP spid="11292" grpId="0" autoUpdateAnimBg="0"/>
      <p:bldP spid="11293"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9837BE52-3FBC-4738-B842-CD223150BA6C}"/>
              </a:ext>
            </a:extLst>
          </p:cNvPr>
          <p:cNvSpPr txBox="1">
            <a:spLocks noChangeArrowheads="1"/>
          </p:cNvSpPr>
          <p:nvPr/>
        </p:nvSpPr>
        <p:spPr bwMode="auto">
          <a:xfrm>
            <a:off x="533400" y="4572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3.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具有间接寻址的指令周期</a:t>
            </a:r>
          </a:p>
        </p:txBody>
      </p:sp>
      <p:sp>
        <p:nvSpPr>
          <p:cNvPr id="12291" name="Text Box 3">
            <a:extLst>
              <a:ext uri="{FF2B5EF4-FFF2-40B4-BE49-F238E27FC236}">
                <a16:creationId xmlns:a16="http://schemas.microsoft.com/office/drawing/2014/main" id="{09660662-5824-49E4-9FC9-B5FAD09716E8}"/>
              </a:ext>
            </a:extLst>
          </p:cNvPr>
          <p:cNvSpPr txBox="1">
            <a:spLocks noChangeArrowheads="1"/>
          </p:cNvSpPr>
          <p:nvPr/>
        </p:nvSpPr>
        <p:spPr bwMode="auto">
          <a:xfrm>
            <a:off x="457200" y="35052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4.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带有中断周期的指令周期</a:t>
            </a:r>
          </a:p>
        </p:txBody>
      </p:sp>
      <p:grpSp>
        <p:nvGrpSpPr>
          <p:cNvPr id="2" name="Group 4">
            <a:extLst>
              <a:ext uri="{FF2B5EF4-FFF2-40B4-BE49-F238E27FC236}">
                <a16:creationId xmlns:a16="http://schemas.microsoft.com/office/drawing/2014/main" id="{09C781BA-8ABC-46FA-8595-3753A350D679}"/>
              </a:ext>
            </a:extLst>
          </p:cNvPr>
          <p:cNvGrpSpPr>
            <a:grpSpLocks/>
          </p:cNvGrpSpPr>
          <p:nvPr/>
        </p:nvGrpSpPr>
        <p:grpSpPr bwMode="auto">
          <a:xfrm>
            <a:off x="914400" y="1828800"/>
            <a:ext cx="5867400" cy="974725"/>
            <a:chOff x="576" y="1296"/>
            <a:chExt cx="3696" cy="614"/>
          </a:xfrm>
        </p:grpSpPr>
        <p:sp>
          <p:nvSpPr>
            <p:cNvPr id="30749" name="Text Box 5">
              <a:extLst>
                <a:ext uri="{FF2B5EF4-FFF2-40B4-BE49-F238E27FC236}">
                  <a16:creationId xmlns:a16="http://schemas.microsoft.com/office/drawing/2014/main" id="{65BC996A-E264-47B1-8A2E-1AD5CC996E51}"/>
                </a:ext>
              </a:extLst>
            </p:cNvPr>
            <p:cNvSpPr txBox="1">
              <a:spLocks noChangeArrowheads="1"/>
            </p:cNvSpPr>
            <p:nvPr/>
          </p:nvSpPr>
          <p:spPr bwMode="auto">
            <a:xfrm>
              <a:off x="806" y="1296"/>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取指周期</a:t>
              </a:r>
            </a:p>
          </p:txBody>
        </p:sp>
        <p:sp>
          <p:nvSpPr>
            <p:cNvPr id="30750" name="Text Box 6">
              <a:extLst>
                <a:ext uri="{FF2B5EF4-FFF2-40B4-BE49-F238E27FC236}">
                  <a16:creationId xmlns:a16="http://schemas.microsoft.com/office/drawing/2014/main" id="{933AFA36-526C-4FF2-B831-03FF66CD0B0F}"/>
                </a:ext>
              </a:extLst>
            </p:cNvPr>
            <p:cNvSpPr txBox="1">
              <a:spLocks noChangeArrowheads="1"/>
            </p:cNvSpPr>
            <p:nvPr/>
          </p:nvSpPr>
          <p:spPr bwMode="auto">
            <a:xfrm>
              <a:off x="2076" y="1298"/>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间址周期</a:t>
              </a:r>
            </a:p>
          </p:txBody>
        </p:sp>
        <p:sp>
          <p:nvSpPr>
            <p:cNvPr id="30751" name="Line 7">
              <a:extLst>
                <a:ext uri="{FF2B5EF4-FFF2-40B4-BE49-F238E27FC236}">
                  <a16:creationId xmlns:a16="http://schemas.microsoft.com/office/drawing/2014/main" id="{E3B3A4DF-CA0C-433D-8771-FC75409D70CE}"/>
                </a:ext>
              </a:extLst>
            </p:cNvPr>
            <p:cNvSpPr>
              <a:spLocks noChangeShapeType="1"/>
            </p:cNvSpPr>
            <p:nvPr/>
          </p:nvSpPr>
          <p:spPr bwMode="auto">
            <a:xfrm flipV="1">
              <a:off x="576" y="1536"/>
              <a:ext cx="36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52" name="Line 8">
              <a:extLst>
                <a:ext uri="{FF2B5EF4-FFF2-40B4-BE49-F238E27FC236}">
                  <a16:creationId xmlns:a16="http://schemas.microsoft.com/office/drawing/2014/main" id="{3AB1C7EB-4FF3-4EE2-ADE8-434434845C2C}"/>
                </a:ext>
              </a:extLst>
            </p:cNvPr>
            <p:cNvSpPr>
              <a:spLocks noChangeShapeType="1"/>
            </p:cNvSpPr>
            <p:nvPr/>
          </p:nvSpPr>
          <p:spPr bwMode="auto">
            <a:xfrm>
              <a:off x="576" y="1298"/>
              <a:ext cx="0" cy="6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53" name="Line 9">
              <a:extLst>
                <a:ext uri="{FF2B5EF4-FFF2-40B4-BE49-F238E27FC236}">
                  <a16:creationId xmlns:a16="http://schemas.microsoft.com/office/drawing/2014/main" id="{9FA0158A-72AD-4521-A1DB-D55A9D907048}"/>
                </a:ext>
              </a:extLst>
            </p:cNvPr>
            <p:cNvSpPr>
              <a:spLocks noChangeShapeType="1"/>
            </p:cNvSpPr>
            <p:nvPr/>
          </p:nvSpPr>
          <p:spPr bwMode="auto">
            <a:xfrm>
              <a:off x="1824" y="1298"/>
              <a:ext cx="0" cy="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54" name="Line 10">
              <a:extLst>
                <a:ext uri="{FF2B5EF4-FFF2-40B4-BE49-F238E27FC236}">
                  <a16:creationId xmlns:a16="http://schemas.microsoft.com/office/drawing/2014/main" id="{94852B39-8E90-4A1F-9A1F-3AC6571ABC26}"/>
                </a:ext>
              </a:extLst>
            </p:cNvPr>
            <p:cNvSpPr>
              <a:spLocks noChangeShapeType="1"/>
            </p:cNvSpPr>
            <p:nvPr/>
          </p:nvSpPr>
          <p:spPr bwMode="auto">
            <a:xfrm>
              <a:off x="4272" y="1298"/>
              <a:ext cx="0" cy="6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55" name="Text Box 11">
              <a:extLst>
                <a:ext uri="{FF2B5EF4-FFF2-40B4-BE49-F238E27FC236}">
                  <a16:creationId xmlns:a16="http://schemas.microsoft.com/office/drawing/2014/main" id="{4220FF6A-BB61-4E56-BB60-3CF008883B20}"/>
                </a:ext>
              </a:extLst>
            </p:cNvPr>
            <p:cNvSpPr txBox="1">
              <a:spLocks noChangeArrowheads="1"/>
            </p:cNvSpPr>
            <p:nvPr/>
          </p:nvSpPr>
          <p:spPr bwMode="auto">
            <a:xfrm>
              <a:off x="2028" y="158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指令周期</a:t>
              </a:r>
            </a:p>
          </p:txBody>
        </p:sp>
        <p:sp>
          <p:nvSpPr>
            <p:cNvPr id="30756" name="Line 12">
              <a:extLst>
                <a:ext uri="{FF2B5EF4-FFF2-40B4-BE49-F238E27FC236}">
                  <a16:creationId xmlns:a16="http://schemas.microsoft.com/office/drawing/2014/main" id="{A8E6CBAF-549D-4DA8-9E9C-AECFFF172B2B}"/>
                </a:ext>
              </a:extLst>
            </p:cNvPr>
            <p:cNvSpPr>
              <a:spLocks noChangeShapeType="1"/>
            </p:cNvSpPr>
            <p:nvPr/>
          </p:nvSpPr>
          <p:spPr bwMode="auto">
            <a:xfrm>
              <a:off x="3216" y="1680"/>
              <a:ext cx="1041"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57" name="Line 13">
              <a:extLst>
                <a:ext uri="{FF2B5EF4-FFF2-40B4-BE49-F238E27FC236}">
                  <a16:creationId xmlns:a16="http://schemas.microsoft.com/office/drawing/2014/main" id="{DC7DD00E-0C35-4AB1-8FE5-CE823EF9D4CC}"/>
                </a:ext>
              </a:extLst>
            </p:cNvPr>
            <p:cNvSpPr>
              <a:spLocks noChangeShapeType="1"/>
            </p:cNvSpPr>
            <p:nvPr/>
          </p:nvSpPr>
          <p:spPr bwMode="auto">
            <a:xfrm rot="10800000">
              <a:off x="591" y="1680"/>
              <a:ext cx="1041"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58" name="Line 14">
              <a:extLst>
                <a:ext uri="{FF2B5EF4-FFF2-40B4-BE49-F238E27FC236}">
                  <a16:creationId xmlns:a16="http://schemas.microsoft.com/office/drawing/2014/main" id="{5E3B79D4-B536-4A98-8AF3-0138D4514437}"/>
                </a:ext>
              </a:extLst>
            </p:cNvPr>
            <p:cNvSpPr>
              <a:spLocks noChangeShapeType="1"/>
            </p:cNvSpPr>
            <p:nvPr/>
          </p:nvSpPr>
          <p:spPr bwMode="auto">
            <a:xfrm flipH="1">
              <a:off x="576" y="1440"/>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59" name="Line 15">
              <a:extLst>
                <a:ext uri="{FF2B5EF4-FFF2-40B4-BE49-F238E27FC236}">
                  <a16:creationId xmlns:a16="http://schemas.microsoft.com/office/drawing/2014/main" id="{FA9B778F-53CF-445F-8047-CE950B1FB3AB}"/>
                </a:ext>
              </a:extLst>
            </p:cNvPr>
            <p:cNvSpPr>
              <a:spLocks noChangeShapeType="1"/>
            </p:cNvSpPr>
            <p:nvPr/>
          </p:nvSpPr>
          <p:spPr bwMode="auto">
            <a:xfrm rot="10800000" flipH="1">
              <a:off x="1584" y="1440"/>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60" name="Line 16">
              <a:extLst>
                <a:ext uri="{FF2B5EF4-FFF2-40B4-BE49-F238E27FC236}">
                  <a16:creationId xmlns:a16="http://schemas.microsoft.com/office/drawing/2014/main" id="{97A042E5-1759-4647-8EF5-097E6E77D050}"/>
                </a:ext>
              </a:extLst>
            </p:cNvPr>
            <p:cNvSpPr>
              <a:spLocks noChangeShapeType="1"/>
            </p:cNvSpPr>
            <p:nvPr/>
          </p:nvSpPr>
          <p:spPr bwMode="auto">
            <a:xfrm flipH="1">
              <a:off x="1824" y="1440"/>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61" name="Line 17">
              <a:extLst>
                <a:ext uri="{FF2B5EF4-FFF2-40B4-BE49-F238E27FC236}">
                  <a16:creationId xmlns:a16="http://schemas.microsoft.com/office/drawing/2014/main" id="{2594ECC0-A8A8-4D52-96E7-54E9687CDE49}"/>
                </a:ext>
              </a:extLst>
            </p:cNvPr>
            <p:cNvSpPr>
              <a:spLocks noChangeShapeType="1"/>
            </p:cNvSpPr>
            <p:nvPr/>
          </p:nvSpPr>
          <p:spPr bwMode="auto">
            <a:xfrm rot="10800000" flipH="1">
              <a:off x="2784" y="1440"/>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62" name="Text Box 18">
              <a:extLst>
                <a:ext uri="{FF2B5EF4-FFF2-40B4-BE49-F238E27FC236}">
                  <a16:creationId xmlns:a16="http://schemas.microsoft.com/office/drawing/2014/main" id="{87F2AE50-E6C1-4240-9B9A-2DC877510930}"/>
                </a:ext>
              </a:extLst>
            </p:cNvPr>
            <p:cNvSpPr txBox="1">
              <a:spLocks noChangeArrowheads="1"/>
            </p:cNvSpPr>
            <p:nvPr/>
          </p:nvSpPr>
          <p:spPr bwMode="auto">
            <a:xfrm>
              <a:off x="3276" y="1296"/>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执行周期</a:t>
              </a:r>
            </a:p>
          </p:txBody>
        </p:sp>
        <p:sp>
          <p:nvSpPr>
            <p:cNvPr id="30763" name="Line 19">
              <a:extLst>
                <a:ext uri="{FF2B5EF4-FFF2-40B4-BE49-F238E27FC236}">
                  <a16:creationId xmlns:a16="http://schemas.microsoft.com/office/drawing/2014/main" id="{21A8F43E-35FE-44BE-8AFD-CADB0D7787F7}"/>
                </a:ext>
              </a:extLst>
            </p:cNvPr>
            <p:cNvSpPr>
              <a:spLocks noChangeShapeType="1"/>
            </p:cNvSpPr>
            <p:nvPr/>
          </p:nvSpPr>
          <p:spPr bwMode="auto">
            <a:xfrm>
              <a:off x="3024" y="1296"/>
              <a:ext cx="0" cy="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64" name="Line 20">
              <a:extLst>
                <a:ext uri="{FF2B5EF4-FFF2-40B4-BE49-F238E27FC236}">
                  <a16:creationId xmlns:a16="http://schemas.microsoft.com/office/drawing/2014/main" id="{1870FC56-3585-4A49-A7ED-EF2DBE70FC83}"/>
                </a:ext>
              </a:extLst>
            </p:cNvPr>
            <p:cNvSpPr>
              <a:spLocks noChangeShapeType="1"/>
            </p:cNvSpPr>
            <p:nvPr/>
          </p:nvSpPr>
          <p:spPr bwMode="auto">
            <a:xfrm flipH="1">
              <a:off x="3024" y="1438"/>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65" name="Line 21">
              <a:extLst>
                <a:ext uri="{FF2B5EF4-FFF2-40B4-BE49-F238E27FC236}">
                  <a16:creationId xmlns:a16="http://schemas.microsoft.com/office/drawing/2014/main" id="{A3A21768-4034-458D-8A38-4A767B31AE60}"/>
                </a:ext>
              </a:extLst>
            </p:cNvPr>
            <p:cNvSpPr>
              <a:spLocks noChangeShapeType="1"/>
            </p:cNvSpPr>
            <p:nvPr/>
          </p:nvSpPr>
          <p:spPr bwMode="auto">
            <a:xfrm rot="10800000" flipH="1">
              <a:off x="4032" y="1438"/>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 name="Group 22">
            <a:extLst>
              <a:ext uri="{FF2B5EF4-FFF2-40B4-BE49-F238E27FC236}">
                <a16:creationId xmlns:a16="http://schemas.microsoft.com/office/drawing/2014/main" id="{3CB2B782-0C69-4A2D-9A38-F8F1028B8FEB}"/>
              </a:ext>
            </a:extLst>
          </p:cNvPr>
          <p:cNvGrpSpPr>
            <a:grpSpLocks/>
          </p:cNvGrpSpPr>
          <p:nvPr/>
        </p:nvGrpSpPr>
        <p:grpSpPr bwMode="auto">
          <a:xfrm>
            <a:off x="914400" y="4648200"/>
            <a:ext cx="7772400" cy="990600"/>
            <a:chOff x="576" y="2928"/>
            <a:chExt cx="4896" cy="624"/>
          </a:xfrm>
        </p:grpSpPr>
        <p:sp>
          <p:nvSpPr>
            <p:cNvPr id="30728" name="Text Box 23">
              <a:extLst>
                <a:ext uri="{FF2B5EF4-FFF2-40B4-BE49-F238E27FC236}">
                  <a16:creationId xmlns:a16="http://schemas.microsoft.com/office/drawing/2014/main" id="{C5493777-5C9D-4009-9886-DF122AE735BE}"/>
                </a:ext>
              </a:extLst>
            </p:cNvPr>
            <p:cNvSpPr txBox="1">
              <a:spLocks noChangeArrowheads="1"/>
            </p:cNvSpPr>
            <p:nvPr/>
          </p:nvSpPr>
          <p:spPr bwMode="auto">
            <a:xfrm>
              <a:off x="806" y="2938"/>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取指周期</a:t>
              </a:r>
            </a:p>
          </p:txBody>
        </p:sp>
        <p:sp>
          <p:nvSpPr>
            <p:cNvPr id="30729" name="Text Box 24">
              <a:extLst>
                <a:ext uri="{FF2B5EF4-FFF2-40B4-BE49-F238E27FC236}">
                  <a16:creationId xmlns:a16="http://schemas.microsoft.com/office/drawing/2014/main" id="{6F29967F-0C1D-4019-91AB-12AA034F3BD7}"/>
                </a:ext>
              </a:extLst>
            </p:cNvPr>
            <p:cNvSpPr txBox="1">
              <a:spLocks noChangeArrowheads="1"/>
            </p:cNvSpPr>
            <p:nvPr/>
          </p:nvSpPr>
          <p:spPr bwMode="auto">
            <a:xfrm>
              <a:off x="2076" y="294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间址周期</a:t>
              </a:r>
            </a:p>
          </p:txBody>
        </p:sp>
        <p:sp>
          <p:nvSpPr>
            <p:cNvPr id="30730" name="Freeform 25">
              <a:extLst>
                <a:ext uri="{FF2B5EF4-FFF2-40B4-BE49-F238E27FC236}">
                  <a16:creationId xmlns:a16="http://schemas.microsoft.com/office/drawing/2014/main" id="{3613F953-0C0E-4372-A040-23F92458AEDE}"/>
                </a:ext>
              </a:extLst>
            </p:cNvPr>
            <p:cNvSpPr>
              <a:spLocks/>
            </p:cNvSpPr>
            <p:nvPr/>
          </p:nvSpPr>
          <p:spPr bwMode="auto">
            <a:xfrm>
              <a:off x="576" y="3180"/>
              <a:ext cx="4896" cy="1"/>
            </a:xfrm>
            <a:custGeom>
              <a:avLst/>
              <a:gdLst>
                <a:gd name="T0" fmla="*/ 0 w 4896"/>
                <a:gd name="T1" fmla="*/ 0 h 1"/>
                <a:gd name="T2" fmla="*/ 4896 w 4896"/>
                <a:gd name="T3" fmla="*/ 0 h 1"/>
                <a:gd name="T4" fmla="*/ 0 60000 65536"/>
                <a:gd name="T5" fmla="*/ 0 60000 65536"/>
                <a:gd name="T6" fmla="*/ 0 w 4896"/>
                <a:gd name="T7" fmla="*/ 0 h 1"/>
                <a:gd name="T8" fmla="*/ 4896 w 4896"/>
                <a:gd name="T9" fmla="*/ 1 h 1"/>
              </a:gdLst>
              <a:ahLst/>
              <a:cxnLst>
                <a:cxn ang="T4">
                  <a:pos x="T0" y="T1"/>
                </a:cxn>
                <a:cxn ang="T5">
                  <a:pos x="T2" y="T3"/>
                </a:cxn>
              </a:cxnLst>
              <a:rect l="T6" t="T7" r="T8" b="T9"/>
              <a:pathLst>
                <a:path w="4896" h="1">
                  <a:moveTo>
                    <a:pt x="0" y="0"/>
                  </a:moveTo>
                  <a:lnTo>
                    <a:pt x="4896"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31" name="Line 26">
              <a:extLst>
                <a:ext uri="{FF2B5EF4-FFF2-40B4-BE49-F238E27FC236}">
                  <a16:creationId xmlns:a16="http://schemas.microsoft.com/office/drawing/2014/main" id="{E3BB3F5E-E883-4BC8-A9C0-080DC14F5E0E}"/>
                </a:ext>
              </a:extLst>
            </p:cNvPr>
            <p:cNvSpPr>
              <a:spLocks noChangeShapeType="1"/>
            </p:cNvSpPr>
            <p:nvPr/>
          </p:nvSpPr>
          <p:spPr bwMode="auto">
            <a:xfrm>
              <a:off x="576" y="2940"/>
              <a:ext cx="0" cy="6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32" name="Line 27">
              <a:extLst>
                <a:ext uri="{FF2B5EF4-FFF2-40B4-BE49-F238E27FC236}">
                  <a16:creationId xmlns:a16="http://schemas.microsoft.com/office/drawing/2014/main" id="{A541652C-96A0-4E7B-A725-5B961E2A41E8}"/>
                </a:ext>
              </a:extLst>
            </p:cNvPr>
            <p:cNvSpPr>
              <a:spLocks noChangeShapeType="1"/>
            </p:cNvSpPr>
            <p:nvPr/>
          </p:nvSpPr>
          <p:spPr bwMode="auto">
            <a:xfrm>
              <a:off x="1824" y="2940"/>
              <a:ext cx="0" cy="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33" name="Line 28">
              <a:extLst>
                <a:ext uri="{FF2B5EF4-FFF2-40B4-BE49-F238E27FC236}">
                  <a16:creationId xmlns:a16="http://schemas.microsoft.com/office/drawing/2014/main" id="{C14FF3CF-0DC0-4852-B36B-A6127DC49FC1}"/>
                </a:ext>
              </a:extLst>
            </p:cNvPr>
            <p:cNvSpPr>
              <a:spLocks noChangeShapeType="1"/>
            </p:cNvSpPr>
            <p:nvPr/>
          </p:nvSpPr>
          <p:spPr bwMode="auto">
            <a:xfrm>
              <a:off x="5472" y="2940"/>
              <a:ext cx="0" cy="6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34" name="Text Box 29">
              <a:extLst>
                <a:ext uri="{FF2B5EF4-FFF2-40B4-BE49-F238E27FC236}">
                  <a16:creationId xmlns:a16="http://schemas.microsoft.com/office/drawing/2014/main" id="{E94AD34D-7DB1-445C-A7F6-B7410638748F}"/>
                </a:ext>
              </a:extLst>
            </p:cNvPr>
            <p:cNvSpPr txBox="1">
              <a:spLocks noChangeArrowheads="1"/>
            </p:cNvSpPr>
            <p:nvPr/>
          </p:nvSpPr>
          <p:spPr bwMode="auto">
            <a:xfrm>
              <a:off x="2648" y="3226"/>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指令周期</a:t>
              </a:r>
            </a:p>
          </p:txBody>
        </p:sp>
        <p:sp>
          <p:nvSpPr>
            <p:cNvPr id="30735" name="Freeform 30">
              <a:extLst>
                <a:ext uri="{FF2B5EF4-FFF2-40B4-BE49-F238E27FC236}">
                  <a16:creationId xmlns:a16="http://schemas.microsoft.com/office/drawing/2014/main" id="{2C201997-EF91-4E67-A07E-D0D5DCC33109}"/>
                </a:ext>
              </a:extLst>
            </p:cNvPr>
            <p:cNvSpPr>
              <a:spLocks/>
            </p:cNvSpPr>
            <p:nvPr/>
          </p:nvSpPr>
          <p:spPr bwMode="auto">
            <a:xfrm>
              <a:off x="3720" y="3323"/>
              <a:ext cx="1752" cy="1"/>
            </a:xfrm>
            <a:custGeom>
              <a:avLst/>
              <a:gdLst>
                <a:gd name="T0" fmla="*/ 0 w 1752"/>
                <a:gd name="T1" fmla="*/ 1 h 1"/>
                <a:gd name="T2" fmla="*/ 1752 w 1752"/>
                <a:gd name="T3" fmla="*/ 0 h 1"/>
                <a:gd name="T4" fmla="*/ 0 60000 65536"/>
                <a:gd name="T5" fmla="*/ 0 60000 65536"/>
                <a:gd name="T6" fmla="*/ 0 w 1752"/>
                <a:gd name="T7" fmla="*/ 0 h 1"/>
                <a:gd name="T8" fmla="*/ 1752 w 1752"/>
                <a:gd name="T9" fmla="*/ 1 h 1"/>
              </a:gdLst>
              <a:ahLst/>
              <a:cxnLst>
                <a:cxn ang="T4">
                  <a:pos x="T0" y="T1"/>
                </a:cxn>
                <a:cxn ang="T5">
                  <a:pos x="T2" y="T3"/>
                </a:cxn>
              </a:cxnLst>
              <a:rect l="T6" t="T7" r="T8" b="T9"/>
              <a:pathLst>
                <a:path w="1752" h="1">
                  <a:moveTo>
                    <a:pt x="0" y="1"/>
                  </a:moveTo>
                  <a:lnTo>
                    <a:pt x="1752" y="0"/>
                  </a:lnTo>
                </a:path>
              </a:pathLst>
            </a:custGeom>
            <a:noFill/>
            <a:ln w="952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36" name="Freeform 31">
              <a:extLst>
                <a:ext uri="{FF2B5EF4-FFF2-40B4-BE49-F238E27FC236}">
                  <a16:creationId xmlns:a16="http://schemas.microsoft.com/office/drawing/2014/main" id="{AA604B30-77F9-488F-A180-4568C331D3A3}"/>
                </a:ext>
              </a:extLst>
            </p:cNvPr>
            <p:cNvSpPr>
              <a:spLocks/>
            </p:cNvSpPr>
            <p:nvPr/>
          </p:nvSpPr>
          <p:spPr bwMode="auto">
            <a:xfrm>
              <a:off x="591" y="3321"/>
              <a:ext cx="1773" cy="1"/>
            </a:xfrm>
            <a:custGeom>
              <a:avLst/>
              <a:gdLst>
                <a:gd name="T0" fmla="*/ 1773 w 1773"/>
                <a:gd name="T1" fmla="*/ 0 h 1"/>
                <a:gd name="T2" fmla="*/ 0 w 1773"/>
                <a:gd name="T3" fmla="*/ 1 h 1"/>
                <a:gd name="T4" fmla="*/ 0 60000 65536"/>
                <a:gd name="T5" fmla="*/ 0 60000 65536"/>
                <a:gd name="T6" fmla="*/ 0 w 1773"/>
                <a:gd name="T7" fmla="*/ 0 h 1"/>
                <a:gd name="T8" fmla="*/ 1773 w 1773"/>
                <a:gd name="T9" fmla="*/ 1 h 1"/>
              </a:gdLst>
              <a:ahLst/>
              <a:cxnLst>
                <a:cxn ang="T4">
                  <a:pos x="T0" y="T1"/>
                </a:cxn>
                <a:cxn ang="T5">
                  <a:pos x="T2" y="T3"/>
                </a:cxn>
              </a:cxnLst>
              <a:rect l="T6" t="T7" r="T8" b="T9"/>
              <a:pathLst>
                <a:path w="1773" h="1">
                  <a:moveTo>
                    <a:pt x="1773" y="0"/>
                  </a:moveTo>
                  <a:lnTo>
                    <a:pt x="0" y="1"/>
                  </a:lnTo>
                </a:path>
              </a:pathLst>
            </a:custGeom>
            <a:noFill/>
            <a:ln w="952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37" name="Line 32">
              <a:extLst>
                <a:ext uri="{FF2B5EF4-FFF2-40B4-BE49-F238E27FC236}">
                  <a16:creationId xmlns:a16="http://schemas.microsoft.com/office/drawing/2014/main" id="{8A2B3429-DD4D-4915-B047-59947FDF17A6}"/>
                </a:ext>
              </a:extLst>
            </p:cNvPr>
            <p:cNvSpPr>
              <a:spLocks noChangeShapeType="1"/>
            </p:cNvSpPr>
            <p:nvPr/>
          </p:nvSpPr>
          <p:spPr bwMode="auto">
            <a:xfrm flipH="1">
              <a:off x="576" y="3082"/>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38" name="Line 33">
              <a:extLst>
                <a:ext uri="{FF2B5EF4-FFF2-40B4-BE49-F238E27FC236}">
                  <a16:creationId xmlns:a16="http://schemas.microsoft.com/office/drawing/2014/main" id="{A729C419-867F-40F3-B4C6-10952B30ACE1}"/>
                </a:ext>
              </a:extLst>
            </p:cNvPr>
            <p:cNvSpPr>
              <a:spLocks noChangeShapeType="1"/>
            </p:cNvSpPr>
            <p:nvPr/>
          </p:nvSpPr>
          <p:spPr bwMode="auto">
            <a:xfrm rot="10800000" flipH="1">
              <a:off x="1584" y="3082"/>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39" name="Line 34">
              <a:extLst>
                <a:ext uri="{FF2B5EF4-FFF2-40B4-BE49-F238E27FC236}">
                  <a16:creationId xmlns:a16="http://schemas.microsoft.com/office/drawing/2014/main" id="{E60504F1-85C8-41A6-9AFD-3E7E9D60DE54}"/>
                </a:ext>
              </a:extLst>
            </p:cNvPr>
            <p:cNvSpPr>
              <a:spLocks noChangeShapeType="1"/>
            </p:cNvSpPr>
            <p:nvPr/>
          </p:nvSpPr>
          <p:spPr bwMode="auto">
            <a:xfrm flipH="1">
              <a:off x="1824" y="3082"/>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40" name="Line 35">
              <a:extLst>
                <a:ext uri="{FF2B5EF4-FFF2-40B4-BE49-F238E27FC236}">
                  <a16:creationId xmlns:a16="http://schemas.microsoft.com/office/drawing/2014/main" id="{069C57E0-94C9-4558-9E77-17949DFB1B84}"/>
                </a:ext>
              </a:extLst>
            </p:cNvPr>
            <p:cNvSpPr>
              <a:spLocks noChangeShapeType="1"/>
            </p:cNvSpPr>
            <p:nvPr/>
          </p:nvSpPr>
          <p:spPr bwMode="auto">
            <a:xfrm rot="10800000" flipH="1">
              <a:off x="2784" y="3082"/>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41" name="Text Box 36">
              <a:extLst>
                <a:ext uri="{FF2B5EF4-FFF2-40B4-BE49-F238E27FC236}">
                  <a16:creationId xmlns:a16="http://schemas.microsoft.com/office/drawing/2014/main" id="{3C85F99E-0B9F-4C80-BE8B-10BA944FF867}"/>
                </a:ext>
              </a:extLst>
            </p:cNvPr>
            <p:cNvSpPr txBox="1">
              <a:spLocks noChangeArrowheads="1"/>
            </p:cNvSpPr>
            <p:nvPr/>
          </p:nvSpPr>
          <p:spPr bwMode="auto">
            <a:xfrm>
              <a:off x="3276" y="2938"/>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执行周期</a:t>
              </a:r>
            </a:p>
          </p:txBody>
        </p:sp>
        <p:sp>
          <p:nvSpPr>
            <p:cNvPr id="30742" name="Line 37">
              <a:extLst>
                <a:ext uri="{FF2B5EF4-FFF2-40B4-BE49-F238E27FC236}">
                  <a16:creationId xmlns:a16="http://schemas.microsoft.com/office/drawing/2014/main" id="{B2E54F26-8B45-4F32-8EEA-D14837186159}"/>
                </a:ext>
              </a:extLst>
            </p:cNvPr>
            <p:cNvSpPr>
              <a:spLocks noChangeShapeType="1"/>
            </p:cNvSpPr>
            <p:nvPr/>
          </p:nvSpPr>
          <p:spPr bwMode="auto">
            <a:xfrm>
              <a:off x="3024" y="2938"/>
              <a:ext cx="0" cy="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43" name="Line 38">
              <a:extLst>
                <a:ext uri="{FF2B5EF4-FFF2-40B4-BE49-F238E27FC236}">
                  <a16:creationId xmlns:a16="http://schemas.microsoft.com/office/drawing/2014/main" id="{AE6983C2-F2F8-4B97-B8F7-AF8EAFBEBD78}"/>
                </a:ext>
              </a:extLst>
            </p:cNvPr>
            <p:cNvSpPr>
              <a:spLocks noChangeShapeType="1"/>
            </p:cNvSpPr>
            <p:nvPr/>
          </p:nvSpPr>
          <p:spPr bwMode="auto">
            <a:xfrm flipH="1">
              <a:off x="3024" y="3080"/>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44" name="Line 39">
              <a:extLst>
                <a:ext uri="{FF2B5EF4-FFF2-40B4-BE49-F238E27FC236}">
                  <a16:creationId xmlns:a16="http://schemas.microsoft.com/office/drawing/2014/main" id="{6033BBCB-D052-41C9-9828-86E99F939783}"/>
                </a:ext>
              </a:extLst>
            </p:cNvPr>
            <p:cNvSpPr>
              <a:spLocks noChangeShapeType="1"/>
            </p:cNvSpPr>
            <p:nvPr/>
          </p:nvSpPr>
          <p:spPr bwMode="auto">
            <a:xfrm rot="10800000" flipH="1">
              <a:off x="4032" y="3080"/>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45" name="Line 40">
              <a:extLst>
                <a:ext uri="{FF2B5EF4-FFF2-40B4-BE49-F238E27FC236}">
                  <a16:creationId xmlns:a16="http://schemas.microsoft.com/office/drawing/2014/main" id="{52D0EA66-E259-4C1C-8340-CFAB7961E4B6}"/>
                </a:ext>
              </a:extLst>
            </p:cNvPr>
            <p:cNvSpPr>
              <a:spLocks noChangeShapeType="1"/>
            </p:cNvSpPr>
            <p:nvPr/>
          </p:nvSpPr>
          <p:spPr bwMode="auto">
            <a:xfrm>
              <a:off x="4272" y="2938"/>
              <a:ext cx="0" cy="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46" name="Line 41">
              <a:extLst>
                <a:ext uri="{FF2B5EF4-FFF2-40B4-BE49-F238E27FC236}">
                  <a16:creationId xmlns:a16="http://schemas.microsoft.com/office/drawing/2014/main" id="{E60A069C-0657-46A2-B566-3B7FD4C01105}"/>
                </a:ext>
              </a:extLst>
            </p:cNvPr>
            <p:cNvSpPr>
              <a:spLocks noChangeShapeType="1"/>
            </p:cNvSpPr>
            <p:nvPr/>
          </p:nvSpPr>
          <p:spPr bwMode="auto">
            <a:xfrm flipH="1">
              <a:off x="4272" y="3072"/>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47" name="Text Box 42">
              <a:extLst>
                <a:ext uri="{FF2B5EF4-FFF2-40B4-BE49-F238E27FC236}">
                  <a16:creationId xmlns:a16="http://schemas.microsoft.com/office/drawing/2014/main" id="{9BB307A8-E705-4B2E-9DB4-AF3A7420F56D}"/>
                </a:ext>
              </a:extLst>
            </p:cNvPr>
            <p:cNvSpPr txBox="1">
              <a:spLocks noChangeArrowheads="1"/>
            </p:cNvSpPr>
            <p:nvPr/>
          </p:nvSpPr>
          <p:spPr bwMode="auto">
            <a:xfrm>
              <a:off x="4520" y="2928"/>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中断周期</a:t>
              </a:r>
            </a:p>
          </p:txBody>
        </p:sp>
        <p:sp>
          <p:nvSpPr>
            <p:cNvPr id="30748" name="Line 43">
              <a:extLst>
                <a:ext uri="{FF2B5EF4-FFF2-40B4-BE49-F238E27FC236}">
                  <a16:creationId xmlns:a16="http://schemas.microsoft.com/office/drawing/2014/main" id="{544CA2DE-C469-4F8F-93C7-3B285B071B54}"/>
                </a:ext>
              </a:extLst>
            </p:cNvPr>
            <p:cNvSpPr>
              <a:spLocks noChangeShapeType="1"/>
            </p:cNvSpPr>
            <p:nvPr/>
          </p:nvSpPr>
          <p:spPr bwMode="auto">
            <a:xfrm rot="10800000" flipH="1">
              <a:off x="5232" y="3072"/>
              <a:ext cx="24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0727" name="AutoShape 45">
            <a:hlinkClick r:id="rId2" action="ppaction://hlinksldjump" highlightClick="1"/>
            <a:extLst>
              <a:ext uri="{FF2B5EF4-FFF2-40B4-BE49-F238E27FC236}">
                <a16:creationId xmlns:a16="http://schemas.microsoft.com/office/drawing/2014/main" id="{C2D07644-9518-4066-9E4A-E3F2EBA8B80F}"/>
              </a:ext>
            </a:extLst>
          </p:cNvPr>
          <p:cNvSpPr>
            <a:spLocks noChangeArrowheads="1"/>
          </p:cNvSpPr>
          <p:nvPr/>
        </p:nvSpPr>
        <p:spPr bwMode="auto">
          <a:xfrm>
            <a:off x="8589963" y="6516688"/>
            <a:ext cx="539750" cy="333375"/>
          </a:xfrm>
          <a:prstGeom prst="actionButtonEnd">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99964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91"/>
                                        </p:tgtEl>
                                        <p:attrNameLst>
                                          <p:attrName>style.visibility</p:attrName>
                                        </p:attrNameLst>
                                      </p:cBhvr>
                                      <p:to>
                                        <p:strVal val="visible"/>
                                      </p:to>
                                    </p:set>
                                    <p:animEffect transition="in" filter="blinds(horizontal)">
                                      <p:cBhvr>
                                        <p:cTn id="12" dur="500"/>
                                        <p:tgtEl>
                                          <p:spTgt spid="122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60BE93C4-B744-4A3E-AB61-90303D5AC9B4}"/>
              </a:ext>
            </a:extLst>
          </p:cNvPr>
          <p:cNvSpPr txBox="1">
            <a:spLocks noChangeArrowheads="1"/>
          </p:cNvSpPr>
          <p:nvPr/>
        </p:nvSpPr>
        <p:spPr bwMode="auto">
          <a:xfrm>
            <a:off x="609600" y="3810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5.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指令周期流程</a:t>
            </a:r>
          </a:p>
        </p:txBody>
      </p:sp>
      <p:sp>
        <p:nvSpPr>
          <p:cNvPr id="13315" name="Rectangle 3">
            <a:extLst>
              <a:ext uri="{FF2B5EF4-FFF2-40B4-BE49-F238E27FC236}">
                <a16:creationId xmlns:a16="http://schemas.microsoft.com/office/drawing/2014/main" id="{3020526B-2E8B-4DB2-A759-498054CB2F94}"/>
              </a:ext>
            </a:extLst>
          </p:cNvPr>
          <p:cNvSpPr>
            <a:spLocks noChangeArrowheads="1"/>
          </p:cNvSpPr>
          <p:nvPr/>
        </p:nvSpPr>
        <p:spPr bwMode="auto">
          <a:xfrm>
            <a:off x="3178175" y="1600200"/>
            <a:ext cx="1235075"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取指周期</a:t>
            </a:r>
          </a:p>
        </p:txBody>
      </p:sp>
      <p:sp>
        <p:nvSpPr>
          <p:cNvPr id="13316" name="Rectangle 4">
            <a:extLst>
              <a:ext uri="{FF2B5EF4-FFF2-40B4-BE49-F238E27FC236}">
                <a16:creationId xmlns:a16="http://schemas.microsoft.com/office/drawing/2014/main" id="{15DEAC97-D631-4706-BDD8-6CB7C7CC5F21}"/>
              </a:ext>
            </a:extLst>
          </p:cNvPr>
          <p:cNvSpPr>
            <a:spLocks noChangeArrowheads="1"/>
          </p:cNvSpPr>
          <p:nvPr/>
        </p:nvSpPr>
        <p:spPr bwMode="auto">
          <a:xfrm>
            <a:off x="3178175" y="3870325"/>
            <a:ext cx="1235075"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执行周期</a:t>
            </a:r>
          </a:p>
        </p:txBody>
      </p:sp>
      <p:grpSp>
        <p:nvGrpSpPr>
          <p:cNvPr id="2" name="Group 5">
            <a:extLst>
              <a:ext uri="{FF2B5EF4-FFF2-40B4-BE49-F238E27FC236}">
                <a16:creationId xmlns:a16="http://schemas.microsoft.com/office/drawing/2014/main" id="{D2F70C97-B321-4E5E-923A-01BAA8CFE079}"/>
              </a:ext>
            </a:extLst>
          </p:cNvPr>
          <p:cNvGrpSpPr>
            <a:grpSpLocks/>
          </p:cNvGrpSpPr>
          <p:nvPr/>
        </p:nvGrpSpPr>
        <p:grpSpPr bwMode="auto">
          <a:xfrm>
            <a:off x="2540000" y="2373313"/>
            <a:ext cx="2741613" cy="763587"/>
            <a:chOff x="836" y="1439"/>
            <a:chExt cx="1727" cy="481"/>
          </a:xfrm>
        </p:grpSpPr>
        <p:sp>
          <p:nvSpPr>
            <p:cNvPr id="31780" name="AutoShape 6">
              <a:extLst>
                <a:ext uri="{FF2B5EF4-FFF2-40B4-BE49-F238E27FC236}">
                  <a16:creationId xmlns:a16="http://schemas.microsoft.com/office/drawing/2014/main" id="{43BC3336-3EDA-4D23-81AD-F4D6190C9917}"/>
                </a:ext>
              </a:extLst>
            </p:cNvPr>
            <p:cNvSpPr>
              <a:spLocks noChangeArrowheads="1"/>
            </p:cNvSpPr>
            <p:nvPr/>
          </p:nvSpPr>
          <p:spPr bwMode="auto">
            <a:xfrm>
              <a:off x="836" y="1439"/>
              <a:ext cx="1727" cy="442"/>
            </a:xfrm>
            <a:prstGeom prst="diamond">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有间址吗？</a:t>
              </a:r>
            </a:p>
          </p:txBody>
        </p:sp>
        <p:sp>
          <p:nvSpPr>
            <p:cNvPr id="31781" name="AutoShape 7">
              <a:extLst>
                <a:ext uri="{FF2B5EF4-FFF2-40B4-BE49-F238E27FC236}">
                  <a16:creationId xmlns:a16="http://schemas.microsoft.com/office/drawing/2014/main" id="{733ECABB-87FD-403E-B016-319F31E97935}"/>
                </a:ext>
              </a:extLst>
            </p:cNvPr>
            <p:cNvSpPr>
              <a:spLocks noChangeArrowheads="1"/>
            </p:cNvSpPr>
            <p:nvPr/>
          </p:nvSpPr>
          <p:spPr bwMode="auto">
            <a:xfrm>
              <a:off x="1008" y="1440"/>
              <a:ext cx="1248" cy="480"/>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 name="Group 8">
            <a:extLst>
              <a:ext uri="{FF2B5EF4-FFF2-40B4-BE49-F238E27FC236}">
                <a16:creationId xmlns:a16="http://schemas.microsoft.com/office/drawing/2014/main" id="{4DC38D31-C72C-4652-BD5D-16BA56E2BF18}"/>
              </a:ext>
            </a:extLst>
          </p:cNvPr>
          <p:cNvGrpSpPr>
            <a:grpSpLocks/>
          </p:cNvGrpSpPr>
          <p:nvPr/>
        </p:nvGrpSpPr>
        <p:grpSpPr bwMode="auto">
          <a:xfrm>
            <a:off x="2813050" y="4648200"/>
            <a:ext cx="1981200" cy="762000"/>
            <a:chOff x="1008" y="2496"/>
            <a:chExt cx="1248" cy="480"/>
          </a:xfrm>
        </p:grpSpPr>
        <p:sp>
          <p:nvSpPr>
            <p:cNvPr id="31778" name="AutoShape 9">
              <a:extLst>
                <a:ext uri="{FF2B5EF4-FFF2-40B4-BE49-F238E27FC236}">
                  <a16:creationId xmlns:a16="http://schemas.microsoft.com/office/drawing/2014/main" id="{C128F427-0B16-4211-B06C-80E0A0FABC90}"/>
                </a:ext>
              </a:extLst>
            </p:cNvPr>
            <p:cNvSpPr>
              <a:spLocks noChangeArrowheads="1"/>
            </p:cNvSpPr>
            <p:nvPr/>
          </p:nvSpPr>
          <p:spPr bwMode="auto">
            <a:xfrm>
              <a:off x="1008" y="2496"/>
              <a:ext cx="1248" cy="480"/>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79" name="Text Box 10">
              <a:extLst>
                <a:ext uri="{FF2B5EF4-FFF2-40B4-BE49-F238E27FC236}">
                  <a16:creationId xmlns:a16="http://schemas.microsoft.com/office/drawing/2014/main" id="{449F4B4F-8728-4F09-BFF3-5961527AF31F}"/>
                </a:ext>
              </a:extLst>
            </p:cNvPr>
            <p:cNvSpPr txBox="1">
              <a:spLocks noChangeArrowheads="1"/>
            </p:cNvSpPr>
            <p:nvPr/>
          </p:nvSpPr>
          <p:spPr bwMode="auto">
            <a:xfrm>
              <a:off x="1200" y="2592"/>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有中断吗？</a:t>
              </a:r>
            </a:p>
          </p:txBody>
        </p:sp>
      </p:grpSp>
      <p:sp>
        <p:nvSpPr>
          <p:cNvPr id="13323" name="Rectangle 11">
            <a:extLst>
              <a:ext uri="{FF2B5EF4-FFF2-40B4-BE49-F238E27FC236}">
                <a16:creationId xmlns:a16="http://schemas.microsoft.com/office/drawing/2014/main" id="{2CAC744F-C670-4F7E-92AA-07A2CEF579EB}"/>
              </a:ext>
            </a:extLst>
          </p:cNvPr>
          <p:cNvSpPr>
            <a:spLocks noChangeArrowheads="1"/>
          </p:cNvSpPr>
          <p:nvPr/>
        </p:nvSpPr>
        <p:spPr bwMode="auto">
          <a:xfrm>
            <a:off x="5565775" y="2986088"/>
            <a:ext cx="1235075"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间址周期</a:t>
            </a:r>
          </a:p>
        </p:txBody>
      </p:sp>
      <p:sp>
        <p:nvSpPr>
          <p:cNvPr id="13324" name="Text Box 12">
            <a:extLst>
              <a:ext uri="{FF2B5EF4-FFF2-40B4-BE49-F238E27FC236}">
                <a16:creationId xmlns:a16="http://schemas.microsoft.com/office/drawing/2014/main" id="{D9A0DA43-F002-452B-B499-D28BACE25C4B}"/>
              </a:ext>
            </a:extLst>
          </p:cNvPr>
          <p:cNvSpPr txBox="1">
            <a:spLocks noChangeArrowheads="1"/>
          </p:cNvSpPr>
          <p:nvPr/>
        </p:nvSpPr>
        <p:spPr bwMode="auto">
          <a:xfrm>
            <a:off x="5565775" y="5257800"/>
            <a:ext cx="1235075"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中断周期</a:t>
            </a:r>
          </a:p>
        </p:txBody>
      </p:sp>
      <p:sp>
        <p:nvSpPr>
          <p:cNvPr id="13325" name="Freeform 13">
            <a:extLst>
              <a:ext uri="{FF2B5EF4-FFF2-40B4-BE49-F238E27FC236}">
                <a16:creationId xmlns:a16="http://schemas.microsoft.com/office/drawing/2014/main" id="{7785C641-9A97-4694-8365-0E58E6A34F25}"/>
              </a:ext>
            </a:extLst>
          </p:cNvPr>
          <p:cNvSpPr>
            <a:spLocks/>
          </p:cNvSpPr>
          <p:nvPr/>
        </p:nvSpPr>
        <p:spPr bwMode="auto">
          <a:xfrm>
            <a:off x="3803650" y="2019300"/>
            <a:ext cx="1588" cy="342900"/>
          </a:xfrm>
          <a:custGeom>
            <a:avLst/>
            <a:gdLst>
              <a:gd name="T0" fmla="*/ 0 w 1"/>
              <a:gd name="T1" fmla="*/ 0 h 216"/>
              <a:gd name="T2" fmla="*/ 2521744 w 1"/>
              <a:gd name="T3" fmla="*/ 544353795 h 216"/>
              <a:gd name="T4" fmla="*/ 0 60000 65536"/>
              <a:gd name="T5" fmla="*/ 0 60000 65536"/>
              <a:gd name="T6" fmla="*/ 0 w 1"/>
              <a:gd name="T7" fmla="*/ 0 h 216"/>
              <a:gd name="T8" fmla="*/ 1 w 1"/>
              <a:gd name="T9" fmla="*/ 216 h 216"/>
            </a:gdLst>
            <a:ahLst/>
            <a:cxnLst>
              <a:cxn ang="T4">
                <a:pos x="T0" y="T1"/>
              </a:cxn>
              <a:cxn ang="T5">
                <a:pos x="T2" y="T3"/>
              </a:cxn>
            </a:cxnLst>
            <a:rect l="T6" t="T7" r="T8" b="T9"/>
            <a:pathLst>
              <a:path w="1" h="216">
                <a:moveTo>
                  <a:pt x="0" y="0"/>
                </a:moveTo>
                <a:lnTo>
                  <a:pt x="1" y="216"/>
                </a:lnTo>
              </a:path>
            </a:pathLst>
          </a:custGeom>
          <a:noFill/>
          <a:ln w="285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6" name="Freeform 14">
            <a:extLst>
              <a:ext uri="{FF2B5EF4-FFF2-40B4-BE49-F238E27FC236}">
                <a16:creationId xmlns:a16="http://schemas.microsoft.com/office/drawing/2014/main" id="{AF53B01F-EF97-44BB-8EA4-F3CCF1ED907C}"/>
              </a:ext>
            </a:extLst>
          </p:cNvPr>
          <p:cNvSpPr>
            <a:spLocks/>
          </p:cNvSpPr>
          <p:nvPr/>
        </p:nvSpPr>
        <p:spPr bwMode="auto">
          <a:xfrm>
            <a:off x="3803650" y="1257300"/>
            <a:ext cx="1588" cy="342900"/>
          </a:xfrm>
          <a:custGeom>
            <a:avLst/>
            <a:gdLst>
              <a:gd name="T0" fmla="*/ 0 w 1"/>
              <a:gd name="T1" fmla="*/ 0 h 216"/>
              <a:gd name="T2" fmla="*/ 2521744 w 1"/>
              <a:gd name="T3" fmla="*/ 544353795 h 216"/>
              <a:gd name="T4" fmla="*/ 0 60000 65536"/>
              <a:gd name="T5" fmla="*/ 0 60000 65536"/>
              <a:gd name="T6" fmla="*/ 0 w 1"/>
              <a:gd name="T7" fmla="*/ 0 h 216"/>
              <a:gd name="T8" fmla="*/ 1 w 1"/>
              <a:gd name="T9" fmla="*/ 216 h 216"/>
            </a:gdLst>
            <a:ahLst/>
            <a:cxnLst>
              <a:cxn ang="T4">
                <a:pos x="T0" y="T1"/>
              </a:cxn>
              <a:cxn ang="T5">
                <a:pos x="T2" y="T3"/>
              </a:cxn>
            </a:cxnLst>
            <a:rect l="T6" t="T7" r="T8" b="T9"/>
            <a:pathLst>
              <a:path w="1" h="216">
                <a:moveTo>
                  <a:pt x="0" y="0"/>
                </a:moveTo>
                <a:lnTo>
                  <a:pt x="1" y="216"/>
                </a:lnTo>
              </a:path>
            </a:pathLst>
          </a:custGeom>
          <a:noFill/>
          <a:ln w="285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7" name="Freeform 15">
            <a:extLst>
              <a:ext uri="{FF2B5EF4-FFF2-40B4-BE49-F238E27FC236}">
                <a16:creationId xmlns:a16="http://schemas.microsoft.com/office/drawing/2014/main" id="{23CF1465-5B19-4582-95C8-24A313E554AD}"/>
              </a:ext>
            </a:extLst>
          </p:cNvPr>
          <p:cNvSpPr>
            <a:spLocks/>
          </p:cNvSpPr>
          <p:nvPr/>
        </p:nvSpPr>
        <p:spPr bwMode="auto">
          <a:xfrm>
            <a:off x="3803650" y="4305300"/>
            <a:ext cx="1588" cy="342900"/>
          </a:xfrm>
          <a:custGeom>
            <a:avLst/>
            <a:gdLst>
              <a:gd name="T0" fmla="*/ 0 w 1"/>
              <a:gd name="T1" fmla="*/ 0 h 216"/>
              <a:gd name="T2" fmla="*/ 2521744 w 1"/>
              <a:gd name="T3" fmla="*/ 544353795 h 216"/>
              <a:gd name="T4" fmla="*/ 0 60000 65536"/>
              <a:gd name="T5" fmla="*/ 0 60000 65536"/>
              <a:gd name="T6" fmla="*/ 0 w 1"/>
              <a:gd name="T7" fmla="*/ 0 h 216"/>
              <a:gd name="T8" fmla="*/ 1 w 1"/>
              <a:gd name="T9" fmla="*/ 216 h 216"/>
            </a:gdLst>
            <a:ahLst/>
            <a:cxnLst>
              <a:cxn ang="T4">
                <a:pos x="T0" y="T1"/>
              </a:cxn>
              <a:cxn ang="T5">
                <a:pos x="T2" y="T3"/>
              </a:cxn>
            </a:cxnLst>
            <a:rect l="T6" t="T7" r="T8" b="T9"/>
            <a:pathLst>
              <a:path w="1" h="216">
                <a:moveTo>
                  <a:pt x="0" y="0"/>
                </a:moveTo>
                <a:lnTo>
                  <a:pt x="1" y="216"/>
                </a:lnTo>
              </a:path>
            </a:pathLst>
          </a:custGeom>
          <a:noFill/>
          <a:ln w="285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4" name="Group 16">
            <a:extLst>
              <a:ext uri="{FF2B5EF4-FFF2-40B4-BE49-F238E27FC236}">
                <a16:creationId xmlns:a16="http://schemas.microsoft.com/office/drawing/2014/main" id="{34BBC40D-9B5F-45F4-B2D0-A069F2AB00B3}"/>
              </a:ext>
            </a:extLst>
          </p:cNvPr>
          <p:cNvGrpSpPr>
            <a:grpSpLocks/>
          </p:cNvGrpSpPr>
          <p:nvPr/>
        </p:nvGrpSpPr>
        <p:grpSpPr bwMode="auto">
          <a:xfrm>
            <a:off x="3803650" y="3400425"/>
            <a:ext cx="2362200" cy="268288"/>
            <a:chOff x="2396" y="2142"/>
            <a:chExt cx="1488" cy="169"/>
          </a:xfrm>
        </p:grpSpPr>
        <p:sp>
          <p:nvSpPr>
            <p:cNvPr id="31776" name="Freeform 17">
              <a:extLst>
                <a:ext uri="{FF2B5EF4-FFF2-40B4-BE49-F238E27FC236}">
                  <a16:creationId xmlns:a16="http://schemas.microsoft.com/office/drawing/2014/main" id="{59795EB4-7A9F-4B82-8406-DB179CEADA38}"/>
                </a:ext>
              </a:extLst>
            </p:cNvPr>
            <p:cNvSpPr>
              <a:spLocks/>
            </p:cNvSpPr>
            <p:nvPr/>
          </p:nvSpPr>
          <p:spPr bwMode="auto">
            <a:xfrm>
              <a:off x="3882" y="2142"/>
              <a:ext cx="2" cy="169"/>
            </a:xfrm>
            <a:custGeom>
              <a:avLst/>
              <a:gdLst>
                <a:gd name="T0" fmla="*/ 0 w 2"/>
                <a:gd name="T1" fmla="*/ 0 h 169"/>
                <a:gd name="T2" fmla="*/ 2 w 2"/>
                <a:gd name="T3" fmla="*/ 169 h 169"/>
                <a:gd name="T4" fmla="*/ 0 60000 65536"/>
                <a:gd name="T5" fmla="*/ 0 60000 65536"/>
                <a:gd name="T6" fmla="*/ 0 w 2"/>
                <a:gd name="T7" fmla="*/ 0 h 169"/>
                <a:gd name="T8" fmla="*/ 2 w 2"/>
                <a:gd name="T9" fmla="*/ 169 h 169"/>
              </a:gdLst>
              <a:ahLst/>
              <a:cxnLst>
                <a:cxn ang="T4">
                  <a:pos x="T0" y="T1"/>
                </a:cxn>
                <a:cxn ang="T5">
                  <a:pos x="T2" y="T3"/>
                </a:cxn>
              </a:cxnLst>
              <a:rect l="T6" t="T7" r="T8" b="T9"/>
              <a:pathLst>
                <a:path w="2" h="169">
                  <a:moveTo>
                    <a:pt x="0" y="0"/>
                  </a:moveTo>
                  <a:lnTo>
                    <a:pt x="2" y="169"/>
                  </a:lnTo>
                </a:path>
              </a:pathLst>
            </a:custGeom>
            <a:noFill/>
            <a:ln w="285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77" name="Line 18">
              <a:extLst>
                <a:ext uri="{FF2B5EF4-FFF2-40B4-BE49-F238E27FC236}">
                  <a16:creationId xmlns:a16="http://schemas.microsoft.com/office/drawing/2014/main" id="{303B6C11-C38D-4B02-BC57-FC19D4BC5390}"/>
                </a:ext>
              </a:extLst>
            </p:cNvPr>
            <p:cNvSpPr>
              <a:spLocks noChangeShapeType="1"/>
            </p:cNvSpPr>
            <p:nvPr/>
          </p:nvSpPr>
          <p:spPr bwMode="auto">
            <a:xfrm flipH="1">
              <a:off x="2396" y="2304"/>
              <a:ext cx="1488"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 name="Group 19">
            <a:extLst>
              <a:ext uri="{FF2B5EF4-FFF2-40B4-BE49-F238E27FC236}">
                <a16:creationId xmlns:a16="http://schemas.microsoft.com/office/drawing/2014/main" id="{36087BA3-94C5-46C1-860A-99A59930E329}"/>
              </a:ext>
            </a:extLst>
          </p:cNvPr>
          <p:cNvGrpSpPr>
            <a:grpSpLocks/>
          </p:cNvGrpSpPr>
          <p:nvPr/>
        </p:nvGrpSpPr>
        <p:grpSpPr bwMode="auto">
          <a:xfrm>
            <a:off x="4794250" y="2362200"/>
            <a:ext cx="1371600" cy="619125"/>
            <a:chOff x="3020" y="1488"/>
            <a:chExt cx="864" cy="390"/>
          </a:xfrm>
        </p:grpSpPr>
        <p:sp>
          <p:nvSpPr>
            <p:cNvPr id="31774" name="Freeform 20">
              <a:extLst>
                <a:ext uri="{FF2B5EF4-FFF2-40B4-BE49-F238E27FC236}">
                  <a16:creationId xmlns:a16="http://schemas.microsoft.com/office/drawing/2014/main" id="{9D686FDA-16B6-434C-8B16-95A9A4971F6B}"/>
                </a:ext>
              </a:extLst>
            </p:cNvPr>
            <p:cNvSpPr>
              <a:spLocks/>
            </p:cNvSpPr>
            <p:nvPr/>
          </p:nvSpPr>
          <p:spPr bwMode="auto">
            <a:xfrm>
              <a:off x="3020" y="1728"/>
              <a:ext cx="864" cy="150"/>
            </a:xfrm>
            <a:custGeom>
              <a:avLst/>
              <a:gdLst>
                <a:gd name="T0" fmla="*/ 0 w 864"/>
                <a:gd name="T1" fmla="*/ 0 h 150"/>
                <a:gd name="T2" fmla="*/ 864 w 864"/>
                <a:gd name="T3" fmla="*/ 0 h 150"/>
                <a:gd name="T4" fmla="*/ 862 w 864"/>
                <a:gd name="T5" fmla="*/ 150 h 150"/>
                <a:gd name="T6" fmla="*/ 0 60000 65536"/>
                <a:gd name="T7" fmla="*/ 0 60000 65536"/>
                <a:gd name="T8" fmla="*/ 0 60000 65536"/>
                <a:gd name="T9" fmla="*/ 0 w 864"/>
                <a:gd name="T10" fmla="*/ 0 h 150"/>
                <a:gd name="T11" fmla="*/ 864 w 864"/>
                <a:gd name="T12" fmla="*/ 150 h 150"/>
              </a:gdLst>
              <a:ahLst/>
              <a:cxnLst>
                <a:cxn ang="T6">
                  <a:pos x="T0" y="T1"/>
                </a:cxn>
                <a:cxn ang="T7">
                  <a:pos x="T2" y="T3"/>
                </a:cxn>
                <a:cxn ang="T8">
                  <a:pos x="T4" y="T5"/>
                </a:cxn>
              </a:cxnLst>
              <a:rect l="T9" t="T10" r="T11" b="T12"/>
              <a:pathLst>
                <a:path w="864" h="150">
                  <a:moveTo>
                    <a:pt x="0" y="0"/>
                  </a:moveTo>
                  <a:lnTo>
                    <a:pt x="864" y="0"/>
                  </a:lnTo>
                  <a:lnTo>
                    <a:pt x="862" y="150"/>
                  </a:lnTo>
                </a:path>
              </a:pathLst>
            </a:custGeom>
            <a:noFill/>
            <a:ln w="285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75" name="Text Box 21">
              <a:extLst>
                <a:ext uri="{FF2B5EF4-FFF2-40B4-BE49-F238E27FC236}">
                  <a16:creationId xmlns:a16="http://schemas.microsoft.com/office/drawing/2014/main" id="{49D84785-5811-42AA-A142-599D1D698708}"/>
                </a:ext>
              </a:extLst>
            </p:cNvPr>
            <p:cNvSpPr txBox="1">
              <a:spLocks noChangeArrowheads="1"/>
            </p:cNvSpPr>
            <p:nvPr/>
          </p:nvSpPr>
          <p:spPr bwMode="auto">
            <a:xfrm>
              <a:off x="3068" y="148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是</a:t>
              </a:r>
            </a:p>
          </p:txBody>
        </p:sp>
      </p:grpSp>
      <p:grpSp>
        <p:nvGrpSpPr>
          <p:cNvPr id="6" name="Group 22">
            <a:extLst>
              <a:ext uri="{FF2B5EF4-FFF2-40B4-BE49-F238E27FC236}">
                <a16:creationId xmlns:a16="http://schemas.microsoft.com/office/drawing/2014/main" id="{368DDFE6-9DA8-440E-9CF3-90E8319368C3}"/>
              </a:ext>
            </a:extLst>
          </p:cNvPr>
          <p:cNvGrpSpPr>
            <a:grpSpLocks/>
          </p:cNvGrpSpPr>
          <p:nvPr/>
        </p:nvGrpSpPr>
        <p:grpSpPr bwMode="auto">
          <a:xfrm>
            <a:off x="4794250" y="4632325"/>
            <a:ext cx="1371600" cy="625475"/>
            <a:chOff x="3020" y="2918"/>
            <a:chExt cx="864" cy="394"/>
          </a:xfrm>
        </p:grpSpPr>
        <p:sp>
          <p:nvSpPr>
            <p:cNvPr id="31772" name="Freeform 23">
              <a:extLst>
                <a:ext uri="{FF2B5EF4-FFF2-40B4-BE49-F238E27FC236}">
                  <a16:creationId xmlns:a16="http://schemas.microsoft.com/office/drawing/2014/main" id="{DDB2B5DF-6D43-4BEA-8E3A-C6E8CFB7C94A}"/>
                </a:ext>
              </a:extLst>
            </p:cNvPr>
            <p:cNvSpPr>
              <a:spLocks/>
            </p:cNvSpPr>
            <p:nvPr/>
          </p:nvSpPr>
          <p:spPr bwMode="auto">
            <a:xfrm>
              <a:off x="3020" y="3161"/>
              <a:ext cx="864" cy="151"/>
            </a:xfrm>
            <a:custGeom>
              <a:avLst/>
              <a:gdLst>
                <a:gd name="T0" fmla="*/ 0 w 864"/>
                <a:gd name="T1" fmla="*/ 0 h 151"/>
                <a:gd name="T2" fmla="*/ 864 w 864"/>
                <a:gd name="T3" fmla="*/ 0 h 151"/>
                <a:gd name="T4" fmla="*/ 862 w 864"/>
                <a:gd name="T5" fmla="*/ 151 h 151"/>
                <a:gd name="T6" fmla="*/ 0 60000 65536"/>
                <a:gd name="T7" fmla="*/ 0 60000 65536"/>
                <a:gd name="T8" fmla="*/ 0 60000 65536"/>
                <a:gd name="T9" fmla="*/ 0 w 864"/>
                <a:gd name="T10" fmla="*/ 0 h 151"/>
                <a:gd name="T11" fmla="*/ 864 w 864"/>
                <a:gd name="T12" fmla="*/ 151 h 151"/>
              </a:gdLst>
              <a:ahLst/>
              <a:cxnLst>
                <a:cxn ang="T6">
                  <a:pos x="T0" y="T1"/>
                </a:cxn>
                <a:cxn ang="T7">
                  <a:pos x="T2" y="T3"/>
                </a:cxn>
                <a:cxn ang="T8">
                  <a:pos x="T4" y="T5"/>
                </a:cxn>
              </a:cxnLst>
              <a:rect l="T9" t="T10" r="T11" b="T12"/>
              <a:pathLst>
                <a:path w="864" h="151">
                  <a:moveTo>
                    <a:pt x="0" y="0"/>
                  </a:moveTo>
                  <a:lnTo>
                    <a:pt x="864" y="0"/>
                  </a:lnTo>
                  <a:lnTo>
                    <a:pt x="862" y="151"/>
                  </a:lnTo>
                </a:path>
              </a:pathLst>
            </a:custGeom>
            <a:noFill/>
            <a:ln w="285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73" name="Text Box 24">
              <a:extLst>
                <a:ext uri="{FF2B5EF4-FFF2-40B4-BE49-F238E27FC236}">
                  <a16:creationId xmlns:a16="http://schemas.microsoft.com/office/drawing/2014/main" id="{6D77CB46-15E4-4E52-ADAC-C130B45C058F}"/>
                </a:ext>
              </a:extLst>
            </p:cNvPr>
            <p:cNvSpPr txBox="1">
              <a:spLocks noChangeArrowheads="1"/>
            </p:cNvSpPr>
            <p:nvPr/>
          </p:nvSpPr>
          <p:spPr bwMode="auto">
            <a:xfrm>
              <a:off x="3068" y="291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是</a:t>
              </a:r>
            </a:p>
          </p:txBody>
        </p:sp>
      </p:grpSp>
      <p:grpSp>
        <p:nvGrpSpPr>
          <p:cNvPr id="7" name="Group 25">
            <a:extLst>
              <a:ext uri="{FF2B5EF4-FFF2-40B4-BE49-F238E27FC236}">
                <a16:creationId xmlns:a16="http://schemas.microsoft.com/office/drawing/2014/main" id="{584F0438-E35B-4113-8ADC-86AF771EAC1D}"/>
              </a:ext>
            </a:extLst>
          </p:cNvPr>
          <p:cNvGrpSpPr>
            <a:grpSpLocks/>
          </p:cNvGrpSpPr>
          <p:nvPr/>
        </p:nvGrpSpPr>
        <p:grpSpPr bwMode="auto">
          <a:xfrm>
            <a:off x="3803650" y="3121025"/>
            <a:ext cx="498475" cy="765175"/>
            <a:chOff x="2396" y="1966"/>
            <a:chExt cx="314" cy="482"/>
          </a:xfrm>
        </p:grpSpPr>
        <p:sp>
          <p:nvSpPr>
            <p:cNvPr id="31770" name="Freeform 26">
              <a:extLst>
                <a:ext uri="{FF2B5EF4-FFF2-40B4-BE49-F238E27FC236}">
                  <a16:creationId xmlns:a16="http://schemas.microsoft.com/office/drawing/2014/main" id="{3D401BD1-4CBD-4895-8385-207E89C638EB}"/>
                </a:ext>
              </a:extLst>
            </p:cNvPr>
            <p:cNvSpPr>
              <a:spLocks/>
            </p:cNvSpPr>
            <p:nvPr/>
          </p:nvSpPr>
          <p:spPr bwMode="auto">
            <a:xfrm>
              <a:off x="2396" y="1983"/>
              <a:ext cx="1" cy="465"/>
            </a:xfrm>
            <a:custGeom>
              <a:avLst/>
              <a:gdLst>
                <a:gd name="T0" fmla="*/ 0 w 1"/>
                <a:gd name="T1" fmla="*/ 0 h 465"/>
                <a:gd name="T2" fmla="*/ 1 w 1"/>
                <a:gd name="T3" fmla="*/ 465 h 465"/>
                <a:gd name="T4" fmla="*/ 0 60000 65536"/>
                <a:gd name="T5" fmla="*/ 0 60000 65536"/>
                <a:gd name="T6" fmla="*/ 0 w 1"/>
                <a:gd name="T7" fmla="*/ 0 h 465"/>
                <a:gd name="T8" fmla="*/ 1 w 1"/>
                <a:gd name="T9" fmla="*/ 465 h 465"/>
              </a:gdLst>
              <a:ahLst/>
              <a:cxnLst>
                <a:cxn ang="T4">
                  <a:pos x="T0" y="T1"/>
                </a:cxn>
                <a:cxn ang="T5">
                  <a:pos x="T2" y="T3"/>
                </a:cxn>
              </a:cxnLst>
              <a:rect l="T6" t="T7" r="T8" b="T9"/>
              <a:pathLst>
                <a:path w="1" h="465">
                  <a:moveTo>
                    <a:pt x="0" y="0"/>
                  </a:moveTo>
                  <a:lnTo>
                    <a:pt x="1" y="465"/>
                  </a:lnTo>
                </a:path>
              </a:pathLst>
            </a:custGeom>
            <a:noFill/>
            <a:ln w="285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71" name="Text Box 27">
              <a:extLst>
                <a:ext uri="{FF2B5EF4-FFF2-40B4-BE49-F238E27FC236}">
                  <a16:creationId xmlns:a16="http://schemas.microsoft.com/office/drawing/2014/main" id="{17D43A67-85E7-4A74-AC8E-180F8C7D7BCC}"/>
                </a:ext>
              </a:extLst>
            </p:cNvPr>
            <p:cNvSpPr txBox="1">
              <a:spLocks noChangeArrowheads="1"/>
            </p:cNvSpPr>
            <p:nvPr/>
          </p:nvSpPr>
          <p:spPr bwMode="auto">
            <a:xfrm>
              <a:off x="2434" y="196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否</a:t>
              </a:r>
            </a:p>
          </p:txBody>
        </p:sp>
      </p:grpSp>
      <p:grpSp>
        <p:nvGrpSpPr>
          <p:cNvPr id="8" name="Group 28">
            <a:extLst>
              <a:ext uri="{FF2B5EF4-FFF2-40B4-BE49-F238E27FC236}">
                <a16:creationId xmlns:a16="http://schemas.microsoft.com/office/drawing/2014/main" id="{1C80C4D8-694A-4CC3-9165-2709446E8B90}"/>
              </a:ext>
            </a:extLst>
          </p:cNvPr>
          <p:cNvGrpSpPr>
            <a:grpSpLocks/>
          </p:cNvGrpSpPr>
          <p:nvPr/>
        </p:nvGrpSpPr>
        <p:grpSpPr bwMode="auto">
          <a:xfrm>
            <a:off x="3803650" y="5705475"/>
            <a:ext cx="2362200" cy="238125"/>
            <a:chOff x="2396" y="3594"/>
            <a:chExt cx="1488" cy="150"/>
          </a:xfrm>
        </p:grpSpPr>
        <p:sp>
          <p:nvSpPr>
            <p:cNvPr id="31768" name="Freeform 29">
              <a:extLst>
                <a:ext uri="{FF2B5EF4-FFF2-40B4-BE49-F238E27FC236}">
                  <a16:creationId xmlns:a16="http://schemas.microsoft.com/office/drawing/2014/main" id="{7D4FF960-B589-4C52-9558-469DC4AB32AE}"/>
                </a:ext>
              </a:extLst>
            </p:cNvPr>
            <p:cNvSpPr>
              <a:spLocks/>
            </p:cNvSpPr>
            <p:nvPr/>
          </p:nvSpPr>
          <p:spPr bwMode="auto">
            <a:xfrm>
              <a:off x="3882" y="3594"/>
              <a:ext cx="2" cy="150"/>
            </a:xfrm>
            <a:custGeom>
              <a:avLst/>
              <a:gdLst>
                <a:gd name="T0" fmla="*/ 0 w 2"/>
                <a:gd name="T1" fmla="*/ 0 h 150"/>
                <a:gd name="T2" fmla="*/ 2 w 2"/>
                <a:gd name="T3" fmla="*/ 150 h 150"/>
                <a:gd name="T4" fmla="*/ 0 60000 65536"/>
                <a:gd name="T5" fmla="*/ 0 60000 65536"/>
                <a:gd name="T6" fmla="*/ 0 w 2"/>
                <a:gd name="T7" fmla="*/ 0 h 150"/>
                <a:gd name="T8" fmla="*/ 2 w 2"/>
                <a:gd name="T9" fmla="*/ 150 h 150"/>
              </a:gdLst>
              <a:ahLst/>
              <a:cxnLst>
                <a:cxn ang="T4">
                  <a:pos x="T0" y="T1"/>
                </a:cxn>
                <a:cxn ang="T5">
                  <a:pos x="T2" y="T3"/>
                </a:cxn>
              </a:cxnLst>
              <a:rect l="T6" t="T7" r="T8" b="T9"/>
              <a:pathLst>
                <a:path w="2" h="150">
                  <a:moveTo>
                    <a:pt x="0" y="0"/>
                  </a:moveTo>
                  <a:lnTo>
                    <a:pt x="2" y="150"/>
                  </a:lnTo>
                </a:path>
              </a:pathLst>
            </a:custGeom>
            <a:noFill/>
            <a:ln w="285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69" name="Line 30">
              <a:extLst>
                <a:ext uri="{FF2B5EF4-FFF2-40B4-BE49-F238E27FC236}">
                  <a16:creationId xmlns:a16="http://schemas.microsoft.com/office/drawing/2014/main" id="{532D535C-73E1-4515-AF1F-E9FB5714D60C}"/>
                </a:ext>
              </a:extLst>
            </p:cNvPr>
            <p:cNvSpPr>
              <a:spLocks noChangeShapeType="1"/>
            </p:cNvSpPr>
            <p:nvPr/>
          </p:nvSpPr>
          <p:spPr bwMode="auto">
            <a:xfrm flipH="1">
              <a:off x="2396" y="3737"/>
              <a:ext cx="1488"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9" name="Group 31">
            <a:extLst>
              <a:ext uri="{FF2B5EF4-FFF2-40B4-BE49-F238E27FC236}">
                <a16:creationId xmlns:a16="http://schemas.microsoft.com/office/drawing/2014/main" id="{F4E89949-7BBE-43CC-917B-4F5C8ECF028B}"/>
              </a:ext>
            </a:extLst>
          </p:cNvPr>
          <p:cNvGrpSpPr>
            <a:grpSpLocks/>
          </p:cNvGrpSpPr>
          <p:nvPr/>
        </p:nvGrpSpPr>
        <p:grpSpPr bwMode="auto">
          <a:xfrm>
            <a:off x="2508250" y="1371600"/>
            <a:ext cx="1809750" cy="4595813"/>
            <a:chOff x="1580" y="864"/>
            <a:chExt cx="1140" cy="2895"/>
          </a:xfrm>
        </p:grpSpPr>
        <p:grpSp>
          <p:nvGrpSpPr>
            <p:cNvPr id="31764" name="Group 32">
              <a:extLst>
                <a:ext uri="{FF2B5EF4-FFF2-40B4-BE49-F238E27FC236}">
                  <a16:creationId xmlns:a16="http://schemas.microsoft.com/office/drawing/2014/main" id="{C2A9B65F-B8CF-415B-928D-293E7FFAD8A7}"/>
                </a:ext>
              </a:extLst>
            </p:cNvPr>
            <p:cNvGrpSpPr>
              <a:grpSpLocks/>
            </p:cNvGrpSpPr>
            <p:nvPr/>
          </p:nvGrpSpPr>
          <p:grpSpPr bwMode="auto">
            <a:xfrm>
              <a:off x="1580" y="864"/>
              <a:ext cx="817" cy="2895"/>
              <a:chOff x="1580" y="864"/>
              <a:chExt cx="817" cy="2895"/>
            </a:xfrm>
          </p:grpSpPr>
          <p:sp>
            <p:nvSpPr>
              <p:cNvPr id="31766" name="Freeform 33">
                <a:extLst>
                  <a:ext uri="{FF2B5EF4-FFF2-40B4-BE49-F238E27FC236}">
                    <a16:creationId xmlns:a16="http://schemas.microsoft.com/office/drawing/2014/main" id="{784DC69C-936A-4183-8E08-D6D47D231122}"/>
                  </a:ext>
                </a:extLst>
              </p:cNvPr>
              <p:cNvSpPr>
                <a:spLocks/>
              </p:cNvSpPr>
              <p:nvPr/>
            </p:nvSpPr>
            <p:spPr bwMode="auto">
              <a:xfrm>
                <a:off x="2396" y="3408"/>
                <a:ext cx="1" cy="351"/>
              </a:xfrm>
              <a:custGeom>
                <a:avLst/>
                <a:gdLst>
                  <a:gd name="T0" fmla="*/ 0 w 1"/>
                  <a:gd name="T1" fmla="*/ 0 h 216"/>
                  <a:gd name="T2" fmla="*/ 1 w 1"/>
                  <a:gd name="T3" fmla="*/ 570 h 216"/>
                  <a:gd name="T4" fmla="*/ 0 60000 65536"/>
                  <a:gd name="T5" fmla="*/ 0 60000 65536"/>
                  <a:gd name="T6" fmla="*/ 0 w 1"/>
                  <a:gd name="T7" fmla="*/ 0 h 216"/>
                  <a:gd name="T8" fmla="*/ 1 w 1"/>
                  <a:gd name="T9" fmla="*/ 216 h 216"/>
                </a:gdLst>
                <a:ahLst/>
                <a:cxnLst>
                  <a:cxn ang="T4">
                    <a:pos x="T0" y="T1"/>
                  </a:cxn>
                  <a:cxn ang="T5">
                    <a:pos x="T2" y="T3"/>
                  </a:cxn>
                </a:cxnLst>
                <a:rect l="T6" t="T7" r="T8" b="T9"/>
                <a:pathLst>
                  <a:path w="1" h="216">
                    <a:moveTo>
                      <a:pt x="0" y="0"/>
                    </a:moveTo>
                    <a:lnTo>
                      <a:pt x="1" y="216"/>
                    </a:lnTo>
                  </a:path>
                </a:pathLst>
              </a:custGeom>
              <a:noFill/>
              <a:ln w="285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67" name="Freeform 34">
                <a:extLst>
                  <a:ext uri="{FF2B5EF4-FFF2-40B4-BE49-F238E27FC236}">
                    <a16:creationId xmlns:a16="http://schemas.microsoft.com/office/drawing/2014/main" id="{0690DA2C-E150-4D79-A491-4C7646FBE1CA}"/>
                  </a:ext>
                </a:extLst>
              </p:cNvPr>
              <p:cNvSpPr>
                <a:spLocks/>
              </p:cNvSpPr>
              <p:nvPr/>
            </p:nvSpPr>
            <p:spPr bwMode="auto">
              <a:xfrm>
                <a:off x="1580" y="864"/>
                <a:ext cx="816" cy="2880"/>
              </a:xfrm>
              <a:custGeom>
                <a:avLst/>
                <a:gdLst>
                  <a:gd name="T0" fmla="*/ 816 w 816"/>
                  <a:gd name="T1" fmla="*/ 2929 h 2832"/>
                  <a:gd name="T2" fmla="*/ 0 w 816"/>
                  <a:gd name="T3" fmla="*/ 2929 h 2832"/>
                  <a:gd name="T4" fmla="*/ 0 w 816"/>
                  <a:gd name="T5" fmla="*/ 0 h 2832"/>
                  <a:gd name="T6" fmla="*/ 816 w 816"/>
                  <a:gd name="T7" fmla="*/ 0 h 2832"/>
                  <a:gd name="T8" fmla="*/ 0 60000 65536"/>
                  <a:gd name="T9" fmla="*/ 0 60000 65536"/>
                  <a:gd name="T10" fmla="*/ 0 60000 65536"/>
                  <a:gd name="T11" fmla="*/ 0 60000 65536"/>
                  <a:gd name="T12" fmla="*/ 0 w 816"/>
                  <a:gd name="T13" fmla="*/ 0 h 2832"/>
                  <a:gd name="T14" fmla="*/ 816 w 816"/>
                  <a:gd name="T15" fmla="*/ 2832 h 2832"/>
                </a:gdLst>
                <a:ahLst/>
                <a:cxnLst>
                  <a:cxn ang="T8">
                    <a:pos x="T0" y="T1"/>
                  </a:cxn>
                  <a:cxn ang="T9">
                    <a:pos x="T2" y="T3"/>
                  </a:cxn>
                  <a:cxn ang="T10">
                    <a:pos x="T4" y="T5"/>
                  </a:cxn>
                  <a:cxn ang="T11">
                    <a:pos x="T6" y="T7"/>
                  </a:cxn>
                </a:cxnLst>
                <a:rect l="T12" t="T13" r="T14" b="T15"/>
                <a:pathLst>
                  <a:path w="816" h="2832">
                    <a:moveTo>
                      <a:pt x="816" y="2832"/>
                    </a:moveTo>
                    <a:lnTo>
                      <a:pt x="0" y="2832"/>
                    </a:lnTo>
                    <a:lnTo>
                      <a:pt x="0" y="0"/>
                    </a:lnTo>
                    <a:lnTo>
                      <a:pt x="816" y="0"/>
                    </a:lnTo>
                  </a:path>
                </a:pathLst>
              </a:custGeom>
              <a:noFill/>
              <a:ln w="285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1765" name="Text Box 35">
              <a:extLst>
                <a:ext uri="{FF2B5EF4-FFF2-40B4-BE49-F238E27FC236}">
                  <a16:creationId xmlns:a16="http://schemas.microsoft.com/office/drawing/2014/main" id="{69E28418-7229-431E-8880-59D81ACF04BD}"/>
                </a:ext>
              </a:extLst>
            </p:cNvPr>
            <p:cNvSpPr txBox="1">
              <a:spLocks noChangeArrowheads="1"/>
            </p:cNvSpPr>
            <p:nvPr/>
          </p:nvSpPr>
          <p:spPr bwMode="auto">
            <a:xfrm>
              <a:off x="2444" y="339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否</a:t>
              </a:r>
            </a:p>
          </p:txBody>
        </p:sp>
      </p:grpSp>
      <p:sp>
        <p:nvSpPr>
          <p:cNvPr id="31763" name="AutoShape 37">
            <a:hlinkClick r:id="rId2" action="ppaction://hlinksldjump" highlightClick="1"/>
            <a:extLst>
              <a:ext uri="{FF2B5EF4-FFF2-40B4-BE49-F238E27FC236}">
                <a16:creationId xmlns:a16="http://schemas.microsoft.com/office/drawing/2014/main" id="{86A31065-2F89-4BF6-AE1E-0E0F99B166C2}"/>
              </a:ext>
            </a:extLst>
          </p:cNvPr>
          <p:cNvSpPr>
            <a:spLocks noChangeArrowheads="1"/>
          </p:cNvSpPr>
          <p:nvPr/>
        </p:nvSpPr>
        <p:spPr bwMode="auto">
          <a:xfrm>
            <a:off x="8589963" y="6516688"/>
            <a:ext cx="539750" cy="333375"/>
          </a:xfrm>
          <a:prstGeom prst="actionButtonEnd">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96880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13326"/>
                                        </p:tgtEl>
                                        <p:attrNameLst>
                                          <p:attrName>style.visibility</p:attrName>
                                        </p:attrNameLst>
                                      </p:cBhvr>
                                      <p:to>
                                        <p:strVal val="visible"/>
                                      </p:to>
                                    </p:set>
                                    <p:animEffect transition="in" filter="slide(fromTop)">
                                      <p:cBhvr>
                                        <p:cTn id="7" dur="500"/>
                                        <p:tgtEl>
                                          <p:spTgt spid="133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barn(outVertical)">
                                      <p:cBhvr>
                                        <p:cTn id="12" dur="500"/>
                                        <p:tgtEl>
                                          <p:spTgt spid="133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nodeType="clickEffect">
                                  <p:stCondLst>
                                    <p:cond delay="0"/>
                                  </p:stCondLst>
                                  <p:childTnLst>
                                    <p:set>
                                      <p:cBhvr>
                                        <p:cTn id="16" dur="1" fill="hold">
                                          <p:stCondLst>
                                            <p:cond delay="0"/>
                                          </p:stCondLst>
                                        </p:cTn>
                                        <p:tgtEl>
                                          <p:spTgt spid="13325"/>
                                        </p:tgtEl>
                                        <p:attrNameLst>
                                          <p:attrName>style.visibility</p:attrName>
                                        </p:attrNameLst>
                                      </p:cBhvr>
                                      <p:to>
                                        <p:strVal val="visible"/>
                                      </p:to>
                                    </p:set>
                                    <p:animEffect transition="in" filter="slide(fromTop)">
                                      <p:cBhvr>
                                        <p:cTn id="17" dur="500"/>
                                        <p:tgtEl>
                                          <p:spTgt spid="13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outVertic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downRigh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3323"/>
                                        </p:tgtEl>
                                        <p:attrNameLst>
                                          <p:attrName>style.visibility</p:attrName>
                                        </p:attrNameLst>
                                      </p:cBhvr>
                                      <p:to>
                                        <p:strVal val="visible"/>
                                      </p:to>
                                    </p:set>
                                    <p:animEffect transition="in" filter="barn(outVertical)">
                                      <p:cBhvr>
                                        <p:cTn id="32" dur="500"/>
                                        <p:tgtEl>
                                          <p:spTgt spid="133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12"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strips(down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slide(fromTop)">
                                      <p:cBhvr>
                                        <p:cTn id="42" dur="500"/>
                                        <p:tgtEl>
                                          <p:spTgt spid="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13316"/>
                                        </p:tgtEl>
                                        <p:attrNameLst>
                                          <p:attrName>style.visibility</p:attrName>
                                        </p:attrNameLst>
                                      </p:cBhvr>
                                      <p:to>
                                        <p:strVal val="visible"/>
                                      </p:to>
                                    </p:set>
                                    <p:animEffect transition="in" filter="barn(outVertical)">
                                      <p:cBhvr>
                                        <p:cTn id="47" dur="500"/>
                                        <p:tgtEl>
                                          <p:spTgt spid="1331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1" fill="hold" nodeType="clickEffect">
                                  <p:stCondLst>
                                    <p:cond delay="0"/>
                                  </p:stCondLst>
                                  <p:childTnLst>
                                    <p:set>
                                      <p:cBhvr>
                                        <p:cTn id="51" dur="1" fill="hold">
                                          <p:stCondLst>
                                            <p:cond delay="0"/>
                                          </p:stCondLst>
                                        </p:cTn>
                                        <p:tgtEl>
                                          <p:spTgt spid="13327"/>
                                        </p:tgtEl>
                                        <p:attrNameLst>
                                          <p:attrName>style.visibility</p:attrName>
                                        </p:attrNameLst>
                                      </p:cBhvr>
                                      <p:to>
                                        <p:strVal val="visible"/>
                                      </p:to>
                                    </p:set>
                                    <p:animEffect transition="in" filter="slide(fromTop)">
                                      <p:cBhvr>
                                        <p:cTn id="52" dur="500"/>
                                        <p:tgtEl>
                                          <p:spTgt spid="1332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37"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arn(outVertical)">
                                      <p:cBhvr>
                                        <p:cTn id="57" dur="500"/>
                                        <p:tgtEl>
                                          <p:spTgt spid="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8" presetClass="entr" presetSubtype="6"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strips(downRight)">
                                      <p:cBhvr>
                                        <p:cTn id="62" dur="500"/>
                                        <p:tgtEl>
                                          <p:spTgt spid="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13324"/>
                                        </p:tgtEl>
                                        <p:attrNameLst>
                                          <p:attrName>style.visibility</p:attrName>
                                        </p:attrNameLst>
                                      </p:cBhvr>
                                      <p:to>
                                        <p:strVal val="visible"/>
                                      </p:to>
                                    </p:set>
                                    <p:animEffect transition="in" filter="barn(outVertical)">
                                      <p:cBhvr>
                                        <p:cTn id="67" dur="500"/>
                                        <p:tgtEl>
                                          <p:spTgt spid="1332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8" presetClass="entr" presetSubtype="12"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strips(downLeft)">
                                      <p:cBhvr>
                                        <p:cTn id="72" dur="500"/>
                                        <p:tgtEl>
                                          <p:spTgt spid="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8" presetClass="entr" presetSubtype="9"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strips(upLeft)">
                                      <p:cBhvr>
                                        <p:cTn id="7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nimBg="1" autoUpdateAnimBg="0"/>
      <p:bldP spid="13316" grpId="0" animBg="1" autoUpdateAnimBg="0"/>
      <p:bldP spid="13323" grpId="0" animBg="1" autoUpdateAnimBg="0"/>
      <p:bldP spid="13324"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C95080A9-C2FE-4702-BC72-01D2243F02D4}"/>
              </a:ext>
            </a:extLst>
          </p:cNvPr>
          <p:cNvSpPr txBox="1">
            <a:spLocks noChangeArrowheads="1"/>
          </p:cNvSpPr>
          <p:nvPr/>
        </p:nvSpPr>
        <p:spPr bwMode="auto">
          <a:xfrm>
            <a:off x="685800" y="457200"/>
            <a:ext cx="5715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6. </a:t>
            </a:r>
            <a:r>
              <a:rPr kumimoji="1"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CPU </a:t>
            </a:r>
            <a:r>
              <a:rPr kumimoji="1"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访存的四种性质</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340" name="Text Box 4">
            <a:extLst>
              <a:ext uri="{FF2B5EF4-FFF2-40B4-BE49-F238E27FC236}">
                <a16:creationId xmlns:a16="http://schemas.microsoft.com/office/drawing/2014/main" id="{8705B400-0314-41E3-83CE-2BF62A61F814}"/>
              </a:ext>
            </a:extLst>
          </p:cNvPr>
          <p:cNvSpPr txBox="1">
            <a:spLocks noChangeArrowheads="1"/>
          </p:cNvSpPr>
          <p:nvPr/>
        </p:nvSpPr>
        <p:spPr bwMode="auto">
          <a:xfrm>
            <a:off x="1981200" y="18288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取</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指令</a:t>
            </a:r>
          </a:p>
        </p:txBody>
      </p:sp>
      <p:sp>
        <p:nvSpPr>
          <p:cNvPr id="14341" name="Text Box 5">
            <a:extLst>
              <a:ext uri="{FF2B5EF4-FFF2-40B4-BE49-F238E27FC236}">
                <a16:creationId xmlns:a16="http://schemas.microsoft.com/office/drawing/2014/main" id="{2D0E3A80-BE3D-4EB4-AD2A-C7B65C17430F}"/>
              </a:ext>
            </a:extLst>
          </p:cNvPr>
          <p:cNvSpPr txBox="1">
            <a:spLocks noChangeArrowheads="1"/>
          </p:cNvSpPr>
          <p:nvPr/>
        </p:nvSpPr>
        <p:spPr bwMode="auto">
          <a:xfrm>
            <a:off x="1981200" y="2489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取</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地址</a:t>
            </a:r>
          </a:p>
        </p:txBody>
      </p:sp>
      <p:sp>
        <p:nvSpPr>
          <p:cNvPr id="14342" name="Text Box 6">
            <a:extLst>
              <a:ext uri="{FF2B5EF4-FFF2-40B4-BE49-F238E27FC236}">
                <a16:creationId xmlns:a16="http://schemas.microsoft.com/office/drawing/2014/main" id="{2B92731B-B62F-4ACE-8A06-FB7BA410DF96}"/>
              </a:ext>
            </a:extLst>
          </p:cNvPr>
          <p:cNvSpPr txBox="1">
            <a:spLocks noChangeArrowheads="1"/>
          </p:cNvSpPr>
          <p:nvPr/>
        </p:nvSpPr>
        <p:spPr bwMode="auto">
          <a:xfrm>
            <a:off x="1981200" y="3149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取</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操作数</a:t>
            </a:r>
          </a:p>
        </p:txBody>
      </p:sp>
      <p:sp>
        <p:nvSpPr>
          <p:cNvPr id="14343" name="Text Box 7">
            <a:extLst>
              <a:ext uri="{FF2B5EF4-FFF2-40B4-BE49-F238E27FC236}">
                <a16:creationId xmlns:a16="http://schemas.microsoft.com/office/drawing/2014/main" id="{AA26525D-9F1B-484B-A1FE-EFBB00277493}"/>
              </a:ext>
            </a:extLst>
          </p:cNvPr>
          <p:cNvSpPr txBox="1">
            <a:spLocks noChangeArrowheads="1"/>
          </p:cNvSpPr>
          <p:nvPr/>
        </p:nvSpPr>
        <p:spPr bwMode="auto">
          <a:xfrm>
            <a:off x="1981200" y="38100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存</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程序断点</a:t>
            </a:r>
          </a:p>
        </p:txBody>
      </p:sp>
      <p:sp>
        <p:nvSpPr>
          <p:cNvPr id="14344" name="Text Box 8">
            <a:extLst>
              <a:ext uri="{FF2B5EF4-FFF2-40B4-BE49-F238E27FC236}">
                <a16:creationId xmlns:a16="http://schemas.microsoft.com/office/drawing/2014/main" id="{13BF2066-B313-4242-9F82-706C5A11C8D1}"/>
              </a:ext>
            </a:extLst>
          </p:cNvPr>
          <p:cNvSpPr txBox="1">
            <a:spLocks noChangeArrowheads="1"/>
          </p:cNvSpPr>
          <p:nvPr/>
        </p:nvSpPr>
        <p:spPr bwMode="auto">
          <a:xfrm>
            <a:off x="4495800" y="18288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取指周期</a:t>
            </a:r>
          </a:p>
        </p:txBody>
      </p:sp>
      <p:sp>
        <p:nvSpPr>
          <p:cNvPr id="14345" name="Text Box 9">
            <a:extLst>
              <a:ext uri="{FF2B5EF4-FFF2-40B4-BE49-F238E27FC236}">
                <a16:creationId xmlns:a16="http://schemas.microsoft.com/office/drawing/2014/main" id="{AA1BA955-2C27-4129-8747-FAA7A378D3F4}"/>
              </a:ext>
            </a:extLst>
          </p:cNvPr>
          <p:cNvSpPr txBox="1">
            <a:spLocks noChangeArrowheads="1"/>
          </p:cNvSpPr>
          <p:nvPr/>
        </p:nvSpPr>
        <p:spPr bwMode="auto">
          <a:xfrm>
            <a:off x="4495800" y="2489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间址周期</a:t>
            </a:r>
          </a:p>
        </p:txBody>
      </p:sp>
      <p:sp>
        <p:nvSpPr>
          <p:cNvPr id="14346" name="Text Box 10">
            <a:extLst>
              <a:ext uri="{FF2B5EF4-FFF2-40B4-BE49-F238E27FC236}">
                <a16:creationId xmlns:a16="http://schemas.microsoft.com/office/drawing/2014/main" id="{F6A19E70-F03B-4C09-B362-35E0CC3C9333}"/>
              </a:ext>
            </a:extLst>
          </p:cNvPr>
          <p:cNvSpPr txBox="1">
            <a:spLocks noChangeArrowheads="1"/>
          </p:cNvSpPr>
          <p:nvPr/>
        </p:nvSpPr>
        <p:spPr bwMode="auto">
          <a:xfrm>
            <a:off x="4495800" y="3149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执行周期</a:t>
            </a:r>
          </a:p>
        </p:txBody>
      </p:sp>
      <p:sp>
        <p:nvSpPr>
          <p:cNvPr id="14347" name="Text Box 11">
            <a:extLst>
              <a:ext uri="{FF2B5EF4-FFF2-40B4-BE49-F238E27FC236}">
                <a16:creationId xmlns:a16="http://schemas.microsoft.com/office/drawing/2014/main" id="{6FC759B7-DD87-45F5-9942-90FAFA41C51E}"/>
              </a:ext>
            </a:extLst>
          </p:cNvPr>
          <p:cNvSpPr txBox="1">
            <a:spLocks noChangeArrowheads="1"/>
          </p:cNvSpPr>
          <p:nvPr/>
        </p:nvSpPr>
        <p:spPr bwMode="auto">
          <a:xfrm>
            <a:off x="4495800" y="38100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中断周期</a:t>
            </a:r>
          </a:p>
        </p:txBody>
      </p:sp>
      <p:grpSp>
        <p:nvGrpSpPr>
          <p:cNvPr id="2" name="Group 12">
            <a:extLst>
              <a:ext uri="{FF2B5EF4-FFF2-40B4-BE49-F238E27FC236}">
                <a16:creationId xmlns:a16="http://schemas.microsoft.com/office/drawing/2014/main" id="{82A4A549-E29E-4816-A47A-AF8B7823D0CA}"/>
              </a:ext>
            </a:extLst>
          </p:cNvPr>
          <p:cNvGrpSpPr>
            <a:grpSpLocks/>
          </p:cNvGrpSpPr>
          <p:nvPr/>
        </p:nvGrpSpPr>
        <p:grpSpPr bwMode="auto">
          <a:xfrm>
            <a:off x="1050925" y="4708525"/>
            <a:ext cx="6391275" cy="1768475"/>
            <a:chOff x="662" y="2966"/>
            <a:chExt cx="4026" cy="1114"/>
          </a:xfrm>
        </p:grpSpPr>
        <p:sp>
          <p:nvSpPr>
            <p:cNvPr id="32783" name="Text Box 13">
              <a:extLst>
                <a:ext uri="{FF2B5EF4-FFF2-40B4-BE49-F238E27FC236}">
                  <a16:creationId xmlns:a16="http://schemas.microsoft.com/office/drawing/2014/main" id="{20CCE1EA-1019-43A3-B630-F10D6A3C75E5}"/>
                </a:ext>
              </a:extLst>
            </p:cNvPr>
            <p:cNvSpPr txBox="1">
              <a:spLocks noChangeArrowheads="1"/>
            </p:cNvSpPr>
            <p:nvPr/>
          </p:nvSpPr>
          <p:spPr bwMode="auto">
            <a:xfrm>
              <a:off x="1526" y="299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FE</a:t>
              </a:r>
            </a:p>
          </p:txBody>
        </p:sp>
        <p:sp>
          <p:nvSpPr>
            <p:cNvPr id="32784" name="Rectangle 14">
              <a:extLst>
                <a:ext uri="{FF2B5EF4-FFF2-40B4-BE49-F238E27FC236}">
                  <a16:creationId xmlns:a16="http://schemas.microsoft.com/office/drawing/2014/main" id="{062A220A-D716-4C86-B01A-42FF0329B078}"/>
                </a:ext>
              </a:extLst>
            </p:cNvPr>
            <p:cNvSpPr>
              <a:spLocks noChangeArrowheads="1"/>
            </p:cNvSpPr>
            <p:nvPr/>
          </p:nvSpPr>
          <p:spPr bwMode="auto">
            <a:xfrm>
              <a:off x="1440" y="2966"/>
              <a:ext cx="528"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85" name="Text Box 15">
              <a:extLst>
                <a:ext uri="{FF2B5EF4-FFF2-40B4-BE49-F238E27FC236}">
                  <a16:creationId xmlns:a16="http://schemas.microsoft.com/office/drawing/2014/main" id="{F874CE37-59FC-45CA-B625-3AD3A6A2305F}"/>
                </a:ext>
              </a:extLst>
            </p:cNvPr>
            <p:cNvSpPr txBox="1">
              <a:spLocks noChangeArrowheads="1"/>
            </p:cNvSpPr>
            <p:nvPr/>
          </p:nvSpPr>
          <p:spPr bwMode="auto">
            <a:xfrm>
              <a:off x="1440" y="320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
              </a:r>
            </a:p>
          </p:txBody>
        </p:sp>
        <p:sp>
          <p:nvSpPr>
            <p:cNvPr id="32786" name="AutoShape 16">
              <a:extLst>
                <a:ext uri="{FF2B5EF4-FFF2-40B4-BE49-F238E27FC236}">
                  <a16:creationId xmlns:a16="http://schemas.microsoft.com/office/drawing/2014/main" id="{87E3FF7D-FAD3-4203-A764-EBFE6D11F48D}"/>
                </a:ext>
              </a:extLst>
            </p:cNvPr>
            <p:cNvSpPr>
              <a:spLocks noChangeArrowheads="1"/>
            </p:cNvSpPr>
            <p:nvPr/>
          </p:nvSpPr>
          <p:spPr bwMode="auto">
            <a:xfrm>
              <a:off x="1776" y="3302"/>
              <a:ext cx="96" cy="96"/>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87" name="Line 17">
              <a:extLst>
                <a:ext uri="{FF2B5EF4-FFF2-40B4-BE49-F238E27FC236}">
                  <a16:creationId xmlns:a16="http://schemas.microsoft.com/office/drawing/2014/main" id="{EA1879A0-1545-438A-B1E3-1EE8785825C1}"/>
                </a:ext>
              </a:extLst>
            </p:cNvPr>
            <p:cNvSpPr>
              <a:spLocks noChangeShapeType="1"/>
            </p:cNvSpPr>
            <p:nvPr/>
          </p:nvSpPr>
          <p:spPr bwMode="auto">
            <a:xfrm>
              <a:off x="1536" y="3398"/>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88" name="Text Box 18">
              <a:extLst>
                <a:ext uri="{FF2B5EF4-FFF2-40B4-BE49-F238E27FC236}">
                  <a16:creationId xmlns:a16="http://schemas.microsoft.com/office/drawing/2014/main" id="{0ACBE0EF-26F3-4707-9D98-F683D100781E}"/>
                </a:ext>
              </a:extLst>
            </p:cNvPr>
            <p:cNvSpPr txBox="1">
              <a:spLocks noChangeArrowheads="1"/>
            </p:cNvSpPr>
            <p:nvPr/>
          </p:nvSpPr>
          <p:spPr bwMode="auto">
            <a:xfrm>
              <a:off x="2352" y="2992"/>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IND</a:t>
              </a:r>
            </a:p>
          </p:txBody>
        </p:sp>
        <p:sp>
          <p:nvSpPr>
            <p:cNvPr id="32789" name="Rectangle 19">
              <a:extLst>
                <a:ext uri="{FF2B5EF4-FFF2-40B4-BE49-F238E27FC236}">
                  <a16:creationId xmlns:a16="http://schemas.microsoft.com/office/drawing/2014/main" id="{56BF0B7B-1DD4-4976-97D2-0C0BFBFE4553}"/>
                </a:ext>
              </a:extLst>
            </p:cNvPr>
            <p:cNvSpPr>
              <a:spLocks noChangeArrowheads="1"/>
            </p:cNvSpPr>
            <p:nvPr/>
          </p:nvSpPr>
          <p:spPr bwMode="auto">
            <a:xfrm>
              <a:off x="2304" y="2966"/>
              <a:ext cx="528"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90" name="Text Box 20">
              <a:extLst>
                <a:ext uri="{FF2B5EF4-FFF2-40B4-BE49-F238E27FC236}">
                  <a16:creationId xmlns:a16="http://schemas.microsoft.com/office/drawing/2014/main" id="{0BD76AF6-82D8-4966-AA32-11EA6B4C01A4}"/>
                </a:ext>
              </a:extLst>
            </p:cNvPr>
            <p:cNvSpPr txBox="1">
              <a:spLocks noChangeArrowheads="1"/>
            </p:cNvSpPr>
            <p:nvPr/>
          </p:nvSpPr>
          <p:spPr bwMode="auto">
            <a:xfrm>
              <a:off x="2304" y="320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
              </a:r>
            </a:p>
          </p:txBody>
        </p:sp>
        <p:sp>
          <p:nvSpPr>
            <p:cNvPr id="32791" name="AutoShape 21">
              <a:extLst>
                <a:ext uri="{FF2B5EF4-FFF2-40B4-BE49-F238E27FC236}">
                  <a16:creationId xmlns:a16="http://schemas.microsoft.com/office/drawing/2014/main" id="{7EC362BD-2D6F-4E1F-8A58-E16F519F95A8}"/>
                </a:ext>
              </a:extLst>
            </p:cNvPr>
            <p:cNvSpPr>
              <a:spLocks noChangeArrowheads="1"/>
            </p:cNvSpPr>
            <p:nvPr/>
          </p:nvSpPr>
          <p:spPr bwMode="auto">
            <a:xfrm>
              <a:off x="2640" y="3302"/>
              <a:ext cx="96" cy="96"/>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92" name="Line 22">
              <a:extLst>
                <a:ext uri="{FF2B5EF4-FFF2-40B4-BE49-F238E27FC236}">
                  <a16:creationId xmlns:a16="http://schemas.microsoft.com/office/drawing/2014/main" id="{389BC241-3FF5-4D5A-AF29-3B3256DD6DE7}"/>
                </a:ext>
              </a:extLst>
            </p:cNvPr>
            <p:cNvSpPr>
              <a:spLocks noChangeShapeType="1"/>
            </p:cNvSpPr>
            <p:nvPr/>
          </p:nvSpPr>
          <p:spPr bwMode="auto">
            <a:xfrm>
              <a:off x="2400" y="3398"/>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93" name="Line 23">
              <a:extLst>
                <a:ext uri="{FF2B5EF4-FFF2-40B4-BE49-F238E27FC236}">
                  <a16:creationId xmlns:a16="http://schemas.microsoft.com/office/drawing/2014/main" id="{6AC2CADF-A0AA-4166-9736-BC1FCB11DE8B}"/>
                </a:ext>
              </a:extLst>
            </p:cNvPr>
            <p:cNvSpPr>
              <a:spLocks noChangeShapeType="1"/>
            </p:cNvSpPr>
            <p:nvPr/>
          </p:nvSpPr>
          <p:spPr bwMode="auto">
            <a:xfrm>
              <a:off x="3264" y="3398"/>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94" name="Text Box 24">
              <a:extLst>
                <a:ext uri="{FF2B5EF4-FFF2-40B4-BE49-F238E27FC236}">
                  <a16:creationId xmlns:a16="http://schemas.microsoft.com/office/drawing/2014/main" id="{46B5B096-6FF2-4575-B6C1-58EFECBE55D2}"/>
                </a:ext>
              </a:extLst>
            </p:cNvPr>
            <p:cNvSpPr txBox="1">
              <a:spLocks noChangeArrowheads="1"/>
            </p:cNvSpPr>
            <p:nvPr/>
          </p:nvSpPr>
          <p:spPr bwMode="auto">
            <a:xfrm>
              <a:off x="4128" y="2992"/>
              <a:ext cx="4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INT</a:t>
              </a:r>
            </a:p>
          </p:txBody>
        </p:sp>
        <p:sp>
          <p:nvSpPr>
            <p:cNvPr id="32795" name="Rectangle 25">
              <a:extLst>
                <a:ext uri="{FF2B5EF4-FFF2-40B4-BE49-F238E27FC236}">
                  <a16:creationId xmlns:a16="http://schemas.microsoft.com/office/drawing/2014/main" id="{B2692A30-6871-4349-9800-AB61D7EFCDD3}"/>
                </a:ext>
              </a:extLst>
            </p:cNvPr>
            <p:cNvSpPr>
              <a:spLocks noChangeArrowheads="1"/>
            </p:cNvSpPr>
            <p:nvPr/>
          </p:nvSpPr>
          <p:spPr bwMode="auto">
            <a:xfrm>
              <a:off x="4080" y="2966"/>
              <a:ext cx="528"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96" name="Text Box 26">
              <a:extLst>
                <a:ext uri="{FF2B5EF4-FFF2-40B4-BE49-F238E27FC236}">
                  <a16:creationId xmlns:a16="http://schemas.microsoft.com/office/drawing/2014/main" id="{9913FE86-7DE1-40BA-9B6F-D9CF7163E269}"/>
                </a:ext>
              </a:extLst>
            </p:cNvPr>
            <p:cNvSpPr txBox="1">
              <a:spLocks noChangeArrowheads="1"/>
            </p:cNvSpPr>
            <p:nvPr/>
          </p:nvSpPr>
          <p:spPr bwMode="auto">
            <a:xfrm>
              <a:off x="4080" y="320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
              </a:r>
            </a:p>
          </p:txBody>
        </p:sp>
        <p:sp>
          <p:nvSpPr>
            <p:cNvPr id="32797" name="AutoShape 27">
              <a:extLst>
                <a:ext uri="{FF2B5EF4-FFF2-40B4-BE49-F238E27FC236}">
                  <a16:creationId xmlns:a16="http://schemas.microsoft.com/office/drawing/2014/main" id="{4F8A2C1E-94E7-4973-BC55-17E89537F786}"/>
                </a:ext>
              </a:extLst>
            </p:cNvPr>
            <p:cNvSpPr>
              <a:spLocks noChangeArrowheads="1"/>
            </p:cNvSpPr>
            <p:nvPr/>
          </p:nvSpPr>
          <p:spPr bwMode="auto">
            <a:xfrm>
              <a:off x="4416" y="3302"/>
              <a:ext cx="96" cy="96"/>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98" name="Line 28">
              <a:extLst>
                <a:ext uri="{FF2B5EF4-FFF2-40B4-BE49-F238E27FC236}">
                  <a16:creationId xmlns:a16="http://schemas.microsoft.com/office/drawing/2014/main" id="{F8C94F8D-B80A-461A-A9D8-2D2248F1155F}"/>
                </a:ext>
              </a:extLst>
            </p:cNvPr>
            <p:cNvSpPr>
              <a:spLocks noChangeShapeType="1"/>
            </p:cNvSpPr>
            <p:nvPr/>
          </p:nvSpPr>
          <p:spPr bwMode="auto">
            <a:xfrm>
              <a:off x="4176" y="3398"/>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99" name="Freeform 29">
              <a:extLst>
                <a:ext uri="{FF2B5EF4-FFF2-40B4-BE49-F238E27FC236}">
                  <a16:creationId xmlns:a16="http://schemas.microsoft.com/office/drawing/2014/main" id="{B5B9CCCA-1136-41C3-96F3-DCFDCA61A893}"/>
                </a:ext>
              </a:extLst>
            </p:cNvPr>
            <p:cNvSpPr>
              <a:spLocks/>
            </p:cNvSpPr>
            <p:nvPr/>
          </p:nvSpPr>
          <p:spPr bwMode="auto">
            <a:xfrm>
              <a:off x="1125" y="3635"/>
              <a:ext cx="3345" cy="3"/>
            </a:xfrm>
            <a:custGeom>
              <a:avLst/>
              <a:gdLst>
                <a:gd name="T0" fmla="*/ 0 w 3345"/>
                <a:gd name="T1" fmla="*/ 3 h 3"/>
                <a:gd name="T2" fmla="*/ 3345 w 3345"/>
                <a:gd name="T3" fmla="*/ 0 h 3"/>
                <a:gd name="T4" fmla="*/ 0 60000 65536"/>
                <a:gd name="T5" fmla="*/ 0 60000 65536"/>
                <a:gd name="T6" fmla="*/ 0 w 3345"/>
                <a:gd name="T7" fmla="*/ 0 h 3"/>
                <a:gd name="T8" fmla="*/ 3345 w 3345"/>
                <a:gd name="T9" fmla="*/ 3 h 3"/>
              </a:gdLst>
              <a:ahLst/>
              <a:cxnLst>
                <a:cxn ang="T4">
                  <a:pos x="T0" y="T1"/>
                </a:cxn>
                <a:cxn ang="T5">
                  <a:pos x="T2" y="T3"/>
                </a:cxn>
              </a:cxnLst>
              <a:rect l="T6" t="T7" r="T8" b="T9"/>
              <a:pathLst>
                <a:path w="3345" h="3">
                  <a:moveTo>
                    <a:pt x="0" y="3"/>
                  </a:moveTo>
                  <a:lnTo>
                    <a:pt x="3345"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800" name="Line 30">
              <a:extLst>
                <a:ext uri="{FF2B5EF4-FFF2-40B4-BE49-F238E27FC236}">
                  <a16:creationId xmlns:a16="http://schemas.microsoft.com/office/drawing/2014/main" id="{C85059CB-20CC-4B04-9FD2-D9BB27CFF8BA}"/>
                </a:ext>
              </a:extLst>
            </p:cNvPr>
            <p:cNvSpPr>
              <a:spLocks noChangeShapeType="1"/>
            </p:cNvSpPr>
            <p:nvPr/>
          </p:nvSpPr>
          <p:spPr bwMode="auto">
            <a:xfrm>
              <a:off x="4464" y="339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801" name="Line 31">
              <a:extLst>
                <a:ext uri="{FF2B5EF4-FFF2-40B4-BE49-F238E27FC236}">
                  <a16:creationId xmlns:a16="http://schemas.microsoft.com/office/drawing/2014/main" id="{C98BCB6E-2A82-450E-9F39-E0E48C1E66FA}"/>
                </a:ext>
              </a:extLst>
            </p:cNvPr>
            <p:cNvSpPr>
              <a:spLocks noChangeShapeType="1"/>
            </p:cNvSpPr>
            <p:nvPr/>
          </p:nvSpPr>
          <p:spPr bwMode="auto">
            <a:xfrm>
              <a:off x="3552" y="3398"/>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802" name="Line 32">
              <a:extLst>
                <a:ext uri="{FF2B5EF4-FFF2-40B4-BE49-F238E27FC236}">
                  <a16:creationId xmlns:a16="http://schemas.microsoft.com/office/drawing/2014/main" id="{CEA446AE-828C-4ED2-AFA6-E9F9ED48ED7D}"/>
                </a:ext>
              </a:extLst>
            </p:cNvPr>
            <p:cNvSpPr>
              <a:spLocks noChangeShapeType="1"/>
            </p:cNvSpPr>
            <p:nvPr/>
          </p:nvSpPr>
          <p:spPr bwMode="auto">
            <a:xfrm>
              <a:off x="2688" y="3398"/>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803" name="Line 33">
              <a:extLst>
                <a:ext uri="{FF2B5EF4-FFF2-40B4-BE49-F238E27FC236}">
                  <a16:creationId xmlns:a16="http://schemas.microsoft.com/office/drawing/2014/main" id="{B08651B9-3820-4B84-8067-F405B4F6548A}"/>
                </a:ext>
              </a:extLst>
            </p:cNvPr>
            <p:cNvSpPr>
              <a:spLocks noChangeShapeType="1"/>
            </p:cNvSpPr>
            <p:nvPr/>
          </p:nvSpPr>
          <p:spPr bwMode="auto">
            <a:xfrm>
              <a:off x="1824" y="3398"/>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804" name="Text Box 34">
              <a:extLst>
                <a:ext uri="{FF2B5EF4-FFF2-40B4-BE49-F238E27FC236}">
                  <a16:creationId xmlns:a16="http://schemas.microsoft.com/office/drawing/2014/main" id="{5AA38AB8-1F73-4F63-9C86-1D655105E0C8}"/>
                </a:ext>
              </a:extLst>
            </p:cNvPr>
            <p:cNvSpPr txBox="1">
              <a:spLocks noChangeArrowheads="1"/>
            </p:cNvSpPr>
            <p:nvPr/>
          </p:nvSpPr>
          <p:spPr bwMode="auto">
            <a:xfrm>
              <a:off x="662" y="3566"/>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CLK</a:t>
              </a:r>
            </a:p>
          </p:txBody>
        </p:sp>
        <p:sp>
          <p:nvSpPr>
            <p:cNvPr id="32805" name="Line 35">
              <a:extLst>
                <a:ext uri="{FF2B5EF4-FFF2-40B4-BE49-F238E27FC236}">
                  <a16:creationId xmlns:a16="http://schemas.microsoft.com/office/drawing/2014/main" id="{1CB42A53-9C38-4412-BCB9-B43A6229E14A}"/>
                </a:ext>
              </a:extLst>
            </p:cNvPr>
            <p:cNvSpPr>
              <a:spLocks noChangeShapeType="1"/>
            </p:cNvSpPr>
            <p:nvPr/>
          </p:nvSpPr>
          <p:spPr bwMode="auto">
            <a:xfrm>
              <a:off x="1440" y="3926"/>
              <a:ext cx="192"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806" name="Text Box 36">
              <a:extLst>
                <a:ext uri="{FF2B5EF4-FFF2-40B4-BE49-F238E27FC236}">
                  <a16:creationId xmlns:a16="http://schemas.microsoft.com/office/drawing/2014/main" id="{51B95381-823D-4BE7-AF55-DA715A36A203}"/>
                </a:ext>
              </a:extLst>
            </p:cNvPr>
            <p:cNvSpPr txBox="1">
              <a:spLocks noChangeArrowheads="1"/>
            </p:cNvSpPr>
            <p:nvPr/>
          </p:nvSpPr>
          <p:spPr bwMode="auto">
            <a:xfrm>
              <a:off x="1300" y="381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32807" name="Text Box 37">
              <a:extLst>
                <a:ext uri="{FF2B5EF4-FFF2-40B4-BE49-F238E27FC236}">
                  <a16:creationId xmlns:a16="http://schemas.microsoft.com/office/drawing/2014/main" id="{0566F14A-9749-4601-9499-1E7B7F88B7AD}"/>
                </a:ext>
              </a:extLst>
            </p:cNvPr>
            <p:cNvSpPr txBox="1">
              <a:spLocks noChangeArrowheads="1"/>
            </p:cNvSpPr>
            <p:nvPr/>
          </p:nvSpPr>
          <p:spPr bwMode="auto">
            <a:xfrm>
              <a:off x="1620" y="3815"/>
              <a:ext cx="3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FE</a:t>
              </a:r>
            </a:p>
          </p:txBody>
        </p:sp>
        <p:sp>
          <p:nvSpPr>
            <p:cNvPr id="32808" name="Line 38">
              <a:extLst>
                <a:ext uri="{FF2B5EF4-FFF2-40B4-BE49-F238E27FC236}">
                  <a16:creationId xmlns:a16="http://schemas.microsoft.com/office/drawing/2014/main" id="{DA95507A-AD9D-4BD3-80F8-5B37822B78BE}"/>
                </a:ext>
              </a:extLst>
            </p:cNvPr>
            <p:cNvSpPr>
              <a:spLocks noChangeShapeType="1"/>
            </p:cNvSpPr>
            <p:nvPr/>
          </p:nvSpPr>
          <p:spPr bwMode="auto">
            <a:xfrm>
              <a:off x="2283" y="3941"/>
              <a:ext cx="192"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809" name="Text Box 39">
              <a:extLst>
                <a:ext uri="{FF2B5EF4-FFF2-40B4-BE49-F238E27FC236}">
                  <a16:creationId xmlns:a16="http://schemas.microsoft.com/office/drawing/2014/main" id="{CD6DF5FC-D847-4D1D-99A4-82C06143B55C}"/>
                </a:ext>
              </a:extLst>
            </p:cNvPr>
            <p:cNvSpPr txBox="1">
              <a:spLocks noChangeArrowheads="1"/>
            </p:cNvSpPr>
            <p:nvPr/>
          </p:nvSpPr>
          <p:spPr bwMode="auto">
            <a:xfrm>
              <a:off x="2143" y="383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32810" name="Text Box 40">
              <a:extLst>
                <a:ext uri="{FF2B5EF4-FFF2-40B4-BE49-F238E27FC236}">
                  <a16:creationId xmlns:a16="http://schemas.microsoft.com/office/drawing/2014/main" id="{22918124-548C-4621-89BD-C7505163F5E9}"/>
                </a:ext>
              </a:extLst>
            </p:cNvPr>
            <p:cNvSpPr txBox="1">
              <a:spLocks noChangeArrowheads="1"/>
            </p:cNvSpPr>
            <p:nvPr/>
          </p:nvSpPr>
          <p:spPr bwMode="auto">
            <a:xfrm>
              <a:off x="2463" y="3830"/>
              <a:ext cx="4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IND</a:t>
              </a:r>
            </a:p>
          </p:txBody>
        </p:sp>
        <p:sp>
          <p:nvSpPr>
            <p:cNvPr id="32811" name="Line 41">
              <a:extLst>
                <a:ext uri="{FF2B5EF4-FFF2-40B4-BE49-F238E27FC236}">
                  <a16:creationId xmlns:a16="http://schemas.microsoft.com/office/drawing/2014/main" id="{50694439-F9D3-4031-8DDB-52D6AE47FF5B}"/>
                </a:ext>
              </a:extLst>
            </p:cNvPr>
            <p:cNvSpPr>
              <a:spLocks noChangeShapeType="1"/>
            </p:cNvSpPr>
            <p:nvPr/>
          </p:nvSpPr>
          <p:spPr bwMode="auto">
            <a:xfrm>
              <a:off x="3147" y="3941"/>
              <a:ext cx="192"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812" name="Text Box 42">
              <a:extLst>
                <a:ext uri="{FF2B5EF4-FFF2-40B4-BE49-F238E27FC236}">
                  <a16:creationId xmlns:a16="http://schemas.microsoft.com/office/drawing/2014/main" id="{D5259F2F-9C62-4199-A769-593B6983789B}"/>
                </a:ext>
              </a:extLst>
            </p:cNvPr>
            <p:cNvSpPr txBox="1">
              <a:spLocks noChangeArrowheads="1"/>
            </p:cNvSpPr>
            <p:nvPr/>
          </p:nvSpPr>
          <p:spPr bwMode="auto">
            <a:xfrm>
              <a:off x="3007" y="383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32813" name="Text Box 43">
              <a:extLst>
                <a:ext uri="{FF2B5EF4-FFF2-40B4-BE49-F238E27FC236}">
                  <a16:creationId xmlns:a16="http://schemas.microsoft.com/office/drawing/2014/main" id="{4574384D-2925-415B-A384-F1F7E467E5B8}"/>
                </a:ext>
              </a:extLst>
            </p:cNvPr>
            <p:cNvSpPr txBox="1">
              <a:spLocks noChangeArrowheads="1"/>
            </p:cNvSpPr>
            <p:nvPr/>
          </p:nvSpPr>
          <p:spPr bwMode="auto">
            <a:xfrm>
              <a:off x="3327" y="3830"/>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EX</a:t>
              </a:r>
            </a:p>
          </p:txBody>
        </p:sp>
        <p:sp>
          <p:nvSpPr>
            <p:cNvPr id="32814" name="Line 44">
              <a:extLst>
                <a:ext uri="{FF2B5EF4-FFF2-40B4-BE49-F238E27FC236}">
                  <a16:creationId xmlns:a16="http://schemas.microsoft.com/office/drawing/2014/main" id="{90797CE1-364B-403F-A00B-2A3939F9C62E}"/>
                </a:ext>
              </a:extLst>
            </p:cNvPr>
            <p:cNvSpPr>
              <a:spLocks noChangeShapeType="1"/>
            </p:cNvSpPr>
            <p:nvPr/>
          </p:nvSpPr>
          <p:spPr bwMode="auto">
            <a:xfrm>
              <a:off x="4107" y="3941"/>
              <a:ext cx="192"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815" name="Text Box 45">
              <a:extLst>
                <a:ext uri="{FF2B5EF4-FFF2-40B4-BE49-F238E27FC236}">
                  <a16:creationId xmlns:a16="http://schemas.microsoft.com/office/drawing/2014/main" id="{1F402724-3B52-476A-A65F-5917A640903C}"/>
                </a:ext>
              </a:extLst>
            </p:cNvPr>
            <p:cNvSpPr txBox="1">
              <a:spLocks noChangeArrowheads="1"/>
            </p:cNvSpPr>
            <p:nvPr/>
          </p:nvSpPr>
          <p:spPr bwMode="auto">
            <a:xfrm>
              <a:off x="3967" y="383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32816" name="Text Box 46">
              <a:extLst>
                <a:ext uri="{FF2B5EF4-FFF2-40B4-BE49-F238E27FC236}">
                  <a16:creationId xmlns:a16="http://schemas.microsoft.com/office/drawing/2014/main" id="{7CA5D89F-F453-415D-BFAD-68BA0A4CEB17}"/>
                </a:ext>
              </a:extLst>
            </p:cNvPr>
            <p:cNvSpPr txBox="1">
              <a:spLocks noChangeArrowheads="1"/>
            </p:cNvSpPr>
            <p:nvPr/>
          </p:nvSpPr>
          <p:spPr bwMode="auto">
            <a:xfrm>
              <a:off x="4287" y="3830"/>
              <a:ext cx="4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INT</a:t>
              </a:r>
            </a:p>
          </p:txBody>
        </p:sp>
        <p:sp>
          <p:nvSpPr>
            <p:cNvPr id="32817" name="Text Box 47">
              <a:extLst>
                <a:ext uri="{FF2B5EF4-FFF2-40B4-BE49-F238E27FC236}">
                  <a16:creationId xmlns:a16="http://schemas.microsoft.com/office/drawing/2014/main" id="{0C6DE84E-64DE-4593-A252-255ECFFB656D}"/>
                </a:ext>
              </a:extLst>
            </p:cNvPr>
            <p:cNvSpPr txBox="1">
              <a:spLocks noChangeArrowheads="1"/>
            </p:cNvSpPr>
            <p:nvPr/>
          </p:nvSpPr>
          <p:spPr bwMode="auto">
            <a:xfrm>
              <a:off x="3254" y="2992"/>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EX</a:t>
              </a:r>
            </a:p>
          </p:txBody>
        </p:sp>
        <p:sp>
          <p:nvSpPr>
            <p:cNvPr id="32818" name="Rectangle 48">
              <a:extLst>
                <a:ext uri="{FF2B5EF4-FFF2-40B4-BE49-F238E27FC236}">
                  <a16:creationId xmlns:a16="http://schemas.microsoft.com/office/drawing/2014/main" id="{3C3016F2-30C5-46C0-960A-CC634B94F885}"/>
                </a:ext>
              </a:extLst>
            </p:cNvPr>
            <p:cNvSpPr>
              <a:spLocks noChangeArrowheads="1"/>
            </p:cNvSpPr>
            <p:nvPr/>
          </p:nvSpPr>
          <p:spPr bwMode="auto">
            <a:xfrm>
              <a:off x="3168" y="2966"/>
              <a:ext cx="528"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819" name="Text Box 49">
              <a:extLst>
                <a:ext uri="{FF2B5EF4-FFF2-40B4-BE49-F238E27FC236}">
                  <a16:creationId xmlns:a16="http://schemas.microsoft.com/office/drawing/2014/main" id="{0E98FAE0-0D8D-454B-B973-6CD8E687B373}"/>
                </a:ext>
              </a:extLst>
            </p:cNvPr>
            <p:cNvSpPr txBox="1">
              <a:spLocks noChangeArrowheads="1"/>
            </p:cNvSpPr>
            <p:nvPr/>
          </p:nvSpPr>
          <p:spPr bwMode="auto">
            <a:xfrm>
              <a:off x="3168" y="320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D</a:t>
              </a:r>
            </a:p>
          </p:txBody>
        </p:sp>
        <p:sp>
          <p:nvSpPr>
            <p:cNvPr id="32820" name="AutoShape 50">
              <a:extLst>
                <a:ext uri="{FF2B5EF4-FFF2-40B4-BE49-F238E27FC236}">
                  <a16:creationId xmlns:a16="http://schemas.microsoft.com/office/drawing/2014/main" id="{F27FCF57-D164-4376-AAEA-51EE68168D84}"/>
                </a:ext>
              </a:extLst>
            </p:cNvPr>
            <p:cNvSpPr>
              <a:spLocks noChangeArrowheads="1"/>
            </p:cNvSpPr>
            <p:nvPr/>
          </p:nvSpPr>
          <p:spPr bwMode="auto">
            <a:xfrm>
              <a:off x="3504" y="3302"/>
              <a:ext cx="96" cy="96"/>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4387" name="Text Box 51">
            <a:extLst>
              <a:ext uri="{FF2B5EF4-FFF2-40B4-BE49-F238E27FC236}">
                <a16:creationId xmlns:a16="http://schemas.microsoft.com/office/drawing/2014/main" id="{A84D8CC5-EDB8-4E4E-8E1D-B593D4BE9F79}"/>
              </a:ext>
            </a:extLst>
          </p:cNvPr>
          <p:cNvSpPr txBox="1">
            <a:spLocks noChangeArrowheads="1"/>
          </p:cNvSpPr>
          <p:nvPr/>
        </p:nvSpPr>
        <p:spPr bwMode="auto">
          <a:xfrm>
            <a:off x="6400800" y="2514600"/>
            <a:ext cx="31242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CPU </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的</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4</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个工作周期</a:t>
            </a:r>
          </a:p>
        </p:txBody>
      </p:sp>
      <p:sp>
        <p:nvSpPr>
          <p:cNvPr id="32782" name="AutoShape 53">
            <a:hlinkClick r:id="rId2" action="ppaction://hlinksldjump" highlightClick="1"/>
            <a:extLst>
              <a:ext uri="{FF2B5EF4-FFF2-40B4-BE49-F238E27FC236}">
                <a16:creationId xmlns:a16="http://schemas.microsoft.com/office/drawing/2014/main" id="{2DFCD780-8A43-4D91-8F41-ABAEC30505A2}"/>
              </a:ext>
            </a:extLst>
          </p:cNvPr>
          <p:cNvSpPr>
            <a:spLocks noChangeArrowheads="1"/>
          </p:cNvSpPr>
          <p:nvPr/>
        </p:nvSpPr>
        <p:spPr bwMode="auto">
          <a:xfrm>
            <a:off x="8589963" y="6516688"/>
            <a:ext cx="539750" cy="333375"/>
          </a:xfrm>
          <a:prstGeom prst="actionButtonEnd">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34248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blinds(horizontal)">
                                      <p:cBhvr>
                                        <p:cTn id="7" dur="500"/>
                                        <p:tgtEl>
                                          <p:spTgt spid="14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42"/>
                                        </p:tgtEl>
                                        <p:attrNameLst>
                                          <p:attrName>style.visibility</p:attrName>
                                        </p:attrNameLst>
                                      </p:cBhvr>
                                      <p:to>
                                        <p:strVal val="visible"/>
                                      </p:to>
                                    </p:set>
                                    <p:animEffect transition="in" filter="blinds(horizontal)">
                                      <p:cBhvr>
                                        <p:cTn id="12" dur="500"/>
                                        <p:tgtEl>
                                          <p:spTgt spid="143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blinds(horizontal)">
                                      <p:cBhvr>
                                        <p:cTn id="17" dur="500"/>
                                        <p:tgtEl>
                                          <p:spTgt spid="143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43"/>
                                        </p:tgtEl>
                                        <p:attrNameLst>
                                          <p:attrName>style.visibility</p:attrName>
                                        </p:attrNameLst>
                                      </p:cBhvr>
                                      <p:to>
                                        <p:strVal val="visible"/>
                                      </p:to>
                                    </p:set>
                                    <p:animEffect transition="in" filter="blinds(horizontal)">
                                      <p:cBhvr>
                                        <p:cTn id="22" dur="500"/>
                                        <p:tgtEl>
                                          <p:spTgt spid="143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344"/>
                                        </p:tgtEl>
                                        <p:attrNameLst>
                                          <p:attrName>style.visibility</p:attrName>
                                        </p:attrNameLst>
                                      </p:cBhvr>
                                      <p:to>
                                        <p:strVal val="visible"/>
                                      </p:to>
                                    </p:set>
                                    <p:animEffect transition="in" filter="blinds(horizontal)">
                                      <p:cBhvr>
                                        <p:cTn id="27" dur="500"/>
                                        <p:tgtEl>
                                          <p:spTgt spid="1434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45"/>
                                        </p:tgtEl>
                                        <p:attrNameLst>
                                          <p:attrName>style.visibility</p:attrName>
                                        </p:attrNameLst>
                                      </p:cBhvr>
                                      <p:to>
                                        <p:strVal val="visible"/>
                                      </p:to>
                                    </p:set>
                                    <p:animEffect transition="in" filter="blinds(horizontal)">
                                      <p:cBhvr>
                                        <p:cTn id="32" dur="500"/>
                                        <p:tgtEl>
                                          <p:spTgt spid="1434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346"/>
                                        </p:tgtEl>
                                        <p:attrNameLst>
                                          <p:attrName>style.visibility</p:attrName>
                                        </p:attrNameLst>
                                      </p:cBhvr>
                                      <p:to>
                                        <p:strVal val="visible"/>
                                      </p:to>
                                    </p:set>
                                    <p:animEffect transition="in" filter="blinds(horizontal)">
                                      <p:cBhvr>
                                        <p:cTn id="37" dur="500"/>
                                        <p:tgtEl>
                                          <p:spTgt spid="1434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347"/>
                                        </p:tgtEl>
                                        <p:attrNameLst>
                                          <p:attrName>style.visibility</p:attrName>
                                        </p:attrNameLst>
                                      </p:cBhvr>
                                      <p:to>
                                        <p:strVal val="visible"/>
                                      </p:to>
                                    </p:set>
                                    <p:animEffect transition="in" filter="blinds(horizontal)">
                                      <p:cBhvr>
                                        <p:cTn id="42" dur="500"/>
                                        <p:tgtEl>
                                          <p:spTgt spid="1434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4387"/>
                                        </p:tgtEl>
                                        <p:attrNameLst>
                                          <p:attrName>style.visibility</p:attrName>
                                        </p:attrNameLst>
                                      </p:cBhvr>
                                      <p:to>
                                        <p:strVal val="visible"/>
                                      </p:to>
                                    </p:set>
                                    <p:anim calcmode="lin" valueType="num">
                                      <p:cBhvr additive="base">
                                        <p:cTn id="47" dur="500" fill="hold"/>
                                        <p:tgtEl>
                                          <p:spTgt spid="14387"/>
                                        </p:tgtEl>
                                        <p:attrNameLst>
                                          <p:attrName>ppt_x</p:attrName>
                                        </p:attrNameLst>
                                      </p:cBhvr>
                                      <p:tavLst>
                                        <p:tav tm="0">
                                          <p:val>
                                            <p:strVal val="1+#ppt_w/2"/>
                                          </p:val>
                                        </p:tav>
                                        <p:tav tm="100000">
                                          <p:val>
                                            <p:strVal val="#ppt_x"/>
                                          </p:val>
                                        </p:tav>
                                      </p:tavLst>
                                    </p:anim>
                                    <p:anim calcmode="lin" valueType="num">
                                      <p:cBhvr additive="base">
                                        <p:cTn id="48" dur="500" fill="hold"/>
                                        <p:tgtEl>
                                          <p:spTgt spid="14387"/>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6" presetClass="entr" presetSubtype="37"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barn(outVertical)">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utoUpdateAnimBg="0"/>
      <p:bldP spid="14341" grpId="0" autoUpdateAnimBg="0"/>
      <p:bldP spid="14342" grpId="0" autoUpdateAnimBg="0"/>
      <p:bldP spid="14343" grpId="0" autoUpdateAnimBg="0"/>
      <p:bldP spid="14344" grpId="0" autoUpdateAnimBg="0"/>
      <p:bldP spid="14345" grpId="0" autoUpdateAnimBg="0"/>
      <p:bldP spid="14346" grpId="0" autoUpdateAnimBg="0"/>
      <p:bldP spid="14347" grpId="0" autoUpdateAnimBg="0"/>
      <p:bldP spid="1438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a:extLst>
              <a:ext uri="{FF2B5EF4-FFF2-40B4-BE49-F238E27FC236}">
                <a16:creationId xmlns:a16="http://schemas.microsoft.com/office/drawing/2014/main" id="{CAE61FE2-925D-459D-B988-FCA905337306}"/>
              </a:ext>
            </a:extLst>
          </p:cNvPr>
          <p:cNvSpPr>
            <a:spLocks noChangeArrowheads="1"/>
          </p:cNvSpPr>
          <p:nvPr/>
        </p:nvSpPr>
        <p:spPr bwMode="auto">
          <a:xfrm rot="10800000">
            <a:off x="2743200" y="5603875"/>
            <a:ext cx="1143000" cy="152400"/>
          </a:xfrm>
          <a:prstGeom prst="rightArrow">
            <a:avLst>
              <a:gd name="adj1" fmla="val 50000"/>
              <a:gd name="adj2" fmla="val 133333"/>
            </a:avLst>
          </a:prstGeom>
          <a:solidFill>
            <a:schemeClr val="folHlink"/>
          </a:solidFill>
          <a:ln w="9525">
            <a:solidFill>
              <a:schemeClr val="bg2"/>
            </a:solidFill>
            <a:miter lim="800000"/>
            <a:headEnd/>
            <a:tailE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5363" name="AutoShape 3">
            <a:extLst>
              <a:ext uri="{FF2B5EF4-FFF2-40B4-BE49-F238E27FC236}">
                <a16:creationId xmlns:a16="http://schemas.microsoft.com/office/drawing/2014/main" id="{6CDABAE4-9837-4CB9-9497-F5036FDAD11C}"/>
              </a:ext>
            </a:extLst>
          </p:cNvPr>
          <p:cNvSpPr>
            <a:spLocks noChangeArrowheads="1"/>
          </p:cNvSpPr>
          <p:nvPr/>
        </p:nvSpPr>
        <p:spPr bwMode="auto">
          <a:xfrm>
            <a:off x="2743200" y="3927475"/>
            <a:ext cx="1143000" cy="152400"/>
          </a:xfrm>
          <a:prstGeom prst="rightArrow">
            <a:avLst>
              <a:gd name="adj1" fmla="val 50000"/>
              <a:gd name="adj2" fmla="val 133333"/>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5364" name="AutoShape 4">
            <a:extLst>
              <a:ext uri="{FF2B5EF4-FFF2-40B4-BE49-F238E27FC236}">
                <a16:creationId xmlns:a16="http://schemas.microsoft.com/office/drawing/2014/main" id="{C0D872F8-A2A4-4C90-973F-E54F613CB43D}"/>
              </a:ext>
            </a:extLst>
          </p:cNvPr>
          <p:cNvSpPr>
            <a:spLocks noChangeArrowheads="1"/>
          </p:cNvSpPr>
          <p:nvPr/>
        </p:nvSpPr>
        <p:spPr bwMode="auto">
          <a:xfrm>
            <a:off x="4876800" y="3927475"/>
            <a:ext cx="609600" cy="152400"/>
          </a:xfrm>
          <a:prstGeom prst="rightArrow">
            <a:avLst>
              <a:gd name="adj1" fmla="val 50000"/>
              <a:gd name="adj2" fmla="val 71111"/>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5365" name="AutoShape 5">
            <a:extLst>
              <a:ext uri="{FF2B5EF4-FFF2-40B4-BE49-F238E27FC236}">
                <a16:creationId xmlns:a16="http://schemas.microsoft.com/office/drawing/2014/main" id="{43B5C3D4-FCED-43B1-AE88-A21058206949}"/>
              </a:ext>
            </a:extLst>
          </p:cNvPr>
          <p:cNvSpPr>
            <a:spLocks noChangeArrowheads="1"/>
          </p:cNvSpPr>
          <p:nvPr/>
        </p:nvSpPr>
        <p:spPr bwMode="auto">
          <a:xfrm rot="10800000">
            <a:off x="4876800" y="5562600"/>
            <a:ext cx="1143000" cy="152400"/>
          </a:xfrm>
          <a:prstGeom prst="rightArrow">
            <a:avLst>
              <a:gd name="adj1" fmla="val 50000"/>
              <a:gd name="adj2" fmla="val 133333"/>
            </a:avLst>
          </a:prstGeom>
          <a:solidFill>
            <a:schemeClr val="folHlink"/>
          </a:solidFill>
          <a:ln w="9525">
            <a:solidFill>
              <a:schemeClr val="bg2"/>
            </a:solidFill>
            <a:miter lim="800000"/>
            <a:headEnd/>
            <a:tailE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5366" name="Text Box 6">
            <a:extLst>
              <a:ext uri="{FF2B5EF4-FFF2-40B4-BE49-F238E27FC236}">
                <a16:creationId xmlns:a16="http://schemas.microsoft.com/office/drawing/2014/main" id="{610FE92F-E995-4461-B5E2-646FCB530725}"/>
              </a:ext>
            </a:extLst>
          </p:cNvPr>
          <p:cNvSpPr txBox="1">
            <a:spLocks noChangeArrowheads="1"/>
          </p:cNvSpPr>
          <p:nvPr/>
        </p:nvSpPr>
        <p:spPr bwMode="auto">
          <a:xfrm>
            <a:off x="1447800" y="12954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取指周期数据流</a:t>
            </a:r>
          </a:p>
        </p:txBody>
      </p:sp>
      <p:sp>
        <p:nvSpPr>
          <p:cNvPr id="33799" name="Text Box 7">
            <a:extLst>
              <a:ext uri="{FF2B5EF4-FFF2-40B4-BE49-F238E27FC236}">
                <a16:creationId xmlns:a16="http://schemas.microsoft.com/office/drawing/2014/main" id="{6B9D7ECA-7804-4807-864A-D34E9B77E317}"/>
              </a:ext>
            </a:extLst>
          </p:cNvPr>
          <p:cNvSpPr txBox="1">
            <a:spLocks noChangeArrowheads="1"/>
          </p:cNvSpPr>
          <p:nvPr/>
        </p:nvSpPr>
        <p:spPr bwMode="auto">
          <a:xfrm>
            <a:off x="685800" y="457200"/>
            <a:ext cx="571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二、 指令周期的数据流</a:t>
            </a:r>
          </a:p>
        </p:txBody>
      </p:sp>
      <p:sp>
        <p:nvSpPr>
          <p:cNvPr id="15368" name="AutoShape 8">
            <a:extLst>
              <a:ext uri="{FF2B5EF4-FFF2-40B4-BE49-F238E27FC236}">
                <a16:creationId xmlns:a16="http://schemas.microsoft.com/office/drawing/2014/main" id="{97FEC299-52E0-40CB-8A19-57F68CA91D45}"/>
              </a:ext>
            </a:extLst>
          </p:cNvPr>
          <p:cNvSpPr>
            <a:spLocks noChangeArrowheads="1"/>
          </p:cNvSpPr>
          <p:nvPr/>
        </p:nvSpPr>
        <p:spPr bwMode="auto">
          <a:xfrm>
            <a:off x="4876800" y="4648200"/>
            <a:ext cx="1676400" cy="152400"/>
          </a:xfrm>
          <a:prstGeom prst="rightArrow">
            <a:avLst>
              <a:gd name="adj1" fmla="val 50000"/>
              <a:gd name="adj2" fmla="val 114583"/>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5369" name="AutoShape 9">
            <a:extLst>
              <a:ext uri="{FF2B5EF4-FFF2-40B4-BE49-F238E27FC236}">
                <a16:creationId xmlns:a16="http://schemas.microsoft.com/office/drawing/2014/main" id="{AC0E38B0-A85F-4539-89D8-8E3C39C0B889}"/>
              </a:ext>
            </a:extLst>
          </p:cNvPr>
          <p:cNvSpPr>
            <a:spLocks noChangeArrowheads="1"/>
          </p:cNvSpPr>
          <p:nvPr/>
        </p:nvSpPr>
        <p:spPr bwMode="auto">
          <a:xfrm>
            <a:off x="5638800" y="4432300"/>
            <a:ext cx="1447800" cy="152400"/>
          </a:xfrm>
          <a:prstGeom prst="rightArrow">
            <a:avLst>
              <a:gd name="adj1" fmla="val 50000"/>
              <a:gd name="adj2" fmla="val 127063"/>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5370" name="AutoShape 10">
            <a:extLst>
              <a:ext uri="{FF2B5EF4-FFF2-40B4-BE49-F238E27FC236}">
                <a16:creationId xmlns:a16="http://schemas.microsoft.com/office/drawing/2014/main" id="{4DB6FF0D-AEC9-487A-A0D7-825F85A2048C}"/>
              </a:ext>
            </a:extLst>
          </p:cNvPr>
          <p:cNvSpPr>
            <a:spLocks noChangeArrowheads="1"/>
          </p:cNvSpPr>
          <p:nvPr/>
        </p:nvSpPr>
        <p:spPr bwMode="auto">
          <a:xfrm rot="10800000">
            <a:off x="6172200" y="4232275"/>
            <a:ext cx="914400" cy="152400"/>
          </a:xfrm>
          <a:prstGeom prst="rightArrow">
            <a:avLst>
              <a:gd name="adj1" fmla="val 50000"/>
              <a:gd name="adj2" fmla="val 106667"/>
            </a:avLst>
          </a:prstGeom>
          <a:solidFill>
            <a:schemeClr val="folHlink"/>
          </a:solidFill>
          <a:ln w="9525">
            <a:solidFill>
              <a:schemeClr val="bg2"/>
            </a:solidFill>
            <a:miter lim="800000"/>
            <a:headEnd/>
            <a:tailE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5371" name="AutoShape 11">
            <a:extLst>
              <a:ext uri="{FF2B5EF4-FFF2-40B4-BE49-F238E27FC236}">
                <a16:creationId xmlns:a16="http://schemas.microsoft.com/office/drawing/2014/main" id="{DCF02450-956F-4806-A20E-1DBE4679D26E}"/>
              </a:ext>
            </a:extLst>
          </p:cNvPr>
          <p:cNvSpPr>
            <a:spLocks noChangeArrowheads="1"/>
          </p:cNvSpPr>
          <p:nvPr/>
        </p:nvSpPr>
        <p:spPr bwMode="auto">
          <a:xfrm>
            <a:off x="6629400" y="4003675"/>
            <a:ext cx="457200" cy="152400"/>
          </a:xfrm>
          <a:prstGeom prst="rightArrow">
            <a:avLst>
              <a:gd name="adj1" fmla="val 50000"/>
              <a:gd name="adj2" fmla="val 53333"/>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grpSp>
        <p:nvGrpSpPr>
          <p:cNvPr id="2" name="Group 12">
            <a:extLst>
              <a:ext uri="{FF2B5EF4-FFF2-40B4-BE49-F238E27FC236}">
                <a16:creationId xmlns:a16="http://schemas.microsoft.com/office/drawing/2014/main" id="{C1759EF1-0897-4BEB-8717-9806CC5B0E71}"/>
              </a:ext>
            </a:extLst>
          </p:cNvPr>
          <p:cNvGrpSpPr>
            <a:grpSpLocks/>
          </p:cNvGrpSpPr>
          <p:nvPr/>
        </p:nvGrpSpPr>
        <p:grpSpPr bwMode="auto">
          <a:xfrm>
            <a:off x="3886200" y="5451475"/>
            <a:ext cx="990600" cy="457200"/>
            <a:chOff x="2448" y="3434"/>
            <a:chExt cx="624" cy="288"/>
          </a:xfrm>
        </p:grpSpPr>
        <p:sp>
          <p:nvSpPr>
            <p:cNvPr id="33833" name="Text Box 13">
              <a:extLst>
                <a:ext uri="{FF2B5EF4-FFF2-40B4-BE49-F238E27FC236}">
                  <a16:creationId xmlns:a16="http://schemas.microsoft.com/office/drawing/2014/main" id="{C4C2D6E5-72E9-4050-BEC5-D296D300BD69}"/>
                </a:ext>
              </a:extLst>
            </p:cNvPr>
            <p:cNvSpPr txBox="1">
              <a:spLocks noChangeArrowheads="1"/>
            </p:cNvSpPr>
            <p:nvPr/>
          </p:nvSpPr>
          <p:spPr bwMode="auto">
            <a:xfrm>
              <a:off x="2534" y="3443"/>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MDR</a:t>
              </a:r>
            </a:p>
          </p:txBody>
        </p:sp>
        <p:sp>
          <p:nvSpPr>
            <p:cNvPr id="33834" name="Rectangle 14">
              <a:extLst>
                <a:ext uri="{FF2B5EF4-FFF2-40B4-BE49-F238E27FC236}">
                  <a16:creationId xmlns:a16="http://schemas.microsoft.com/office/drawing/2014/main" id="{479FB4CC-1CAE-4684-A329-BE035D0CDF28}"/>
                </a:ext>
              </a:extLst>
            </p:cNvPr>
            <p:cNvSpPr>
              <a:spLocks noChangeArrowheads="1"/>
            </p:cNvSpPr>
            <p:nvPr/>
          </p:nvSpPr>
          <p:spPr bwMode="auto">
            <a:xfrm>
              <a:off x="2448" y="3434"/>
              <a:ext cx="624"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5375" name="Rectangle 15">
            <a:extLst>
              <a:ext uri="{FF2B5EF4-FFF2-40B4-BE49-F238E27FC236}">
                <a16:creationId xmlns:a16="http://schemas.microsoft.com/office/drawing/2014/main" id="{D8C4EBA2-9664-4B23-B862-DB0BCCECF273}"/>
              </a:ext>
            </a:extLst>
          </p:cNvPr>
          <p:cNvSpPr>
            <a:spLocks noChangeArrowheads="1"/>
          </p:cNvSpPr>
          <p:nvPr/>
        </p:nvSpPr>
        <p:spPr bwMode="auto">
          <a:xfrm>
            <a:off x="3886200" y="4537075"/>
            <a:ext cx="990600" cy="457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CU</a:t>
            </a:r>
          </a:p>
        </p:txBody>
      </p:sp>
      <p:sp>
        <p:nvSpPr>
          <p:cNvPr id="15376" name="Rectangle 16">
            <a:extLst>
              <a:ext uri="{FF2B5EF4-FFF2-40B4-BE49-F238E27FC236}">
                <a16:creationId xmlns:a16="http://schemas.microsoft.com/office/drawing/2014/main" id="{74CD2DC3-9F4B-4056-9AF2-E009E95A7E19}"/>
              </a:ext>
            </a:extLst>
          </p:cNvPr>
          <p:cNvSpPr>
            <a:spLocks noChangeArrowheads="1"/>
          </p:cNvSpPr>
          <p:nvPr/>
        </p:nvSpPr>
        <p:spPr bwMode="auto">
          <a:xfrm>
            <a:off x="3886200" y="3810000"/>
            <a:ext cx="990600" cy="457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MAR</a:t>
            </a:r>
          </a:p>
        </p:txBody>
      </p:sp>
      <p:sp>
        <p:nvSpPr>
          <p:cNvPr id="15377" name="Rectangle 17">
            <a:extLst>
              <a:ext uri="{FF2B5EF4-FFF2-40B4-BE49-F238E27FC236}">
                <a16:creationId xmlns:a16="http://schemas.microsoft.com/office/drawing/2014/main" id="{7389C32B-920A-499C-B538-79645B453B2F}"/>
              </a:ext>
            </a:extLst>
          </p:cNvPr>
          <p:cNvSpPr>
            <a:spLocks noChangeArrowheads="1"/>
          </p:cNvSpPr>
          <p:nvPr/>
        </p:nvSpPr>
        <p:spPr bwMode="auto">
          <a:xfrm>
            <a:off x="1752600" y="3775075"/>
            <a:ext cx="990600" cy="457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PC</a:t>
            </a:r>
          </a:p>
        </p:txBody>
      </p:sp>
      <p:grpSp>
        <p:nvGrpSpPr>
          <p:cNvPr id="3" name="Group 18">
            <a:extLst>
              <a:ext uri="{FF2B5EF4-FFF2-40B4-BE49-F238E27FC236}">
                <a16:creationId xmlns:a16="http://schemas.microsoft.com/office/drawing/2014/main" id="{64481257-B759-415D-975E-52CBB0170FFA}"/>
              </a:ext>
            </a:extLst>
          </p:cNvPr>
          <p:cNvGrpSpPr>
            <a:grpSpLocks/>
          </p:cNvGrpSpPr>
          <p:nvPr/>
        </p:nvGrpSpPr>
        <p:grpSpPr bwMode="auto">
          <a:xfrm>
            <a:off x="1752600" y="5451475"/>
            <a:ext cx="990600" cy="457200"/>
            <a:chOff x="1104" y="3434"/>
            <a:chExt cx="624" cy="288"/>
          </a:xfrm>
        </p:grpSpPr>
        <p:sp>
          <p:nvSpPr>
            <p:cNvPr id="33831" name="Rectangle 19">
              <a:extLst>
                <a:ext uri="{FF2B5EF4-FFF2-40B4-BE49-F238E27FC236}">
                  <a16:creationId xmlns:a16="http://schemas.microsoft.com/office/drawing/2014/main" id="{626B2EDC-CE4F-4D5E-B86E-9868297E0247}"/>
                </a:ext>
              </a:extLst>
            </p:cNvPr>
            <p:cNvSpPr>
              <a:spLocks noChangeArrowheads="1"/>
            </p:cNvSpPr>
            <p:nvPr/>
          </p:nvSpPr>
          <p:spPr bwMode="auto">
            <a:xfrm>
              <a:off x="1104" y="3434"/>
              <a:ext cx="624"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32" name="Text Box 20">
              <a:extLst>
                <a:ext uri="{FF2B5EF4-FFF2-40B4-BE49-F238E27FC236}">
                  <a16:creationId xmlns:a16="http://schemas.microsoft.com/office/drawing/2014/main" id="{4C8C9176-9AA7-4345-B003-E103AABB899A}"/>
                </a:ext>
              </a:extLst>
            </p:cNvPr>
            <p:cNvSpPr txBox="1">
              <a:spLocks noChangeArrowheads="1"/>
            </p:cNvSpPr>
            <p:nvPr/>
          </p:nvSpPr>
          <p:spPr bwMode="auto">
            <a:xfrm>
              <a:off x="1290" y="3443"/>
              <a:ext cx="2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a:t>
              </a:r>
            </a:p>
          </p:txBody>
        </p:sp>
      </p:grpSp>
      <p:grpSp>
        <p:nvGrpSpPr>
          <p:cNvPr id="4" name="Group 21">
            <a:extLst>
              <a:ext uri="{FF2B5EF4-FFF2-40B4-BE49-F238E27FC236}">
                <a16:creationId xmlns:a16="http://schemas.microsoft.com/office/drawing/2014/main" id="{1093EAA3-BB9B-48C9-BB7B-C952CAAF2814}"/>
              </a:ext>
            </a:extLst>
          </p:cNvPr>
          <p:cNvGrpSpPr>
            <a:grpSpLocks/>
          </p:cNvGrpSpPr>
          <p:nvPr/>
        </p:nvGrpSpPr>
        <p:grpSpPr bwMode="auto">
          <a:xfrm>
            <a:off x="1447800" y="2209800"/>
            <a:ext cx="6934200" cy="3851275"/>
            <a:chOff x="912" y="1392"/>
            <a:chExt cx="4368" cy="2426"/>
          </a:xfrm>
        </p:grpSpPr>
        <p:sp>
          <p:nvSpPr>
            <p:cNvPr id="33822" name="Rectangle 22">
              <a:extLst>
                <a:ext uri="{FF2B5EF4-FFF2-40B4-BE49-F238E27FC236}">
                  <a16:creationId xmlns:a16="http://schemas.microsoft.com/office/drawing/2014/main" id="{182D7016-2BB6-4DF2-9C89-F9084C5D4365}"/>
                </a:ext>
              </a:extLst>
            </p:cNvPr>
            <p:cNvSpPr>
              <a:spLocks noChangeArrowheads="1"/>
            </p:cNvSpPr>
            <p:nvPr/>
          </p:nvSpPr>
          <p:spPr bwMode="auto">
            <a:xfrm>
              <a:off x="912" y="2090"/>
              <a:ext cx="2352" cy="172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23" name="Rectangle 23">
              <a:extLst>
                <a:ext uri="{FF2B5EF4-FFF2-40B4-BE49-F238E27FC236}">
                  <a16:creationId xmlns:a16="http://schemas.microsoft.com/office/drawing/2014/main" id="{DF5C22E2-D090-46FF-98AB-0691D12145CF}"/>
                </a:ext>
              </a:extLst>
            </p:cNvPr>
            <p:cNvSpPr>
              <a:spLocks noChangeArrowheads="1"/>
            </p:cNvSpPr>
            <p:nvPr/>
          </p:nvSpPr>
          <p:spPr bwMode="auto">
            <a:xfrm>
              <a:off x="3456" y="2090"/>
              <a:ext cx="96" cy="1680"/>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24" name="Rectangle 24">
              <a:extLst>
                <a:ext uri="{FF2B5EF4-FFF2-40B4-BE49-F238E27FC236}">
                  <a16:creationId xmlns:a16="http://schemas.microsoft.com/office/drawing/2014/main" id="{9CCFCC30-281B-48B5-B944-A1AB8AC98507}"/>
                </a:ext>
              </a:extLst>
            </p:cNvPr>
            <p:cNvSpPr>
              <a:spLocks noChangeArrowheads="1"/>
            </p:cNvSpPr>
            <p:nvPr/>
          </p:nvSpPr>
          <p:spPr bwMode="auto">
            <a:xfrm>
              <a:off x="3792" y="2090"/>
              <a:ext cx="96" cy="1680"/>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25" name="Rectangle 25">
              <a:extLst>
                <a:ext uri="{FF2B5EF4-FFF2-40B4-BE49-F238E27FC236}">
                  <a16:creationId xmlns:a16="http://schemas.microsoft.com/office/drawing/2014/main" id="{F2E29708-E5EB-40DA-9882-B1B59D3BE70A}"/>
                </a:ext>
              </a:extLst>
            </p:cNvPr>
            <p:cNvSpPr>
              <a:spLocks noChangeArrowheads="1"/>
            </p:cNvSpPr>
            <p:nvPr/>
          </p:nvSpPr>
          <p:spPr bwMode="auto">
            <a:xfrm>
              <a:off x="4128" y="2090"/>
              <a:ext cx="96" cy="1680"/>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26" name="Rectangle 26">
              <a:extLst>
                <a:ext uri="{FF2B5EF4-FFF2-40B4-BE49-F238E27FC236}">
                  <a16:creationId xmlns:a16="http://schemas.microsoft.com/office/drawing/2014/main" id="{A267CED2-5C5C-4A17-9079-6A8BD0E91C18}"/>
                </a:ext>
              </a:extLst>
            </p:cNvPr>
            <p:cNvSpPr>
              <a:spLocks noChangeArrowheads="1"/>
            </p:cNvSpPr>
            <p:nvPr/>
          </p:nvSpPr>
          <p:spPr bwMode="auto">
            <a:xfrm>
              <a:off x="4464" y="2463"/>
              <a:ext cx="816" cy="52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存储器</a:t>
              </a:r>
            </a:p>
          </p:txBody>
        </p:sp>
        <p:sp>
          <p:nvSpPr>
            <p:cNvPr id="33827" name="Text Box 27">
              <a:extLst>
                <a:ext uri="{FF2B5EF4-FFF2-40B4-BE49-F238E27FC236}">
                  <a16:creationId xmlns:a16="http://schemas.microsoft.com/office/drawing/2014/main" id="{3FFEAF2E-0172-450F-AF89-6F27F0F17263}"/>
                </a:ext>
              </a:extLst>
            </p:cNvPr>
            <p:cNvSpPr txBox="1">
              <a:spLocks noChangeArrowheads="1"/>
            </p:cNvSpPr>
            <p:nvPr/>
          </p:nvSpPr>
          <p:spPr bwMode="auto">
            <a:xfrm>
              <a:off x="1718" y="1850"/>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CPU</a:t>
              </a:r>
            </a:p>
          </p:txBody>
        </p:sp>
        <p:sp>
          <p:nvSpPr>
            <p:cNvPr id="33828" name="Text Box 28">
              <a:extLst>
                <a:ext uri="{FF2B5EF4-FFF2-40B4-BE49-F238E27FC236}">
                  <a16:creationId xmlns:a16="http://schemas.microsoft.com/office/drawing/2014/main" id="{B622E53B-7AE2-400B-B247-32137DFE2D6A}"/>
                </a:ext>
              </a:extLst>
            </p:cNvPr>
            <p:cNvSpPr txBox="1">
              <a:spLocks noChangeArrowheads="1"/>
            </p:cNvSpPr>
            <p:nvPr/>
          </p:nvSpPr>
          <p:spPr bwMode="auto">
            <a:xfrm>
              <a:off x="3340" y="1392"/>
              <a:ext cx="308"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地址总线</a:t>
              </a:r>
            </a:p>
          </p:txBody>
        </p:sp>
        <p:sp>
          <p:nvSpPr>
            <p:cNvPr id="33829" name="Text Box 29">
              <a:extLst>
                <a:ext uri="{FF2B5EF4-FFF2-40B4-BE49-F238E27FC236}">
                  <a16:creationId xmlns:a16="http://schemas.microsoft.com/office/drawing/2014/main" id="{FE5D6882-F0DC-46F8-996D-D3498B1B8C7D}"/>
                </a:ext>
              </a:extLst>
            </p:cNvPr>
            <p:cNvSpPr txBox="1">
              <a:spLocks noChangeArrowheads="1"/>
            </p:cNvSpPr>
            <p:nvPr/>
          </p:nvSpPr>
          <p:spPr bwMode="auto">
            <a:xfrm>
              <a:off x="3676" y="1392"/>
              <a:ext cx="308"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数据总线</a:t>
              </a:r>
            </a:p>
          </p:txBody>
        </p:sp>
        <p:sp>
          <p:nvSpPr>
            <p:cNvPr id="33830" name="Text Box 30">
              <a:extLst>
                <a:ext uri="{FF2B5EF4-FFF2-40B4-BE49-F238E27FC236}">
                  <a16:creationId xmlns:a16="http://schemas.microsoft.com/office/drawing/2014/main" id="{0F5423BD-FD71-42C0-9976-AEBD6A66D12E}"/>
                </a:ext>
              </a:extLst>
            </p:cNvPr>
            <p:cNvSpPr txBox="1">
              <a:spLocks noChangeArrowheads="1"/>
            </p:cNvSpPr>
            <p:nvPr/>
          </p:nvSpPr>
          <p:spPr bwMode="auto">
            <a:xfrm>
              <a:off x="4060" y="1392"/>
              <a:ext cx="308"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控制总线</a:t>
              </a:r>
            </a:p>
          </p:txBody>
        </p:sp>
      </p:grpSp>
      <p:grpSp>
        <p:nvGrpSpPr>
          <p:cNvPr id="5" name="Group 31">
            <a:extLst>
              <a:ext uri="{FF2B5EF4-FFF2-40B4-BE49-F238E27FC236}">
                <a16:creationId xmlns:a16="http://schemas.microsoft.com/office/drawing/2014/main" id="{4306C4F7-AE4F-4316-9F0E-BF0E2BCFB006}"/>
              </a:ext>
            </a:extLst>
          </p:cNvPr>
          <p:cNvGrpSpPr>
            <a:grpSpLocks/>
          </p:cNvGrpSpPr>
          <p:nvPr/>
        </p:nvGrpSpPr>
        <p:grpSpPr bwMode="auto">
          <a:xfrm>
            <a:off x="1752600" y="5443538"/>
            <a:ext cx="990600" cy="457200"/>
            <a:chOff x="1104" y="3423"/>
            <a:chExt cx="624" cy="288"/>
          </a:xfrm>
        </p:grpSpPr>
        <p:sp>
          <p:nvSpPr>
            <p:cNvPr id="33820" name="Rectangle 32">
              <a:extLst>
                <a:ext uri="{FF2B5EF4-FFF2-40B4-BE49-F238E27FC236}">
                  <a16:creationId xmlns:a16="http://schemas.microsoft.com/office/drawing/2014/main" id="{7866EA52-0C3E-4902-BE49-DBF37A790D56}"/>
                </a:ext>
              </a:extLst>
            </p:cNvPr>
            <p:cNvSpPr>
              <a:spLocks noChangeArrowheads="1"/>
            </p:cNvSpPr>
            <p:nvPr/>
          </p:nvSpPr>
          <p:spPr bwMode="auto">
            <a:xfrm>
              <a:off x="1104" y="3423"/>
              <a:ext cx="624" cy="288"/>
            </a:xfrm>
            <a:prstGeom prst="rect">
              <a:avLst/>
            </a:prstGeom>
            <a:solidFill>
              <a:schemeClr val="folHlink"/>
            </a:solidFill>
            <a:ln w="2857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21" name="Text Box 33">
              <a:extLst>
                <a:ext uri="{FF2B5EF4-FFF2-40B4-BE49-F238E27FC236}">
                  <a16:creationId xmlns:a16="http://schemas.microsoft.com/office/drawing/2014/main" id="{99B5310A-1740-4286-B5B7-7A130DF33623}"/>
                </a:ext>
              </a:extLst>
            </p:cNvPr>
            <p:cNvSpPr txBox="1">
              <a:spLocks noChangeArrowheads="1"/>
            </p:cNvSpPr>
            <p:nvPr/>
          </p:nvSpPr>
          <p:spPr bwMode="auto">
            <a:xfrm>
              <a:off x="1290" y="3446"/>
              <a:ext cx="300" cy="256"/>
            </a:xfrm>
            <a:prstGeom prst="rect">
              <a:avLst/>
            </a:prstGeom>
            <a:solidFill>
              <a:schemeClr val="folHlink"/>
            </a:solidFill>
            <a:ln w="9525">
              <a:solidFill>
                <a:schemeClr val="folHlink"/>
              </a:solid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969696"/>
                  </a:solidFill>
                  <a:effectLst/>
                  <a:uLnTx/>
                  <a:uFillTx/>
                  <a:latin typeface="Times New Roman" panose="02020603050405020304" pitchFamily="18" charset="0"/>
                  <a:ea typeface="宋体" panose="02010600030101010101" pitchFamily="2" charset="-122"/>
                  <a:cs typeface="+mn-cs"/>
                </a:rPr>
                <a:t>IR</a:t>
              </a:r>
            </a:p>
          </p:txBody>
        </p:sp>
      </p:grpSp>
      <p:grpSp>
        <p:nvGrpSpPr>
          <p:cNvPr id="6" name="Group 34">
            <a:extLst>
              <a:ext uri="{FF2B5EF4-FFF2-40B4-BE49-F238E27FC236}">
                <a16:creationId xmlns:a16="http://schemas.microsoft.com/office/drawing/2014/main" id="{E586BC03-00C3-4C56-83DC-9539FAEFD24C}"/>
              </a:ext>
            </a:extLst>
          </p:cNvPr>
          <p:cNvGrpSpPr>
            <a:grpSpLocks/>
          </p:cNvGrpSpPr>
          <p:nvPr/>
        </p:nvGrpSpPr>
        <p:grpSpPr bwMode="auto">
          <a:xfrm>
            <a:off x="2259013" y="4235450"/>
            <a:ext cx="2209800" cy="914400"/>
            <a:chOff x="1440" y="2640"/>
            <a:chExt cx="1392" cy="576"/>
          </a:xfrm>
        </p:grpSpPr>
        <p:grpSp>
          <p:nvGrpSpPr>
            <p:cNvPr id="33814" name="Group 35">
              <a:extLst>
                <a:ext uri="{FF2B5EF4-FFF2-40B4-BE49-F238E27FC236}">
                  <a16:creationId xmlns:a16="http://schemas.microsoft.com/office/drawing/2014/main" id="{7C8DFC21-52A0-4DF1-B649-02331AB45E69}"/>
                </a:ext>
              </a:extLst>
            </p:cNvPr>
            <p:cNvGrpSpPr>
              <a:grpSpLocks/>
            </p:cNvGrpSpPr>
            <p:nvPr/>
          </p:nvGrpSpPr>
          <p:grpSpPr bwMode="auto">
            <a:xfrm>
              <a:off x="1440" y="2640"/>
              <a:ext cx="1392" cy="576"/>
              <a:chOff x="1440" y="2640"/>
              <a:chExt cx="1392" cy="576"/>
            </a:xfrm>
          </p:grpSpPr>
          <p:grpSp>
            <p:nvGrpSpPr>
              <p:cNvPr id="33816" name="Group 36">
                <a:extLst>
                  <a:ext uri="{FF2B5EF4-FFF2-40B4-BE49-F238E27FC236}">
                    <a16:creationId xmlns:a16="http://schemas.microsoft.com/office/drawing/2014/main" id="{735FA40B-74D4-4C0B-A112-801D29A05E18}"/>
                  </a:ext>
                </a:extLst>
              </p:cNvPr>
              <p:cNvGrpSpPr>
                <a:grpSpLocks/>
              </p:cNvGrpSpPr>
              <p:nvPr/>
            </p:nvGrpSpPr>
            <p:grpSpPr bwMode="auto">
              <a:xfrm>
                <a:off x="1440" y="2640"/>
                <a:ext cx="1008" cy="336"/>
                <a:chOff x="1440" y="2666"/>
                <a:chExt cx="1008" cy="336"/>
              </a:xfrm>
            </p:grpSpPr>
            <p:sp>
              <p:nvSpPr>
                <p:cNvPr id="33818" name="Rectangle 37">
                  <a:extLst>
                    <a:ext uri="{FF2B5EF4-FFF2-40B4-BE49-F238E27FC236}">
                      <a16:creationId xmlns:a16="http://schemas.microsoft.com/office/drawing/2014/main" id="{55C91456-335B-4EA7-9BCC-948DBC134AFA}"/>
                    </a:ext>
                  </a:extLst>
                </p:cNvPr>
                <p:cNvSpPr>
                  <a:spLocks noChangeArrowheads="1"/>
                </p:cNvSpPr>
                <p:nvPr/>
              </p:nvSpPr>
              <p:spPr bwMode="auto">
                <a:xfrm>
                  <a:off x="1488" y="2954"/>
                  <a:ext cx="960" cy="48"/>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19" name="AutoShape 38">
                  <a:extLst>
                    <a:ext uri="{FF2B5EF4-FFF2-40B4-BE49-F238E27FC236}">
                      <a16:creationId xmlns:a16="http://schemas.microsoft.com/office/drawing/2014/main" id="{8F735BCB-D499-4A3D-BBC1-AEC400A7D820}"/>
                    </a:ext>
                  </a:extLst>
                </p:cNvPr>
                <p:cNvSpPr>
                  <a:spLocks noChangeArrowheads="1"/>
                </p:cNvSpPr>
                <p:nvPr/>
              </p:nvSpPr>
              <p:spPr bwMode="auto">
                <a:xfrm>
                  <a:off x="1440" y="2666"/>
                  <a:ext cx="96" cy="336"/>
                </a:xfrm>
                <a:prstGeom prst="upArrow">
                  <a:avLst>
                    <a:gd name="adj1" fmla="val 50000"/>
                    <a:gd name="adj2" fmla="val 87500"/>
                  </a:avLst>
                </a:prstGeom>
                <a:solidFill>
                  <a:schemeClr val="folHlink"/>
                </a:solidFill>
                <a:ln w="9525">
                  <a:solidFill>
                    <a:schemeClr val="bg2"/>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3817" name="Text Box 39">
                <a:extLst>
                  <a:ext uri="{FF2B5EF4-FFF2-40B4-BE49-F238E27FC236}">
                    <a16:creationId xmlns:a16="http://schemas.microsoft.com/office/drawing/2014/main" id="{F27E3D8C-B6C1-47D0-BC7B-E33AB9DF2A07}"/>
                  </a:ext>
                </a:extLst>
              </p:cNvPr>
              <p:cNvSpPr txBox="1">
                <a:spLocks noChangeArrowheads="1"/>
              </p:cNvSpPr>
              <p:nvPr/>
            </p:nvSpPr>
            <p:spPr bwMode="auto">
              <a:xfrm>
                <a:off x="1824" y="2966"/>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      </a:t>
                </a:r>
              </a:p>
            </p:txBody>
          </p:sp>
        </p:grpSp>
        <p:sp>
          <p:nvSpPr>
            <p:cNvPr id="33815" name="Rectangle 40">
              <a:extLst>
                <a:ext uri="{FF2B5EF4-FFF2-40B4-BE49-F238E27FC236}">
                  <a16:creationId xmlns:a16="http://schemas.microsoft.com/office/drawing/2014/main" id="{3A59EEE5-59F7-4EB1-A029-0C96651B33C2}"/>
                </a:ext>
              </a:extLst>
            </p:cNvPr>
            <p:cNvSpPr>
              <a:spLocks noChangeArrowheads="1"/>
            </p:cNvSpPr>
            <p:nvPr/>
          </p:nvSpPr>
          <p:spPr bwMode="auto">
            <a:xfrm rot="5400000">
              <a:off x="1502" y="2938"/>
              <a:ext cx="34" cy="23"/>
            </a:xfrm>
            <a:prstGeom prst="rect">
              <a:avLst/>
            </a:prstGeom>
            <a:solidFill>
              <a:schemeClr val="folHlink"/>
            </a:solidFill>
            <a:ln w="952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3813" name="AutoShape 42">
            <a:hlinkClick r:id="rId2" action="ppaction://hlinksldjump" highlightClick="1"/>
            <a:extLst>
              <a:ext uri="{FF2B5EF4-FFF2-40B4-BE49-F238E27FC236}">
                <a16:creationId xmlns:a16="http://schemas.microsoft.com/office/drawing/2014/main" id="{CE05F6A7-96DA-4D75-9567-ABA206357757}"/>
              </a:ext>
            </a:extLst>
          </p:cNvPr>
          <p:cNvSpPr>
            <a:spLocks noChangeArrowheads="1"/>
          </p:cNvSpPr>
          <p:nvPr/>
        </p:nvSpPr>
        <p:spPr bwMode="auto">
          <a:xfrm>
            <a:off x="8589963" y="6516688"/>
            <a:ext cx="539750" cy="333375"/>
          </a:xfrm>
          <a:prstGeom prst="actionButtonEnd">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75291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blinds(horizontal)">
                                      <p:cBhvr>
                                        <p:cTn id="7" dur="500"/>
                                        <p:tgtEl>
                                          <p:spTgt spid="153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5377"/>
                                        </p:tgtEl>
                                        <p:attrNameLst>
                                          <p:attrName>style.visibility</p:attrName>
                                        </p:attrNameLst>
                                      </p:cBhvr>
                                      <p:to>
                                        <p:strVal val="visible"/>
                                      </p:to>
                                    </p:set>
                                    <p:animEffect transition="in" filter="barn(outVertical)">
                                      <p:cBhvr>
                                        <p:cTn id="17" dur="500"/>
                                        <p:tgtEl>
                                          <p:spTgt spid="153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5376"/>
                                        </p:tgtEl>
                                        <p:attrNameLst>
                                          <p:attrName>style.visibility</p:attrName>
                                        </p:attrNameLst>
                                      </p:cBhvr>
                                      <p:to>
                                        <p:strVal val="visible"/>
                                      </p:to>
                                    </p:set>
                                    <p:animEffect transition="in" filter="barn(outVertical)">
                                      <p:cBhvr>
                                        <p:cTn id="22" dur="500"/>
                                        <p:tgtEl>
                                          <p:spTgt spid="153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outVertical)">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outVertical)">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5375"/>
                                        </p:tgtEl>
                                        <p:attrNameLst>
                                          <p:attrName>style.visibility</p:attrName>
                                        </p:attrNameLst>
                                      </p:cBhvr>
                                      <p:to>
                                        <p:strVal val="visible"/>
                                      </p:to>
                                    </p:set>
                                    <p:animEffect transition="in" filter="barn(outVertical)">
                                      <p:cBhvr>
                                        <p:cTn id="37" dur="500"/>
                                        <p:tgtEl>
                                          <p:spTgt spid="153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15363"/>
                                        </p:tgtEl>
                                        <p:attrNameLst>
                                          <p:attrName>style.visibility</p:attrName>
                                        </p:attrNameLst>
                                      </p:cBhvr>
                                      <p:to>
                                        <p:strVal val="visible"/>
                                      </p:to>
                                    </p:set>
                                    <p:animEffect transition="in" filter="slide(fromLeft)">
                                      <p:cBhvr>
                                        <p:cTn id="42" dur="500"/>
                                        <p:tgtEl>
                                          <p:spTgt spid="1536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15364"/>
                                        </p:tgtEl>
                                        <p:attrNameLst>
                                          <p:attrName>style.visibility</p:attrName>
                                        </p:attrNameLst>
                                      </p:cBhvr>
                                      <p:to>
                                        <p:strVal val="visible"/>
                                      </p:to>
                                    </p:set>
                                    <p:animEffect transition="in" filter="slide(fromLeft)">
                                      <p:cBhvr>
                                        <p:cTn id="47" dur="500"/>
                                        <p:tgtEl>
                                          <p:spTgt spid="1536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15369"/>
                                        </p:tgtEl>
                                        <p:attrNameLst>
                                          <p:attrName>style.visibility</p:attrName>
                                        </p:attrNameLst>
                                      </p:cBhvr>
                                      <p:to>
                                        <p:strVal val="visible"/>
                                      </p:to>
                                    </p:set>
                                    <p:animEffect transition="in" filter="slide(fromLeft)">
                                      <p:cBhvr>
                                        <p:cTn id="52" dur="500"/>
                                        <p:tgtEl>
                                          <p:spTgt spid="1536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15368"/>
                                        </p:tgtEl>
                                        <p:attrNameLst>
                                          <p:attrName>style.visibility</p:attrName>
                                        </p:attrNameLst>
                                      </p:cBhvr>
                                      <p:to>
                                        <p:strVal val="visible"/>
                                      </p:to>
                                    </p:set>
                                    <p:animEffect transition="in" filter="slide(fromLeft)">
                                      <p:cBhvr>
                                        <p:cTn id="57" dur="500"/>
                                        <p:tgtEl>
                                          <p:spTgt spid="1536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8" fill="hold" grpId="0" nodeType="clickEffect">
                                  <p:stCondLst>
                                    <p:cond delay="0"/>
                                  </p:stCondLst>
                                  <p:childTnLst>
                                    <p:set>
                                      <p:cBhvr>
                                        <p:cTn id="61" dur="1" fill="hold">
                                          <p:stCondLst>
                                            <p:cond delay="0"/>
                                          </p:stCondLst>
                                        </p:cTn>
                                        <p:tgtEl>
                                          <p:spTgt spid="15371"/>
                                        </p:tgtEl>
                                        <p:attrNameLst>
                                          <p:attrName>style.visibility</p:attrName>
                                        </p:attrNameLst>
                                      </p:cBhvr>
                                      <p:to>
                                        <p:strVal val="visible"/>
                                      </p:to>
                                    </p:set>
                                    <p:animEffect transition="in" filter="slide(fromLeft)">
                                      <p:cBhvr>
                                        <p:cTn id="62" dur="500"/>
                                        <p:tgtEl>
                                          <p:spTgt spid="1537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2" fill="hold" grpId="0" nodeType="clickEffect">
                                  <p:stCondLst>
                                    <p:cond delay="0"/>
                                  </p:stCondLst>
                                  <p:childTnLst>
                                    <p:set>
                                      <p:cBhvr>
                                        <p:cTn id="66" dur="1" fill="hold">
                                          <p:stCondLst>
                                            <p:cond delay="0"/>
                                          </p:stCondLst>
                                        </p:cTn>
                                        <p:tgtEl>
                                          <p:spTgt spid="15370"/>
                                        </p:tgtEl>
                                        <p:attrNameLst>
                                          <p:attrName>style.visibility</p:attrName>
                                        </p:attrNameLst>
                                      </p:cBhvr>
                                      <p:to>
                                        <p:strVal val="visible"/>
                                      </p:to>
                                    </p:set>
                                    <p:animEffect transition="in" filter="slide(fromRight)">
                                      <p:cBhvr>
                                        <p:cTn id="67" dur="500"/>
                                        <p:tgtEl>
                                          <p:spTgt spid="1537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2" fill="hold" grpId="0" nodeType="clickEffect">
                                  <p:stCondLst>
                                    <p:cond delay="0"/>
                                  </p:stCondLst>
                                  <p:childTnLst>
                                    <p:set>
                                      <p:cBhvr>
                                        <p:cTn id="71" dur="1" fill="hold">
                                          <p:stCondLst>
                                            <p:cond delay="0"/>
                                          </p:stCondLst>
                                        </p:cTn>
                                        <p:tgtEl>
                                          <p:spTgt spid="15365"/>
                                        </p:tgtEl>
                                        <p:attrNameLst>
                                          <p:attrName>style.visibility</p:attrName>
                                        </p:attrNameLst>
                                      </p:cBhvr>
                                      <p:to>
                                        <p:strVal val="visible"/>
                                      </p:to>
                                    </p:set>
                                    <p:animEffect transition="in" filter="slide(fromRight)">
                                      <p:cBhvr>
                                        <p:cTn id="72" dur="500"/>
                                        <p:tgtEl>
                                          <p:spTgt spid="1536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2" presetClass="entr" presetSubtype="2" fill="hold" grpId="0" nodeType="clickEffect">
                                  <p:stCondLst>
                                    <p:cond delay="0"/>
                                  </p:stCondLst>
                                  <p:childTnLst>
                                    <p:set>
                                      <p:cBhvr>
                                        <p:cTn id="76" dur="1" fill="hold">
                                          <p:stCondLst>
                                            <p:cond delay="0"/>
                                          </p:stCondLst>
                                        </p:cTn>
                                        <p:tgtEl>
                                          <p:spTgt spid="15362"/>
                                        </p:tgtEl>
                                        <p:attrNameLst>
                                          <p:attrName>style.visibility</p:attrName>
                                        </p:attrNameLst>
                                      </p:cBhvr>
                                      <p:to>
                                        <p:strVal val="visible"/>
                                      </p:to>
                                    </p:set>
                                    <p:animEffect transition="in" filter="slide(fromRight)">
                                      <p:cBhvr>
                                        <p:cTn id="77" dur="500"/>
                                        <p:tgtEl>
                                          <p:spTgt spid="1536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6" presetClass="entr" presetSubtype="37" fill="hold"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barn(outVertical)">
                                      <p:cBhvr>
                                        <p:cTn id="82" dur="500"/>
                                        <p:tgtEl>
                                          <p:spTgt spid="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8" presetClass="entr" presetSubtype="9" fill="hold" nodeType="click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strips(upLeft)">
                                      <p:cBhvr>
                                        <p:cTn id="8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autoUpdateAnimBg="0"/>
      <p:bldP spid="15363" grpId="0" animBg="1" autoUpdateAnimBg="0"/>
      <p:bldP spid="15364" grpId="0" animBg="1" autoUpdateAnimBg="0"/>
      <p:bldP spid="15365" grpId="0" animBg="1" autoUpdateAnimBg="0"/>
      <p:bldP spid="15366" grpId="0" autoUpdateAnimBg="0"/>
      <p:bldP spid="15368" grpId="0" animBg="1" autoUpdateAnimBg="0"/>
      <p:bldP spid="15369" grpId="0" animBg="1" autoUpdateAnimBg="0"/>
      <p:bldP spid="15370" grpId="0" animBg="1" autoUpdateAnimBg="0"/>
      <p:bldP spid="15371" grpId="0" animBg="1" autoUpdateAnimBg="0"/>
      <p:bldP spid="15375" grpId="0" animBg="1" autoUpdateAnimBg="0"/>
      <p:bldP spid="15376" grpId="0" animBg="1" autoUpdateAnimBg="0"/>
      <p:bldP spid="15377"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8D04F370-B964-4AB7-9C0A-B6366A99CE98}"/>
              </a:ext>
            </a:extLst>
          </p:cNvPr>
          <p:cNvSpPr txBox="1">
            <a:spLocks noChangeArrowheads="1"/>
          </p:cNvSpPr>
          <p:nvPr/>
        </p:nvSpPr>
        <p:spPr bwMode="auto">
          <a:xfrm>
            <a:off x="1143000" y="6096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间址周期数据流</a:t>
            </a:r>
          </a:p>
        </p:txBody>
      </p:sp>
      <p:sp>
        <p:nvSpPr>
          <p:cNvPr id="16387" name="AutoShape 3">
            <a:extLst>
              <a:ext uri="{FF2B5EF4-FFF2-40B4-BE49-F238E27FC236}">
                <a16:creationId xmlns:a16="http://schemas.microsoft.com/office/drawing/2014/main" id="{2D30ADF9-D71B-46F8-8FC7-A36B8DBEF3E0}"/>
              </a:ext>
            </a:extLst>
          </p:cNvPr>
          <p:cNvSpPr>
            <a:spLocks noChangeArrowheads="1"/>
          </p:cNvSpPr>
          <p:nvPr/>
        </p:nvSpPr>
        <p:spPr bwMode="auto">
          <a:xfrm rot="10800000">
            <a:off x="6324600" y="3962400"/>
            <a:ext cx="914400" cy="152400"/>
          </a:xfrm>
          <a:prstGeom prst="rightArrow">
            <a:avLst>
              <a:gd name="adj1" fmla="val 50000"/>
              <a:gd name="adj2" fmla="val 106667"/>
            </a:avLst>
          </a:prstGeom>
          <a:solidFill>
            <a:schemeClr val="folHlink"/>
          </a:solidFill>
          <a:ln w="9525">
            <a:solidFill>
              <a:schemeClr val="bg2"/>
            </a:solidFill>
            <a:miter lim="800000"/>
            <a:headEnd/>
            <a:tailE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6388" name="AutoShape 4">
            <a:extLst>
              <a:ext uri="{FF2B5EF4-FFF2-40B4-BE49-F238E27FC236}">
                <a16:creationId xmlns:a16="http://schemas.microsoft.com/office/drawing/2014/main" id="{C51DB2FB-C7EE-4F60-AF21-04D55C2A908D}"/>
              </a:ext>
            </a:extLst>
          </p:cNvPr>
          <p:cNvSpPr>
            <a:spLocks noChangeArrowheads="1"/>
          </p:cNvSpPr>
          <p:nvPr/>
        </p:nvSpPr>
        <p:spPr bwMode="auto">
          <a:xfrm>
            <a:off x="5029200" y="4419600"/>
            <a:ext cx="1676400" cy="152400"/>
          </a:xfrm>
          <a:prstGeom prst="rightArrow">
            <a:avLst>
              <a:gd name="adj1" fmla="val 50000"/>
              <a:gd name="adj2" fmla="val 114583"/>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6389" name="AutoShape 5">
            <a:extLst>
              <a:ext uri="{FF2B5EF4-FFF2-40B4-BE49-F238E27FC236}">
                <a16:creationId xmlns:a16="http://schemas.microsoft.com/office/drawing/2014/main" id="{D6D750D4-37C0-46FA-9FA7-E40826BC1396}"/>
              </a:ext>
            </a:extLst>
          </p:cNvPr>
          <p:cNvSpPr>
            <a:spLocks noChangeArrowheads="1"/>
          </p:cNvSpPr>
          <p:nvPr/>
        </p:nvSpPr>
        <p:spPr bwMode="auto">
          <a:xfrm>
            <a:off x="5029200" y="3622675"/>
            <a:ext cx="609600" cy="152400"/>
          </a:xfrm>
          <a:prstGeom prst="rightArrow">
            <a:avLst>
              <a:gd name="adj1" fmla="val 50000"/>
              <a:gd name="adj2" fmla="val 71111"/>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grpSp>
        <p:nvGrpSpPr>
          <p:cNvPr id="2" name="Group 6">
            <a:extLst>
              <a:ext uri="{FF2B5EF4-FFF2-40B4-BE49-F238E27FC236}">
                <a16:creationId xmlns:a16="http://schemas.microsoft.com/office/drawing/2014/main" id="{35BB7249-2B5A-4A5A-817C-C90CFA36C5A0}"/>
              </a:ext>
            </a:extLst>
          </p:cNvPr>
          <p:cNvGrpSpPr>
            <a:grpSpLocks/>
          </p:cNvGrpSpPr>
          <p:nvPr/>
        </p:nvGrpSpPr>
        <p:grpSpPr bwMode="auto">
          <a:xfrm>
            <a:off x="5753100" y="4156075"/>
            <a:ext cx="1485900" cy="152400"/>
            <a:chOff x="3624" y="2618"/>
            <a:chExt cx="936" cy="96"/>
          </a:xfrm>
        </p:grpSpPr>
        <p:sp>
          <p:nvSpPr>
            <p:cNvPr id="34857" name="AutoShape 7">
              <a:extLst>
                <a:ext uri="{FF2B5EF4-FFF2-40B4-BE49-F238E27FC236}">
                  <a16:creationId xmlns:a16="http://schemas.microsoft.com/office/drawing/2014/main" id="{A2A549EE-BE3D-4603-9598-D3F5EF7D6B34}"/>
                </a:ext>
              </a:extLst>
            </p:cNvPr>
            <p:cNvSpPr>
              <a:spLocks noChangeArrowheads="1"/>
            </p:cNvSpPr>
            <p:nvPr/>
          </p:nvSpPr>
          <p:spPr bwMode="auto">
            <a:xfrm>
              <a:off x="3648" y="2618"/>
              <a:ext cx="912" cy="96"/>
            </a:xfrm>
            <a:prstGeom prst="rightArrow">
              <a:avLst>
                <a:gd name="adj1" fmla="val 50000"/>
                <a:gd name="adj2" fmla="val 127063"/>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4858" name="Rectangle 8">
              <a:extLst>
                <a:ext uri="{FF2B5EF4-FFF2-40B4-BE49-F238E27FC236}">
                  <a16:creationId xmlns:a16="http://schemas.microsoft.com/office/drawing/2014/main" id="{E301E836-3C1E-49FF-A82B-4BBF7E678993}"/>
                </a:ext>
              </a:extLst>
            </p:cNvPr>
            <p:cNvSpPr>
              <a:spLocks noChangeArrowheads="1"/>
            </p:cNvSpPr>
            <p:nvPr/>
          </p:nvSpPr>
          <p:spPr bwMode="auto">
            <a:xfrm rot="5400000">
              <a:off x="3633" y="2641"/>
              <a:ext cx="27" cy="45"/>
            </a:xfrm>
            <a:prstGeom prst="rect">
              <a:avLst/>
            </a:prstGeom>
            <a:solidFill>
              <a:schemeClr val="folHlink"/>
            </a:solidFill>
            <a:ln w="952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 name="Group 9">
            <a:extLst>
              <a:ext uri="{FF2B5EF4-FFF2-40B4-BE49-F238E27FC236}">
                <a16:creationId xmlns:a16="http://schemas.microsoft.com/office/drawing/2014/main" id="{0BC7554B-34F2-4597-8FD2-D87766E725D6}"/>
              </a:ext>
            </a:extLst>
          </p:cNvPr>
          <p:cNvGrpSpPr>
            <a:grpSpLocks/>
          </p:cNvGrpSpPr>
          <p:nvPr/>
        </p:nvGrpSpPr>
        <p:grpSpPr bwMode="auto">
          <a:xfrm>
            <a:off x="5029200" y="5299075"/>
            <a:ext cx="1195388" cy="152400"/>
            <a:chOff x="3168" y="3338"/>
            <a:chExt cx="753" cy="96"/>
          </a:xfrm>
        </p:grpSpPr>
        <p:sp>
          <p:nvSpPr>
            <p:cNvPr id="34855" name="AutoShape 10">
              <a:extLst>
                <a:ext uri="{FF2B5EF4-FFF2-40B4-BE49-F238E27FC236}">
                  <a16:creationId xmlns:a16="http://schemas.microsoft.com/office/drawing/2014/main" id="{4BD237CD-4F17-42C0-B06B-A1913777AE3E}"/>
                </a:ext>
              </a:extLst>
            </p:cNvPr>
            <p:cNvSpPr>
              <a:spLocks noChangeArrowheads="1"/>
            </p:cNvSpPr>
            <p:nvPr/>
          </p:nvSpPr>
          <p:spPr bwMode="auto">
            <a:xfrm rot="10800000">
              <a:off x="3168" y="3338"/>
              <a:ext cx="720" cy="96"/>
            </a:xfrm>
            <a:prstGeom prst="rightArrow">
              <a:avLst>
                <a:gd name="adj1" fmla="val 50000"/>
                <a:gd name="adj2" fmla="val 133333"/>
              </a:avLst>
            </a:prstGeom>
            <a:solidFill>
              <a:schemeClr val="folHlink"/>
            </a:solidFill>
            <a:ln w="9525">
              <a:solidFill>
                <a:schemeClr val="bg2"/>
              </a:solidFill>
              <a:miter lim="800000"/>
              <a:headEnd/>
              <a:tailE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4856" name="Rectangle 11">
              <a:extLst>
                <a:ext uri="{FF2B5EF4-FFF2-40B4-BE49-F238E27FC236}">
                  <a16:creationId xmlns:a16="http://schemas.microsoft.com/office/drawing/2014/main" id="{CDF81738-9CEF-4DFE-8EFD-CCD3D4D553BF}"/>
                </a:ext>
              </a:extLst>
            </p:cNvPr>
            <p:cNvSpPr>
              <a:spLocks noChangeArrowheads="1"/>
            </p:cNvSpPr>
            <p:nvPr/>
          </p:nvSpPr>
          <p:spPr bwMode="auto">
            <a:xfrm rot="5400000">
              <a:off x="3885" y="3364"/>
              <a:ext cx="27" cy="45"/>
            </a:xfrm>
            <a:prstGeom prst="rect">
              <a:avLst/>
            </a:prstGeom>
            <a:solidFill>
              <a:schemeClr val="folHlink"/>
            </a:solidFill>
            <a:ln w="952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 name="Group 12">
            <a:extLst>
              <a:ext uri="{FF2B5EF4-FFF2-40B4-BE49-F238E27FC236}">
                <a16:creationId xmlns:a16="http://schemas.microsoft.com/office/drawing/2014/main" id="{8B8D5B77-BB8F-4396-A16B-9FB4CAEA8049}"/>
              </a:ext>
            </a:extLst>
          </p:cNvPr>
          <p:cNvGrpSpPr>
            <a:grpSpLocks/>
          </p:cNvGrpSpPr>
          <p:nvPr/>
        </p:nvGrpSpPr>
        <p:grpSpPr bwMode="auto">
          <a:xfrm>
            <a:off x="3048000" y="3622675"/>
            <a:ext cx="990600" cy="1752600"/>
            <a:chOff x="1920" y="2282"/>
            <a:chExt cx="624" cy="1104"/>
          </a:xfrm>
        </p:grpSpPr>
        <p:sp>
          <p:nvSpPr>
            <p:cNvPr id="34850" name="AutoShape 13">
              <a:extLst>
                <a:ext uri="{FF2B5EF4-FFF2-40B4-BE49-F238E27FC236}">
                  <a16:creationId xmlns:a16="http://schemas.microsoft.com/office/drawing/2014/main" id="{F25F2C4B-7A05-4EAE-89B7-E4799CF8DD02}"/>
                </a:ext>
              </a:extLst>
            </p:cNvPr>
            <p:cNvSpPr>
              <a:spLocks noChangeArrowheads="1"/>
            </p:cNvSpPr>
            <p:nvPr/>
          </p:nvSpPr>
          <p:spPr bwMode="auto">
            <a:xfrm>
              <a:off x="1920" y="2282"/>
              <a:ext cx="624" cy="96"/>
            </a:xfrm>
            <a:prstGeom prst="rightArrow">
              <a:avLst>
                <a:gd name="adj1" fmla="val 50000"/>
                <a:gd name="adj2" fmla="val 115556"/>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4851" name="Rectangle 14">
              <a:extLst>
                <a:ext uri="{FF2B5EF4-FFF2-40B4-BE49-F238E27FC236}">
                  <a16:creationId xmlns:a16="http://schemas.microsoft.com/office/drawing/2014/main" id="{B3F73E0D-1120-463A-B79E-13FA0E969D39}"/>
                </a:ext>
              </a:extLst>
            </p:cNvPr>
            <p:cNvSpPr>
              <a:spLocks noChangeArrowheads="1"/>
            </p:cNvSpPr>
            <p:nvPr/>
          </p:nvSpPr>
          <p:spPr bwMode="auto">
            <a:xfrm>
              <a:off x="1920" y="3338"/>
              <a:ext cx="624" cy="48"/>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52" name="Rectangle 15">
              <a:extLst>
                <a:ext uri="{FF2B5EF4-FFF2-40B4-BE49-F238E27FC236}">
                  <a16:creationId xmlns:a16="http://schemas.microsoft.com/office/drawing/2014/main" id="{987AF4B6-77CA-4266-A1F6-7AE2BFC7EAB7}"/>
                </a:ext>
              </a:extLst>
            </p:cNvPr>
            <p:cNvSpPr>
              <a:spLocks noChangeArrowheads="1"/>
            </p:cNvSpPr>
            <p:nvPr/>
          </p:nvSpPr>
          <p:spPr bwMode="auto">
            <a:xfrm>
              <a:off x="1920" y="2330"/>
              <a:ext cx="48" cy="1056"/>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53" name="Rectangle 16">
              <a:extLst>
                <a:ext uri="{FF2B5EF4-FFF2-40B4-BE49-F238E27FC236}">
                  <a16:creationId xmlns:a16="http://schemas.microsoft.com/office/drawing/2014/main" id="{CF8F55EA-0626-4CAD-9589-22EFA93FB712}"/>
                </a:ext>
              </a:extLst>
            </p:cNvPr>
            <p:cNvSpPr>
              <a:spLocks noChangeArrowheads="1"/>
            </p:cNvSpPr>
            <p:nvPr/>
          </p:nvSpPr>
          <p:spPr bwMode="auto">
            <a:xfrm rot="5400000">
              <a:off x="1934" y="3348"/>
              <a:ext cx="34" cy="34"/>
            </a:xfrm>
            <a:prstGeom prst="rect">
              <a:avLst/>
            </a:prstGeom>
            <a:solidFill>
              <a:schemeClr val="folHlink"/>
            </a:solidFill>
            <a:ln w="952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54" name="Rectangle 17">
              <a:extLst>
                <a:ext uri="{FF2B5EF4-FFF2-40B4-BE49-F238E27FC236}">
                  <a16:creationId xmlns:a16="http://schemas.microsoft.com/office/drawing/2014/main" id="{C7C81B6B-58BC-470F-BDCF-712213F34906}"/>
                </a:ext>
              </a:extLst>
            </p:cNvPr>
            <p:cNvSpPr>
              <a:spLocks noChangeArrowheads="1"/>
            </p:cNvSpPr>
            <p:nvPr/>
          </p:nvSpPr>
          <p:spPr bwMode="auto">
            <a:xfrm>
              <a:off x="1926" y="2312"/>
              <a:ext cx="79" cy="34"/>
            </a:xfrm>
            <a:prstGeom prst="rect">
              <a:avLst/>
            </a:prstGeom>
            <a:solidFill>
              <a:schemeClr val="folHlink"/>
            </a:solidFill>
            <a:ln w="952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 name="Group 18">
            <a:extLst>
              <a:ext uri="{FF2B5EF4-FFF2-40B4-BE49-F238E27FC236}">
                <a16:creationId xmlns:a16="http://schemas.microsoft.com/office/drawing/2014/main" id="{0CEC339F-E8DF-488B-AFC7-4DC1C9036448}"/>
              </a:ext>
            </a:extLst>
          </p:cNvPr>
          <p:cNvGrpSpPr>
            <a:grpSpLocks/>
          </p:cNvGrpSpPr>
          <p:nvPr/>
        </p:nvGrpSpPr>
        <p:grpSpPr bwMode="auto">
          <a:xfrm>
            <a:off x="6767513" y="3733800"/>
            <a:ext cx="471487" cy="152400"/>
            <a:chOff x="4263" y="2352"/>
            <a:chExt cx="297" cy="96"/>
          </a:xfrm>
        </p:grpSpPr>
        <p:sp>
          <p:nvSpPr>
            <p:cNvPr id="34848" name="AutoShape 19">
              <a:extLst>
                <a:ext uri="{FF2B5EF4-FFF2-40B4-BE49-F238E27FC236}">
                  <a16:creationId xmlns:a16="http://schemas.microsoft.com/office/drawing/2014/main" id="{2040A272-B1C5-455F-BD20-49E912A18FE5}"/>
                </a:ext>
              </a:extLst>
            </p:cNvPr>
            <p:cNvSpPr>
              <a:spLocks noChangeArrowheads="1"/>
            </p:cNvSpPr>
            <p:nvPr/>
          </p:nvSpPr>
          <p:spPr bwMode="auto">
            <a:xfrm>
              <a:off x="4272" y="2352"/>
              <a:ext cx="288" cy="96"/>
            </a:xfrm>
            <a:prstGeom prst="rightArrow">
              <a:avLst>
                <a:gd name="adj1" fmla="val 50000"/>
                <a:gd name="adj2" fmla="val 53333"/>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4849" name="Rectangle 20">
              <a:extLst>
                <a:ext uri="{FF2B5EF4-FFF2-40B4-BE49-F238E27FC236}">
                  <a16:creationId xmlns:a16="http://schemas.microsoft.com/office/drawing/2014/main" id="{62602FC6-FFE3-471E-9DC6-7320B57F390C}"/>
                </a:ext>
              </a:extLst>
            </p:cNvPr>
            <p:cNvSpPr>
              <a:spLocks noChangeArrowheads="1"/>
            </p:cNvSpPr>
            <p:nvPr/>
          </p:nvSpPr>
          <p:spPr bwMode="auto">
            <a:xfrm>
              <a:off x="4263" y="2372"/>
              <a:ext cx="45" cy="68"/>
            </a:xfrm>
            <a:prstGeom prst="rect">
              <a:avLst/>
            </a:prstGeom>
            <a:solidFill>
              <a:schemeClr val="folHlink"/>
            </a:solidFill>
            <a:ln w="952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 name="Group 21">
            <a:extLst>
              <a:ext uri="{FF2B5EF4-FFF2-40B4-BE49-F238E27FC236}">
                <a16:creationId xmlns:a16="http://schemas.microsoft.com/office/drawing/2014/main" id="{B37B734B-336A-478D-8B08-CF7DF46E3842}"/>
              </a:ext>
            </a:extLst>
          </p:cNvPr>
          <p:cNvGrpSpPr>
            <a:grpSpLocks/>
          </p:cNvGrpSpPr>
          <p:nvPr/>
        </p:nvGrpSpPr>
        <p:grpSpPr bwMode="auto">
          <a:xfrm>
            <a:off x="1600200" y="1924050"/>
            <a:ext cx="6934200" cy="3851275"/>
            <a:chOff x="1008" y="1212"/>
            <a:chExt cx="4368" cy="2426"/>
          </a:xfrm>
        </p:grpSpPr>
        <p:sp>
          <p:nvSpPr>
            <p:cNvPr id="34832" name="Text Box 22">
              <a:extLst>
                <a:ext uri="{FF2B5EF4-FFF2-40B4-BE49-F238E27FC236}">
                  <a16:creationId xmlns:a16="http://schemas.microsoft.com/office/drawing/2014/main" id="{B0E37E4D-5D62-4D77-956C-0C03AD9A6980}"/>
                </a:ext>
              </a:extLst>
            </p:cNvPr>
            <p:cNvSpPr txBox="1">
              <a:spLocks noChangeArrowheads="1"/>
            </p:cNvSpPr>
            <p:nvPr/>
          </p:nvSpPr>
          <p:spPr bwMode="auto">
            <a:xfrm>
              <a:off x="2630" y="3263"/>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MDR</a:t>
              </a:r>
            </a:p>
          </p:txBody>
        </p:sp>
        <p:sp>
          <p:nvSpPr>
            <p:cNvPr id="34833" name="Rectangle 23">
              <a:extLst>
                <a:ext uri="{FF2B5EF4-FFF2-40B4-BE49-F238E27FC236}">
                  <a16:creationId xmlns:a16="http://schemas.microsoft.com/office/drawing/2014/main" id="{33C39D58-3B95-4226-92F7-C31C299C18D6}"/>
                </a:ext>
              </a:extLst>
            </p:cNvPr>
            <p:cNvSpPr>
              <a:spLocks noChangeArrowheads="1"/>
            </p:cNvSpPr>
            <p:nvPr/>
          </p:nvSpPr>
          <p:spPr bwMode="auto">
            <a:xfrm>
              <a:off x="2544" y="3254"/>
              <a:ext cx="624"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34" name="Rectangle 24">
              <a:extLst>
                <a:ext uri="{FF2B5EF4-FFF2-40B4-BE49-F238E27FC236}">
                  <a16:creationId xmlns:a16="http://schemas.microsoft.com/office/drawing/2014/main" id="{E5086C2A-86D3-44B5-9E62-77C946B54D40}"/>
                </a:ext>
              </a:extLst>
            </p:cNvPr>
            <p:cNvSpPr>
              <a:spLocks noChangeArrowheads="1"/>
            </p:cNvSpPr>
            <p:nvPr/>
          </p:nvSpPr>
          <p:spPr bwMode="auto">
            <a:xfrm>
              <a:off x="2544" y="2678"/>
              <a:ext cx="624"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CU</a:t>
              </a:r>
            </a:p>
          </p:txBody>
        </p:sp>
        <p:sp>
          <p:nvSpPr>
            <p:cNvPr id="34835" name="Rectangle 25">
              <a:extLst>
                <a:ext uri="{FF2B5EF4-FFF2-40B4-BE49-F238E27FC236}">
                  <a16:creationId xmlns:a16="http://schemas.microsoft.com/office/drawing/2014/main" id="{4576137F-0D39-4841-A42C-99C62E10496C}"/>
                </a:ext>
              </a:extLst>
            </p:cNvPr>
            <p:cNvSpPr>
              <a:spLocks noChangeArrowheads="1"/>
            </p:cNvSpPr>
            <p:nvPr/>
          </p:nvSpPr>
          <p:spPr bwMode="auto">
            <a:xfrm>
              <a:off x="2544" y="2198"/>
              <a:ext cx="624"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MAR</a:t>
              </a:r>
            </a:p>
          </p:txBody>
        </p:sp>
        <p:sp>
          <p:nvSpPr>
            <p:cNvPr id="34836" name="Rectangle 26">
              <a:extLst>
                <a:ext uri="{FF2B5EF4-FFF2-40B4-BE49-F238E27FC236}">
                  <a16:creationId xmlns:a16="http://schemas.microsoft.com/office/drawing/2014/main" id="{682C2C80-EB8F-4CAC-B441-777DEDF63548}"/>
                </a:ext>
              </a:extLst>
            </p:cNvPr>
            <p:cNvSpPr>
              <a:spLocks noChangeArrowheads="1"/>
            </p:cNvSpPr>
            <p:nvPr/>
          </p:nvSpPr>
          <p:spPr bwMode="auto">
            <a:xfrm>
              <a:off x="3552" y="1910"/>
              <a:ext cx="96" cy="1680"/>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37" name="Rectangle 27">
              <a:extLst>
                <a:ext uri="{FF2B5EF4-FFF2-40B4-BE49-F238E27FC236}">
                  <a16:creationId xmlns:a16="http://schemas.microsoft.com/office/drawing/2014/main" id="{D8650A79-1051-4EE6-BE54-57E6FB1611CB}"/>
                </a:ext>
              </a:extLst>
            </p:cNvPr>
            <p:cNvSpPr>
              <a:spLocks noChangeArrowheads="1"/>
            </p:cNvSpPr>
            <p:nvPr/>
          </p:nvSpPr>
          <p:spPr bwMode="auto">
            <a:xfrm>
              <a:off x="3888" y="1910"/>
              <a:ext cx="96" cy="1680"/>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38" name="Rectangle 28">
              <a:extLst>
                <a:ext uri="{FF2B5EF4-FFF2-40B4-BE49-F238E27FC236}">
                  <a16:creationId xmlns:a16="http://schemas.microsoft.com/office/drawing/2014/main" id="{3F98F3A9-D86F-41BE-8253-64C4C5506B79}"/>
                </a:ext>
              </a:extLst>
            </p:cNvPr>
            <p:cNvSpPr>
              <a:spLocks noChangeArrowheads="1"/>
            </p:cNvSpPr>
            <p:nvPr/>
          </p:nvSpPr>
          <p:spPr bwMode="auto">
            <a:xfrm>
              <a:off x="4224" y="1910"/>
              <a:ext cx="96" cy="1680"/>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39" name="Rectangle 29">
              <a:extLst>
                <a:ext uri="{FF2B5EF4-FFF2-40B4-BE49-F238E27FC236}">
                  <a16:creationId xmlns:a16="http://schemas.microsoft.com/office/drawing/2014/main" id="{A3405692-243A-4BDB-BB39-7EBC620A27D4}"/>
                </a:ext>
              </a:extLst>
            </p:cNvPr>
            <p:cNvSpPr>
              <a:spLocks noChangeArrowheads="1"/>
            </p:cNvSpPr>
            <p:nvPr/>
          </p:nvSpPr>
          <p:spPr bwMode="auto">
            <a:xfrm>
              <a:off x="1008" y="1910"/>
              <a:ext cx="2352" cy="172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0" name="Text Box 30">
              <a:extLst>
                <a:ext uri="{FF2B5EF4-FFF2-40B4-BE49-F238E27FC236}">
                  <a16:creationId xmlns:a16="http://schemas.microsoft.com/office/drawing/2014/main" id="{A29239E6-8BFD-4773-986D-A3DEBD352E7B}"/>
                </a:ext>
              </a:extLst>
            </p:cNvPr>
            <p:cNvSpPr txBox="1">
              <a:spLocks noChangeArrowheads="1"/>
            </p:cNvSpPr>
            <p:nvPr/>
          </p:nvSpPr>
          <p:spPr bwMode="auto">
            <a:xfrm>
              <a:off x="1814" y="1670"/>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CPU</a:t>
              </a:r>
            </a:p>
          </p:txBody>
        </p:sp>
        <p:sp>
          <p:nvSpPr>
            <p:cNvPr id="34841" name="Text Box 31">
              <a:extLst>
                <a:ext uri="{FF2B5EF4-FFF2-40B4-BE49-F238E27FC236}">
                  <a16:creationId xmlns:a16="http://schemas.microsoft.com/office/drawing/2014/main" id="{2700E784-F24B-435A-AFCE-4AFC8B36284D}"/>
                </a:ext>
              </a:extLst>
            </p:cNvPr>
            <p:cNvSpPr txBox="1">
              <a:spLocks noChangeArrowheads="1"/>
            </p:cNvSpPr>
            <p:nvPr/>
          </p:nvSpPr>
          <p:spPr bwMode="auto">
            <a:xfrm>
              <a:off x="3436" y="1212"/>
              <a:ext cx="308"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地址总线</a:t>
              </a:r>
            </a:p>
          </p:txBody>
        </p:sp>
        <p:sp>
          <p:nvSpPr>
            <p:cNvPr id="34842" name="Text Box 32">
              <a:extLst>
                <a:ext uri="{FF2B5EF4-FFF2-40B4-BE49-F238E27FC236}">
                  <a16:creationId xmlns:a16="http://schemas.microsoft.com/office/drawing/2014/main" id="{8C02AEF1-F729-4544-BDE8-92960E1D9522}"/>
                </a:ext>
              </a:extLst>
            </p:cNvPr>
            <p:cNvSpPr txBox="1">
              <a:spLocks noChangeArrowheads="1"/>
            </p:cNvSpPr>
            <p:nvPr/>
          </p:nvSpPr>
          <p:spPr bwMode="auto">
            <a:xfrm>
              <a:off x="3772" y="1212"/>
              <a:ext cx="308"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数据总线</a:t>
              </a:r>
            </a:p>
          </p:txBody>
        </p:sp>
        <p:sp>
          <p:nvSpPr>
            <p:cNvPr id="34843" name="Text Box 33">
              <a:extLst>
                <a:ext uri="{FF2B5EF4-FFF2-40B4-BE49-F238E27FC236}">
                  <a16:creationId xmlns:a16="http://schemas.microsoft.com/office/drawing/2014/main" id="{B7376119-ADAC-4DC7-8A69-AEF6E3DAFBB6}"/>
                </a:ext>
              </a:extLst>
            </p:cNvPr>
            <p:cNvSpPr txBox="1">
              <a:spLocks noChangeArrowheads="1"/>
            </p:cNvSpPr>
            <p:nvPr/>
          </p:nvSpPr>
          <p:spPr bwMode="auto">
            <a:xfrm>
              <a:off x="4156" y="1212"/>
              <a:ext cx="308"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控制总线</a:t>
              </a:r>
            </a:p>
          </p:txBody>
        </p:sp>
        <p:sp>
          <p:nvSpPr>
            <p:cNvPr id="34844" name="Rectangle 34">
              <a:extLst>
                <a:ext uri="{FF2B5EF4-FFF2-40B4-BE49-F238E27FC236}">
                  <a16:creationId xmlns:a16="http://schemas.microsoft.com/office/drawing/2014/main" id="{1F56999E-7D18-41A3-9755-25C900CD95DA}"/>
                </a:ext>
              </a:extLst>
            </p:cNvPr>
            <p:cNvSpPr>
              <a:spLocks noChangeArrowheads="1"/>
            </p:cNvSpPr>
            <p:nvPr/>
          </p:nvSpPr>
          <p:spPr bwMode="auto">
            <a:xfrm>
              <a:off x="1152" y="2198"/>
              <a:ext cx="624"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PC</a:t>
              </a:r>
            </a:p>
          </p:txBody>
        </p:sp>
        <p:sp>
          <p:nvSpPr>
            <p:cNvPr id="34845" name="Rectangle 35">
              <a:extLst>
                <a:ext uri="{FF2B5EF4-FFF2-40B4-BE49-F238E27FC236}">
                  <a16:creationId xmlns:a16="http://schemas.microsoft.com/office/drawing/2014/main" id="{D0724B22-8743-42FC-BE71-44D396FBBE4E}"/>
                </a:ext>
              </a:extLst>
            </p:cNvPr>
            <p:cNvSpPr>
              <a:spLocks noChangeArrowheads="1"/>
            </p:cNvSpPr>
            <p:nvPr/>
          </p:nvSpPr>
          <p:spPr bwMode="auto">
            <a:xfrm>
              <a:off x="1152" y="3254"/>
              <a:ext cx="624"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6" name="Text Box 36">
              <a:extLst>
                <a:ext uri="{FF2B5EF4-FFF2-40B4-BE49-F238E27FC236}">
                  <a16:creationId xmlns:a16="http://schemas.microsoft.com/office/drawing/2014/main" id="{5EF3D205-9704-4F93-86B5-3947C2908895}"/>
                </a:ext>
              </a:extLst>
            </p:cNvPr>
            <p:cNvSpPr txBox="1">
              <a:spLocks noChangeArrowheads="1"/>
            </p:cNvSpPr>
            <p:nvPr/>
          </p:nvSpPr>
          <p:spPr bwMode="auto">
            <a:xfrm>
              <a:off x="1338" y="3266"/>
              <a:ext cx="2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IR</a:t>
              </a:r>
            </a:p>
          </p:txBody>
        </p:sp>
        <p:sp>
          <p:nvSpPr>
            <p:cNvPr id="34847" name="Rectangle 37">
              <a:extLst>
                <a:ext uri="{FF2B5EF4-FFF2-40B4-BE49-F238E27FC236}">
                  <a16:creationId xmlns:a16="http://schemas.microsoft.com/office/drawing/2014/main" id="{B134DA38-7DED-437C-B073-D433FD914520}"/>
                </a:ext>
              </a:extLst>
            </p:cNvPr>
            <p:cNvSpPr>
              <a:spLocks noChangeArrowheads="1"/>
            </p:cNvSpPr>
            <p:nvPr/>
          </p:nvSpPr>
          <p:spPr bwMode="auto">
            <a:xfrm>
              <a:off x="4560" y="2268"/>
              <a:ext cx="816" cy="52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存储器</a:t>
              </a:r>
            </a:p>
          </p:txBody>
        </p:sp>
      </p:grpSp>
      <p:grpSp>
        <p:nvGrpSpPr>
          <p:cNvPr id="7" name="Group 38">
            <a:extLst>
              <a:ext uri="{FF2B5EF4-FFF2-40B4-BE49-F238E27FC236}">
                <a16:creationId xmlns:a16="http://schemas.microsoft.com/office/drawing/2014/main" id="{393F2912-7DB2-4765-AE2B-525935A6CBE4}"/>
              </a:ext>
            </a:extLst>
          </p:cNvPr>
          <p:cNvGrpSpPr>
            <a:grpSpLocks/>
          </p:cNvGrpSpPr>
          <p:nvPr/>
        </p:nvGrpSpPr>
        <p:grpSpPr bwMode="auto">
          <a:xfrm>
            <a:off x="4038600" y="5170488"/>
            <a:ext cx="990600" cy="457200"/>
            <a:chOff x="2544" y="3264"/>
            <a:chExt cx="624" cy="288"/>
          </a:xfrm>
        </p:grpSpPr>
        <p:sp>
          <p:nvSpPr>
            <p:cNvPr id="34830" name="Rectangle 39">
              <a:extLst>
                <a:ext uri="{FF2B5EF4-FFF2-40B4-BE49-F238E27FC236}">
                  <a16:creationId xmlns:a16="http://schemas.microsoft.com/office/drawing/2014/main" id="{F5454B8C-6FB2-4306-A6BA-0FA1B4F5D6A1}"/>
                </a:ext>
              </a:extLst>
            </p:cNvPr>
            <p:cNvSpPr>
              <a:spLocks noChangeArrowheads="1"/>
            </p:cNvSpPr>
            <p:nvPr/>
          </p:nvSpPr>
          <p:spPr bwMode="auto">
            <a:xfrm>
              <a:off x="2544" y="3264"/>
              <a:ext cx="624" cy="288"/>
            </a:xfrm>
            <a:prstGeom prst="rect">
              <a:avLst/>
            </a:prstGeom>
            <a:solidFill>
              <a:schemeClr val="folHlink"/>
            </a:solidFill>
            <a:ln w="2857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31" name="Text Box 40">
              <a:extLst>
                <a:ext uri="{FF2B5EF4-FFF2-40B4-BE49-F238E27FC236}">
                  <a16:creationId xmlns:a16="http://schemas.microsoft.com/office/drawing/2014/main" id="{79D96EB5-90B6-4395-B97C-D6B23BA44EEC}"/>
                </a:ext>
              </a:extLst>
            </p:cNvPr>
            <p:cNvSpPr txBox="1">
              <a:spLocks noChangeArrowheads="1"/>
            </p:cNvSpPr>
            <p:nvPr/>
          </p:nvSpPr>
          <p:spPr bwMode="auto">
            <a:xfrm>
              <a:off x="2621" y="3264"/>
              <a:ext cx="505" cy="256"/>
            </a:xfrm>
            <a:prstGeom prst="rect">
              <a:avLst/>
            </a:prstGeom>
            <a:solidFill>
              <a:schemeClr val="folHlink"/>
            </a:solidFill>
            <a:ln w="9525">
              <a:solidFill>
                <a:schemeClr val="folHlink"/>
              </a:solid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969696"/>
                  </a:solidFill>
                  <a:effectLst/>
                  <a:uLnTx/>
                  <a:uFillTx/>
                  <a:latin typeface="Times New Roman" panose="02020603050405020304" pitchFamily="18" charset="0"/>
                  <a:ea typeface="宋体" panose="02010600030101010101" pitchFamily="2" charset="-122"/>
                  <a:cs typeface="+mn-cs"/>
                </a:rPr>
                <a:t>MDR</a:t>
              </a:r>
            </a:p>
          </p:txBody>
        </p:sp>
      </p:grpSp>
      <p:sp>
        <p:nvSpPr>
          <p:cNvPr id="34829" name="AutoShape 42">
            <a:hlinkClick r:id="rId2" action="ppaction://hlinksldjump" highlightClick="1"/>
            <a:extLst>
              <a:ext uri="{FF2B5EF4-FFF2-40B4-BE49-F238E27FC236}">
                <a16:creationId xmlns:a16="http://schemas.microsoft.com/office/drawing/2014/main" id="{C8F5CE6C-11D0-44E4-9624-7CA0E6090BB5}"/>
              </a:ext>
            </a:extLst>
          </p:cNvPr>
          <p:cNvSpPr>
            <a:spLocks noChangeArrowheads="1"/>
          </p:cNvSpPr>
          <p:nvPr/>
        </p:nvSpPr>
        <p:spPr bwMode="auto">
          <a:xfrm>
            <a:off x="8589963" y="6516688"/>
            <a:ext cx="539750" cy="333375"/>
          </a:xfrm>
          <a:prstGeom prst="actionButtonEnd">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70037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upRigh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6389"/>
                                        </p:tgtEl>
                                        <p:attrNameLst>
                                          <p:attrName>style.visibility</p:attrName>
                                        </p:attrNameLst>
                                      </p:cBhvr>
                                      <p:to>
                                        <p:strVal val="visible"/>
                                      </p:to>
                                    </p:set>
                                    <p:animEffect transition="in" filter="slide(fromLeft)">
                                      <p:cBhvr>
                                        <p:cTn id="17" dur="500"/>
                                        <p:tgtEl>
                                          <p:spTgt spid="163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lide(from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6388"/>
                                        </p:tgtEl>
                                        <p:attrNameLst>
                                          <p:attrName>style.visibility</p:attrName>
                                        </p:attrNameLst>
                                      </p:cBhvr>
                                      <p:to>
                                        <p:strVal val="visible"/>
                                      </p:to>
                                    </p:set>
                                    <p:animEffect transition="in" filter="slide(fromLeft)">
                                      <p:cBhvr>
                                        <p:cTn id="27" dur="500"/>
                                        <p:tgtEl>
                                          <p:spTgt spid="163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slide(fromLeft)">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16387"/>
                                        </p:tgtEl>
                                        <p:attrNameLst>
                                          <p:attrName>style.visibility</p:attrName>
                                        </p:attrNameLst>
                                      </p:cBhvr>
                                      <p:to>
                                        <p:strVal val="visible"/>
                                      </p:to>
                                    </p:set>
                                    <p:animEffect transition="in" filter="slide(fromRight)">
                                      <p:cBhvr>
                                        <p:cTn id="37" dur="500"/>
                                        <p:tgtEl>
                                          <p:spTgt spid="1638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2"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slide(fromRight)">
                                      <p:cBhvr>
                                        <p:cTn id="42" dur="500"/>
                                        <p:tgtEl>
                                          <p:spTgt spid="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outVertical)">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nimBg="1" autoUpdateAnimBg="0"/>
      <p:bldP spid="16388" grpId="0" animBg="1" autoUpdateAnimBg="0"/>
      <p:bldP spid="16389"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a:extLst>
              <a:ext uri="{FF2B5EF4-FFF2-40B4-BE49-F238E27FC236}">
                <a16:creationId xmlns:a16="http://schemas.microsoft.com/office/drawing/2014/main" id="{1B038EA3-31C3-4F82-ABE1-94A4824EB553}"/>
              </a:ext>
            </a:extLst>
          </p:cNvPr>
          <p:cNvSpPr>
            <a:spLocks noChangeArrowheads="1"/>
          </p:cNvSpPr>
          <p:nvPr/>
        </p:nvSpPr>
        <p:spPr bwMode="auto">
          <a:xfrm>
            <a:off x="5045075" y="4343400"/>
            <a:ext cx="609600" cy="152400"/>
          </a:xfrm>
          <a:prstGeom prst="rightArrow">
            <a:avLst>
              <a:gd name="adj1" fmla="val 50000"/>
              <a:gd name="adj2" fmla="val 71111"/>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grpSp>
        <p:nvGrpSpPr>
          <p:cNvPr id="2" name="Group 3">
            <a:extLst>
              <a:ext uri="{FF2B5EF4-FFF2-40B4-BE49-F238E27FC236}">
                <a16:creationId xmlns:a16="http://schemas.microsoft.com/office/drawing/2014/main" id="{E94573D3-4D56-4C99-8E36-8F575315853E}"/>
              </a:ext>
            </a:extLst>
          </p:cNvPr>
          <p:cNvGrpSpPr>
            <a:grpSpLocks/>
          </p:cNvGrpSpPr>
          <p:nvPr/>
        </p:nvGrpSpPr>
        <p:grpSpPr bwMode="auto">
          <a:xfrm>
            <a:off x="2514600" y="4659313"/>
            <a:ext cx="1524000" cy="1487487"/>
            <a:chOff x="1584" y="2935"/>
            <a:chExt cx="960" cy="937"/>
          </a:xfrm>
        </p:grpSpPr>
        <p:sp>
          <p:nvSpPr>
            <p:cNvPr id="35879" name="Rectangle 4">
              <a:extLst>
                <a:ext uri="{FF2B5EF4-FFF2-40B4-BE49-F238E27FC236}">
                  <a16:creationId xmlns:a16="http://schemas.microsoft.com/office/drawing/2014/main" id="{BFBF63A0-BB59-4419-BE95-F28EB1D66311}"/>
                </a:ext>
              </a:extLst>
            </p:cNvPr>
            <p:cNvSpPr>
              <a:spLocks noChangeArrowheads="1"/>
            </p:cNvSpPr>
            <p:nvPr/>
          </p:nvSpPr>
          <p:spPr bwMode="auto">
            <a:xfrm>
              <a:off x="1584" y="2935"/>
              <a:ext cx="48" cy="912"/>
            </a:xfrm>
            <a:prstGeom prst="rect">
              <a:avLst/>
            </a:prstGeom>
            <a:solidFill>
              <a:schemeClr val="folHlink"/>
            </a:solidFill>
            <a:ln w="9525">
              <a:solidFill>
                <a:schemeClr val="bg2"/>
              </a:solidFill>
              <a:miter lim="800000"/>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880" name="AutoShape 5">
              <a:extLst>
                <a:ext uri="{FF2B5EF4-FFF2-40B4-BE49-F238E27FC236}">
                  <a16:creationId xmlns:a16="http://schemas.microsoft.com/office/drawing/2014/main" id="{C42B20B8-92E3-4E7E-AF84-F32449D901FD}"/>
                </a:ext>
              </a:extLst>
            </p:cNvPr>
            <p:cNvSpPr>
              <a:spLocks noChangeArrowheads="1"/>
            </p:cNvSpPr>
            <p:nvPr/>
          </p:nvSpPr>
          <p:spPr bwMode="auto">
            <a:xfrm>
              <a:off x="1632" y="3776"/>
              <a:ext cx="912" cy="96"/>
            </a:xfrm>
            <a:prstGeom prst="rightArrow">
              <a:avLst>
                <a:gd name="adj1" fmla="val 50000"/>
                <a:gd name="adj2" fmla="val 168889"/>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5881" name="Rectangle 6">
              <a:extLst>
                <a:ext uri="{FF2B5EF4-FFF2-40B4-BE49-F238E27FC236}">
                  <a16:creationId xmlns:a16="http://schemas.microsoft.com/office/drawing/2014/main" id="{DB63A341-AC5A-4AB6-8D8D-FE8F8EED2574}"/>
                </a:ext>
              </a:extLst>
            </p:cNvPr>
            <p:cNvSpPr>
              <a:spLocks noChangeArrowheads="1"/>
            </p:cNvSpPr>
            <p:nvPr/>
          </p:nvSpPr>
          <p:spPr bwMode="auto">
            <a:xfrm rot="5400000">
              <a:off x="1631" y="3794"/>
              <a:ext cx="34" cy="57"/>
            </a:xfrm>
            <a:prstGeom prst="rect">
              <a:avLst/>
            </a:prstGeom>
            <a:solidFill>
              <a:schemeClr val="folHlink"/>
            </a:solidFill>
            <a:ln w="952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7415" name="AutoShape 7">
            <a:extLst>
              <a:ext uri="{FF2B5EF4-FFF2-40B4-BE49-F238E27FC236}">
                <a16:creationId xmlns:a16="http://schemas.microsoft.com/office/drawing/2014/main" id="{870A0A82-252D-4E31-81B1-795628D231FB}"/>
              </a:ext>
            </a:extLst>
          </p:cNvPr>
          <p:cNvSpPr>
            <a:spLocks noChangeArrowheads="1"/>
          </p:cNvSpPr>
          <p:nvPr/>
        </p:nvSpPr>
        <p:spPr bwMode="auto">
          <a:xfrm>
            <a:off x="5045075" y="6019800"/>
            <a:ext cx="1127125" cy="152400"/>
          </a:xfrm>
          <a:prstGeom prst="rightArrow">
            <a:avLst>
              <a:gd name="adj1" fmla="val 50000"/>
              <a:gd name="adj2" fmla="val 131481"/>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5845" name="Text Box 8">
            <a:extLst>
              <a:ext uri="{FF2B5EF4-FFF2-40B4-BE49-F238E27FC236}">
                <a16:creationId xmlns:a16="http://schemas.microsoft.com/office/drawing/2014/main" id="{18751775-9AD3-4733-A1A6-300D43930397}"/>
              </a:ext>
            </a:extLst>
          </p:cNvPr>
          <p:cNvSpPr txBox="1">
            <a:spLocks noChangeArrowheads="1"/>
          </p:cNvSpPr>
          <p:nvPr/>
        </p:nvSpPr>
        <p:spPr bwMode="auto">
          <a:xfrm>
            <a:off x="609600" y="4572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3.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执行周期数据流</a:t>
            </a:r>
          </a:p>
        </p:txBody>
      </p:sp>
      <p:sp>
        <p:nvSpPr>
          <p:cNvPr id="17417" name="Text Box 9">
            <a:extLst>
              <a:ext uri="{FF2B5EF4-FFF2-40B4-BE49-F238E27FC236}">
                <a16:creationId xmlns:a16="http://schemas.microsoft.com/office/drawing/2014/main" id="{FB6E6A5A-79B8-419F-8FAD-15E0D19E444B}"/>
              </a:ext>
            </a:extLst>
          </p:cNvPr>
          <p:cNvSpPr txBox="1">
            <a:spLocks noChangeArrowheads="1"/>
          </p:cNvSpPr>
          <p:nvPr/>
        </p:nvSpPr>
        <p:spPr bwMode="auto">
          <a:xfrm>
            <a:off x="609600" y="1935163"/>
            <a:ext cx="5715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4 .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中断周期数据流</a:t>
            </a:r>
          </a:p>
        </p:txBody>
      </p:sp>
      <p:sp>
        <p:nvSpPr>
          <p:cNvPr id="17418" name="Text Box 10">
            <a:extLst>
              <a:ext uri="{FF2B5EF4-FFF2-40B4-BE49-F238E27FC236}">
                <a16:creationId xmlns:a16="http://schemas.microsoft.com/office/drawing/2014/main" id="{D9EDDB34-5299-4DAD-9BF2-DB5CA7CE8776}"/>
              </a:ext>
            </a:extLst>
          </p:cNvPr>
          <p:cNvSpPr txBox="1">
            <a:spLocks noChangeArrowheads="1"/>
          </p:cNvSpPr>
          <p:nvPr/>
        </p:nvSpPr>
        <p:spPr bwMode="auto">
          <a:xfrm>
            <a:off x="1143000" y="1127125"/>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不同指令的执行周期数据流不同</a:t>
            </a:r>
          </a:p>
        </p:txBody>
      </p:sp>
      <p:sp>
        <p:nvSpPr>
          <p:cNvPr id="17419" name="AutoShape 11">
            <a:extLst>
              <a:ext uri="{FF2B5EF4-FFF2-40B4-BE49-F238E27FC236}">
                <a16:creationId xmlns:a16="http://schemas.microsoft.com/office/drawing/2014/main" id="{8750ED0E-528F-4C68-909F-0B754D533CA1}"/>
              </a:ext>
            </a:extLst>
          </p:cNvPr>
          <p:cNvSpPr>
            <a:spLocks noChangeArrowheads="1"/>
          </p:cNvSpPr>
          <p:nvPr/>
        </p:nvSpPr>
        <p:spPr bwMode="auto">
          <a:xfrm>
            <a:off x="6324600" y="4683125"/>
            <a:ext cx="914400" cy="152400"/>
          </a:xfrm>
          <a:prstGeom prst="rightArrow">
            <a:avLst>
              <a:gd name="adj1" fmla="val 50000"/>
              <a:gd name="adj2" fmla="val 106667"/>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7420" name="AutoShape 12">
            <a:extLst>
              <a:ext uri="{FF2B5EF4-FFF2-40B4-BE49-F238E27FC236}">
                <a16:creationId xmlns:a16="http://schemas.microsoft.com/office/drawing/2014/main" id="{D382CA14-2A15-460E-BCC2-BCB04C16E5F2}"/>
              </a:ext>
            </a:extLst>
          </p:cNvPr>
          <p:cNvSpPr>
            <a:spLocks noChangeArrowheads="1"/>
          </p:cNvSpPr>
          <p:nvPr/>
        </p:nvSpPr>
        <p:spPr bwMode="auto">
          <a:xfrm>
            <a:off x="5029200" y="5105400"/>
            <a:ext cx="1676400" cy="152400"/>
          </a:xfrm>
          <a:prstGeom prst="rightArrow">
            <a:avLst>
              <a:gd name="adj1" fmla="val 50000"/>
              <a:gd name="adj2" fmla="val 114583"/>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grpSp>
        <p:nvGrpSpPr>
          <p:cNvPr id="3" name="Group 13">
            <a:extLst>
              <a:ext uri="{FF2B5EF4-FFF2-40B4-BE49-F238E27FC236}">
                <a16:creationId xmlns:a16="http://schemas.microsoft.com/office/drawing/2014/main" id="{3FAA6105-9318-4295-8F1D-9E7667B5C180}"/>
              </a:ext>
            </a:extLst>
          </p:cNvPr>
          <p:cNvGrpSpPr>
            <a:grpSpLocks/>
          </p:cNvGrpSpPr>
          <p:nvPr/>
        </p:nvGrpSpPr>
        <p:grpSpPr bwMode="auto">
          <a:xfrm>
            <a:off x="5753100" y="4876800"/>
            <a:ext cx="1485900" cy="152400"/>
            <a:chOff x="3624" y="3072"/>
            <a:chExt cx="936" cy="96"/>
          </a:xfrm>
        </p:grpSpPr>
        <p:sp>
          <p:nvSpPr>
            <p:cNvPr id="35877" name="AutoShape 14">
              <a:extLst>
                <a:ext uri="{FF2B5EF4-FFF2-40B4-BE49-F238E27FC236}">
                  <a16:creationId xmlns:a16="http://schemas.microsoft.com/office/drawing/2014/main" id="{08CA0464-8390-42A4-A9B7-388DE4996D01}"/>
                </a:ext>
              </a:extLst>
            </p:cNvPr>
            <p:cNvSpPr>
              <a:spLocks noChangeArrowheads="1"/>
            </p:cNvSpPr>
            <p:nvPr/>
          </p:nvSpPr>
          <p:spPr bwMode="auto">
            <a:xfrm>
              <a:off x="3648" y="3072"/>
              <a:ext cx="912" cy="96"/>
            </a:xfrm>
            <a:prstGeom prst="rightArrow">
              <a:avLst>
                <a:gd name="adj1" fmla="val 50000"/>
                <a:gd name="adj2" fmla="val 127063"/>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5878" name="Rectangle 15">
              <a:extLst>
                <a:ext uri="{FF2B5EF4-FFF2-40B4-BE49-F238E27FC236}">
                  <a16:creationId xmlns:a16="http://schemas.microsoft.com/office/drawing/2014/main" id="{B12E67CC-CD96-4954-84D5-99A741D4925C}"/>
                </a:ext>
              </a:extLst>
            </p:cNvPr>
            <p:cNvSpPr>
              <a:spLocks noChangeArrowheads="1"/>
            </p:cNvSpPr>
            <p:nvPr/>
          </p:nvSpPr>
          <p:spPr bwMode="auto">
            <a:xfrm rot="5400000">
              <a:off x="3633" y="3095"/>
              <a:ext cx="27" cy="45"/>
            </a:xfrm>
            <a:prstGeom prst="rect">
              <a:avLst/>
            </a:prstGeom>
            <a:solidFill>
              <a:schemeClr val="folHlink"/>
            </a:solidFill>
            <a:ln w="952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 name="Group 16">
            <a:extLst>
              <a:ext uri="{FF2B5EF4-FFF2-40B4-BE49-F238E27FC236}">
                <a16:creationId xmlns:a16="http://schemas.microsoft.com/office/drawing/2014/main" id="{A5DDCED6-0668-4894-8321-25C5BDA1A739}"/>
              </a:ext>
            </a:extLst>
          </p:cNvPr>
          <p:cNvGrpSpPr>
            <a:grpSpLocks/>
          </p:cNvGrpSpPr>
          <p:nvPr/>
        </p:nvGrpSpPr>
        <p:grpSpPr bwMode="auto">
          <a:xfrm>
            <a:off x="2770188" y="4648200"/>
            <a:ext cx="1255712" cy="609600"/>
            <a:chOff x="1745" y="2928"/>
            <a:chExt cx="791" cy="384"/>
          </a:xfrm>
        </p:grpSpPr>
        <p:sp>
          <p:nvSpPr>
            <p:cNvPr id="35874" name="AutoShape 17">
              <a:extLst>
                <a:ext uri="{FF2B5EF4-FFF2-40B4-BE49-F238E27FC236}">
                  <a16:creationId xmlns:a16="http://schemas.microsoft.com/office/drawing/2014/main" id="{95260ACF-CB93-48D3-9BCC-239802CF3EA2}"/>
                </a:ext>
              </a:extLst>
            </p:cNvPr>
            <p:cNvSpPr>
              <a:spLocks noChangeArrowheads="1"/>
            </p:cNvSpPr>
            <p:nvPr/>
          </p:nvSpPr>
          <p:spPr bwMode="auto">
            <a:xfrm>
              <a:off x="1745" y="2928"/>
              <a:ext cx="79" cy="384"/>
            </a:xfrm>
            <a:prstGeom prst="upArrow">
              <a:avLst>
                <a:gd name="adj1" fmla="val 50000"/>
                <a:gd name="adj2" fmla="val 121519"/>
              </a:avLst>
            </a:prstGeom>
            <a:solidFill>
              <a:schemeClr val="folHlink"/>
            </a:solidFill>
            <a:ln w="9525">
              <a:solidFill>
                <a:schemeClr val="bg2"/>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875" name="Rectangle 18">
              <a:extLst>
                <a:ext uri="{FF2B5EF4-FFF2-40B4-BE49-F238E27FC236}">
                  <a16:creationId xmlns:a16="http://schemas.microsoft.com/office/drawing/2014/main" id="{28896CA8-2884-4B2D-88AB-BAB50355255E}"/>
                </a:ext>
              </a:extLst>
            </p:cNvPr>
            <p:cNvSpPr>
              <a:spLocks noChangeArrowheads="1"/>
            </p:cNvSpPr>
            <p:nvPr/>
          </p:nvSpPr>
          <p:spPr bwMode="auto">
            <a:xfrm>
              <a:off x="1790" y="3264"/>
              <a:ext cx="746" cy="48"/>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876" name="Rectangle 19">
              <a:extLst>
                <a:ext uri="{FF2B5EF4-FFF2-40B4-BE49-F238E27FC236}">
                  <a16:creationId xmlns:a16="http://schemas.microsoft.com/office/drawing/2014/main" id="{73457F6A-EBBB-4FF5-AC36-52FAC0474ADF}"/>
                </a:ext>
              </a:extLst>
            </p:cNvPr>
            <p:cNvSpPr>
              <a:spLocks noChangeArrowheads="1"/>
            </p:cNvSpPr>
            <p:nvPr/>
          </p:nvSpPr>
          <p:spPr bwMode="auto">
            <a:xfrm rot="5400000">
              <a:off x="1769" y="3262"/>
              <a:ext cx="45" cy="45"/>
            </a:xfrm>
            <a:prstGeom prst="rect">
              <a:avLst/>
            </a:prstGeom>
            <a:solidFill>
              <a:schemeClr val="folHlink"/>
            </a:solidFill>
            <a:ln w="952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7428" name="AutoShape 20">
            <a:extLst>
              <a:ext uri="{FF2B5EF4-FFF2-40B4-BE49-F238E27FC236}">
                <a16:creationId xmlns:a16="http://schemas.microsoft.com/office/drawing/2014/main" id="{E4C7E211-A3D0-4D9A-A237-3828409189D4}"/>
              </a:ext>
            </a:extLst>
          </p:cNvPr>
          <p:cNvSpPr>
            <a:spLocks noChangeArrowheads="1"/>
          </p:cNvSpPr>
          <p:nvPr/>
        </p:nvSpPr>
        <p:spPr bwMode="auto">
          <a:xfrm>
            <a:off x="4419600" y="4667250"/>
            <a:ext cx="152400" cy="228600"/>
          </a:xfrm>
          <a:prstGeom prst="upArrow">
            <a:avLst>
              <a:gd name="adj1" fmla="val 50000"/>
              <a:gd name="adj2" fmla="val 37500"/>
            </a:avLst>
          </a:prstGeom>
          <a:solidFill>
            <a:schemeClr val="folHlink"/>
          </a:solidFill>
          <a:ln w="9525">
            <a:solidFill>
              <a:schemeClr val="bg2"/>
            </a:solidFill>
            <a:miter lim="800000"/>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5" name="Group 21">
            <a:extLst>
              <a:ext uri="{FF2B5EF4-FFF2-40B4-BE49-F238E27FC236}">
                <a16:creationId xmlns:a16="http://schemas.microsoft.com/office/drawing/2014/main" id="{4FBE6982-9295-43B7-B88C-57524D6C96FC}"/>
              </a:ext>
            </a:extLst>
          </p:cNvPr>
          <p:cNvGrpSpPr>
            <a:grpSpLocks/>
          </p:cNvGrpSpPr>
          <p:nvPr/>
        </p:nvGrpSpPr>
        <p:grpSpPr bwMode="auto">
          <a:xfrm>
            <a:off x="6767513" y="4454525"/>
            <a:ext cx="471487" cy="152400"/>
            <a:chOff x="4263" y="2806"/>
            <a:chExt cx="297" cy="96"/>
          </a:xfrm>
        </p:grpSpPr>
        <p:sp>
          <p:nvSpPr>
            <p:cNvPr id="35872" name="AutoShape 22">
              <a:extLst>
                <a:ext uri="{FF2B5EF4-FFF2-40B4-BE49-F238E27FC236}">
                  <a16:creationId xmlns:a16="http://schemas.microsoft.com/office/drawing/2014/main" id="{6E6DB911-7E86-4FA7-8D54-BA5AFF4E8D63}"/>
                </a:ext>
              </a:extLst>
            </p:cNvPr>
            <p:cNvSpPr>
              <a:spLocks noChangeArrowheads="1"/>
            </p:cNvSpPr>
            <p:nvPr/>
          </p:nvSpPr>
          <p:spPr bwMode="auto">
            <a:xfrm>
              <a:off x="4272" y="2806"/>
              <a:ext cx="288" cy="96"/>
            </a:xfrm>
            <a:prstGeom prst="rightArrow">
              <a:avLst>
                <a:gd name="adj1" fmla="val 50000"/>
                <a:gd name="adj2" fmla="val 53333"/>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5873" name="Rectangle 23">
              <a:extLst>
                <a:ext uri="{FF2B5EF4-FFF2-40B4-BE49-F238E27FC236}">
                  <a16:creationId xmlns:a16="http://schemas.microsoft.com/office/drawing/2014/main" id="{0E1234E7-B9D5-4672-82A7-785915C389A6}"/>
                </a:ext>
              </a:extLst>
            </p:cNvPr>
            <p:cNvSpPr>
              <a:spLocks noChangeArrowheads="1"/>
            </p:cNvSpPr>
            <p:nvPr/>
          </p:nvSpPr>
          <p:spPr bwMode="auto">
            <a:xfrm>
              <a:off x="4263" y="2826"/>
              <a:ext cx="45" cy="68"/>
            </a:xfrm>
            <a:prstGeom prst="rect">
              <a:avLst/>
            </a:prstGeom>
            <a:solidFill>
              <a:schemeClr val="folHlink"/>
            </a:solidFill>
            <a:ln w="952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 name="Group 24">
            <a:extLst>
              <a:ext uri="{FF2B5EF4-FFF2-40B4-BE49-F238E27FC236}">
                <a16:creationId xmlns:a16="http://schemas.microsoft.com/office/drawing/2014/main" id="{10F3B40F-50D7-4615-A359-86BD08485F72}"/>
              </a:ext>
            </a:extLst>
          </p:cNvPr>
          <p:cNvGrpSpPr>
            <a:grpSpLocks/>
          </p:cNvGrpSpPr>
          <p:nvPr/>
        </p:nvGrpSpPr>
        <p:grpSpPr bwMode="auto">
          <a:xfrm>
            <a:off x="1600200" y="2625725"/>
            <a:ext cx="6934200" cy="3851275"/>
            <a:chOff x="1008" y="1654"/>
            <a:chExt cx="4368" cy="2426"/>
          </a:xfrm>
        </p:grpSpPr>
        <p:sp>
          <p:nvSpPr>
            <p:cNvPr id="35857" name="Rectangle 25">
              <a:extLst>
                <a:ext uri="{FF2B5EF4-FFF2-40B4-BE49-F238E27FC236}">
                  <a16:creationId xmlns:a16="http://schemas.microsoft.com/office/drawing/2014/main" id="{2778D436-6DC5-409D-9A98-3A108DD2390C}"/>
                </a:ext>
              </a:extLst>
            </p:cNvPr>
            <p:cNvSpPr>
              <a:spLocks noChangeArrowheads="1"/>
            </p:cNvSpPr>
            <p:nvPr/>
          </p:nvSpPr>
          <p:spPr bwMode="auto">
            <a:xfrm>
              <a:off x="2544" y="3696"/>
              <a:ext cx="624"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5858" name="Group 26">
              <a:extLst>
                <a:ext uri="{FF2B5EF4-FFF2-40B4-BE49-F238E27FC236}">
                  <a16:creationId xmlns:a16="http://schemas.microsoft.com/office/drawing/2014/main" id="{EA8852A4-A818-4D1A-BE97-F1035ACC9BE3}"/>
                </a:ext>
              </a:extLst>
            </p:cNvPr>
            <p:cNvGrpSpPr>
              <a:grpSpLocks/>
            </p:cNvGrpSpPr>
            <p:nvPr/>
          </p:nvGrpSpPr>
          <p:grpSpPr bwMode="auto">
            <a:xfrm>
              <a:off x="1008" y="1654"/>
              <a:ext cx="4368" cy="2426"/>
              <a:chOff x="1008" y="1654"/>
              <a:chExt cx="4368" cy="2426"/>
            </a:xfrm>
          </p:grpSpPr>
          <p:sp>
            <p:nvSpPr>
              <p:cNvPr id="35859" name="Text Box 27">
                <a:extLst>
                  <a:ext uri="{FF2B5EF4-FFF2-40B4-BE49-F238E27FC236}">
                    <a16:creationId xmlns:a16="http://schemas.microsoft.com/office/drawing/2014/main" id="{33BE494D-E90B-46C9-8C95-74F170CA0F44}"/>
                  </a:ext>
                </a:extLst>
              </p:cNvPr>
              <p:cNvSpPr txBox="1">
                <a:spLocks noChangeArrowheads="1"/>
              </p:cNvSpPr>
              <p:nvPr/>
            </p:nvSpPr>
            <p:spPr bwMode="auto">
              <a:xfrm>
                <a:off x="2630" y="370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MDR</a:t>
                </a:r>
              </a:p>
            </p:txBody>
          </p:sp>
          <p:sp>
            <p:nvSpPr>
              <p:cNvPr id="35860" name="Rectangle 28">
                <a:extLst>
                  <a:ext uri="{FF2B5EF4-FFF2-40B4-BE49-F238E27FC236}">
                    <a16:creationId xmlns:a16="http://schemas.microsoft.com/office/drawing/2014/main" id="{D083ED22-99BF-4DC7-92B0-F73869068326}"/>
                  </a:ext>
                </a:extLst>
              </p:cNvPr>
              <p:cNvSpPr>
                <a:spLocks noChangeArrowheads="1"/>
              </p:cNvSpPr>
              <p:nvPr/>
            </p:nvSpPr>
            <p:spPr bwMode="auto">
              <a:xfrm>
                <a:off x="2544" y="3105"/>
                <a:ext cx="624"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CU</a:t>
                </a:r>
              </a:p>
            </p:txBody>
          </p:sp>
          <p:sp>
            <p:nvSpPr>
              <p:cNvPr id="35861" name="Rectangle 29">
                <a:extLst>
                  <a:ext uri="{FF2B5EF4-FFF2-40B4-BE49-F238E27FC236}">
                    <a16:creationId xmlns:a16="http://schemas.microsoft.com/office/drawing/2014/main" id="{98E2DAF4-5B12-4D0F-8F42-FDF31A012515}"/>
                  </a:ext>
                </a:extLst>
              </p:cNvPr>
              <p:cNvSpPr>
                <a:spLocks noChangeArrowheads="1"/>
              </p:cNvSpPr>
              <p:nvPr/>
            </p:nvSpPr>
            <p:spPr bwMode="auto">
              <a:xfrm>
                <a:off x="2544" y="2640"/>
                <a:ext cx="624"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MAR</a:t>
                </a:r>
              </a:p>
            </p:txBody>
          </p:sp>
          <p:sp>
            <p:nvSpPr>
              <p:cNvPr id="35862" name="Rectangle 30">
                <a:extLst>
                  <a:ext uri="{FF2B5EF4-FFF2-40B4-BE49-F238E27FC236}">
                    <a16:creationId xmlns:a16="http://schemas.microsoft.com/office/drawing/2014/main" id="{39BF5B16-ABCA-4211-94F6-2943C9BDFD47}"/>
                  </a:ext>
                </a:extLst>
              </p:cNvPr>
              <p:cNvSpPr>
                <a:spLocks noChangeArrowheads="1"/>
              </p:cNvSpPr>
              <p:nvPr/>
            </p:nvSpPr>
            <p:spPr bwMode="auto">
              <a:xfrm>
                <a:off x="3552" y="2352"/>
                <a:ext cx="96" cy="1680"/>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863" name="Rectangle 31">
                <a:extLst>
                  <a:ext uri="{FF2B5EF4-FFF2-40B4-BE49-F238E27FC236}">
                    <a16:creationId xmlns:a16="http://schemas.microsoft.com/office/drawing/2014/main" id="{A3E959BC-186A-41BA-9AB9-FD8C36CE3ED1}"/>
                  </a:ext>
                </a:extLst>
              </p:cNvPr>
              <p:cNvSpPr>
                <a:spLocks noChangeArrowheads="1"/>
              </p:cNvSpPr>
              <p:nvPr/>
            </p:nvSpPr>
            <p:spPr bwMode="auto">
              <a:xfrm>
                <a:off x="3888" y="2352"/>
                <a:ext cx="96" cy="1680"/>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864" name="Rectangle 32">
                <a:extLst>
                  <a:ext uri="{FF2B5EF4-FFF2-40B4-BE49-F238E27FC236}">
                    <a16:creationId xmlns:a16="http://schemas.microsoft.com/office/drawing/2014/main" id="{4791B619-A715-4B13-B3D2-B6B0E6CDC656}"/>
                  </a:ext>
                </a:extLst>
              </p:cNvPr>
              <p:cNvSpPr>
                <a:spLocks noChangeArrowheads="1"/>
              </p:cNvSpPr>
              <p:nvPr/>
            </p:nvSpPr>
            <p:spPr bwMode="auto">
              <a:xfrm>
                <a:off x="4224" y="2352"/>
                <a:ext cx="96" cy="1680"/>
              </a:xfrm>
              <a:prstGeom prst="rect">
                <a:avLst/>
              </a:prstGeom>
              <a:solidFill>
                <a:schemeClr val="folHlink"/>
              </a:solidFill>
              <a:ln w="952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865" name="Rectangle 33">
                <a:extLst>
                  <a:ext uri="{FF2B5EF4-FFF2-40B4-BE49-F238E27FC236}">
                    <a16:creationId xmlns:a16="http://schemas.microsoft.com/office/drawing/2014/main" id="{44E9136E-B795-43E4-A627-FA6C25C8D306}"/>
                  </a:ext>
                </a:extLst>
              </p:cNvPr>
              <p:cNvSpPr>
                <a:spLocks noChangeArrowheads="1"/>
              </p:cNvSpPr>
              <p:nvPr/>
            </p:nvSpPr>
            <p:spPr bwMode="auto">
              <a:xfrm>
                <a:off x="1008" y="2352"/>
                <a:ext cx="2352" cy="172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866" name="Text Box 34">
                <a:extLst>
                  <a:ext uri="{FF2B5EF4-FFF2-40B4-BE49-F238E27FC236}">
                    <a16:creationId xmlns:a16="http://schemas.microsoft.com/office/drawing/2014/main" id="{DF857ECE-87C0-4872-ADE4-980592A4D392}"/>
                  </a:ext>
                </a:extLst>
              </p:cNvPr>
              <p:cNvSpPr txBox="1">
                <a:spLocks noChangeArrowheads="1"/>
              </p:cNvSpPr>
              <p:nvPr/>
            </p:nvSpPr>
            <p:spPr bwMode="auto">
              <a:xfrm>
                <a:off x="1814" y="2112"/>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CPU</a:t>
                </a:r>
              </a:p>
            </p:txBody>
          </p:sp>
          <p:sp>
            <p:nvSpPr>
              <p:cNvPr id="35867" name="Text Box 35">
                <a:extLst>
                  <a:ext uri="{FF2B5EF4-FFF2-40B4-BE49-F238E27FC236}">
                    <a16:creationId xmlns:a16="http://schemas.microsoft.com/office/drawing/2014/main" id="{2CAD8183-0E9B-4759-871B-5EECD4CEB746}"/>
                  </a:ext>
                </a:extLst>
              </p:cNvPr>
              <p:cNvSpPr txBox="1">
                <a:spLocks noChangeArrowheads="1"/>
              </p:cNvSpPr>
              <p:nvPr/>
            </p:nvSpPr>
            <p:spPr bwMode="auto">
              <a:xfrm>
                <a:off x="3436" y="1654"/>
                <a:ext cx="308"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地址总线</a:t>
                </a:r>
              </a:p>
            </p:txBody>
          </p:sp>
          <p:sp>
            <p:nvSpPr>
              <p:cNvPr id="35868" name="Text Box 36">
                <a:extLst>
                  <a:ext uri="{FF2B5EF4-FFF2-40B4-BE49-F238E27FC236}">
                    <a16:creationId xmlns:a16="http://schemas.microsoft.com/office/drawing/2014/main" id="{7420172E-CEAA-44D3-B607-57CDBBF58420}"/>
                  </a:ext>
                </a:extLst>
              </p:cNvPr>
              <p:cNvSpPr txBox="1">
                <a:spLocks noChangeArrowheads="1"/>
              </p:cNvSpPr>
              <p:nvPr/>
            </p:nvSpPr>
            <p:spPr bwMode="auto">
              <a:xfrm>
                <a:off x="3772" y="1654"/>
                <a:ext cx="308"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数据总线</a:t>
                </a:r>
              </a:p>
            </p:txBody>
          </p:sp>
          <p:sp>
            <p:nvSpPr>
              <p:cNvPr id="35869" name="Text Box 37">
                <a:extLst>
                  <a:ext uri="{FF2B5EF4-FFF2-40B4-BE49-F238E27FC236}">
                    <a16:creationId xmlns:a16="http://schemas.microsoft.com/office/drawing/2014/main" id="{657E3F3A-8AB1-47C7-9A63-F1823960F849}"/>
                  </a:ext>
                </a:extLst>
              </p:cNvPr>
              <p:cNvSpPr txBox="1">
                <a:spLocks noChangeArrowheads="1"/>
              </p:cNvSpPr>
              <p:nvPr/>
            </p:nvSpPr>
            <p:spPr bwMode="auto">
              <a:xfrm>
                <a:off x="4156" y="1654"/>
                <a:ext cx="308"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控制总线</a:t>
                </a:r>
              </a:p>
            </p:txBody>
          </p:sp>
          <p:sp>
            <p:nvSpPr>
              <p:cNvPr id="35870" name="Rectangle 38">
                <a:extLst>
                  <a:ext uri="{FF2B5EF4-FFF2-40B4-BE49-F238E27FC236}">
                    <a16:creationId xmlns:a16="http://schemas.microsoft.com/office/drawing/2014/main" id="{7DD0CAB3-341D-4E0C-B9BC-FCB5A95F487E}"/>
                  </a:ext>
                </a:extLst>
              </p:cNvPr>
              <p:cNvSpPr>
                <a:spLocks noChangeArrowheads="1"/>
              </p:cNvSpPr>
              <p:nvPr/>
            </p:nvSpPr>
            <p:spPr bwMode="auto">
              <a:xfrm>
                <a:off x="1344" y="2640"/>
                <a:ext cx="624"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PC</a:t>
                </a:r>
              </a:p>
            </p:txBody>
          </p:sp>
          <p:sp>
            <p:nvSpPr>
              <p:cNvPr id="35871" name="Rectangle 39">
                <a:extLst>
                  <a:ext uri="{FF2B5EF4-FFF2-40B4-BE49-F238E27FC236}">
                    <a16:creationId xmlns:a16="http://schemas.microsoft.com/office/drawing/2014/main" id="{9361BE39-54F2-4A7F-A1B5-BC6BA4B13A80}"/>
                  </a:ext>
                </a:extLst>
              </p:cNvPr>
              <p:cNvSpPr>
                <a:spLocks noChangeArrowheads="1"/>
              </p:cNvSpPr>
              <p:nvPr/>
            </p:nvSpPr>
            <p:spPr bwMode="auto">
              <a:xfrm>
                <a:off x="4560" y="2736"/>
                <a:ext cx="816" cy="52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存储器</a:t>
                </a:r>
              </a:p>
            </p:txBody>
          </p:sp>
        </p:grpSp>
      </p:grpSp>
      <p:sp>
        <p:nvSpPr>
          <p:cNvPr id="35856" name="AutoShape 41">
            <a:hlinkClick r:id="rId2" action="ppaction://hlinksldjump" highlightClick="1"/>
            <a:extLst>
              <a:ext uri="{FF2B5EF4-FFF2-40B4-BE49-F238E27FC236}">
                <a16:creationId xmlns:a16="http://schemas.microsoft.com/office/drawing/2014/main" id="{FE03AA8B-6161-4E2C-80BF-A35EB785ECD0}"/>
              </a:ext>
            </a:extLst>
          </p:cNvPr>
          <p:cNvSpPr>
            <a:spLocks noChangeArrowheads="1"/>
          </p:cNvSpPr>
          <p:nvPr/>
        </p:nvSpPr>
        <p:spPr bwMode="auto">
          <a:xfrm>
            <a:off x="8589963" y="6516688"/>
            <a:ext cx="539750" cy="333375"/>
          </a:xfrm>
          <a:prstGeom prst="actionButtonEnd">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42380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8"/>
                                        </p:tgtEl>
                                        <p:attrNameLst>
                                          <p:attrName>style.visibility</p:attrName>
                                        </p:attrNameLst>
                                      </p:cBhvr>
                                      <p:to>
                                        <p:strVal val="visible"/>
                                      </p:to>
                                    </p:set>
                                    <p:animEffect transition="in" filter="blinds(horizontal)">
                                      <p:cBhvr>
                                        <p:cTn id="7" dur="500"/>
                                        <p:tgtEl>
                                          <p:spTgt spid="17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17"/>
                                        </p:tgtEl>
                                        <p:attrNameLst>
                                          <p:attrName>style.visibility</p:attrName>
                                        </p:attrNameLst>
                                      </p:cBhvr>
                                      <p:to>
                                        <p:strVal val="visible"/>
                                      </p:to>
                                    </p:set>
                                    <p:animEffect transition="in" filter="blinds(horizontal)">
                                      <p:cBhvr>
                                        <p:cTn id="12" dur="500"/>
                                        <p:tgtEl>
                                          <p:spTgt spid="174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7428"/>
                                        </p:tgtEl>
                                        <p:attrNameLst>
                                          <p:attrName>style.visibility</p:attrName>
                                        </p:attrNameLst>
                                      </p:cBhvr>
                                      <p:to>
                                        <p:strVal val="visible"/>
                                      </p:to>
                                    </p:set>
                                    <p:animEffect transition="in" filter="slide(fromBottom)">
                                      <p:cBhvr>
                                        <p:cTn id="22" dur="500"/>
                                        <p:tgtEl>
                                          <p:spTgt spid="174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7410"/>
                                        </p:tgtEl>
                                        <p:attrNameLst>
                                          <p:attrName>style.visibility</p:attrName>
                                        </p:attrNameLst>
                                      </p:cBhvr>
                                      <p:to>
                                        <p:strVal val="visible"/>
                                      </p:to>
                                    </p:set>
                                    <p:animEffect transition="in" filter="slide(fromLeft)">
                                      <p:cBhvr>
                                        <p:cTn id="27" dur="500"/>
                                        <p:tgtEl>
                                          <p:spTgt spid="174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slide(fromLeft)">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17420"/>
                                        </p:tgtEl>
                                        <p:attrNameLst>
                                          <p:attrName>style.visibility</p:attrName>
                                        </p:attrNameLst>
                                      </p:cBhvr>
                                      <p:to>
                                        <p:strVal val="visible"/>
                                      </p:to>
                                    </p:set>
                                    <p:animEffect transition="in" filter="slide(fromLeft)">
                                      <p:cBhvr>
                                        <p:cTn id="37" dur="500"/>
                                        <p:tgtEl>
                                          <p:spTgt spid="174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slide(fromLeft)">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strips(downRight)">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17415"/>
                                        </p:tgtEl>
                                        <p:attrNameLst>
                                          <p:attrName>style.visibility</p:attrName>
                                        </p:attrNameLst>
                                      </p:cBhvr>
                                      <p:to>
                                        <p:strVal val="visible"/>
                                      </p:to>
                                    </p:set>
                                    <p:animEffect transition="in" filter="slide(fromLeft)">
                                      <p:cBhvr>
                                        <p:cTn id="52" dur="500"/>
                                        <p:tgtEl>
                                          <p:spTgt spid="174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17419"/>
                                        </p:tgtEl>
                                        <p:attrNameLst>
                                          <p:attrName>style.visibility</p:attrName>
                                        </p:attrNameLst>
                                      </p:cBhvr>
                                      <p:to>
                                        <p:strVal val="visible"/>
                                      </p:to>
                                    </p:set>
                                    <p:animEffect transition="in" filter="slide(fromLeft)">
                                      <p:cBhvr>
                                        <p:cTn id="57" dur="500"/>
                                        <p:tgtEl>
                                          <p:spTgt spid="1741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8" presetClass="entr" presetSubtype="9"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strips(upLeft)">
                                      <p:cBhvr>
                                        <p:cTn id="6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autoUpdateAnimBg="0"/>
      <p:bldP spid="17415" grpId="0" animBg="1" autoUpdateAnimBg="0"/>
      <p:bldP spid="17417" grpId="0" autoUpdateAnimBg="0"/>
      <p:bldP spid="17418" grpId="0" autoUpdateAnimBg="0"/>
      <p:bldP spid="17419" grpId="0" animBg="1" autoUpdateAnimBg="0"/>
      <p:bldP spid="17420" grpId="0" animBg="1" autoUpdateAnimBg="0"/>
      <p:bldP spid="174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6. 1  </a:t>
            </a:r>
            <a:r>
              <a:rPr lang="zh-CN" altLang="en-US" dirty="0"/>
              <a:t>处 理 器 概 述</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6.1.1 CPU</a:t>
            </a:r>
            <a:r>
              <a:rPr lang="zh-CN" altLang="en-US" dirty="0"/>
              <a:t>功能</a:t>
            </a:r>
            <a:endParaRPr lang="en-US" altLang="zh-CN" dirty="0"/>
          </a:p>
          <a:p>
            <a:pPr>
              <a:lnSpc>
                <a:spcPct val="150000"/>
              </a:lnSpc>
              <a:spcBef>
                <a:spcPts val="1200"/>
              </a:spcBef>
              <a:defRPr/>
            </a:pPr>
            <a:r>
              <a:rPr lang="en-US" altLang="zh-CN" dirty="0"/>
              <a:t>6.1.2 CPU</a:t>
            </a:r>
            <a:r>
              <a:rPr lang="zh-CN" altLang="en-US" dirty="0"/>
              <a:t>的内部结构</a:t>
            </a:r>
            <a:endParaRPr lang="en-US" altLang="zh-CN" dirty="0"/>
          </a:p>
          <a:p>
            <a:pPr>
              <a:lnSpc>
                <a:spcPct val="150000"/>
              </a:lnSpc>
              <a:spcBef>
                <a:spcPts val="1200"/>
              </a:spcBef>
              <a:defRPr/>
            </a:pPr>
            <a:r>
              <a:rPr lang="en-US" altLang="zh-CN" dirty="0"/>
              <a:t>6.1.3.CPU</a:t>
            </a:r>
            <a:r>
              <a:rPr lang="zh-CN" altLang="en-US" dirty="0"/>
              <a:t>的指令周期</a:t>
            </a:r>
            <a:endParaRPr lang="en-US" altLang="zh-CN" dirty="0"/>
          </a:p>
          <a:p>
            <a:pPr>
              <a:lnSpc>
                <a:spcPct val="150000"/>
              </a:lnSpc>
              <a:spcBef>
                <a:spcPts val="1200"/>
              </a:spcBef>
              <a:defRPr/>
            </a:pPr>
            <a:r>
              <a:rPr lang="en-US" altLang="zh-CN" dirty="0"/>
              <a:t>6.1.4</a:t>
            </a:r>
            <a:r>
              <a:rPr lang="zh-CN" altLang="en-US" dirty="0"/>
              <a:t>指令执行流程</a:t>
            </a:r>
          </a:p>
        </p:txBody>
      </p:sp>
      <p:sp>
        <p:nvSpPr>
          <p:cNvPr id="4" name="矩形 3">
            <a:extLst>
              <a:ext uri="{FF2B5EF4-FFF2-40B4-BE49-F238E27FC236}">
                <a16:creationId xmlns:a16="http://schemas.microsoft.com/office/drawing/2014/main" id="{9D4009A7-808A-444D-8F86-716C47410EE7}"/>
              </a:ext>
            </a:extLst>
          </p:cNvPr>
          <p:cNvSpPr/>
          <p:nvPr/>
        </p:nvSpPr>
        <p:spPr>
          <a:xfrm>
            <a:off x="457200" y="4293096"/>
            <a:ext cx="4474840"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6.1.4</a:t>
            </a:r>
            <a:r>
              <a:rPr lang="zh-CN" altLang="en-US" sz="3200" kern="0" dirty="0">
                <a:solidFill>
                  <a:srgbClr val="000000"/>
                </a:solidFill>
              </a:rPr>
              <a:t>指令执行流程</a:t>
            </a:r>
          </a:p>
        </p:txBody>
      </p:sp>
    </p:spTree>
    <p:extLst>
      <p:ext uri="{BB962C8B-B14F-4D97-AF65-F5344CB8AC3E}">
        <p14:creationId xmlns:p14="http://schemas.microsoft.com/office/powerpoint/2010/main" val="104244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6.1.4</a:t>
            </a:r>
            <a:r>
              <a:rPr lang="zh-CN" altLang="en-US" b="1" dirty="0"/>
              <a:t>指令执行流程</a:t>
            </a:r>
          </a:p>
        </p:txBody>
      </p:sp>
      <p:sp>
        <p:nvSpPr>
          <p:cNvPr id="2" name="Rectangle 2">
            <a:extLst>
              <a:ext uri="{FF2B5EF4-FFF2-40B4-BE49-F238E27FC236}">
                <a16:creationId xmlns:a16="http://schemas.microsoft.com/office/drawing/2014/main" id="{585A1EA2-7A8B-481B-96EF-37B2E44E9F44}"/>
              </a:ext>
            </a:extLst>
          </p:cNvPr>
          <p:cNvSpPr>
            <a:spLocks noChangeArrowheads="1"/>
          </p:cNvSpPr>
          <p:nvPr/>
        </p:nvSpPr>
        <p:spPr bwMode="auto">
          <a:xfrm>
            <a:off x="395536" y="9807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4" name="对象 3">
            <a:extLst>
              <a:ext uri="{FF2B5EF4-FFF2-40B4-BE49-F238E27FC236}">
                <a16:creationId xmlns:a16="http://schemas.microsoft.com/office/drawing/2014/main" id="{62608F81-DB43-4F86-814E-D91D6FA5E203}"/>
              </a:ext>
            </a:extLst>
          </p:cNvPr>
          <p:cNvGraphicFramePr>
            <a:graphicFrameLocks noChangeAspect="1"/>
          </p:cNvGraphicFramePr>
          <p:nvPr>
            <p:extLst>
              <p:ext uri="{D42A27DB-BD31-4B8C-83A1-F6EECF244321}">
                <p14:modId xmlns:p14="http://schemas.microsoft.com/office/powerpoint/2010/main" val="1762940788"/>
              </p:ext>
            </p:extLst>
          </p:nvPr>
        </p:nvGraphicFramePr>
        <p:xfrm>
          <a:off x="1303948" y="1278560"/>
          <a:ext cx="7840052" cy="5545501"/>
        </p:xfrm>
        <a:graphic>
          <a:graphicData uri="http://schemas.openxmlformats.org/presentationml/2006/ole">
            <mc:AlternateContent xmlns:mc="http://schemas.openxmlformats.org/markup-compatibility/2006">
              <mc:Choice xmlns:v="urn:schemas-microsoft-com:vml" Requires="v">
                <p:oleObj spid="_x0000_s221287" name="Visio" r:id="rId3" imgW="7023052" imgH="4977845" progId="Visio.Drawing.11">
                  <p:embed/>
                </p:oleObj>
              </mc:Choice>
              <mc:Fallback>
                <p:oleObj name="Visio" r:id="rId3" imgW="7023052" imgH="4977845" progId="Visio.Drawing.11">
                  <p:embed/>
                  <p:pic>
                    <p:nvPicPr>
                      <p:cNvPr id="4" name="对象 3">
                        <a:extLst>
                          <a:ext uri="{FF2B5EF4-FFF2-40B4-BE49-F238E27FC236}">
                            <a16:creationId xmlns:a16="http://schemas.microsoft.com/office/drawing/2014/main" id="{62608F81-DB43-4F86-814E-D91D6FA5E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948" y="1278560"/>
                        <a:ext cx="7840052" cy="5545501"/>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786A72FF-6C23-44E5-8967-918A2762376C}"/>
              </a:ext>
            </a:extLst>
          </p:cNvPr>
          <p:cNvSpPr/>
          <p:nvPr/>
        </p:nvSpPr>
        <p:spPr>
          <a:xfrm>
            <a:off x="2526" y="715529"/>
            <a:ext cx="7020272" cy="1015663"/>
          </a:xfrm>
          <a:prstGeom prst="rect">
            <a:avLst/>
          </a:prstGeom>
        </p:spPr>
        <p:txBody>
          <a:bodyPr wrap="square">
            <a:spAutoFit/>
          </a:bodyPr>
          <a:lstStyle/>
          <a:p>
            <a:pPr marL="0" marR="0" lvl="0" indent="266700" algn="just" defTabSz="914400" rtl="0" eaLnBrk="1" fontAlgn="base" latinLnBrk="0" hangingPunct="1">
              <a:lnSpc>
                <a:spcPct val="100000"/>
              </a:lnSpc>
              <a:spcBef>
                <a:spcPct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在给定数据通路图上分析指令执行过程：</a:t>
            </a:r>
            <a:endPar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just" defTabSz="914400" rtl="0" eaLnBrk="1" fontAlgn="base" latinLnBrk="0" hangingPunct="1">
              <a:lnSpc>
                <a:spcPct val="100000"/>
              </a:lnSpc>
              <a:spcBef>
                <a:spcPct val="0"/>
              </a:spcBef>
              <a:spcAft>
                <a:spcPts val="0"/>
              </a:spcAft>
              <a:buClrTx/>
              <a:buSzTx/>
              <a:buFontTx/>
              <a:buNone/>
              <a:tabLst/>
              <a:defRPr/>
            </a:pP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ADD  R</a:t>
            </a:r>
            <a:r>
              <a:rPr kumimoji="0" lang="en-US" altLang="zh-CN" sz="2000" b="0" i="0" u="none" strike="noStrike" kern="1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r>
              <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a:t>
            </a:r>
            <a:r>
              <a:rPr kumimoji="0" lang="en-US" altLang="zh-CN" sz="2000" b="0" i="0" u="none" strike="noStrike" kern="1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endPar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lvl="0" indent="266700" algn="just">
              <a:spcAft>
                <a:spcPts val="0"/>
              </a:spcAft>
            </a:pP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功能：</a:t>
            </a:r>
            <a:r>
              <a:rPr lang="pt-BR"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R0←</a:t>
            </a:r>
            <a:r>
              <a:rPr lang="zh-CN" altLang="pt-BR"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pt-BR"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R0</a:t>
            </a:r>
            <a:r>
              <a:rPr lang="zh-CN" altLang="pt-BR"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pt-BR"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a:t>
            </a:r>
            <a:r>
              <a:rPr lang="zh-CN" altLang="pt-BR"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pt-BR"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R1</a:t>
            </a:r>
            <a:r>
              <a:rPr lang="zh-CN" altLang="pt-BR"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589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5F1714AB-FC53-4732-BB23-046E8B92B2E9}"/>
              </a:ext>
            </a:extLst>
          </p:cNvPr>
          <p:cNvSpPr>
            <a:spLocks noGrp="1"/>
          </p:cNvSpPr>
          <p:nvPr>
            <p:ph type="title"/>
          </p:nvPr>
        </p:nvSpPr>
        <p:spPr>
          <a:xfrm>
            <a:off x="125760" y="19666"/>
            <a:ext cx="7812360" cy="731837"/>
          </a:xfrm>
        </p:spPr>
        <p:txBody>
          <a:bodyPr/>
          <a:lstStyle/>
          <a:p>
            <a:r>
              <a:rPr lang="en-US" altLang="zh-CN" dirty="0"/>
              <a:t>6.1.1 CPU</a:t>
            </a:r>
            <a:r>
              <a:rPr lang="zh-CN" altLang="en-US" dirty="0"/>
              <a:t>功能</a:t>
            </a:r>
          </a:p>
        </p:txBody>
      </p:sp>
      <p:sp>
        <p:nvSpPr>
          <p:cNvPr id="10" name="内容占位符 9">
            <a:extLst>
              <a:ext uri="{FF2B5EF4-FFF2-40B4-BE49-F238E27FC236}">
                <a16:creationId xmlns:a16="http://schemas.microsoft.com/office/drawing/2014/main" id="{2DF7B442-CAFF-4B73-B012-DC30111A7932}"/>
              </a:ext>
            </a:extLst>
          </p:cNvPr>
          <p:cNvSpPr>
            <a:spLocks noGrp="1"/>
          </p:cNvSpPr>
          <p:nvPr>
            <p:ph idx="1"/>
          </p:nvPr>
        </p:nvSpPr>
        <p:spPr>
          <a:xfrm>
            <a:off x="215516" y="751503"/>
            <a:ext cx="8712968" cy="5184576"/>
          </a:xfrm>
        </p:spPr>
        <p:txBody>
          <a:bodyPr/>
          <a:lstStyle/>
          <a:p>
            <a:pPr marL="0" indent="0">
              <a:buNone/>
            </a:pPr>
            <a:r>
              <a:rPr lang="en-US" altLang="zh-CN" dirty="0"/>
              <a:t>2.CPU</a:t>
            </a:r>
            <a:r>
              <a:rPr lang="zh-CN" altLang="en-US" dirty="0"/>
              <a:t>主要功能</a:t>
            </a:r>
          </a:p>
        </p:txBody>
      </p:sp>
      <p:sp>
        <p:nvSpPr>
          <p:cNvPr id="26" name="内容占位符 2">
            <a:extLst>
              <a:ext uri="{FF2B5EF4-FFF2-40B4-BE49-F238E27FC236}">
                <a16:creationId xmlns:a16="http://schemas.microsoft.com/office/drawing/2014/main" id="{88CA4F37-5DD5-4F3C-9FC1-676E287C243D}"/>
              </a:ext>
            </a:extLst>
          </p:cNvPr>
          <p:cNvSpPr txBox="1">
            <a:spLocks/>
          </p:cNvSpPr>
          <p:nvPr/>
        </p:nvSpPr>
        <p:spPr>
          <a:xfrm>
            <a:off x="215516" y="1340768"/>
            <a:ext cx="8928484" cy="5637024"/>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1000"/>
              </a:spcBef>
              <a:buClr>
                <a:schemeClr val="tx1"/>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50000"/>
              </a:lnSpc>
              <a:spcBef>
                <a:spcPts val="500"/>
              </a:spcBef>
              <a:buClr>
                <a:srgbClr val="FF0000"/>
              </a:buClr>
              <a:buFont typeface="Wingdings" panose="05000000000000000000" pitchFamily="2" charset="2"/>
              <a:buChar char="Ø"/>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Clr>
                <a:srgbClr val="FFC000"/>
              </a:buClr>
              <a:buFont typeface="Wingdings" panose="05000000000000000000" pitchFamily="2" charset="2"/>
              <a:buChar char="u"/>
              <a:defRPr sz="22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marR="0" lvl="0" indent="-325103" algn="l" defTabSz="866943" rtl="0" eaLnBrk="1" fontAlgn="base" latinLnBrk="0" hangingPunct="1">
              <a:lnSpc>
                <a:spcPct val="150000"/>
              </a:lnSpc>
              <a:spcBef>
                <a:spcPts val="569"/>
              </a:spcBef>
              <a:spcAft>
                <a:spcPts val="569"/>
              </a:spcAft>
              <a:buClr>
                <a:srgbClr val="FF9900"/>
              </a:buClr>
              <a:buSzTx/>
              <a:buFont typeface="Wingdings" panose="05000000000000000000" pitchFamily="2" charset="2"/>
              <a:buChar char="n"/>
              <a:tabLst/>
              <a:defRPr/>
            </a:pP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取指令、分析指令、执行指令的</a:t>
            </a:r>
            <a:r>
              <a:rPr kumimoji="0" lang="zh-CN" altLang="en-US" sz="2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部件</a:t>
            </a:r>
            <a:r>
              <a:rPr kumimoji="0" lang="en-US" altLang="zh-CN" sz="2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------CPU</a:t>
            </a:r>
          </a:p>
          <a:p>
            <a:pPr marL="446088" lvl="1" indent="-185738" defTabSz="866943">
              <a:spcBef>
                <a:spcPts val="569"/>
              </a:spcBef>
              <a:spcAft>
                <a:spcPts val="569"/>
              </a:spcAft>
            </a:pPr>
            <a:r>
              <a:rPr kumimoji="0" lang="zh-CN" alt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数据加工</a:t>
            </a:r>
            <a:r>
              <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zh-CN" altLang="en-US" sz="2600" b="0"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算术</a:t>
            </a:r>
            <a:r>
              <a:rPr kumimoji="0" lang="en-US" altLang="zh-CN" sz="2600" b="0"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2600" b="0"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逻辑运算                      </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运算器</a:t>
            </a:r>
          </a:p>
          <a:p>
            <a:pPr marL="446088" lvl="1" indent="-185738" defTabSz="866943">
              <a:spcBef>
                <a:spcPts val="569"/>
              </a:spcBef>
              <a:spcAft>
                <a:spcPts val="569"/>
              </a:spcAft>
            </a:pPr>
            <a:r>
              <a:rPr kumimoji="0" lang="zh-CN" alt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程序控制</a:t>
            </a:r>
            <a:r>
              <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zh-CN" altLang="en-US" sz="2600" b="0"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程序中指令执行顺序控制  </a:t>
            </a:r>
          </a:p>
          <a:p>
            <a:pPr marL="446088" lvl="1" indent="-185738" defTabSz="866943">
              <a:spcBef>
                <a:spcPts val="569"/>
              </a:spcBef>
              <a:spcAft>
                <a:spcPts val="569"/>
              </a:spcAft>
            </a:pPr>
            <a:r>
              <a:rPr kumimoji="0" lang="zh-CN" alt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操作控制</a:t>
            </a:r>
            <a:r>
              <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zh-CN" altLang="en-US" sz="2600" b="0"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将机器指令翻译成执行部件所需操作控制信号</a:t>
            </a:r>
          </a:p>
          <a:p>
            <a:pPr marL="446088" lvl="1" indent="-185738" defTabSz="866943">
              <a:spcBef>
                <a:spcPts val="569"/>
              </a:spcBef>
              <a:spcAft>
                <a:spcPts val="569"/>
              </a:spcAft>
            </a:pPr>
            <a:r>
              <a:rPr kumimoji="0" lang="zh-CN" alt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时序控制</a:t>
            </a:r>
            <a:r>
              <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zh-CN" altLang="en-US" sz="2600" b="0"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控制操作信号的产生时间、持续时间</a:t>
            </a:r>
          </a:p>
          <a:p>
            <a:pPr marL="446088" lvl="1" indent="-185738" defTabSz="866943">
              <a:spcBef>
                <a:spcPts val="569"/>
              </a:spcBef>
              <a:spcAft>
                <a:spcPts val="569"/>
              </a:spcAft>
            </a:pPr>
            <a:r>
              <a:rPr kumimoji="0" lang="zh-CN" alt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异常控制</a:t>
            </a:r>
            <a:r>
              <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a:t>
            </a:r>
            <a:r>
              <a:rPr kumimoji="0" lang="zh-CN" altLang="en-US" sz="2600" b="0"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异常处理，外设交互</a:t>
            </a:r>
          </a:p>
          <a:p>
            <a:pPr marL="342900" marR="0" lvl="0" indent="-342900" algn="l" defTabSz="914400" rtl="0" eaLnBrk="1" fontAlgn="auto" latinLnBrk="0" hangingPunct="1">
              <a:lnSpc>
                <a:spcPct val="150000"/>
              </a:lnSpc>
              <a:spcBef>
                <a:spcPts val="1000"/>
              </a:spcBef>
              <a:spcAft>
                <a:spcPts val="0"/>
              </a:spcAft>
              <a:buClr>
                <a:sysClr val="windowText" lastClr="000000"/>
              </a:buClr>
              <a:buSzTx/>
              <a:buFont typeface="Wingdings" panose="05000000000000000000" pitchFamily="2" charset="2"/>
              <a:buChar char="n"/>
              <a:tabLst/>
              <a:defRPr/>
            </a:pPr>
            <a:endParaRPr kumimoji="0" lang="zh-CN" altLang="en-US" sz="26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76048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78568-3987-4934-A1D4-F843B4CAC48F}"/>
              </a:ext>
            </a:extLst>
          </p:cNvPr>
          <p:cNvSpPr>
            <a:spLocks noGrp="1"/>
          </p:cNvSpPr>
          <p:nvPr>
            <p:ph type="title"/>
          </p:nvPr>
        </p:nvSpPr>
        <p:spPr>
          <a:xfrm>
            <a:off x="323528" y="260648"/>
            <a:ext cx="7812360" cy="731837"/>
          </a:xfrm>
        </p:spPr>
        <p:txBody>
          <a:bodyPr/>
          <a:lstStyle/>
          <a:p>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ADD  R</a:t>
            </a:r>
            <a:r>
              <a:rPr lang="en-US" altLang="zh-CN" sz="2800" kern="100" baseline="-250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2800" kern="100" baseline="-25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kern="100" dirty="0">
                <a:latin typeface="微软雅黑" panose="020B0503020204020204" pitchFamily="34" charset="-122"/>
                <a:ea typeface="微软雅黑" panose="020B0503020204020204" pitchFamily="34" charset="-122"/>
                <a:cs typeface="Times New Roman" panose="02020603050405020304" pitchFamily="18" charset="0"/>
              </a:rPr>
              <a:t>指令周期分析：</a:t>
            </a:r>
            <a:b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800" dirty="0"/>
          </a:p>
        </p:txBody>
      </p:sp>
      <p:graphicFrame>
        <p:nvGraphicFramePr>
          <p:cNvPr id="5" name="表格 4">
            <a:extLst>
              <a:ext uri="{FF2B5EF4-FFF2-40B4-BE49-F238E27FC236}">
                <a16:creationId xmlns:a16="http://schemas.microsoft.com/office/drawing/2014/main" id="{83D88A01-FDF4-44AA-BA86-8A7C34D3C2DF}"/>
              </a:ext>
            </a:extLst>
          </p:cNvPr>
          <p:cNvGraphicFramePr>
            <a:graphicFrameLocks noGrp="1"/>
          </p:cNvGraphicFramePr>
          <p:nvPr>
            <p:extLst>
              <p:ext uri="{D42A27DB-BD31-4B8C-83A1-F6EECF244321}">
                <p14:modId xmlns:p14="http://schemas.microsoft.com/office/powerpoint/2010/main" val="898674866"/>
              </p:ext>
            </p:extLst>
          </p:nvPr>
        </p:nvGraphicFramePr>
        <p:xfrm>
          <a:off x="107504" y="960120"/>
          <a:ext cx="9036496" cy="4937760"/>
        </p:xfrm>
        <a:graphic>
          <a:graphicData uri="http://schemas.openxmlformats.org/drawingml/2006/table">
            <a:tbl>
              <a:tblPr firstRow="1" firstCol="1" bandRow="1">
                <a:tableStyleId>{2A488322-F2BA-4B5B-9748-0D474271808F}</a:tableStyleId>
              </a:tblPr>
              <a:tblGrid>
                <a:gridCol w="1368152">
                  <a:extLst>
                    <a:ext uri="{9D8B030D-6E8A-4147-A177-3AD203B41FA5}">
                      <a16:colId xmlns:a16="http://schemas.microsoft.com/office/drawing/2014/main" val="2752802531"/>
                    </a:ext>
                  </a:extLst>
                </a:gridCol>
                <a:gridCol w="4392488">
                  <a:extLst>
                    <a:ext uri="{9D8B030D-6E8A-4147-A177-3AD203B41FA5}">
                      <a16:colId xmlns:a16="http://schemas.microsoft.com/office/drawing/2014/main" val="2810282253"/>
                    </a:ext>
                  </a:extLst>
                </a:gridCol>
                <a:gridCol w="3275856">
                  <a:extLst>
                    <a:ext uri="{9D8B030D-6E8A-4147-A177-3AD203B41FA5}">
                      <a16:colId xmlns:a16="http://schemas.microsoft.com/office/drawing/2014/main" val="1048521221"/>
                    </a:ext>
                  </a:extLst>
                </a:gridCol>
              </a:tblGrid>
              <a:tr h="0">
                <a:tc>
                  <a:txBody>
                    <a:bodyPr/>
                    <a:lstStyle/>
                    <a:p>
                      <a:pPr indent="127000" algn="just">
                        <a:spcAft>
                          <a:spcPts val="0"/>
                        </a:spcAft>
                      </a:pPr>
                      <a:r>
                        <a:rPr lang="zh-CN" sz="1800" b="0" kern="100" cap="none" spc="0" dirty="0">
                          <a:ln w="0"/>
                          <a:solidFill>
                            <a:srgbClr val="FF0000"/>
                          </a:solidFill>
                          <a:effectLst/>
                        </a:rPr>
                        <a:t>机器周期</a:t>
                      </a:r>
                      <a:endParaRPr lang="zh-CN" sz="1800" b="0" kern="100" cap="none" spc="0" dirty="0">
                        <a:ln w="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just">
                        <a:spcAft>
                          <a:spcPts val="0"/>
                        </a:spcAft>
                      </a:pPr>
                      <a:r>
                        <a:rPr lang="zh-CN" sz="1800" b="0" kern="100" cap="none" spc="0" dirty="0">
                          <a:ln w="0"/>
                          <a:solidFill>
                            <a:srgbClr val="FF0000"/>
                          </a:solidFill>
                          <a:effectLst/>
                        </a:rPr>
                        <a:t>执行操作</a:t>
                      </a:r>
                      <a:endParaRPr lang="zh-CN" sz="1800" b="0" kern="100" cap="none" spc="0" dirty="0">
                        <a:ln w="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just">
                        <a:spcAft>
                          <a:spcPts val="0"/>
                        </a:spcAft>
                      </a:pPr>
                      <a:r>
                        <a:rPr lang="zh-CN" sz="1800" b="0" kern="100" cap="none" spc="0" dirty="0">
                          <a:ln w="0"/>
                          <a:solidFill>
                            <a:srgbClr val="FF0000"/>
                          </a:solidFill>
                          <a:effectLst/>
                        </a:rPr>
                        <a:t>对应控制信号</a:t>
                      </a:r>
                      <a:endParaRPr lang="zh-CN" sz="1800" b="0" kern="100" cap="none" spc="0" dirty="0">
                        <a:ln w="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6836572"/>
                  </a:ext>
                </a:extLst>
              </a:tr>
              <a:tr h="0">
                <a:tc rowSpan="4">
                  <a:txBody>
                    <a:bodyPr/>
                    <a:lstStyle/>
                    <a:p>
                      <a:pPr indent="127000" algn="just">
                        <a:spcAft>
                          <a:spcPts val="0"/>
                        </a:spcAft>
                      </a:pPr>
                      <a:r>
                        <a:rPr lang="zh-CN" sz="1800" kern="100" dirty="0">
                          <a:solidFill>
                            <a:schemeClr val="tx1"/>
                          </a:solidFill>
                          <a:effectLst/>
                        </a:rPr>
                        <a:t>取指令</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0</a:t>
                      </a:r>
                      <a:r>
                        <a:rPr lang="zh-CN" sz="1800" kern="100" dirty="0">
                          <a:solidFill>
                            <a:sysClr val="windowText" lastClr="000000"/>
                          </a:solidFill>
                          <a:effectLst/>
                        </a:rPr>
                        <a:t>：（</a:t>
                      </a:r>
                      <a:r>
                        <a:rPr lang="en-US" sz="1800" kern="100" dirty="0">
                          <a:solidFill>
                            <a:sysClr val="windowText" lastClr="000000"/>
                          </a:solidFill>
                          <a:effectLst/>
                        </a:rPr>
                        <a:t>PC</a:t>
                      </a:r>
                      <a:r>
                        <a:rPr lang="zh-CN" sz="1800" kern="100" dirty="0">
                          <a:solidFill>
                            <a:sysClr val="windowText" lastClr="000000"/>
                          </a:solidFill>
                          <a:effectLst/>
                        </a:rPr>
                        <a:t>）→</a:t>
                      </a:r>
                      <a:r>
                        <a:rPr lang="en-US" sz="1800" kern="100" dirty="0">
                          <a:solidFill>
                            <a:sysClr val="windowText" lastClr="000000"/>
                          </a:solidFill>
                          <a:effectLst/>
                        </a:rPr>
                        <a:t>MAR    </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dirty="0" err="1">
                          <a:solidFill>
                            <a:sysClr val="windowText" lastClr="000000"/>
                          </a:solidFill>
                          <a:effectLst/>
                        </a:rPr>
                        <a:t>PC</a:t>
                      </a:r>
                      <a:r>
                        <a:rPr lang="en-US" sz="1800" kern="100" baseline="-25000" dirty="0" err="1">
                          <a:solidFill>
                            <a:sysClr val="windowText" lastClr="000000"/>
                          </a:solidFill>
                          <a:effectLst/>
                        </a:rPr>
                        <a:t>out</a:t>
                      </a:r>
                      <a:r>
                        <a:rPr lang="zh-CN" sz="1800" kern="100" dirty="0">
                          <a:solidFill>
                            <a:sysClr val="windowText" lastClr="000000"/>
                          </a:solidFill>
                          <a:effectLst/>
                        </a:rPr>
                        <a:t>，</a:t>
                      </a:r>
                      <a:r>
                        <a:rPr lang="en-US" sz="1800" kern="100" dirty="0" err="1">
                          <a:solidFill>
                            <a:sysClr val="windowText" lastClr="000000"/>
                          </a:solidFill>
                          <a:effectLst/>
                        </a:rPr>
                        <a:t>MAR</a:t>
                      </a:r>
                      <a:r>
                        <a:rPr lang="en-US" sz="1800" kern="100" baseline="-25000" dirty="0" err="1">
                          <a:solidFill>
                            <a:sysClr val="windowText" lastClr="000000"/>
                          </a:solidFill>
                          <a:effectLst/>
                        </a:rPr>
                        <a:t>in</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100795607"/>
                  </a:ext>
                </a:extLst>
              </a:tr>
              <a:tr h="0">
                <a:tc vMerge="1">
                  <a:txBody>
                    <a:bodyPr/>
                    <a:lstStyle/>
                    <a:p>
                      <a:endParaRPr lang="zh-CN" altLang="en-US"/>
                    </a:p>
                  </a:txBody>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1</a:t>
                      </a:r>
                      <a:r>
                        <a:rPr lang="zh-CN" sz="1800" kern="100" dirty="0">
                          <a:solidFill>
                            <a:sysClr val="windowText" lastClr="000000"/>
                          </a:solidFill>
                          <a:effectLst/>
                        </a:rPr>
                        <a:t>：</a:t>
                      </a:r>
                      <a:r>
                        <a:rPr lang="en-US" sz="1800" kern="100" dirty="0">
                          <a:solidFill>
                            <a:sysClr val="windowText" lastClr="000000"/>
                          </a:solidFill>
                          <a:effectLst/>
                        </a:rPr>
                        <a:t>MEM</a:t>
                      </a:r>
                      <a:r>
                        <a:rPr lang="zh-CN" sz="1800" kern="100" dirty="0">
                          <a:solidFill>
                            <a:sysClr val="windowText" lastClr="000000"/>
                          </a:solidFill>
                          <a:effectLst/>
                        </a:rPr>
                        <a:t>（</a:t>
                      </a:r>
                      <a:r>
                        <a:rPr lang="en-US" sz="1800" kern="100" dirty="0">
                          <a:solidFill>
                            <a:sysClr val="windowText" lastClr="000000"/>
                          </a:solidFill>
                          <a:effectLst/>
                        </a:rPr>
                        <a:t>MAR</a:t>
                      </a:r>
                      <a:r>
                        <a:rPr lang="zh-CN" sz="1800" kern="100" dirty="0">
                          <a:solidFill>
                            <a:sysClr val="windowText" lastClr="000000"/>
                          </a:solidFill>
                          <a:effectLst/>
                        </a:rPr>
                        <a:t>）→</a:t>
                      </a:r>
                      <a:r>
                        <a:rPr lang="en-US" sz="1800" kern="100" dirty="0">
                          <a:solidFill>
                            <a:sysClr val="windowText" lastClr="000000"/>
                          </a:solidFill>
                          <a:effectLst/>
                        </a:rPr>
                        <a:t>MDR</a:t>
                      </a:r>
                      <a:r>
                        <a:rPr lang="zh-CN" sz="1800" kern="100" dirty="0">
                          <a:solidFill>
                            <a:sysClr val="windowText" lastClr="000000"/>
                          </a:solidFill>
                          <a:effectLst/>
                        </a:rPr>
                        <a:t>，（</a:t>
                      </a:r>
                      <a:r>
                        <a:rPr lang="en-US" sz="1800" kern="100" dirty="0">
                          <a:solidFill>
                            <a:sysClr val="windowText" lastClr="000000"/>
                          </a:solidFill>
                          <a:effectLst/>
                        </a:rPr>
                        <a:t>PC</a:t>
                      </a:r>
                      <a:r>
                        <a:rPr lang="zh-CN" sz="1800" kern="100" dirty="0">
                          <a:solidFill>
                            <a:sysClr val="windowText" lastClr="000000"/>
                          </a:solidFill>
                          <a:effectLst/>
                        </a:rPr>
                        <a:t>）</a:t>
                      </a:r>
                      <a:r>
                        <a:rPr lang="en-US" sz="1800" kern="100" dirty="0">
                          <a:solidFill>
                            <a:sysClr val="windowText" lastClr="000000"/>
                          </a:solidFill>
                          <a:effectLst/>
                        </a:rPr>
                        <a:t>+1</a:t>
                      </a:r>
                      <a:r>
                        <a:rPr lang="zh-CN" sz="1800" kern="100" dirty="0">
                          <a:solidFill>
                            <a:sysClr val="windowText" lastClr="000000"/>
                          </a:solidFill>
                          <a:effectLst/>
                        </a:rPr>
                        <a:t>→</a:t>
                      </a:r>
                      <a:r>
                        <a:rPr lang="en-US" sz="1800" kern="100" dirty="0">
                          <a:solidFill>
                            <a:sysClr val="windowText" lastClr="000000"/>
                          </a:solidFill>
                          <a:effectLst/>
                        </a:rPr>
                        <a:t>PC</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a:solidFill>
                            <a:sysClr val="windowText" lastClr="000000"/>
                          </a:solidFill>
                          <a:effectLst/>
                        </a:rPr>
                        <a:t>MAR</a:t>
                      </a:r>
                      <a:r>
                        <a:rPr lang="en-US" sz="1800" kern="100" baseline="-25000">
                          <a:solidFill>
                            <a:sysClr val="windowText" lastClr="000000"/>
                          </a:solidFill>
                          <a:effectLst/>
                        </a:rPr>
                        <a:t>out</a:t>
                      </a:r>
                      <a:r>
                        <a:rPr lang="zh-CN" sz="1800" kern="100">
                          <a:solidFill>
                            <a:sysClr val="windowText" lastClr="000000"/>
                          </a:solidFill>
                          <a:effectLst/>
                        </a:rPr>
                        <a:t>，</a:t>
                      </a:r>
                      <a:r>
                        <a:rPr lang="en-US" sz="1800" kern="100">
                          <a:solidFill>
                            <a:sysClr val="windowText" lastClr="000000"/>
                          </a:solidFill>
                          <a:effectLst/>
                        </a:rPr>
                        <a:t>Read</a:t>
                      </a:r>
                      <a:r>
                        <a:rPr lang="zh-CN" sz="1800" kern="100">
                          <a:solidFill>
                            <a:sysClr val="windowText" lastClr="000000"/>
                          </a:solidFill>
                          <a:effectLst/>
                        </a:rPr>
                        <a:t>，</a:t>
                      </a:r>
                      <a:r>
                        <a:rPr lang="en-US" sz="1800" kern="100">
                          <a:solidFill>
                            <a:sysClr val="windowText" lastClr="000000"/>
                          </a:solidFill>
                          <a:effectLst/>
                        </a:rPr>
                        <a:t>MDR</a:t>
                      </a:r>
                      <a:r>
                        <a:rPr lang="en-US" sz="1800" kern="100" baseline="-25000">
                          <a:solidFill>
                            <a:sysClr val="windowText" lastClr="000000"/>
                          </a:solidFill>
                          <a:effectLst/>
                        </a:rPr>
                        <a:t>inbus</a:t>
                      </a:r>
                      <a:r>
                        <a:rPr lang="en-US" sz="1800" kern="100">
                          <a:solidFill>
                            <a:sysClr val="windowText" lastClr="000000"/>
                          </a:solidFill>
                          <a:effectLst/>
                        </a:rPr>
                        <a:t> </a:t>
                      </a:r>
                      <a:r>
                        <a:rPr lang="zh-CN" sz="1800" kern="100">
                          <a:solidFill>
                            <a:sysClr val="windowText" lastClr="000000"/>
                          </a:solidFill>
                          <a:effectLst/>
                        </a:rPr>
                        <a:t>，</a:t>
                      </a:r>
                      <a:r>
                        <a:rPr lang="en-US" sz="1800" kern="100">
                          <a:solidFill>
                            <a:sysClr val="windowText" lastClr="000000"/>
                          </a:solidFill>
                          <a:effectLst/>
                        </a:rPr>
                        <a:t>+1</a:t>
                      </a:r>
                      <a:endParaRPr lang="zh-CN" sz="1800" kern="1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348149383"/>
                  </a:ext>
                </a:extLst>
              </a:tr>
              <a:tr h="0">
                <a:tc vMerge="1">
                  <a:txBody>
                    <a:bodyPr/>
                    <a:lstStyle/>
                    <a:p>
                      <a:endParaRPr lang="zh-CN" altLang="en-US"/>
                    </a:p>
                  </a:txBody>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2</a:t>
                      </a:r>
                      <a:r>
                        <a:rPr lang="en-US" sz="1800" kern="100" dirty="0">
                          <a:solidFill>
                            <a:sysClr val="windowText" lastClr="000000"/>
                          </a:solidFill>
                          <a:effectLst/>
                        </a:rPr>
                        <a:t>: </a:t>
                      </a:r>
                      <a:r>
                        <a:rPr lang="zh-CN" sz="1800" kern="100" dirty="0">
                          <a:solidFill>
                            <a:sysClr val="windowText" lastClr="000000"/>
                          </a:solidFill>
                          <a:effectLst/>
                        </a:rPr>
                        <a:t>（</a:t>
                      </a:r>
                      <a:r>
                        <a:rPr lang="en-US" sz="1800" kern="100" dirty="0">
                          <a:solidFill>
                            <a:sysClr val="windowText" lastClr="000000"/>
                          </a:solidFill>
                          <a:effectLst/>
                        </a:rPr>
                        <a:t>MDR</a:t>
                      </a:r>
                      <a:r>
                        <a:rPr lang="zh-CN" sz="1800" kern="100" dirty="0">
                          <a:solidFill>
                            <a:sysClr val="windowText" lastClr="000000"/>
                          </a:solidFill>
                          <a:effectLst/>
                        </a:rPr>
                        <a:t>）→</a:t>
                      </a:r>
                      <a:r>
                        <a:rPr lang="en-US" sz="1800" kern="100" dirty="0">
                          <a:solidFill>
                            <a:sysClr val="windowText" lastClr="000000"/>
                          </a:solidFill>
                          <a:effectLst/>
                        </a:rPr>
                        <a:t>IR</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a:solidFill>
                            <a:sysClr val="windowText" lastClr="000000"/>
                          </a:solidFill>
                          <a:effectLst/>
                        </a:rPr>
                        <a:t>MDR</a:t>
                      </a:r>
                      <a:r>
                        <a:rPr lang="en-US" sz="1800" kern="100" baseline="-25000">
                          <a:solidFill>
                            <a:sysClr val="windowText" lastClr="000000"/>
                          </a:solidFill>
                          <a:effectLst/>
                        </a:rPr>
                        <a:t>out</a:t>
                      </a:r>
                      <a:r>
                        <a:rPr lang="zh-CN" sz="1800" kern="100">
                          <a:solidFill>
                            <a:sysClr val="windowText" lastClr="000000"/>
                          </a:solidFill>
                          <a:effectLst/>
                        </a:rPr>
                        <a:t>，</a:t>
                      </a:r>
                      <a:r>
                        <a:rPr lang="en-US" sz="1800" kern="100">
                          <a:solidFill>
                            <a:sysClr val="windowText" lastClr="000000"/>
                          </a:solidFill>
                          <a:effectLst/>
                        </a:rPr>
                        <a:t>IR</a:t>
                      </a:r>
                      <a:r>
                        <a:rPr lang="en-US" sz="1800" kern="100" baseline="-25000">
                          <a:solidFill>
                            <a:sysClr val="windowText" lastClr="000000"/>
                          </a:solidFill>
                          <a:effectLst/>
                        </a:rPr>
                        <a:t>in</a:t>
                      </a:r>
                      <a:endParaRPr lang="zh-CN" sz="1800" kern="1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602932558"/>
                  </a:ext>
                </a:extLst>
              </a:tr>
              <a:tr h="0">
                <a:tc vMerge="1">
                  <a:txBody>
                    <a:bodyPr/>
                    <a:lstStyle/>
                    <a:p>
                      <a:endParaRPr lang="zh-CN" altLang="en-US"/>
                    </a:p>
                  </a:txBody>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3</a:t>
                      </a:r>
                      <a:r>
                        <a:rPr lang="zh-CN" sz="1800" kern="100" dirty="0">
                          <a:solidFill>
                            <a:sysClr val="windowText" lastClr="000000"/>
                          </a:solidFill>
                          <a:effectLst/>
                        </a:rPr>
                        <a:t>：</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dirty="0">
                          <a:solidFill>
                            <a:sysClr val="windowText" lastClr="000000"/>
                          </a:solidFill>
                          <a:effectLst/>
                        </a:rPr>
                        <a:t> </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467351014"/>
                  </a:ext>
                </a:extLst>
              </a:tr>
              <a:tr h="0">
                <a:tc rowSpan="4">
                  <a:txBody>
                    <a:bodyPr/>
                    <a:lstStyle/>
                    <a:p>
                      <a:pPr indent="127000" algn="just">
                        <a:spcAft>
                          <a:spcPts val="0"/>
                        </a:spcAft>
                      </a:pPr>
                      <a:r>
                        <a:rPr lang="zh-CN" sz="1800" kern="100" dirty="0">
                          <a:solidFill>
                            <a:schemeClr val="tx1"/>
                          </a:solidFill>
                          <a:effectLst/>
                        </a:rPr>
                        <a:t>取操作数</a:t>
                      </a:r>
                      <a:r>
                        <a:rPr lang="en-US" sz="1800" kern="100" dirty="0">
                          <a:solidFill>
                            <a:schemeClr val="tx1"/>
                          </a:solidFill>
                          <a:effectLst/>
                        </a:rPr>
                        <a:t>1</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0</a:t>
                      </a:r>
                      <a:r>
                        <a:rPr lang="zh-CN" sz="1800" kern="100" dirty="0">
                          <a:solidFill>
                            <a:sysClr val="windowText" lastClr="000000"/>
                          </a:solidFill>
                          <a:effectLst/>
                        </a:rPr>
                        <a:t>：（</a:t>
                      </a:r>
                      <a:r>
                        <a:rPr lang="en-US" sz="1800" kern="100" dirty="0">
                          <a:solidFill>
                            <a:sysClr val="windowText" lastClr="000000"/>
                          </a:solidFill>
                          <a:effectLst/>
                        </a:rPr>
                        <a:t>R</a:t>
                      </a:r>
                      <a:r>
                        <a:rPr lang="en-US" sz="1800" kern="100" baseline="-25000" dirty="0">
                          <a:solidFill>
                            <a:sysClr val="windowText" lastClr="000000"/>
                          </a:solidFill>
                          <a:effectLst/>
                        </a:rPr>
                        <a:t>0</a:t>
                      </a:r>
                      <a:r>
                        <a:rPr lang="zh-CN" sz="1800" kern="100" dirty="0">
                          <a:solidFill>
                            <a:sysClr val="windowText" lastClr="000000"/>
                          </a:solidFill>
                          <a:effectLst/>
                        </a:rPr>
                        <a:t>）→</a:t>
                      </a:r>
                      <a:r>
                        <a:rPr lang="en-US" sz="1800" kern="100" dirty="0">
                          <a:solidFill>
                            <a:sysClr val="windowText" lastClr="000000"/>
                          </a:solidFill>
                          <a:effectLst/>
                        </a:rPr>
                        <a:t>MAR</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indent="127000" algn="just">
                        <a:spcAft>
                          <a:spcPts val="0"/>
                        </a:spcAft>
                      </a:pPr>
                      <a:r>
                        <a:rPr lang="en-US" sz="1800" kern="100" dirty="0">
                          <a:solidFill>
                            <a:sysClr val="windowText" lastClr="000000"/>
                          </a:solidFill>
                          <a:effectLst/>
                        </a:rPr>
                        <a:t>R</a:t>
                      </a:r>
                      <a:r>
                        <a:rPr lang="en-US" sz="1800" kern="100" baseline="-25000" dirty="0">
                          <a:solidFill>
                            <a:sysClr val="windowText" lastClr="000000"/>
                          </a:solidFill>
                          <a:effectLst/>
                        </a:rPr>
                        <a:t>0out</a:t>
                      </a:r>
                      <a:r>
                        <a:rPr lang="zh-CN" sz="1800" kern="100" dirty="0">
                          <a:solidFill>
                            <a:sysClr val="windowText" lastClr="000000"/>
                          </a:solidFill>
                          <a:effectLst/>
                        </a:rPr>
                        <a:t>，</a:t>
                      </a:r>
                      <a:r>
                        <a:rPr lang="en-US" sz="1800" kern="100" dirty="0" err="1">
                          <a:solidFill>
                            <a:sysClr val="windowText" lastClr="000000"/>
                          </a:solidFill>
                          <a:effectLst/>
                        </a:rPr>
                        <a:t>MAR</a:t>
                      </a:r>
                      <a:r>
                        <a:rPr lang="en-US" sz="1800" kern="100" baseline="-25000" dirty="0" err="1">
                          <a:solidFill>
                            <a:sysClr val="windowText" lastClr="000000"/>
                          </a:solidFill>
                          <a:effectLst/>
                        </a:rPr>
                        <a:t>in</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42016783"/>
                  </a:ext>
                </a:extLst>
              </a:tr>
              <a:tr h="0">
                <a:tc vMerge="1">
                  <a:txBody>
                    <a:bodyPr/>
                    <a:lstStyle/>
                    <a:p>
                      <a:endParaRPr lang="zh-CN" altLang="en-US"/>
                    </a:p>
                  </a:txBody>
                  <a:tcPr/>
                </a:tc>
                <a:tc>
                  <a:txBody>
                    <a:bodyPr/>
                    <a:lstStyle/>
                    <a:p>
                      <a:pPr indent="126365" algn="just">
                        <a:spcAft>
                          <a:spcPts val="0"/>
                        </a:spcAft>
                      </a:pPr>
                      <a:r>
                        <a:rPr lang="en-US" sz="1800" kern="100" dirty="0">
                          <a:effectLst/>
                        </a:rPr>
                        <a:t>T</a:t>
                      </a:r>
                      <a:r>
                        <a:rPr lang="en-US" sz="1800" kern="100" baseline="-25000" dirty="0">
                          <a:effectLst/>
                        </a:rPr>
                        <a:t>1</a:t>
                      </a:r>
                      <a:r>
                        <a:rPr lang="zh-CN" sz="1800" kern="100" dirty="0">
                          <a:effectLst/>
                        </a:rPr>
                        <a:t>：</a:t>
                      </a:r>
                      <a:r>
                        <a:rPr lang="en-US" sz="1800" kern="100" dirty="0">
                          <a:effectLst/>
                        </a:rPr>
                        <a:t> MEM</a:t>
                      </a:r>
                      <a:r>
                        <a:rPr lang="zh-CN" sz="1800" kern="100" dirty="0">
                          <a:effectLst/>
                        </a:rPr>
                        <a:t>（</a:t>
                      </a:r>
                      <a:r>
                        <a:rPr lang="en-US" sz="1800" kern="100" dirty="0">
                          <a:effectLst/>
                        </a:rPr>
                        <a:t>MAR</a:t>
                      </a:r>
                      <a:r>
                        <a:rPr lang="zh-CN" sz="1800" kern="100" dirty="0">
                          <a:effectLst/>
                        </a:rPr>
                        <a:t>）→</a:t>
                      </a:r>
                      <a:r>
                        <a:rPr lang="en-US" sz="1800" kern="100" dirty="0">
                          <a:effectLst/>
                        </a:rPr>
                        <a:t>MDR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indent="127000" algn="just">
                        <a:spcAft>
                          <a:spcPts val="0"/>
                        </a:spcAft>
                      </a:pPr>
                      <a:r>
                        <a:rPr lang="en-US" sz="1800" kern="100" dirty="0" err="1">
                          <a:effectLst/>
                        </a:rPr>
                        <a:t>MAR</a:t>
                      </a:r>
                      <a:r>
                        <a:rPr lang="en-US" sz="1800" kern="100" baseline="-25000" dirty="0" err="1">
                          <a:effectLst/>
                        </a:rPr>
                        <a:t>out</a:t>
                      </a:r>
                      <a:r>
                        <a:rPr lang="zh-CN" sz="1800" kern="100" dirty="0">
                          <a:effectLst/>
                        </a:rPr>
                        <a:t>，</a:t>
                      </a:r>
                      <a:r>
                        <a:rPr lang="en-US" sz="1800" kern="100" dirty="0">
                          <a:effectLst/>
                        </a:rPr>
                        <a:t>Read</a:t>
                      </a:r>
                      <a:r>
                        <a:rPr lang="zh-CN" sz="1800" kern="100" dirty="0">
                          <a:effectLst/>
                        </a:rPr>
                        <a:t>，</a:t>
                      </a:r>
                      <a:r>
                        <a:rPr lang="en-US" sz="1800" kern="100" dirty="0" err="1">
                          <a:effectLst/>
                        </a:rPr>
                        <a:t>MDR</a:t>
                      </a:r>
                      <a:r>
                        <a:rPr lang="en-US" sz="1800" kern="100" baseline="-25000" dirty="0" err="1">
                          <a:effectLst/>
                        </a:rPr>
                        <a:t>inbus</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42106083"/>
                  </a:ext>
                </a:extLst>
              </a:tr>
              <a:tr h="0">
                <a:tc vMerge="1">
                  <a:txBody>
                    <a:bodyPr/>
                    <a:lstStyle/>
                    <a:p>
                      <a:endParaRPr lang="zh-CN" altLang="en-US"/>
                    </a:p>
                  </a:txBody>
                  <a:tcPr/>
                </a:tc>
                <a:tc>
                  <a:txBody>
                    <a:bodyPr/>
                    <a:lstStyle/>
                    <a:p>
                      <a:pPr indent="126365" algn="just">
                        <a:spcAft>
                          <a:spcPts val="0"/>
                        </a:spcAft>
                      </a:pPr>
                      <a:r>
                        <a:rPr lang="en-US" sz="1800" kern="100" dirty="0">
                          <a:effectLst/>
                        </a:rPr>
                        <a:t>T</a:t>
                      </a:r>
                      <a:r>
                        <a:rPr lang="en-US" sz="1800" kern="100" baseline="-25000" dirty="0">
                          <a:effectLst/>
                        </a:rPr>
                        <a:t>2</a:t>
                      </a:r>
                      <a:r>
                        <a:rPr lang="zh-CN" sz="1800" kern="100" dirty="0">
                          <a:effectLst/>
                        </a:rPr>
                        <a:t>：（</a:t>
                      </a:r>
                      <a:r>
                        <a:rPr lang="en-US" sz="1800" kern="100" dirty="0">
                          <a:effectLst/>
                        </a:rPr>
                        <a:t>MDR</a:t>
                      </a:r>
                      <a:r>
                        <a:rPr lang="zh-CN" sz="1800" kern="100" dirty="0">
                          <a:effectLst/>
                        </a:rPr>
                        <a:t>）→</a:t>
                      </a:r>
                      <a:r>
                        <a:rPr lang="en-US" sz="1800" kern="100" dirty="0">
                          <a:effectLst/>
                        </a:rPr>
                        <a:t>X</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indent="127000" algn="just">
                        <a:spcAft>
                          <a:spcPts val="0"/>
                        </a:spcAft>
                      </a:pPr>
                      <a:r>
                        <a:rPr lang="en-US" sz="1800" kern="100" dirty="0" err="1">
                          <a:effectLst/>
                        </a:rPr>
                        <a:t>MDR</a:t>
                      </a:r>
                      <a:r>
                        <a:rPr lang="en-US" sz="1800" kern="100" baseline="-25000" dirty="0" err="1">
                          <a:effectLst/>
                        </a:rPr>
                        <a:t>out</a:t>
                      </a:r>
                      <a:r>
                        <a:rPr lang="zh-CN" sz="1800" kern="100" dirty="0">
                          <a:effectLst/>
                        </a:rPr>
                        <a:t>，</a:t>
                      </a:r>
                      <a:r>
                        <a:rPr lang="en-US" sz="1800" kern="100" dirty="0">
                          <a:effectLst/>
                        </a:rPr>
                        <a:t>X</a:t>
                      </a:r>
                      <a:r>
                        <a:rPr lang="en-US" sz="1800" kern="100" baseline="-25000" dirty="0">
                          <a:effectLst/>
                        </a:rPr>
                        <a:t>in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09924772"/>
                  </a:ext>
                </a:extLst>
              </a:tr>
              <a:tr h="0">
                <a:tc vMerge="1">
                  <a:txBody>
                    <a:bodyPr/>
                    <a:lstStyle/>
                    <a:p>
                      <a:endParaRPr lang="zh-CN" altLang="en-US"/>
                    </a:p>
                  </a:txBody>
                  <a:tcPr/>
                </a:tc>
                <a:tc>
                  <a:txBody>
                    <a:bodyPr/>
                    <a:lstStyle/>
                    <a:p>
                      <a:pPr indent="126365" algn="just">
                        <a:spcAft>
                          <a:spcPts val="0"/>
                        </a:spcAft>
                      </a:pPr>
                      <a:r>
                        <a:rPr lang="en-US" sz="1800" kern="100">
                          <a:effectLst/>
                        </a:rPr>
                        <a:t>T</a:t>
                      </a:r>
                      <a:r>
                        <a:rPr lang="en-US" sz="1800" kern="100" baseline="-25000">
                          <a:effectLst/>
                        </a:rPr>
                        <a:t>3</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indent="127000"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99708795"/>
                  </a:ext>
                </a:extLst>
              </a:tr>
              <a:tr h="0">
                <a:tc rowSpan="4">
                  <a:txBody>
                    <a:bodyPr/>
                    <a:lstStyle/>
                    <a:p>
                      <a:pPr indent="127000" algn="just">
                        <a:spcAft>
                          <a:spcPts val="0"/>
                        </a:spcAft>
                      </a:pPr>
                      <a:r>
                        <a:rPr lang="zh-CN" sz="1800" kern="100" dirty="0">
                          <a:solidFill>
                            <a:schemeClr val="tx1"/>
                          </a:solidFill>
                          <a:effectLst/>
                        </a:rPr>
                        <a:t>取操作数</a:t>
                      </a:r>
                      <a:r>
                        <a:rPr lang="en-US" sz="1800" kern="100" dirty="0">
                          <a:solidFill>
                            <a:schemeClr val="tx1"/>
                          </a:solidFill>
                          <a:effectLst/>
                        </a:rPr>
                        <a:t>2</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indent="126365" algn="just">
                        <a:spcAft>
                          <a:spcPts val="0"/>
                        </a:spcAft>
                      </a:pPr>
                      <a:r>
                        <a:rPr lang="en-US" sz="1800" kern="100">
                          <a:effectLst/>
                        </a:rPr>
                        <a:t>T</a:t>
                      </a:r>
                      <a:r>
                        <a:rPr lang="en-US" sz="1800" kern="100" baseline="-25000">
                          <a:effectLst/>
                        </a:rPr>
                        <a:t>0</a:t>
                      </a:r>
                      <a:r>
                        <a:rPr lang="zh-CN" sz="1800" kern="100">
                          <a:effectLst/>
                        </a:rPr>
                        <a:t>：（</a:t>
                      </a:r>
                      <a:r>
                        <a:rPr lang="en-US" sz="1800" kern="100">
                          <a:effectLst/>
                        </a:rPr>
                        <a:t>R</a:t>
                      </a:r>
                      <a:r>
                        <a:rPr lang="en-US" sz="1800" kern="100" baseline="-25000">
                          <a:effectLst/>
                        </a:rPr>
                        <a:t>1</a:t>
                      </a:r>
                      <a:r>
                        <a:rPr lang="zh-CN" sz="1800" kern="100">
                          <a:effectLst/>
                        </a:rPr>
                        <a:t>）→</a:t>
                      </a:r>
                      <a:r>
                        <a:rPr lang="en-US" sz="1800" kern="100">
                          <a:effectLst/>
                        </a:rPr>
                        <a:t>X</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indent="127000" algn="just">
                        <a:spcAft>
                          <a:spcPts val="0"/>
                        </a:spcAft>
                      </a:pPr>
                      <a:r>
                        <a:rPr lang="en-US" sz="1800" kern="100">
                          <a:effectLst/>
                        </a:rPr>
                        <a:t>R1</a:t>
                      </a:r>
                      <a:r>
                        <a:rPr lang="en-US" sz="1800" kern="100" baseline="-25000">
                          <a:effectLst/>
                        </a:rPr>
                        <a:t>out</a:t>
                      </a:r>
                      <a:r>
                        <a:rPr lang="zh-CN" sz="1800" kern="100">
                          <a:effectLst/>
                        </a:rPr>
                        <a:t>，</a:t>
                      </a:r>
                      <a:r>
                        <a:rPr lang="en-US" sz="1800" kern="100">
                          <a:effectLst/>
                        </a:rPr>
                        <a:t>X</a:t>
                      </a:r>
                      <a:r>
                        <a:rPr lang="en-US" sz="1800" kern="100" baseline="-25000">
                          <a:effectLst/>
                        </a:rPr>
                        <a:t>in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78936011"/>
                  </a:ext>
                </a:extLst>
              </a:tr>
              <a:tr h="0">
                <a:tc vMerge="1">
                  <a:txBody>
                    <a:bodyPr/>
                    <a:lstStyle/>
                    <a:p>
                      <a:endParaRPr lang="zh-CN" altLang="en-US"/>
                    </a:p>
                  </a:txBody>
                  <a:tcPr/>
                </a:tc>
                <a:tc>
                  <a:txBody>
                    <a:bodyPr/>
                    <a:lstStyle/>
                    <a:p>
                      <a:pPr indent="126365" algn="just">
                        <a:spcAft>
                          <a:spcPts val="0"/>
                        </a:spcAft>
                      </a:pPr>
                      <a:r>
                        <a:rPr lang="en-US" sz="1800" kern="100" dirty="0">
                          <a:effectLst/>
                        </a:rPr>
                        <a:t>T</a:t>
                      </a:r>
                      <a:r>
                        <a:rPr lang="en-US" sz="1800" kern="100" baseline="-25000" dirty="0">
                          <a:effectLst/>
                        </a:rPr>
                        <a:t>1</a:t>
                      </a:r>
                      <a:r>
                        <a:rPr lang="zh-CN" sz="1800" kern="100" dirty="0">
                          <a:effectLst/>
                        </a:rPr>
                        <a:t>：（</a:t>
                      </a:r>
                      <a:r>
                        <a:rPr lang="en-US" sz="1800" kern="100" dirty="0">
                          <a:effectLst/>
                        </a:rPr>
                        <a:t>X</a:t>
                      </a:r>
                      <a:r>
                        <a:rPr lang="zh-CN" sz="1800" kern="100" dirty="0">
                          <a:effectLst/>
                        </a:rPr>
                        <a:t>）</a:t>
                      </a:r>
                      <a:r>
                        <a:rPr lang="en-US" sz="1800" kern="100" dirty="0">
                          <a:effectLst/>
                        </a:rPr>
                        <a:t>+IR</a:t>
                      </a:r>
                      <a:r>
                        <a:rPr lang="zh-CN" sz="1800" kern="100" dirty="0">
                          <a:effectLst/>
                        </a:rPr>
                        <a:t>（</a:t>
                      </a:r>
                      <a:r>
                        <a:rPr lang="en-US" sz="1800" kern="100" dirty="0" err="1">
                          <a:effectLst/>
                        </a:rPr>
                        <a:t>addr</a:t>
                      </a:r>
                      <a:r>
                        <a:rPr lang="zh-CN" sz="1800" kern="100" dirty="0">
                          <a:effectLst/>
                        </a:rPr>
                        <a:t>）→</a:t>
                      </a:r>
                      <a:r>
                        <a:rPr lang="en-US" sz="1800" kern="100" dirty="0">
                          <a:effectLst/>
                        </a:rPr>
                        <a:t>Z</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indent="127000" algn="just">
                        <a:spcAft>
                          <a:spcPts val="0"/>
                        </a:spcAft>
                      </a:pPr>
                      <a:r>
                        <a:rPr lang="zh-CN" sz="1800" kern="100">
                          <a:effectLst/>
                        </a:rPr>
                        <a:t>加，</a:t>
                      </a:r>
                      <a:r>
                        <a:rPr lang="en-US" sz="1800" kern="100">
                          <a:effectLst/>
                        </a:rPr>
                        <a:t>IR</a:t>
                      </a:r>
                      <a:r>
                        <a:rPr lang="en-US" sz="1800" kern="100" baseline="-25000">
                          <a:effectLst/>
                        </a:rPr>
                        <a:t>Aout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83830233"/>
                  </a:ext>
                </a:extLst>
              </a:tr>
              <a:tr h="0">
                <a:tc vMerge="1">
                  <a:txBody>
                    <a:bodyPr/>
                    <a:lstStyle/>
                    <a:p>
                      <a:endParaRPr lang="zh-CN" altLang="en-US"/>
                    </a:p>
                  </a:txBody>
                  <a:tcPr/>
                </a:tc>
                <a:tc>
                  <a:txBody>
                    <a:bodyPr/>
                    <a:lstStyle/>
                    <a:p>
                      <a:pPr indent="126365" algn="just">
                        <a:spcAft>
                          <a:spcPts val="0"/>
                        </a:spcAft>
                      </a:pPr>
                      <a:r>
                        <a:rPr lang="en-US" sz="1800" kern="100" dirty="0">
                          <a:effectLst/>
                        </a:rPr>
                        <a:t>T</a:t>
                      </a:r>
                      <a:r>
                        <a:rPr lang="en-US" sz="1800" kern="100" baseline="-25000" dirty="0">
                          <a:effectLst/>
                        </a:rPr>
                        <a:t>2</a:t>
                      </a:r>
                      <a:r>
                        <a:rPr lang="zh-CN" sz="1800" kern="100" dirty="0">
                          <a:effectLst/>
                        </a:rPr>
                        <a:t>：（</a:t>
                      </a:r>
                      <a:r>
                        <a:rPr lang="en-US" sz="1800" kern="100" dirty="0">
                          <a:effectLst/>
                        </a:rPr>
                        <a:t>Z</a:t>
                      </a:r>
                      <a:r>
                        <a:rPr lang="zh-CN" sz="1800" kern="100" dirty="0">
                          <a:effectLst/>
                        </a:rPr>
                        <a:t>）→</a:t>
                      </a:r>
                      <a:r>
                        <a:rPr lang="en-US" sz="1800" kern="100" dirty="0">
                          <a:effectLst/>
                        </a:rPr>
                        <a:t>MAR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indent="127000" algn="just">
                        <a:spcAft>
                          <a:spcPts val="0"/>
                        </a:spcAft>
                      </a:pPr>
                      <a:r>
                        <a:rPr lang="en-US" sz="1800" kern="100">
                          <a:effectLst/>
                        </a:rPr>
                        <a:t>Zout</a:t>
                      </a:r>
                      <a:r>
                        <a:rPr lang="zh-CN" sz="1800" kern="100">
                          <a:effectLst/>
                        </a:rPr>
                        <a:t>，</a:t>
                      </a:r>
                      <a:r>
                        <a:rPr lang="en-US" sz="1800" kern="100">
                          <a:effectLst/>
                        </a:rPr>
                        <a:t>MAR</a:t>
                      </a:r>
                      <a:r>
                        <a:rPr lang="en-US" sz="1800" kern="100" baseline="-25000">
                          <a:effectLst/>
                        </a:rPr>
                        <a:t>in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66857097"/>
                  </a:ext>
                </a:extLst>
              </a:tr>
              <a:tr h="0">
                <a:tc vMerge="1">
                  <a:txBody>
                    <a:bodyPr/>
                    <a:lstStyle/>
                    <a:p>
                      <a:endParaRPr lang="zh-CN" altLang="en-US"/>
                    </a:p>
                  </a:txBody>
                  <a:tcPr/>
                </a:tc>
                <a:tc>
                  <a:txBody>
                    <a:bodyPr/>
                    <a:lstStyle/>
                    <a:p>
                      <a:pPr indent="126365" algn="just">
                        <a:spcAft>
                          <a:spcPts val="0"/>
                        </a:spcAft>
                      </a:pPr>
                      <a:r>
                        <a:rPr lang="en-US" sz="1800" kern="100" dirty="0">
                          <a:effectLst/>
                        </a:rPr>
                        <a:t>T</a:t>
                      </a:r>
                      <a:r>
                        <a:rPr lang="en-US" sz="1800" kern="100" baseline="-25000" dirty="0">
                          <a:effectLst/>
                        </a:rPr>
                        <a:t>3</a:t>
                      </a:r>
                      <a:r>
                        <a:rPr lang="zh-CN" sz="1800" kern="100" dirty="0">
                          <a:effectLst/>
                        </a:rPr>
                        <a:t>：</a:t>
                      </a:r>
                      <a:r>
                        <a:rPr lang="en-US" sz="1800" kern="100" dirty="0">
                          <a:effectLst/>
                        </a:rPr>
                        <a:t>MEM</a:t>
                      </a:r>
                      <a:r>
                        <a:rPr lang="zh-CN" sz="1800" kern="100" dirty="0">
                          <a:effectLst/>
                        </a:rPr>
                        <a:t>（</a:t>
                      </a:r>
                      <a:r>
                        <a:rPr lang="en-US" sz="1800" kern="100" dirty="0">
                          <a:effectLst/>
                        </a:rPr>
                        <a:t>MAR</a:t>
                      </a:r>
                      <a:r>
                        <a:rPr lang="zh-CN" sz="1800" kern="100" dirty="0">
                          <a:effectLst/>
                        </a:rPr>
                        <a:t>）→</a:t>
                      </a:r>
                      <a:r>
                        <a:rPr lang="en-US" sz="1800" kern="100" dirty="0">
                          <a:effectLst/>
                        </a:rPr>
                        <a:t>MDR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indent="127000" algn="just">
                        <a:spcAft>
                          <a:spcPts val="0"/>
                        </a:spcAft>
                      </a:pPr>
                      <a:r>
                        <a:rPr lang="en-US" sz="1800" kern="100" dirty="0" err="1">
                          <a:effectLst/>
                        </a:rPr>
                        <a:t>MAR</a:t>
                      </a:r>
                      <a:r>
                        <a:rPr lang="en-US" sz="1800" kern="100" baseline="-25000" dirty="0" err="1">
                          <a:effectLst/>
                        </a:rPr>
                        <a:t>out</a:t>
                      </a:r>
                      <a:r>
                        <a:rPr lang="zh-CN" sz="1800" kern="100" dirty="0">
                          <a:effectLst/>
                        </a:rPr>
                        <a:t>，</a:t>
                      </a:r>
                      <a:r>
                        <a:rPr lang="en-US" sz="1800" kern="100" dirty="0">
                          <a:effectLst/>
                        </a:rPr>
                        <a:t>Read</a:t>
                      </a:r>
                      <a:r>
                        <a:rPr lang="zh-CN" sz="1800" kern="100" dirty="0">
                          <a:effectLst/>
                        </a:rPr>
                        <a:t>，</a:t>
                      </a:r>
                      <a:r>
                        <a:rPr lang="en-US" sz="1800" kern="100" dirty="0" err="1">
                          <a:effectLst/>
                        </a:rPr>
                        <a:t>MDR</a:t>
                      </a:r>
                      <a:r>
                        <a:rPr lang="en-US" sz="1800" kern="100" baseline="-25000" dirty="0" err="1">
                          <a:effectLst/>
                        </a:rPr>
                        <a:t>inbus</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40591321"/>
                  </a:ext>
                </a:extLst>
              </a:tr>
              <a:tr h="0">
                <a:tc rowSpan="4">
                  <a:txBody>
                    <a:bodyPr/>
                    <a:lstStyle/>
                    <a:p>
                      <a:pPr indent="127000" algn="just">
                        <a:spcAft>
                          <a:spcPts val="0"/>
                        </a:spcAft>
                      </a:pPr>
                      <a:r>
                        <a:rPr lang="zh-CN" sz="1800" kern="100" dirty="0">
                          <a:solidFill>
                            <a:schemeClr val="tx1"/>
                          </a:solidFill>
                          <a:effectLst/>
                        </a:rPr>
                        <a:t>执行周期</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6365" algn="just">
                        <a:spcAft>
                          <a:spcPts val="0"/>
                        </a:spcAft>
                      </a:pPr>
                      <a:r>
                        <a:rPr lang="en-US" sz="1800" kern="100">
                          <a:effectLst/>
                        </a:rPr>
                        <a:t>T</a:t>
                      </a:r>
                      <a:r>
                        <a:rPr lang="en-US" sz="1800" kern="100" baseline="-25000">
                          <a:effectLst/>
                        </a:rPr>
                        <a:t>0</a:t>
                      </a:r>
                      <a:r>
                        <a:rPr lang="zh-CN" sz="1800" kern="100">
                          <a:effectLst/>
                        </a:rPr>
                        <a:t>：（</a:t>
                      </a:r>
                      <a:r>
                        <a:rPr lang="en-US" sz="1800" kern="100">
                          <a:effectLst/>
                        </a:rPr>
                        <a:t>X</a:t>
                      </a:r>
                      <a:r>
                        <a:rPr lang="zh-CN" sz="1800" kern="100">
                          <a:effectLst/>
                        </a:rPr>
                        <a:t>）</a:t>
                      </a:r>
                      <a:r>
                        <a:rPr lang="en-US" sz="1800" kern="100">
                          <a:effectLst/>
                        </a:rPr>
                        <a:t>-</a:t>
                      </a:r>
                      <a:r>
                        <a:rPr lang="zh-CN" sz="1800" kern="100">
                          <a:effectLst/>
                        </a:rPr>
                        <a:t>（</a:t>
                      </a:r>
                      <a:r>
                        <a:rPr lang="en-US" sz="1800" kern="100">
                          <a:effectLst/>
                        </a:rPr>
                        <a:t>MDR</a:t>
                      </a:r>
                      <a:r>
                        <a:rPr lang="zh-CN" sz="1800" kern="100">
                          <a:effectLst/>
                        </a:rPr>
                        <a:t>） →</a:t>
                      </a:r>
                      <a:r>
                        <a:rPr lang="en-US" sz="1800" kern="100">
                          <a:effectLst/>
                        </a:rPr>
                        <a:t>Z</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a:effectLst/>
                        </a:rPr>
                        <a:t>R</a:t>
                      </a:r>
                      <a:r>
                        <a:rPr lang="en-US" sz="1800" kern="100" baseline="-25000">
                          <a:effectLst/>
                        </a:rPr>
                        <a:t>1out</a:t>
                      </a:r>
                      <a:r>
                        <a:rPr lang="zh-CN" sz="1800" kern="100">
                          <a:effectLst/>
                        </a:rPr>
                        <a:t>，加</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11988991"/>
                  </a:ext>
                </a:extLst>
              </a:tr>
              <a:tr h="0">
                <a:tc vMerge="1">
                  <a:txBody>
                    <a:bodyPr/>
                    <a:lstStyle/>
                    <a:p>
                      <a:endParaRPr lang="zh-CN" altLang="en-US"/>
                    </a:p>
                  </a:txBody>
                  <a:tcPr/>
                </a:tc>
                <a:tc>
                  <a:txBody>
                    <a:bodyPr/>
                    <a:lstStyle/>
                    <a:p>
                      <a:pPr indent="126365" algn="just">
                        <a:spcAft>
                          <a:spcPts val="0"/>
                        </a:spcAft>
                      </a:pPr>
                      <a:r>
                        <a:rPr lang="en-US" sz="1800" kern="100" dirty="0">
                          <a:effectLst/>
                        </a:rPr>
                        <a:t>T</a:t>
                      </a:r>
                      <a:r>
                        <a:rPr lang="en-US" sz="1800" kern="100" baseline="-25000" dirty="0">
                          <a:effectLst/>
                        </a:rPr>
                        <a:t>1</a:t>
                      </a:r>
                      <a:r>
                        <a:rPr lang="zh-CN" sz="1800" kern="100" dirty="0">
                          <a:effectLst/>
                        </a:rPr>
                        <a:t>：（</a:t>
                      </a:r>
                      <a:r>
                        <a:rPr lang="en-US" sz="1800" kern="100" dirty="0">
                          <a:effectLst/>
                        </a:rPr>
                        <a:t>Z</a:t>
                      </a:r>
                      <a:r>
                        <a:rPr lang="zh-CN" sz="1800" kern="100" dirty="0">
                          <a:effectLst/>
                        </a:rPr>
                        <a:t>）→</a:t>
                      </a:r>
                      <a:r>
                        <a:rPr lang="en-US" sz="1800" kern="100" dirty="0">
                          <a:effectLst/>
                        </a:rPr>
                        <a:t>MDR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a:effectLst/>
                        </a:rPr>
                        <a:t>Zout</a:t>
                      </a:r>
                      <a:r>
                        <a:rPr lang="zh-CN" sz="1800" kern="100">
                          <a:effectLst/>
                        </a:rPr>
                        <a:t>，</a:t>
                      </a:r>
                      <a:r>
                        <a:rPr lang="en-US" sz="1800" kern="100">
                          <a:effectLst/>
                        </a:rPr>
                        <a:t>MDR</a:t>
                      </a:r>
                      <a:r>
                        <a:rPr lang="en-US" sz="1800" kern="100" baseline="-25000">
                          <a:effectLst/>
                        </a:rPr>
                        <a:t>in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67929725"/>
                  </a:ext>
                </a:extLst>
              </a:tr>
              <a:tr h="0">
                <a:tc vMerge="1">
                  <a:txBody>
                    <a:bodyPr/>
                    <a:lstStyle/>
                    <a:p>
                      <a:endParaRPr lang="zh-CN" altLang="en-US"/>
                    </a:p>
                  </a:txBody>
                  <a:tcPr/>
                </a:tc>
                <a:tc>
                  <a:txBody>
                    <a:bodyPr/>
                    <a:lstStyle/>
                    <a:p>
                      <a:pPr indent="126365" algn="just">
                        <a:spcAft>
                          <a:spcPts val="0"/>
                        </a:spcAft>
                      </a:pPr>
                      <a:r>
                        <a:rPr lang="en-US" sz="1800" kern="100" dirty="0">
                          <a:effectLst/>
                        </a:rPr>
                        <a:t>T</a:t>
                      </a:r>
                      <a:r>
                        <a:rPr lang="en-US" sz="1800" kern="100" baseline="-25000" dirty="0">
                          <a:effectLst/>
                        </a:rPr>
                        <a:t>2</a:t>
                      </a:r>
                      <a:r>
                        <a:rPr lang="zh-CN" sz="1800" kern="100" dirty="0">
                          <a:effectLst/>
                        </a:rPr>
                        <a:t>：（</a:t>
                      </a:r>
                      <a:r>
                        <a:rPr lang="en-US" sz="1800" kern="100" dirty="0">
                          <a:effectLst/>
                        </a:rPr>
                        <a:t>R</a:t>
                      </a:r>
                      <a:r>
                        <a:rPr lang="en-US" sz="1800" kern="100" baseline="-25000" dirty="0">
                          <a:effectLst/>
                        </a:rPr>
                        <a:t>0</a:t>
                      </a:r>
                      <a:r>
                        <a:rPr lang="zh-CN" sz="1800" kern="100" dirty="0">
                          <a:effectLst/>
                        </a:rPr>
                        <a:t>）→</a:t>
                      </a:r>
                      <a:r>
                        <a:rPr lang="en-US" sz="1800" kern="100" dirty="0">
                          <a:effectLst/>
                        </a:rPr>
                        <a:t>MAR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dirty="0">
                          <a:effectLst/>
                        </a:rPr>
                        <a:t>R</a:t>
                      </a:r>
                      <a:r>
                        <a:rPr lang="en-US" sz="1800" kern="100" baseline="-25000" dirty="0">
                          <a:effectLst/>
                        </a:rPr>
                        <a:t>1out</a:t>
                      </a:r>
                      <a:r>
                        <a:rPr lang="zh-CN" sz="1800" kern="100" dirty="0">
                          <a:effectLst/>
                        </a:rPr>
                        <a:t>，</a:t>
                      </a:r>
                      <a:r>
                        <a:rPr lang="en-US" sz="1800" kern="100" dirty="0" err="1">
                          <a:effectLst/>
                        </a:rPr>
                        <a:t>MAR</a:t>
                      </a:r>
                      <a:r>
                        <a:rPr lang="en-US" sz="1800" kern="100" baseline="-25000" dirty="0" err="1">
                          <a:effectLst/>
                        </a:rPr>
                        <a:t>in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38712870"/>
                  </a:ext>
                </a:extLst>
              </a:tr>
              <a:tr h="0">
                <a:tc vMerge="1">
                  <a:txBody>
                    <a:bodyPr/>
                    <a:lstStyle/>
                    <a:p>
                      <a:endParaRPr lang="zh-CN" altLang="en-US"/>
                    </a:p>
                  </a:txBody>
                  <a:tcPr/>
                </a:tc>
                <a:tc>
                  <a:txBody>
                    <a:bodyPr/>
                    <a:lstStyle/>
                    <a:p>
                      <a:pPr indent="126365" algn="just">
                        <a:spcAft>
                          <a:spcPts val="0"/>
                        </a:spcAft>
                      </a:pPr>
                      <a:r>
                        <a:rPr lang="en-US" sz="1800" kern="100" dirty="0">
                          <a:effectLst/>
                        </a:rPr>
                        <a:t>T</a:t>
                      </a:r>
                      <a:r>
                        <a:rPr lang="en-US" sz="1800" kern="100" baseline="-25000" dirty="0">
                          <a:effectLst/>
                        </a:rPr>
                        <a:t>3</a:t>
                      </a:r>
                      <a:r>
                        <a:rPr lang="zh-CN" sz="1800" kern="100" dirty="0">
                          <a:effectLst/>
                        </a:rPr>
                        <a:t>：</a:t>
                      </a:r>
                      <a:r>
                        <a:rPr lang="en-US" sz="1800" kern="100" dirty="0">
                          <a:effectLst/>
                        </a:rPr>
                        <a:t>MDR</a:t>
                      </a:r>
                      <a:r>
                        <a:rPr lang="zh-CN" sz="1800" kern="100" dirty="0">
                          <a:effectLst/>
                        </a:rPr>
                        <a:t>写入</a:t>
                      </a:r>
                      <a:r>
                        <a:rPr lang="en-US" sz="1800" kern="100" dirty="0">
                          <a:effectLst/>
                        </a:rPr>
                        <a:t>MEM(MAR)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dirty="0" err="1">
                          <a:effectLst/>
                        </a:rPr>
                        <a:t>MAR</a:t>
                      </a:r>
                      <a:r>
                        <a:rPr lang="en-US" sz="1800" kern="100" baseline="-25000" dirty="0" err="1">
                          <a:effectLst/>
                        </a:rPr>
                        <a:t>out</a:t>
                      </a:r>
                      <a:r>
                        <a:rPr lang="zh-CN" sz="1800" kern="100" dirty="0">
                          <a:effectLst/>
                        </a:rPr>
                        <a:t>，</a:t>
                      </a:r>
                      <a:r>
                        <a:rPr lang="en-US" sz="1800" kern="100" dirty="0">
                          <a:effectLst/>
                        </a:rPr>
                        <a:t>Write </a:t>
                      </a:r>
                      <a:r>
                        <a:rPr lang="zh-CN" sz="1800" kern="100" dirty="0">
                          <a:effectLst/>
                        </a:rPr>
                        <a:t>，</a:t>
                      </a:r>
                      <a:r>
                        <a:rPr lang="en-US" sz="1800" kern="100" dirty="0" err="1">
                          <a:effectLst/>
                        </a:rPr>
                        <a:t>MDR</a:t>
                      </a:r>
                      <a:r>
                        <a:rPr lang="en-US" sz="1800" kern="100" baseline="-25000" dirty="0" err="1">
                          <a:effectLst/>
                        </a:rPr>
                        <a:t>outbus</a:t>
                      </a: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45415319"/>
                  </a:ext>
                </a:extLst>
              </a:tr>
            </a:tbl>
          </a:graphicData>
        </a:graphic>
      </p:graphicFrame>
    </p:spTree>
    <p:extLst>
      <p:ext uri="{BB962C8B-B14F-4D97-AF65-F5344CB8AC3E}">
        <p14:creationId xmlns:p14="http://schemas.microsoft.com/office/powerpoint/2010/main" val="4914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6.1.4</a:t>
            </a:r>
            <a:r>
              <a:rPr lang="zh-CN" altLang="en-US" b="1" dirty="0"/>
              <a:t>指令执行流程</a:t>
            </a:r>
          </a:p>
        </p:txBody>
      </p:sp>
      <p:sp>
        <p:nvSpPr>
          <p:cNvPr id="2" name="Rectangle 2">
            <a:extLst>
              <a:ext uri="{FF2B5EF4-FFF2-40B4-BE49-F238E27FC236}">
                <a16:creationId xmlns:a16="http://schemas.microsoft.com/office/drawing/2014/main" id="{585A1EA2-7A8B-481B-96EF-37B2E44E9F44}"/>
              </a:ext>
            </a:extLst>
          </p:cNvPr>
          <p:cNvSpPr>
            <a:spLocks noChangeArrowheads="1"/>
          </p:cNvSpPr>
          <p:nvPr/>
        </p:nvSpPr>
        <p:spPr bwMode="auto">
          <a:xfrm>
            <a:off x="395536" y="9807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4" name="对象 3">
            <a:extLst>
              <a:ext uri="{FF2B5EF4-FFF2-40B4-BE49-F238E27FC236}">
                <a16:creationId xmlns:a16="http://schemas.microsoft.com/office/drawing/2014/main" id="{62608F81-DB43-4F86-814E-D91D6FA5E203}"/>
              </a:ext>
            </a:extLst>
          </p:cNvPr>
          <p:cNvGraphicFramePr>
            <a:graphicFrameLocks noChangeAspect="1"/>
          </p:cNvGraphicFramePr>
          <p:nvPr/>
        </p:nvGraphicFramePr>
        <p:xfrm>
          <a:off x="1303948" y="1278560"/>
          <a:ext cx="7840052" cy="5545501"/>
        </p:xfrm>
        <a:graphic>
          <a:graphicData uri="http://schemas.openxmlformats.org/presentationml/2006/ole">
            <mc:AlternateContent xmlns:mc="http://schemas.openxmlformats.org/markup-compatibility/2006">
              <mc:Choice xmlns:v="urn:schemas-microsoft-com:vml" Requires="v">
                <p:oleObj spid="_x0000_s222310" name="Visio" r:id="rId3" imgW="7023052" imgH="4977845" progId="Visio.Drawing.11">
                  <p:embed/>
                </p:oleObj>
              </mc:Choice>
              <mc:Fallback>
                <p:oleObj name="Visio" r:id="rId3" imgW="7023052" imgH="4977845" progId="Visio.Drawing.11">
                  <p:embed/>
                  <p:pic>
                    <p:nvPicPr>
                      <p:cNvPr id="4" name="对象 3">
                        <a:extLst>
                          <a:ext uri="{FF2B5EF4-FFF2-40B4-BE49-F238E27FC236}">
                            <a16:creationId xmlns:a16="http://schemas.microsoft.com/office/drawing/2014/main" id="{62608F81-DB43-4F86-814E-D91D6FA5E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948" y="1278560"/>
                        <a:ext cx="7840052" cy="5545501"/>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786A72FF-6C23-44E5-8967-918A2762376C}"/>
              </a:ext>
            </a:extLst>
          </p:cNvPr>
          <p:cNvSpPr/>
          <p:nvPr/>
        </p:nvSpPr>
        <p:spPr>
          <a:xfrm>
            <a:off x="0" y="675725"/>
            <a:ext cx="7020272" cy="707886"/>
          </a:xfrm>
          <a:prstGeom prst="rect">
            <a:avLst/>
          </a:prstGeom>
        </p:spPr>
        <p:txBody>
          <a:bodyPr wrap="square">
            <a:spAutoFit/>
          </a:bodyPr>
          <a:lstStyle/>
          <a:p>
            <a:pPr indent="266700" algn="just">
              <a:spcAft>
                <a:spcPts val="0"/>
              </a:spcAft>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SUB  (R</a:t>
            </a:r>
            <a:r>
              <a:rPr lang="en-US" altLang="zh-CN" sz="2000" baseline="-25000" dirty="0">
                <a:latin typeface="微软雅黑" panose="020B0503020204020204" pitchFamily="34" charset="-122"/>
                <a:ea typeface="微软雅黑" panose="020B0503020204020204" pitchFamily="34" charset="-122"/>
              </a:rPr>
              <a:t>0</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a:t>
            </a:r>
          </a:p>
          <a:p>
            <a:pPr marL="0" marR="0" lvl="0" indent="266700" algn="just" defTabSz="914400" rtl="0" eaLnBrk="1" fontAlgn="base" latinLnBrk="0" hangingPunct="1">
              <a:lnSpc>
                <a:spcPct val="100000"/>
              </a:lnSpc>
              <a:spcBef>
                <a:spcPct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功能：</a:t>
            </a:r>
            <a:r>
              <a:rPr kumimoji="0" lang="pt-BR"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R0←</a:t>
            </a:r>
            <a:r>
              <a:rPr kumimoji="0" lang="zh-CN" altLang="pt-BR"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pt-BR"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R0</a:t>
            </a:r>
            <a:r>
              <a:rPr kumimoji="0" lang="zh-CN" altLang="pt-BR"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pt-BR"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a:t>
            </a:r>
            <a:r>
              <a:rPr kumimoji="0" lang="zh-CN" altLang="pt-BR"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pt-BR"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R1</a:t>
            </a:r>
            <a:r>
              <a:rPr kumimoji="0" lang="zh-CN" altLang="pt-BR"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2559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78568-3987-4934-A1D4-F843B4CAC48F}"/>
              </a:ext>
            </a:extLst>
          </p:cNvPr>
          <p:cNvSpPr>
            <a:spLocks noGrp="1"/>
          </p:cNvSpPr>
          <p:nvPr>
            <p:ph type="title"/>
          </p:nvPr>
        </p:nvSpPr>
        <p:spPr>
          <a:xfrm>
            <a:off x="110077" y="218767"/>
            <a:ext cx="7560840" cy="731837"/>
          </a:xfrm>
        </p:spPr>
        <p:txBody>
          <a:bodyPr/>
          <a:lstStyle/>
          <a:p>
            <a:pPr lvl="0" indent="266700" eaLnBrk="1" hangingPunct="1">
              <a:spcAft>
                <a:spcPts val="0"/>
              </a:spcAft>
            </a:pPr>
            <a:r>
              <a:rPr lang="en-US" altLang="zh-CN" sz="2800" kern="1200" dirty="0">
                <a:latin typeface="微软雅黑" panose="020B0503020204020204" pitchFamily="34" charset="-122"/>
                <a:ea typeface="微软雅黑" panose="020B0503020204020204" pitchFamily="34" charset="-122"/>
                <a:cs typeface="+mn-cs"/>
              </a:rPr>
              <a:t>SUB  (R</a:t>
            </a:r>
            <a:r>
              <a:rPr lang="en-US" altLang="zh-CN" sz="2800" kern="1200" baseline="-25000" dirty="0">
                <a:latin typeface="微软雅黑" panose="020B0503020204020204" pitchFamily="34" charset="-122"/>
                <a:ea typeface="微软雅黑" panose="020B0503020204020204" pitchFamily="34" charset="-122"/>
                <a:cs typeface="+mn-cs"/>
              </a:rPr>
              <a:t>0</a:t>
            </a:r>
            <a:r>
              <a:rPr lang="en-US" altLang="zh-CN" sz="2800" kern="1200" dirty="0">
                <a:latin typeface="微软雅黑" panose="020B0503020204020204" pitchFamily="34" charset="-122"/>
                <a:ea typeface="微软雅黑" panose="020B0503020204020204" pitchFamily="34" charset="-122"/>
                <a:cs typeface="+mn-cs"/>
              </a:rPr>
              <a:t>)</a:t>
            </a:r>
            <a:r>
              <a:rPr lang="zh-CN" altLang="zh-CN" sz="2800" kern="1200" dirty="0">
                <a:latin typeface="微软雅黑" panose="020B0503020204020204" pitchFamily="34" charset="-122"/>
                <a:ea typeface="微软雅黑" panose="020B0503020204020204" pitchFamily="34" charset="-122"/>
                <a:cs typeface="+mn-cs"/>
              </a:rPr>
              <a:t>，</a:t>
            </a:r>
            <a:r>
              <a:rPr lang="en-US" altLang="zh-CN" sz="2800" kern="1200" dirty="0">
                <a:latin typeface="微软雅黑" panose="020B0503020204020204" pitchFamily="34" charset="-122"/>
                <a:ea typeface="微软雅黑" panose="020B0503020204020204" pitchFamily="34" charset="-122"/>
                <a:cs typeface="+mn-cs"/>
              </a:rPr>
              <a:t>A</a:t>
            </a:r>
            <a:r>
              <a:rPr lang="zh-CN" altLang="zh-CN" sz="2800" kern="1200" dirty="0">
                <a:latin typeface="微软雅黑" panose="020B0503020204020204" pitchFamily="34" charset="-122"/>
                <a:ea typeface="微软雅黑" panose="020B0503020204020204" pitchFamily="34" charset="-122"/>
                <a:cs typeface="+mn-cs"/>
              </a:rPr>
              <a:t>（</a:t>
            </a:r>
            <a:r>
              <a:rPr lang="en-US" altLang="zh-CN" sz="2800" kern="1200" dirty="0">
                <a:latin typeface="微软雅黑" panose="020B0503020204020204" pitchFamily="34" charset="-122"/>
                <a:ea typeface="微软雅黑" panose="020B0503020204020204" pitchFamily="34" charset="-122"/>
                <a:cs typeface="+mn-cs"/>
              </a:rPr>
              <a:t>R</a:t>
            </a:r>
            <a:r>
              <a:rPr lang="en-US" altLang="zh-CN" sz="2800" kern="1200" baseline="-25000" dirty="0">
                <a:latin typeface="微软雅黑" panose="020B0503020204020204" pitchFamily="34" charset="-122"/>
                <a:ea typeface="微软雅黑" panose="020B0503020204020204" pitchFamily="34" charset="-122"/>
                <a:cs typeface="+mn-cs"/>
              </a:rPr>
              <a:t>1</a:t>
            </a:r>
            <a:r>
              <a:rPr lang="zh-CN" altLang="zh-CN" sz="2800" kern="1200" dirty="0">
                <a:latin typeface="微软雅黑" panose="020B0503020204020204" pitchFamily="34" charset="-122"/>
                <a:ea typeface="微软雅黑" panose="020B0503020204020204" pitchFamily="34" charset="-122"/>
                <a:cs typeface="+mn-cs"/>
              </a:rPr>
              <a:t>）</a:t>
            </a:r>
            <a:r>
              <a:rPr lang="zh-CN" altLang="en-US" sz="2800" kern="100" dirty="0">
                <a:latin typeface="微软雅黑" panose="020B0503020204020204" pitchFamily="34" charset="-122"/>
                <a:ea typeface="微软雅黑" panose="020B0503020204020204" pitchFamily="34" charset="-122"/>
                <a:cs typeface="Times New Roman" panose="02020603050405020304" pitchFamily="18" charset="0"/>
              </a:rPr>
              <a:t>指令周期分析：</a:t>
            </a:r>
            <a:b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800" dirty="0"/>
          </a:p>
        </p:txBody>
      </p:sp>
      <p:graphicFrame>
        <p:nvGraphicFramePr>
          <p:cNvPr id="5" name="表格 4">
            <a:extLst>
              <a:ext uri="{FF2B5EF4-FFF2-40B4-BE49-F238E27FC236}">
                <a16:creationId xmlns:a16="http://schemas.microsoft.com/office/drawing/2014/main" id="{83D88A01-FDF4-44AA-BA86-8A7C34D3C2DF}"/>
              </a:ext>
            </a:extLst>
          </p:cNvPr>
          <p:cNvGraphicFramePr>
            <a:graphicFrameLocks noGrp="1"/>
          </p:cNvGraphicFramePr>
          <p:nvPr>
            <p:extLst>
              <p:ext uri="{D42A27DB-BD31-4B8C-83A1-F6EECF244321}">
                <p14:modId xmlns:p14="http://schemas.microsoft.com/office/powerpoint/2010/main" val="2030083735"/>
              </p:ext>
            </p:extLst>
          </p:nvPr>
        </p:nvGraphicFramePr>
        <p:xfrm>
          <a:off x="107504" y="960120"/>
          <a:ext cx="9036496" cy="4937760"/>
        </p:xfrm>
        <a:graphic>
          <a:graphicData uri="http://schemas.openxmlformats.org/drawingml/2006/table">
            <a:tbl>
              <a:tblPr firstRow="1" firstCol="1" bandRow="1">
                <a:tableStyleId>{2A488322-F2BA-4B5B-9748-0D474271808F}</a:tableStyleId>
              </a:tblPr>
              <a:tblGrid>
                <a:gridCol w="1368152">
                  <a:extLst>
                    <a:ext uri="{9D8B030D-6E8A-4147-A177-3AD203B41FA5}">
                      <a16:colId xmlns:a16="http://schemas.microsoft.com/office/drawing/2014/main" val="2752802531"/>
                    </a:ext>
                  </a:extLst>
                </a:gridCol>
                <a:gridCol w="3456384">
                  <a:extLst>
                    <a:ext uri="{9D8B030D-6E8A-4147-A177-3AD203B41FA5}">
                      <a16:colId xmlns:a16="http://schemas.microsoft.com/office/drawing/2014/main" val="2810282253"/>
                    </a:ext>
                  </a:extLst>
                </a:gridCol>
                <a:gridCol w="4211960">
                  <a:extLst>
                    <a:ext uri="{9D8B030D-6E8A-4147-A177-3AD203B41FA5}">
                      <a16:colId xmlns:a16="http://schemas.microsoft.com/office/drawing/2014/main" val="1048521221"/>
                    </a:ext>
                  </a:extLst>
                </a:gridCol>
              </a:tblGrid>
              <a:tr h="0">
                <a:tc>
                  <a:txBody>
                    <a:bodyPr/>
                    <a:lstStyle/>
                    <a:p>
                      <a:pPr indent="127000" algn="just">
                        <a:spcAft>
                          <a:spcPts val="0"/>
                        </a:spcAft>
                      </a:pPr>
                      <a:r>
                        <a:rPr lang="zh-CN" sz="1800" b="0" kern="100" cap="none" spc="0" dirty="0">
                          <a:ln w="0"/>
                          <a:solidFill>
                            <a:srgbClr val="FF0000"/>
                          </a:solidFill>
                          <a:effectLst/>
                        </a:rPr>
                        <a:t>机器周期</a:t>
                      </a:r>
                      <a:endParaRPr lang="zh-CN" sz="1800" b="0" kern="100" cap="none" spc="0" dirty="0">
                        <a:ln w="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just">
                        <a:spcAft>
                          <a:spcPts val="0"/>
                        </a:spcAft>
                      </a:pPr>
                      <a:r>
                        <a:rPr lang="zh-CN" sz="1800" b="0" kern="100" cap="none" spc="0" dirty="0">
                          <a:ln w="0"/>
                          <a:solidFill>
                            <a:srgbClr val="FF0000"/>
                          </a:solidFill>
                          <a:effectLst/>
                        </a:rPr>
                        <a:t>执行操作</a:t>
                      </a:r>
                      <a:endParaRPr lang="zh-CN" sz="1800" b="0" kern="100" cap="none" spc="0" dirty="0">
                        <a:ln w="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just">
                        <a:spcAft>
                          <a:spcPts val="0"/>
                        </a:spcAft>
                      </a:pPr>
                      <a:r>
                        <a:rPr lang="zh-CN" sz="1800" b="0" kern="100" cap="none" spc="0" dirty="0">
                          <a:ln w="0"/>
                          <a:solidFill>
                            <a:srgbClr val="FF0000"/>
                          </a:solidFill>
                          <a:effectLst/>
                        </a:rPr>
                        <a:t>对应控制信号</a:t>
                      </a:r>
                      <a:endParaRPr lang="zh-CN" sz="1800" b="0" kern="100" cap="none" spc="0" dirty="0">
                        <a:ln w="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6836572"/>
                  </a:ext>
                </a:extLst>
              </a:tr>
              <a:tr h="0">
                <a:tc rowSpan="4">
                  <a:txBody>
                    <a:bodyPr/>
                    <a:lstStyle/>
                    <a:p>
                      <a:pPr indent="127000" algn="just">
                        <a:spcAft>
                          <a:spcPts val="0"/>
                        </a:spcAft>
                      </a:pPr>
                      <a:r>
                        <a:rPr lang="zh-CN" sz="1800" kern="100" dirty="0">
                          <a:solidFill>
                            <a:schemeClr val="tx1"/>
                          </a:solidFill>
                          <a:effectLst/>
                        </a:rPr>
                        <a:t>取指令</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0</a:t>
                      </a:r>
                      <a:r>
                        <a:rPr lang="zh-CN" sz="1800" kern="100" dirty="0">
                          <a:solidFill>
                            <a:sysClr val="windowText" lastClr="000000"/>
                          </a:solidFill>
                          <a:effectLst/>
                        </a:rPr>
                        <a:t>：（</a:t>
                      </a:r>
                      <a:r>
                        <a:rPr lang="en-US" sz="1800" kern="100" dirty="0">
                          <a:solidFill>
                            <a:sysClr val="windowText" lastClr="000000"/>
                          </a:solidFill>
                          <a:effectLst/>
                        </a:rPr>
                        <a:t>PC</a:t>
                      </a:r>
                      <a:r>
                        <a:rPr lang="zh-CN" sz="1800" kern="100" dirty="0">
                          <a:solidFill>
                            <a:sysClr val="windowText" lastClr="000000"/>
                          </a:solidFill>
                          <a:effectLst/>
                        </a:rPr>
                        <a:t>）→</a:t>
                      </a:r>
                      <a:r>
                        <a:rPr lang="en-US" sz="1800" kern="100" dirty="0">
                          <a:solidFill>
                            <a:sysClr val="windowText" lastClr="000000"/>
                          </a:solidFill>
                          <a:effectLst/>
                        </a:rPr>
                        <a:t>MAR    </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dirty="0" err="1">
                          <a:solidFill>
                            <a:sysClr val="windowText" lastClr="000000"/>
                          </a:solidFill>
                          <a:effectLst/>
                        </a:rPr>
                        <a:t>PC</a:t>
                      </a:r>
                      <a:r>
                        <a:rPr lang="en-US" sz="1800" kern="100" baseline="-25000" dirty="0" err="1">
                          <a:solidFill>
                            <a:sysClr val="windowText" lastClr="000000"/>
                          </a:solidFill>
                          <a:effectLst/>
                        </a:rPr>
                        <a:t>out</a:t>
                      </a:r>
                      <a:r>
                        <a:rPr lang="zh-CN" sz="1800" kern="100" dirty="0">
                          <a:solidFill>
                            <a:sysClr val="windowText" lastClr="000000"/>
                          </a:solidFill>
                          <a:effectLst/>
                        </a:rPr>
                        <a:t>，</a:t>
                      </a:r>
                      <a:r>
                        <a:rPr lang="en-US" sz="1800" kern="100" dirty="0" err="1">
                          <a:solidFill>
                            <a:sysClr val="windowText" lastClr="000000"/>
                          </a:solidFill>
                          <a:effectLst/>
                        </a:rPr>
                        <a:t>MAR</a:t>
                      </a:r>
                      <a:r>
                        <a:rPr lang="en-US" sz="1800" kern="100" baseline="-25000" dirty="0" err="1">
                          <a:solidFill>
                            <a:sysClr val="windowText" lastClr="000000"/>
                          </a:solidFill>
                          <a:effectLst/>
                        </a:rPr>
                        <a:t>in</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100795607"/>
                  </a:ext>
                </a:extLst>
              </a:tr>
              <a:tr h="0">
                <a:tc vMerge="1">
                  <a:txBody>
                    <a:bodyPr/>
                    <a:lstStyle/>
                    <a:p>
                      <a:endParaRPr lang="zh-CN" altLang="en-US"/>
                    </a:p>
                  </a:txBody>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1</a:t>
                      </a:r>
                      <a:r>
                        <a:rPr lang="zh-CN" sz="1800" kern="100" dirty="0">
                          <a:solidFill>
                            <a:sysClr val="windowText" lastClr="000000"/>
                          </a:solidFill>
                          <a:effectLst/>
                        </a:rPr>
                        <a:t>：</a:t>
                      </a:r>
                      <a:r>
                        <a:rPr lang="en-US" sz="1800" kern="100" dirty="0">
                          <a:solidFill>
                            <a:sysClr val="windowText" lastClr="000000"/>
                          </a:solidFill>
                          <a:effectLst/>
                        </a:rPr>
                        <a:t>MEM</a:t>
                      </a:r>
                      <a:r>
                        <a:rPr lang="zh-CN" sz="1800" kern="100" dirty="0">
                          <a:solidFill>
                            <a:sysClr val="windowText" lastClr="000000"/>
                          </a:solidFill>
                          <a:effectLst/>
                        </a:rPr>
                        <a:t>（</a:t>
                      </a:r>
                      <a:r>
                        <a:rPr lang="en-US" sz="1800" kern="100" dirty="0">
                          <a:solidFill>
                            <a:sysClr val="windowText" lastClr="000000"/>
                          </a:solidFill>
                          <a:effectLst/>
                        </a:rPr>
                        <a:t>MAR</a:t>
                      </a:r>
                      <a:r>
                        <a:rPr lang="zh-CN" sz="1800" kern="100" dirty="0">
                          <a:solidFill>
                            <a:sysClr val="windowText" lastClr="000000"/>
                          </a:solidFill>
                          <a:effectLst/>
                        </a:rPr>
                        <a:t>）→</a:t>
                      </a:r>
                      <a:r>
                        <a:rPr lang="en-US" sz="1800" kern="100" dirty="0">
                          <a:solidFill>
                            <a:sysClr val="windowText" lastClr="000000"/>
                          </a:solidFill>
                          <a:effectLst/>
                        </a:rPr>
                        <a:t>MDR</a:t>
                      </a:r>
                      <a:r>
                        <a:rPr lang="zh-CN" sz="1800" kern="100" dirty="0">
                          <a:solidFill>
                            <a:sysClr val="windowText" lastClr="000000"/>
                          </a:solidFill>
                          <a:effectLst/>
                        </a:rPr>
                        <a:t>，（</a:t>
                      </a:r>
                      <a:r>
                        <a:rPr lang="en-US" sz="1800" kern="100" dirty="0">
                          <a:solidFill>
                            <a:sysClr val="windowText" lastClr="000000"/>
                          </a:solidFill>
                          <a:effectLst/>
                        </a:rPr>
                        <a:t>PC</a:t>
                      </a:r>
                      <a:r>
                        <a:rPr lang="zh-CN" sz="1800" kern="100" dirty="0">
                          <a:solidFill>
                            <a:sysClr val="windowText" lastClr="000000"/>
                          </a:solidFill>
                          <a:effectLst/>
                        </a:rPr>
                        <a:t>）</a:t>
                      </a:r>
                      <a:r>
                        <a:rPr lang="en-US" sz="1800" kern="100" dirty="0">
                          <a:solidFill>
                            <a:sysClr val="windowText" lastClr="000000"/>
                          </a:solidFill>
                          <a:effectLst/>
                        </a:rPr>
                        <a:t>+1</a:t>
                      </a:r>
                      <a:r>
                        <a:rPr lang="zh-CN" sz="1800" kern="100" dirty="0">
                          <a:solidFill>
                            <a:sysClr val="windowText" lastClr="000000"/>
                          </a:solidFill>
                          <a:effectLst/>
                        </a:rPr>
                        <a:t>→</a:t>
                      </a:r>
                      <a:r>
                        <a:rPr lang="en-US" sz="1800" kern="100" dirty="0">
                          <a:solidFill>
                            <a:sysClr val="windowText" lastClr="000000"/>
                          </a:solidFill>
                          <a:effectLst/>
                        </a:rPr>
                        <a:t>PC</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a:solidFill>
                            <a:sysClr val="windowText" lastClr="000000"/>
                          </a:solidFill>
                          <a:effectLst/>
                        </a:rPr>
                        <a:t>MAR</a:t>
                      </a:r>
                      <a:r>
                        <a:rPr lang="en-US" sz="1800" kern="100" baseline="-25000">
                          <a:solidFill>
                            <a:sysClr val="windowText" lastClr="000000"/>
                          </a:solidFill>
                          <a:effectLst/>
                        </a:rPr>
                        <a:t>out</a:t>
                      </a:r>
                      <a:r>
                        <a:rPr lang="zh-CN" sz="1800" kern="100">
                          <a:solidFill>
                            <a:sysClr val="windowText" lastClr="000000"/>
                          </a:solidFill>
                          <a:effectLst/>
                        </a:rPr>
                        <a:t>，</a:t>
                      </a:r>
                      <a:r>
                        <a:rPr lang="en-US" sz="1800" kern="100">
                          <a:solidFill>
                            <a:sysClr val="windowText" lastClr="000000"/>
                          </a:solidFill>
                          <a:effectLst/>
                        </a:rPr>
                        <a:t>Read</a:t>
                      </a:r>
                      <a:r>
                        <a:rPr lang="zh-CN" sz="1800" kern="100">
                          <a:solidFill>
                            <a:sysClr val="windowText" lastClr="000000"/>
                          </a:solidFill>
                          <a:effectLst/>
                        </a:rPr>
                        <a:t>，</a:t>
                      </a:r>
                      <a:r>
                        <a:rPr lang="en-US" sz="1800" kern="100">
                          <a:solidFill>
                            <a:sysClr val="windowText" lastClr="000000"/>
                          </a:solidFill>
                          <a:effectLst/>
                        </a:rPr>
                        <a:t>MDR</a:t>
                      </a:r>
                      <a:r>
                        <a:rPr lang="en-US" sz="1800" kern="100" baseline="-25000">
                          <a:solidFill>
                            <a:sysClr val="windowText" lastClr="000000"/>
                          </a:solidFill>
                          <a:effectLst/>
                        </a:rPr>
                        <a:t>inbus</a:t>
                      </a:r>
                      <a:r>
                        <a:rPr lang="en-US" sz="1800" kern="100">
                          <a:solidFill>
                            <a:sysClr val="windowText" lastClr="000000"/>
                          </a:solidFill>
                          <a:effectLst/>
                        </a:rPr>
                        <a:t> </a:t>
                      </a:r>
                      <a:r>
                        <a:rPr lang="zh-CN" sz="1800" kern="100">
                          <a:solidFill>
                            <a:sysClr val="windowText" lastClr="000000"/>
                          </a:solidFill>
                          <a:effectLst/>
                        </a:rPr>
                        <a:t>，</a:t>
                      </a:r>
                      <a:r>
                        <a:rPr lang="en-US" sz="1800" kern="100">
                          <a:solidFill>
                            <a:sysClr val="windowText" lastClr="000000"/>
                          </a:solidFill>
                          <a:effectLst/>
                        </a:rPr>
                        <a:t>+1</a:t>
                      </a:r>
                      <a:endParaRPr lang="zh-CN" sz="1800" kern="1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348149383"/>
                  </a:ext>
                </a:extLst>
              </a:tr>
              <a:tr h="0">
                <a:tc vMerge="1">
                  <a:txBody>
                    <a:bodyPr/>
                    <a:lstStyle/>
                    <a:p>
                      <a:endParaRPr lang="zh-CN" altLang="en-US"/>
                    </a:p>
                  </a:txBody>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2</a:t>
                      </a:r>
                      <a:r>
                        <a:rPr lang="en-US" sz="1800" kern="100" dirty="0">
                          <a:solidFill>
                            <a:sysClr val="windowText" lastClr="000000"/>
                          </a:solidFill>
                          <a:effectLst/>
                        </a:rPr>
                        <a:t>: </a:t>
                      </a:r>
                      <a:r>
                        <a:rPr lang="zh-CN" sz="1800" kern="100" dirty="0">
                          <a:solidFill>
                            <a:sysClr val="windowText" lastClr="000000"/>
                          </a:solidFill>
                          <a:effectLst/>
                        </a:rPr>
                        <a:t>（</a:t>
                      </a:r>
                      <a:r>
                        <a:rPr lang="en-US" sz="1800" kern="100" dirty="0">
                          <a:solidFill>
                            <a:sysClr val="windowText" lastClr="000000"/>
                          </a:solidFill>
                          <a:effectLst/>
                        </a:rPr>
                        <a:t>MDR</a:t>
                      </a:r>
                      <a:r>
                        <a:rPr lang="zh-CN" sz="1800" kern="100" dirty="0">
                          <a:solidFill>
                            <a:sysClr val="windowText" lastClr="000000"/>
                          </a:solidFill>
                          <a:effectLst/>
                        </a:rPr>
                        <a:t>）→</a:t>
                      </a:r>
                      <a:r>
                        <a:rPr lang="en-US" sz="1800" kern="100" dirty="0">
                          <a:solidFill>
                            <a:sysClr val="windowText" lastClr="000000"/>
                          </a:solidFill>
                          <a:effectLst/>
                        </a:rPr>
                        <a:t>IR</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a:solidFill>
                            <a:sysClr val="windowText" lastClr="000000"/>
                          </a:solidFill>
                          <a:effectLst/>
                        </a:rPr>
                        <a:t>MDR</a:t>
                      </a:r>
                      <a:r>
                        <a:rPr lang="en-US" sz="1800" kern="100" baseline="-25000">
                          <a:solidFill>
                            <a:sysClr val="windowText" lastClr="000000"/>
                          </a:solidFill>
                          <a:effectLst/>
                        </a:rPr>
                        <a:t>out</a:t>
                      </a:r>
                      <a:r>
                        <a:rPr lang="zh-CN" sz="1800" kern="100">
                          <a:solidFill>
                            <a:sysClr val="windowText" lastClr="000000"/>
                          </a:solidFill>
                          <a:effectLst/>
                        </a:rPr>
                        <a:t>，</a:t>
                      </a:r>
                      <a:r>
                        <a:rPr lang="en-US" sz="1800" kern="100">
                          <a:solidFill>
                            <a:sysClr val="windowText" lastClr="000000"/>
                          </a:solidFill>
                          <a:effectLst/>
                        </a:rPr>
                        <a:t>IR</a:t>
                      </a:r>
                      <a:r>
                        <a:rPr lang="en-US" sz="1800" kern="100" baseline="-25000">
                          <a:solidFill>
                            <a:sysClr val="windowText" lastClr="000000"/>
                          </a:solidFill>
                          <a:effectLst/>
                        </a:rPr>
                        <a:t>in</a:t>
                      </a:r>
                      <a:endParaRPr lang="zh-CN" sz="1800" kern="1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602932558"/>
                  </a:ext>
                </a:extLst>
              </a:tr>
              <a:tr h="0">
                <a:tc vMerge="1">
                  <a:txBody>
                    <a:bodyPr/>
                    <a:lstStyle/>
                    <a:p>
                      <a:endParaRPr lang="zh-CN" altLang="en-US"/>
                    </a:p>
                  </a:txBody>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3</a:t>
                      </a:r>
                      <a:r>
                        <a:rPr lang="zh-CN" sz="1800" kern="100" dirty="0">
                          <a:solidFill>
                            <a:sysClr val="windowText" lastClr="000000"/>
                          </a:solidFill>
                          <a:effectLst/>
                        </a:rPr>
                        <a:t>：</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dirty="0">
                          <a:solidFill>
                            <a:sysClr val="windowText" lastClr="000000"/>
                          </a:solidFill>
                          <a:effectLst/>
                        </a:rPr>
                        <a:t> </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467351014"/>
                  </a:ext>
                </a:extLst>
              </a:tr>
              <a:tr h="0">
                <a:tc rowSpan="4">
                  <a:txBody>
                    <a:bodyPr/>
                    <a:lstStyle/>
                    <a:p>
                      <a:pPr indent="127000" algn="just">
                        <a:spcAft>
                          <a:spcPts val="0"/>
                        </a:spcAft>
                      </a:pPr>
                      <a:r>
                        <a:rPr lang="zh-CN" sz="1800" kern="100" dirty="0">
                          <a:solidFill>
                            <a:schemeClr val="tx1"/>
                          </a:solidFill>
                          <a:effectLst/>
                        </a:rPr>
                        <a:t>取操作数</a:t>
                      </a:r>
                      <a:r>
                        <a:rPr lang="en-US" sz="1800" kern="100" dirty="0">
                          <a:solidFill>
                            <a:schemeClr val="tx1"/>
                          </a:solidFill>
                          <a:effectLst/>
                        </a:rPr>
                        <a:t>1</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indent="126365"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0</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R</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0</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MAR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R</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0out</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MAR</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in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42016783"/>
                  </a:ext>
                </a:extLst>
              </a:tr>
              <a:tr h="0">
                <a:tc vMerge="1">
                  <a:txBody>
                    <a:bodyPr/>
                    <a:lstStyle/>
                    <a:p>
                      <a:endParaRPr lang="zh-CN" altLang="en-US"/>
                    </a:p>
                  </a:txBody>
                  <a:tcPr/>
                </a:tc>
                <a:tc>
                  <a:txBody>
                    <a:bodyPr/>
                    <a:lstStyle/>
                    <a:p>
                      <a:pPr indent="126365"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1</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MEM</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MAR</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MDR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MAR</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out</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Read</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MDR</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inbus</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42106083"/>
                  </a:ext>
                </a:extLst>
              </a:tr>
              <a:tr h="0">
                <a:tc vMerge="1">
                  <a:txBody>
                    <a:bodyPr/>
                    <a:lstStyle/>
                    <a:p>
                      <a:endParaRPr lang="zh-CN" altLang="en-US"/>
                    </a:p>
                  </a:txBody>
                  <a:tcPr/>
                </a:tc>
                <a:tc>
                  <a:txBody>
                    <a:bodyPr/>
                    <a:lstStyle/>
                    <a:p>
                      <a:pPr indent="126365"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2</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MDR</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MDR</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out</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in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09924772"/>
                  </a:ext>
                </a:extLst>
              </a:tr>
              <a:tr h="0">
                <a:tc vMerge="1">
                  <a:txBody>
                    <a:bodyPr/>
                    <a:lstStyle/>
                    <a:p>
                      <a:endParaRPr lang="zh-CN" altLang="en-US"/>
                    </a:p>
                  </a:txBody>
                  <a:tcPr/>
                </a:tc>
                <a:tc>
                  <a:txBody>
                    <a:bodyPr/>
                    <a:lstStyle/>
                    <a:p>
                      <a:pPr indent="126365"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3</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99708795"/>
                  </a:ext>
                </a:extLst>
              </a:tr>
              <a:tr h="0">
                <a:tc rowSpan="4">
                  <a:txBody>
                    <a:bodyPr/>
                    <a:lstStyle/>
                    <a:p>
                      <a:pPr indent="127000" algn="just">
                        <a:spcAft>
                          <a:spcPts val="0"/>
                        </a:spcAft>
                      </a:pPr>
                      <a:r>
                        <a:rPr lang="zh-CN" sz="1800" kern="100" dirty="0">
                          <a:solidFill>
                            <a:schemeClr val="tx1"/>
                          </a:solidFill>
                          <a:effectLst/>
                        </a:rPr>
                        <a:t>取操作数</a:t>
                      </a:r>
                      <a:r>
                        <a:rPr lang="en-US" sz="1800" kern="100" dirty="0">
                          <a:solidFill>
                            <a:schemeClr val="tx1"/>
                          </a:solidFill>
                          <a:effectLst/>
                        </a:rPr>
                        <a:t>2</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indent="126365"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0</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R</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1</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X</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R1</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out</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in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78936011"/>
                  </a:ext>
                </a:extLst>
              </a:tr>
              <a:tr h="0">
                <a:tc vMerge="1">
                  <a:txBody>
                    <a:bodyPr/>
                    <a:lstStyle/>
                    <a:p>
                      <a:endParaRPr lang="zh-CN" altLang="en-US"/>
                    </a:p>
                  </a:txBody>
                  <a:tcPr/>
                </a:tc>
                <a:tc>
                  <a:txBody>
                    <a:bodyPr/>
                    <a:lstStyle/>
                    <a:p>
                      <a:pPr indent="126365"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1</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X</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+IR</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err="1">
                          <a:effectLst/>
                          <a:latin typeface="Calibri" panose="020F0502020204030204" pitchFamily="34" charset="0"/>
                          <a:ea typeface="宋体" panose="02010600030101010101" pitchFamily="2" charset="-122"/>
                          <a:cs typeface="Times New Roman" panose="02020603050405020304" pitchFamily="18" charset="0"/>
                        </a:rPr>
                        <a:t>addr</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Z</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indent="127000"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加，</a:t>
                      </a:r>
                      <a:r>
                        <a:rPr lang="en-US" sz="1800" kern="100">
                          <a:effectLst/>
                          <a:latin typeface="Calibri" panose="020F0502020204030204" pitchFamily="34" charset="0"/>
                          <a:ea typeface="宋体" panose="02010600030101010101" pitchFamily="2" charset="-122"/>
                          <a:cs typeface="Times New Roman" panose="02020603050405020304" pitchFamily="18" charset="0"/>
                        </a:rPr>
                        <a:t>IR</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Aout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83830233"/>
                  </a:ext>
                </a:extLst>
              </a:tr>
              <a:tr h="0">
                <a:tc vMerge="1">
                  <a:txBody>
                    <a:bodyPr/>
                    <a:lstStyle/>
                    <a:p>
                      <a:endParaRPr lang="zh-CN" altLang="en-US"/>
                    </a:p>
                  </a:txBody>
                  <a:tcPr/>
                </a:tc>
                <a:tc>
                  <a:txBody>
                    <a:bodyPr/>
                    <a:lstStyle/>
                    <a:p>
                      <a:pPr indent="126365"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2</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Z</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MAR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Zout</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MAR</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in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66857097"/>
                  </a:ext>
                </a:extLst>
              </a:tr>
              <a:tr h="0">
                <a:tc vMerge="1">
                  <a:txBody>
                    <a:bodyPr/>
                    <a:lstStyle/>
                    <a:p>
                      <a:endParaRPr lang="zh-CN" altLang="en-US"/>
                    </a:p>
                  </a:txBody>
                  <a:tcPr/>
                </a:tc>
                <a:tc>
                  <a:txBody>
                    <a:bodyPr/>
                    <a:lstStyle/>
                    <a:p>
                      <a:pPr indent="126365"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3</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MEM</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MAR</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MDR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indent="127000" algn="just">
                        <a:spcAft>
                          <a:spcPts val="0"/>
                        </a:spcAft>
                      </a:pPr>
                      <a:r>
                        <a:rPr lang="en-US" sz="1800" kern="100" dirty="0" err="1">
                          <a:effectLst/>
                          <a:latin typeface="Calibri" panose="020F0502020204030204" pitchFamily="34" charset="0"/>
                          <a:ea typeface="宋体" panose="02010600030101010101" pitchFamily="2" charset="-122"/>
                          <a:cs typeface="Times New Roman" panose="02020603050405020304" pitchFamily="18" charset="0"/>
                        </a:rPr>
                        <a:t>MAR</a:t>
                      </a:r>
                      <a:r>
                        <a:rPr lang="en-US" sz="1800" kern="100" baseline="-25000" dirty="0" err="1">
                          <a:effectLst/>
                          <a:latin typeface="Calibri" panose="020F0502020204030204" pitchFamily="34" charset="0"/>
                          <a:ea typeface="宋体" panose="02010600030101010101" pitchFamily="2" charset="-122"/>
                          <a:cs typeface="Times New Roman" panose="02020603050405020304" pitchFamily="18" charset="0"/>
                        </a:rPr>
                        <a:t>out</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Read</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err="1">
                          <a:effectLst/>
                          <a:latin typeface="Calibri" panose="020F0502020204030204" pitchFamily="34" charset="0"/>
                          <a:ea typeface="宋体" panose="02010600030101010101" pitchFamily="2" charset="-122"/>
                          <a:cs typeface="Times New Roman" panose="02020603050405020304" pitchFamily="18" charset="0"/>
                        </a:rPr>
                        <a:t>MDR</a:t>
                      </a:r>
                      <a:r>
                        <a:rPr lang="en-US" sz="1800" kern="100" baseline="-25000" dirty="0" err="1">
                          <a:effectLst/>
                          <a:latin typeface="Calibri" panose="020F0502020204030204" pitchFamily="34" charset="0"/>
                          <a:ea typeface="宋体" panose="02010600030101010101" pitchFamily="2" charset="-122"/>
                          <a:cs typeface="Times New Roman" panose="02020603050405020304" pitchFamily="18" charset="0"/>
                        </a:rPr>
                        <a:t>inbus</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40591321"/>
                  </a:ext>
                </a:extLst>
              </a:tr>
              <a:tr h="0">
                <a:tc rowSpan="4">
                  <a:txBody>
                    <a:bodyPr/>
                    <a:lstStyle/>
                    <a:p>
                      <a:pPr indent="127000" algn="just">
                        <a:spcAft>
                          <a:spcPts val="0"/>
                        </a:spcAft>
                      </a:pPr>
                      <a:r>
                        <a:rPr lang="zh-CN" sz="1800" kern="100" dirty="0">
                          <a:solidFill>
                            <a:schemeClr val="tx1"/>
                          </a:solidFill>
                          <a:effectLst/>
                        </a:rPr>
                        <a:t>执行周期</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6365"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0</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X</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MDR</a:t>
                      </a:r>
                      <a:r>
                        <a:rPr lang="zh-CN" sz="1800" kern="100">
                          <a:effectLst/>
                          <a:latin typeface="Calibri" panose="020F0502020204030204" pitchFamily="34" charset="0"/>
                          <a:ea typeface="宋体" panose="02010600030101010101" pitchFamily="2" charset="-122"/>
                          <a:cs typeface="Times New Roman" panose="02020603050405020304" pitchFamily="18" charset="0"/>
                        </a:rPr>
                        <a:t>） →</a:t>
                      </a:r>
                      <a:r>
                        <a:rPr lang="en-US" sz="1800" kern="100">
                          <a:effectLst/>
                          <a:latin typeface="Calibri" panose="020F0502020204030204" pitchFamily="34" charset="0"/>
                          <a:ea typeface="宋体" panose="02010600030101010101" pitchFamily="2" charset="-122"/>
                          <a:cs typeface="Times New Roman" panose="02020603050405020304" pitchFamily="18" charset="0"/>
                        </a:rPr>
                        <a:t>Z</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R</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1out</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，加</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11988991"/>
                  </a:ext>
                </a:extLst>
              </a:tr>
              <a:tr h="0">
                <a:tc vMerge="1">
                  <a:txBody>
                    <a:bodyPr/>
                    <a:lstStyle/>
                    <a:p>
                      <a:endParaRPr lang="zh-CN" altLang="en-US"/>
                    </a:p>
                  </a:txBody>
                  <a:tcPr/>
                </a:tc>
                <a:tc>
                  <a:txBody>
                    <a:bodyPr/>
                    <a:lstStyle/>
                    <a:p>
                      <a:pPr indent="126365"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1</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Z</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MDR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dirty="0" err="1">
                          <a:effectLst/>
                          <a:latin typeface="Calibri" panose="020F0502020204030204" pitchFamily="34" charset="0"/>
                          <a:ea typeface="宋体" panose="02010600030101010101" pitchFamily="2" charset="-122"/>
                          <a:cs typeface="Times New Roman" panose="02020603050405020304" pitchFamily="18" charset="0"/>
                        </a:rPr>
                        <a:t>Zout</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err="1">
                          <a:effectLst/>
                          <a:latin typeface="Calibri" panose="020F0502020204030204" pitchFamily="34" charset="0"/>
                          <a:ea typeface="宋体" panose="02010600030101010101" pitchFamily="2" charset="-122"/>
                          <a:cs typeface="Times New Roman" panose="02020603050405020304" pitchFamily="18" charset="0"/>
                        </a:rPr>
                        <a:t>MDR</a:t>
                      </a:r>
                      <a:r>
                        <a:rPr lang="en-US" sz="1800" kern="100" baseline="-25000" dirty="0" err="1">
                          <a:effectLst/>
                          <a:latin typeface="Calibri" panose="020F0502020204030204" pitchFamily="34" charset="0"/>
                          <a:ea typeface="宋体" panose="02010600030101010101" pitchFamily="2" charset="-122"/>
                          <a:cs typeface="Times New Roman" panose="02020603050405020304" pitchFamily="18" charset="0"/>
                        </a:rPr>
                        <a:t>in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67929725"/>
                  </a:ext>
                </a:extLst>
              </a:tr>
              <a:tr h="0">
                <a:tc vMerge="1">
                  <a:txBody>
                    <a:bodyPr/>
                    <a:lstStyle/>
                    <a:p>
                      <a:endParaRPr lang="zh-CN" altLang="en-US"/>
                    </a:p>
                  </a:txBody>
                  <a:tcPr/>
                </a:tc>
                <a:tc>
                  <a:txBody>
                    <a:bodyPr/>
                    <a:lstStyle/>
                    <a:p>
                      <a:pPr indent="126365"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2</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R</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0</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MAR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R</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1out</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err="1">
                          <a:effectLst/>
                          <a:latin typeface="Calibri" panose="020F0502020204030204" pitchFamily="34" charset="0"/>
                          <a:ea typeface="宋体" panose="02010600030101010101" pitchFamily="2" charset="-122"/>
                          <a:cs typeface="Times New Roman" panose="02020603050405020304" pitchFamily="18" charset="0"/>
                        </a:rPr>
                        <a:t>MAR</a:t>
                      </a:r>
                      <a:r>
                        <a:rPr lang="en-US" sz="1800" kern="100" baseline="-25000" dirty="0" err="1">
                          <a:effectLst/>
                          <a:latin typeface="Calibri" panose="020F0502020204030204" pitchFamily="34" charset="0"/>
                          <a:ea typeface="宋体" panose="02010600030101010101" pitchFamily="2" charset="-122"/>
                          <a:cs typeface="Times New Roman" panose="02020603050405020304" pitchFamily="18" charset="0"/>
                        </a:rPr>
                        <a:t>in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38712870"/>
                  </a:ext>
                </a:extLst>
              </a:tr>
              <a:tr h="0">
                <a:tc vMerge="1">
                  <a:txBody>
                    <a:bodyPr/>
                    <a:lstStyle/>
                    <a:p>
                      <a:endParaRPr lang="zh-CN" altLang="en-US"/>
                    </a:p>
                  </a:txBody>
                  <a:tcPr/>
                </a:tc>
                <a:tc>
                  <a:txBody>
                    <a:bodyPr/>
                    <a:lstStyle/>
                    <a:p>
                      <a:pPr indent="126365"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3</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MDR</a:t>
                      </a:r>
                      <a:r>
                        <a:rPr lang="zh-CN" sz="1800" kern="100">
                          <a:effectLst/>
                          <a:latin typeface="Calibri" panose="020F0502020204030204" pitchFamily="34" charset="0"/>
                          <a:ea typeface="宋体" panose="02010600030101010101" pitchFamily="2" charset="-122"/>
                          <a:cs typeface="Times New Roman" panose="02020603050405020304" pitchFamily="18" charset="0"/>
                        </a:rPr>
                        <a:t>写入</a:t>
                      </a:r>
                      <a:r>
                        <a:rPr lang="en-US" sz="1800" kern="100">
                          <a:effectLst/>
                          <a:latin typeface="Calibri" panose="020F0502020204030204" pitchFamily="34" charset="0"/>
                          <a:ea typeface="宋体" panose="02010600030101010101" pitchFamily="2" charset="-122"/>
                          <a:cs typeface="Times New Roman" panose="02020603050405020304" pitchFamily="18" charset="0"/>
                        </a:rPr>
                        <a:t>MEM(MAR)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dirty="0" err="1">
                          <a:effectLst/>
                          <a:latin typeface="Calibri" panose="020F0502020204030204" pitchFamily="34" charset="0"/>
                          <a:ea typeface="宋体" panose="02010600030101010101" pitchFamily="2" charset="-122"/>
                          <a:cs typeface="Times New Roman" panose="02020603050405020304" pitchFamily="18" charset="0"/>
                        </a:rPr>
                        <a:t>MAR</a:t>
                      </a:r>
                      <a:r>
                        <a:rPr lang="en-US" sz="1800" kern="100" baseline="-25000" dirty="0" err="1">
                          <a:effectLst/>
                          <a:latin typeface="Calibri" panose="020F0502020204030204" pitchFamily="34" charset="0"/>
                          <a:ea typeface="宋体" panose="02010600030101010101" pitchFamily="2" charset="-122"/>
                          <a:cs typeface="Times New Roman" panose="02020603050405020304" pitchFamily="18" charset="0"/>
                        </a:rPr>
                        <a:t>out</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Write </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err="1">
                          <a:effectLst/>
                          <a:latin typeface="Calibri" panose="020F0502020204030204" pitchFamily="34" charset="0"/>
                          <a:ea typeface="宋体" panose="02010600030101010101" pitchFamily="2" charset="-122"/>
                          <a:cs typeface="Times New Roman" panose="02020603050405020304" pitchFamily="18" charset="0"/>
                        </a:rPr>
                        <a:t>MDR</a:t>
                      </a:r>
                      <a:r>
                        <a:rPr lang="en-US" sz="1800" kern="100" baseline="-25000" dirty="0" err="1">
                          <a:effectLst/>
                          <a:latin typeface="Calibri" panose="020F0502020204030204" pitchFamily="34" charset="0"/>
                          <a:ea typeface="宋体" panose="02010600030101010101" pitchFamily="2" charset="-122"/>
                          <a:cs typeface="Times New Roman" panose="02020603050405020304" pitchFamily="18" charset="0"/>
                        </a:rPr>
                        <a:t>outbus</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45415319"/>
                  </a:ext>
                </a:extLst>
              </a:tr>
            </a:tbl>
          </a:graphicData>
        </a:graphic>
      </p:graphicFrame>
    </p:spTree>
    <p:extLst>
      <p:ext uri="{BB962C8B-B14F-4D97-AF65-F5344CB8AC3E}">
        <p14:creationId xmlns:p14="http://schemas.microsoft.com/office/powerpoint/2010/main" val="152725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6.1.4</a:t>
            </a:r>
            <a:r>
              <a:rPr lang="zh-CN" altLang="en-US" b="1" dirty="0"/>
              <a:t>指令执行流程</a:t>
            </a:r>
          </a:p>
        </p:txBody>
      </p:sp>
      <p:sp>
        <p:nvSpPr>
          <p:cNvPr id="2" name="Rectangle 2">
            <a:extLst>
              <a:ext uri="{FF2B5EF4-FFF2-40B4-BE49-F238E27FC236}">
                <a16:creationId xmlns:a16="http://schemas.microsoft.com/office/drawing/2014/main" id="{585A1EA2-7A8B-481B-96EF-37B2E44E9F44}"/>
              </a:ext>
            </a:extLst>
          </p:cNvPr>
          <p:cNvSpPr>
            <a:spLocks noChangeArrowheads="1"/>
          </p:cNvSpPr>
          <p:nvPr/>
        </p:nvSpPr>
        <p:spPr bwMode="auto">
          <a:xfrm>
            <a:off x="395536" y="9807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4" name="对象 3">
            <a:extLst>
              <a:ext uri="{FF2B5EF4-FFF2-40B4-BE49-F238E27FC236}">
                <a16:creationId xmlns:a16="http://schemas.microsoft.com/office/drawing/2014/main" id="{62608F81-DB43-4F86-814E-D91D6FA5E203}"/>
              </a:ext>
            </a:extLst>
          </p:cNvPr>
          <p:cNvGraphicFramePr>
            <a:graphicFrameLocks noChangeAspect="1"/>
          </p:cNvGraphicFramePr>
          <p:nvPr/>
        </p:nvGraphicFramePr>
        <p:xfrm>
          <a:off x="1303948" y="1278560"/>
          <a:ext cx="7840052" cy="5545501"/>
        </p:xfrm>
        <a:graphic>
          <a:graphicData uri="http://schemas.openxmlformats.org/presentationml/2006/ole">
            <mc:AlternateContent xmlns:mc="http://schemas.openxmlformats.org/markup-compatibility/2006">
              <mc:Choice xmlns:v="urn:schemas-microsoft-com:vml" Requires="v">
                <p:oleObj spid="_x0000_s223334" name="Visio" r:id="rId3" imgW="7023052" imgH="4977845" progId="Visio.Drawing.11">
                  <p:embed/>
                </p:oleObj>
              </mc:Choice>
              <mc:Fallback>
                <p:oleObj name="Visio" r:id="rId3" imgW="7023052" imgH="4977845" progId="Visio.Drawing.11">
                  <p:embed/>
                  <p:pic>
                    <p:nvPicPr>
                      <p:cNvPr id="4" name="对象 3">
                        <a:extLst>
                          <a:ext uri="{FF2B5EF4-FFF2-40B4-BE49-F238E27FC236}">
                            <a16:creationId xmlns:a16="http://schemas.microsoft.com/office/drawing/2014/main" id="{62608F81-DB43-4F86-814E-D91D6FA5E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948" y="1278560"/>
                        <a:ext cx="7840052" cy="5545501"/>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786A72FF-6C23-44E5-8967-918A2762376C}"/>
              </a:ext>
            </a:extLst>
          </p:cNvPr>
          <p:cNvSpPr/>
          <p:nvPr/>
        </p:nvSpPr>
        <p:spPr>
          <a:xfrm>
            <a:off x="-108520" y="675725"/>
            <a:ext cx="7020272" cy="707886"/>
          </a:xfrm>
          <a:prstGeom prst="rect">
            <a:avLst/>
          </a:prstGeom>
        </p:spPr>
        <p:txBody>
          <a:bodyPr wrap="square">
            <a:spAutoFit/>
          </a:bodyPr>
          <a:lstStyle/>
          <a:p>
            <a:pPr marL="0" marR="0" lvl="0" indent="266700" algn="just" defTabSz="914400" rtl="0" eaLnBrk="1" fontAlgn="base" latinLnBrk="0" hangingPunct="1">
              <a:lnSpc>
                <a:spcPct val="100000"/>
              </a:lnSpc>
              <a:spcBef>
                <a:spcPct val="0"/>
              </a:spcBef>
              <a:spcAft>
                <a:spcPts val="0"/>
              </a:spcAft>
              <a:buClrTx/>
              <a:buSzTx/>
              <a:buFontTx/>
              <a:buNone/>
              <a:tabLst/>
              <a:defRPr/>
            </a:pPr>
            <a:r>
              <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JMP  A</a:t>
            </a:r>
            <a:endParaRPr kumimoji="0" lang="en-US"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lvl="0" indent="266700" algn="just">
              <a:spcAft>
                <a:spcPts val="0"/>
              </a:spcAft>
            </a:pPr>
            <a:r>
              <a:rPr kumimoji="0" lang="zh-CN" altLang="en-US"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功能：</a:t>
            </a:r>
            <a:r>
              <a:rPr lang="pt-BR"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PC←A</a:t>
            </a:r>
            <a:endParaRPr kumimoji="0" lang="zh-CN" altLang="zh-CN" sz="20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7244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78568-3987-4934-A1D4-F843B4CAC48F}"/>
              </a:ext>
            </a:extLst>
          </p:cNvPr>
          <p:cNvSpPr>
            <a:spLocks noGrp="1"/>
          </p:cNvSpPr>
          <p:nvPr>
            <p:ph type="title"/>
          </p:nvPr>
        </p:nvSpPr>
        <p:spPr>
          <a:xfrm>
            <a:off x="467544" y="332656"/>
            <a:ext cx="7812360" cy="731837"/>
          </a:xfrm>
        </p:spPr>
        <p:txBody>
          <a:bodyPr/>
          <a:lstStyle/>
          <a:p>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JMP  A  </a:t>
            </a:r>
            <a:r>
              <a:rPr lang="zh-CN" altLang="en-US" sz="2800" kern="100" dirty="0">
                <a:latin typeface="微软雅黑" panose="020B0503020204020204" pitchFamily="34" charset="-122"/>
                <a:ea typeface="微软雅黑" panose="020B0503020204020204" pitchFamily="34" charset="-122"/>
                <a:cs typeface="Times New Roman" panose="02020603050405020304" pitchFamily="18" charset="0"/>
              </a:rPr>
              <a:t>指令周期分析：</a:t>
            </a:r>
            <a:b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800" dirty="0"/>
          </a:p>
        </p:txBody>
      </p:sp>
      <p:graphicFrame>
        <p:nvGraphicFramePr>
          <p:cNvPr id="5" name="表格 4">
            <a:extLst>
              <a:ext uri="{FF2B5EF4-FFF2-40B4-BE49-F238E27FC236}">
                <a16:creationId xmlns:a16="http://schemas.microsoft.com/office/drawing/2014/main" id="{83D88A01-FDF4-44AA-BA86-8A7C34D3C2DF}"/>
              </a:ext>
            </a:extLst>
          </p:cNvPr>
          <p:cNvGraphicFramePr>
            <a:graphicFrameLocks noGrp="1"/>
          </p:cNvGraphicFramePr>
          <p:nvPr>
            <p:extLst>
              <p:ext uri="{D42A27DB-BD31-4B8C-83A1-F6EECF244321}">
                <p14:modId xmlns:p14="http://schemas.microsoft.com/office/powerpoint/2010/main" val="2178773689"/>
              </p:ext>
            </p:extLst>
          </p:nvPr>
        </p:nvGraphicFramePr>
        <p:xfrm>
          <a:off x="332656" y="1340768"/>
          <a:ext cx="8496944" cy="2743200"/>
        </p:xfrm>
        <a:graphic>
          <a:graphicData uri="http://schemas.openxmlformats.org/drawingml/2006/table">
            <a:tbl>
              <a:tblPr firstRow="1" firstCol="1" bandRow="1">
                <a:tableStyleId>{2A488322-F2BA-4B5B-9748-0D474271808F}</a:tableStyleId>
              </a:tblPr>
              <a:tblGrid>
                <a:gridCol w="1286462">
                  <a:extLst>
                    <a:ext uri="{9D8B030D-6E8A-4147-A177-3AD203B41FA5}">
                      <a16:colId xmlns:a16="http://schemas.microsoft.com/office/drawing/2014/main" val="2752802531"/>
                    </a:ext>
                  </a:extLst>
                </a:gridCol>
                <a:gridCol w="3240914">
                  <a:extLst>
                    <a:ext uri="{9D8B030D-6E8A-4147-A177-3AD203B41FA5}">
                      <a16:colId xmlns:a16="http://schemas.microsoft.com/office/drawing/2014/main" val="2810282253"/>
                    </a:ext>
                  </a:extLst>
                </a:gridCol>
                <a:gridCol w="3969568">
                  <a:extLst>
                    <a:ext uri="{9D8B030D-6E8A-4147-A177-3AD203B41FA5}">
                      <a16:colId xmlns:a16="http://schemas.microsoft.com/office/drawing/2014/main" val="1048521221"/>
                    </a:ext>
                  </a:extLst>
                </a:gridCol>
              </a:tblGrid>
              <a:tr h="0">
                <a:tc>
                  <a:txBody>
                    <a:bodyPr/>
                    <a:lstStyle/>
                    <a:p>
                      <a:pPr indent="127000" algn="just">
                        <a:spcAft>
                          <a:spcPts val="0"/>
                        </a:spcAft>
                      </a:pPr>
                      <a:r>
                        <a:rPr lang="zh-CN" sz="1800" b="0" kern="100" cap="none" spc="0" dirty="0">
                          <a:ln w="0"/>
                          <a:solidFill>
                            <a:srgbClr val="FF0000"/>
                          </a:solidFill>
                          <a:effectLst/>
                        </a:rPr>
                        <a:t>机器周期</a:t>
                      </a:r>
                      <a:endParaRPr lang="zh-CN" sz="1800" b="0" kern="100" cap="none" spc="0" dirty="0">
                        <a:ln w="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just">
                        <a:spcAft>
                          <a:spcPts val="0"/>
                        </a:spcAft>
                      </a:pPr>
                      <a:r>
                        <a:rPr lang="zh-CN" sz="1800" b="0" kern="100" cap="none" spc="0" dirty="0">
                          <a:ln w="0"/>
                          <a:solidFill>
                            <a:srgbClr val="FF0000"/>
                          </a:solidFill>
                          <a:effectLst/>
                        </a:rPr>
                        <a:t>执行操作</a:t>
                      </a:r>
                      <a:endParaRPr lang="zh-CN" sz="1800" b="0" kern="100" cap="none" spc="0" dirty="0">
                        <a:ln w="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127000" algn="just">
                        <a:spcAft>
                          <a:spcPts val="0"/>
                        </a:spcAft>
                      </a:pPr>
                      <a:r>
                        <a:rPr lang="zh-CN" sz="1800" b="0" kern="100" cap="none" spc="0" dirty="0">
                          <a:ln w="0"/>
                          <a:solidFill>
                            <a:srgbClr val="FF0000"/>
                          </a:solidFill>
                          <a:effectLst/>
                        </a:rPr>
                        <a:t>对应控制信号</a:t>
                      </a:r>
                      <a:endParaRPr lang="zh-CN" sz="1800" b="0" kern="100" cap="none" spc="0" dirty="0">
                        <a:ln w="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6836572"/>
                  </a:ext>
                </a:extLst>
              </a:tr>
              <a:tr h="0">
                <a:tc rowSpan="4">
                  <a:txBody>
                    <a:bodyPr/>
                    <a:lstStyle/>
                    <a:p>
                      <a:pPr indent="127000" algn="just">
                        <a:spcAft>
                          <a:spcPts val="0"/>
                        </a:spcAft>
                      </a:pPr>
                      <a:r>
                        <a:rPr lang="zh-CN" sz="1800" kern="100" dirty="0">
                          <a:solidFill>
                            <a:schemeClr val="tx1"/>
                          </a:solidFill>
                          <a:effectLst/>
                        </a:rPr>
                        <a:t>取指令</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0</a:t>
                      </a:r>
                      <a:r>
                        <a:rPr lang="zh-CN" sz="1800" kern="100" dirty="0">
                          <a:solidFill>
                            <a:sysClr val="windowText" lastClr="000000"/>
                          </a:solidFill>
                          <a:effectLst/>
                        </a:rPr>
                        <a:t>：（</a:t>
                      </a:r>
                      <a:r>
                        <a:rPr lang="en-US" sz="1800" kern="100" dirty="0">
                          <a:solidFill>
                            <a:sysClr val="windowText" lastClr="000000"/>
                          </a:solidFill>
                          <a:effectLst/>
                        </a:rPr>
                        <a:t>PC</a:t>
                      </a:r>
                      <a:r>
                        <a:rPr lang="zh-CN" sz="1800" kern="100" dirty="0">
                          <a:solidFill>
                            <a:sysClr val="windowText" lastClr="000000"/>
                          </a:solidFill>
                          <a:effectLst/>
                        </a:rPr>
                        <a:t>）→</a:t>
                      </a:r>
                      <a:r>
                        <a:rPr lang="en-US" sz="1800" kern="100" dirty="0">
                          <a:solidFill>
                            <a:sysClr val="windowText" lastClr="000000"/>
                          </a:solidFill>
                          <a:effectLst/>
                        </a:rPr>
                        <a:t>MAR    </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dirty="0" err="1">
                          <a:solidFill>
                            <a:sysClr val="windowText" lastClr="000000"/>
                          </a:solidFill>
                          <a:effectLst/>
                        </a:rPr>
                        <a:t>PC</a:t>
                      </a:r>
                      <a:r>
                        <a:rPr lang="en-US" sz="1800" kern="100" baseline="-25000" dirty="0" err="1">
                          <a:solidFill>
                            <a:sysClr val="windowText" lastClr="000000"/>
                          </a:solidFill>
                          <a:effectLst/>
                        </a:rPr>
                        <a:t>out</a:t>
                      </a:r>
                      <a:r>
                        <a:rPr lang="zh-CN" sz="1800" kern="100" dirty="0">
                          <a:solidFill>
                            <a:sysClr val="windowText" lastClr="000000"/>
                          </a:solidFill>
                          <a:effectLst/>
                        </a:rPr>
                        <a:t>，</a:t>
                      </a:r>
                      <a:r>
                        <a:rPr lang="en-US" sz="1800" kern="100" dirty="0" err="1">
                          <a:solidFill>
                            <a:sysClr val="windowText" lastClr="000000"/>
                          </a:solidFill>
                          <a:effectLst/>
                        </a:rPr>
                        <a:t>MAR</a:t>
                      </a:r>
                      <a:r>
                        <a:rPr lang="en-US" sz="1800" kern="100" baseline="-25000" dirty="0" err="1">
                          <a:solidFill>
                            <a:sysClr val="windowText" lastClr="000000"/>
                          </a:solidFill>
                          <a:effectLst/>
                        </a:rPr>
                        <a:t>in</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100795607"/>
                  </a:ext>
                </a:extLst>
              </a:tr>
              <a:tr h="0">
                <a:tc vMerge="1">
                  <a:txBody>
                    <a:bodyPr/>
                    <a:lstStyle/>
                    <a:p>
                      <a:endParaRPr lang="zh-CN" altLang="en-US"/>
                    </a:p>
                  </a:txBody>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1</a:t>
                      </a:r>
                      <a:r>
                        <a:rPr lang="zh-CN" sz="1800" kern="100" dirty="0">
                          <a:solidFill>
                            <a:sysClr val="windowText" lastClr="000000"/>
                          </a:solidFill>
                          <a:effectLst/>
                        </a:rPr>
                        <a:t>：</a:t>
                      </a:r>
                      <a:r>
                        <a:rPr lang="en-US" sz="1800" kern="100" dirty="0">
                          <a:solidFill>
                            <a:sysClr val="windowText" lastClr="000000"/>
                          </a:solidFill>
                          <a:effectLst/>
                        </a:rPr>
                        <a:t>MEM</a:t>
                      </a:r>
                      <a:r>
                        <a:rPr lang="zh-CN" sz="1800" kern="100" dirty="0">
                          <a:solidFill>
                            <a:sysClr val="windowText" lastClr="000000"/>
                          </a:solidFill>
                          <a:effectLst/>
                        </a:rPr>
                        <a:t>（</a:t>
                      </a:r>
                      <a:r>
                        <a:rPr lang="en-US" sz="1800" kern="100" dirty="0">
                          <a:solidFill>
                            <a:sysClr val="windowText" lastClr="000000"/>
                          </a:solidFill>
                          <a:effectLst/>
                        </a:rPr>
                        <a:t>MAR</a:t>
                      </a:r>
                      <a:r>
                        <a:rPr lang="zh-CN" sz="1800" kern="100" dirty="0">
                          <a:solidFill>
                            <a:sysClr val="windowText" lastClr="000000"/>
                          </a:solidFill>
                          <a:effectLst/>
                        </a:rPr>
                        <a:t>）→</a:t>
                      </a:r>
                      <a:r>
                        <a:rPr lang="en-US" sz="1800" kern="100" dirty="0">
                          <a:solidFill>
                            <a:sysClr val="windowText" lastClr="000000"/>
                          </a:solidFill>
                          <a:effectLst/>
                        </a:rPr>
                        <a:t>MDR</a:t>
                      </a:r>
                      <a:r>
                        <a:rPr lang="zh-CN" sz="1800" kern="100" dirty="0">
                          <a:solidFill>
                            <a:sysClr val="windowText" lastClr="000000"/>
                          </a:solidFill>
                          <a:effectLst/>
                        </a:rPr>
                        <a:t>，（</a:t>
                      </a:r>
                      <a:r>
                        <a:rPr lang="en-US" sz="1800" kern="100" dirty="0">
                          <a:solidFill>
                            <a:sysClr val="windowText" lastClr="000000"/>
                          </a:solidFill>
                          <a:effectLst/>
                        </a:rPr>
                        <a:t>PC</a:t>
                      </a:r>
                      <a:r>
                        <a:rPr lang="zh-CN" sz="1800" kern="100" dirty="0">
                          <a:solidFill>
                            <a:sysClr val="windowText" lastClr="000000"/>
                          </a:solidFill>
                          <a:effectLst/>
                        </a:rPr>
                        <a:t>）</a:t>
                      </a:r>
                      <a:r>
                        <a:rPr lang="en-US" sz="1800" kern="100" dirty="0">
                          <a:solidFill>
                            <a:sysClr val="windowText" lastClr="000000"/>
                          </a:solidFill>
                          <a:effectLst/>
                        </a:rPr>
                        <a:t>+1</a:t>
                      </a:r>
                      <a:r>
                        <a:rPr lang="zh-CN" sz="1800" kern="100" dirty="0">
                          <a:solidFill>
                            <a:sysClr val="windowText" lastClr="000000"/>
                          </a:solidFill>
                          <a:effectLst/>
                        </a:rPr>
                        <a:t>→</a:t>
                      </a:r>
                      <a:r>
                        <a:rPr lang="en-US" sz="1800" kern="100" dirty="0">
                          <a:solidFill>
                            <a:sysClr val="windowText" lastClr="000000"/>
                          </a:solidFill>
                          <a:effectLst/>
                        </a:rPr>
                        <a:t>PC</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a:solidFill>
                            <a:sysClr val="windowText" lastClr="000000"/>
                          </a:solidFill>
                          <a:effectLst/>
                        </a:rPr>
                        <a:t>MAR</a:t>
                      </a:r>
                      <a:r>
                        <a:rPr lang="en-US" sz="1800" kern="100" baseline="-25000">
                          <a:solidFill>
                            <a:sysClr val="windowText" lastClr="000000"/>
                          </a:solidFill>
                          <a:effectLst/>
                        </a:rPr>
                        <a:t>out</a:t>
                      </a:r>
                      <a:r>
                        <a:rPr lang="zh-CN" sz="1800" kern="100">
                          <a:solidFill>
                            <a:sysClr val="windowText" lastClr="000000"/>
                          </a:solidFill>
                          <a:effectLst/>
                        </a:rPr>
                        <a:t>，</a:t>
                      </a:r>
                      <a:r>
                        <a:rPr lang="en-US" sz="1800" kern="100">
                          <a:solidFill>
                            <a:sysClr val="windowText" lastClr="000000"/>
                          </a:solidFill>
                          <a:effectLst/>
                        </a:rPr>
                        <a:t>Read</a:t>
                      </a:r>
                      <a:r>
                        <a:rPr lang="zh-CN" sz="1800" kern="100">
                          <a:solidFill>
                            <a:sysClr val="windowText" lastClr="000000"/>
                          </a:solidFill>
                          <a:effectLst/>
                        </a:rPr>
                        <a:t>，</a:t>
                      </a:r>
                      <a:r>
                        <a:rPr lang="en-US" sz="1800" kern="100">
                          <a:solidFill>
                            <a:sysClr val="windowText" lastClr="000000"/>
                          </a:solidFill>
                          <a:effectLst/>
                        </a:rPr>
                        <a:t>MDR</a:t>
                      </a:r>
                      <a:r>
                        <a:rPr lang="en-US" sz="1800" kern="100" baseline="-25000">
                          <a:solidFill>
                            <a:sysClr val="windowText" lastClr="000000"/>
                          </a:solidFill>
                          <a:effectLst/>
                        </a:rPr>
                        <a:t>inbus</a:t>
                      </a:r>
                      <a:r>
                        <a:rPr lang="en-US" sz="1800" kern="100">
                          <a:solidFill>
                            <a:sysClr val="windowText" lastClr="000000"/>
                          </a:solidFill>
                          <a:effectLst/>
                        </a:rPr>
                        <a:t> </a:t>
                      </a:r>
                      <a:r>
                        <a:rPr lang="zh-CN" sz="1800" kern="100">
                          <a:solidFill>
                            <a:sysClr val="windowText" lastClr="000000"/>
                          </a:solidFill>
                          <a:effectLst/>
                        </a:rPr>
                        <a:t>，</a:t>
                      </a:r>
                      <a:r>
                        <a:rPr lang="en-US" sz="1800" kern="100">
                          <a:solidFill>
                            <a:sysClr val="windowText" lastClr="000000"/>
                          </a:solidFill>
                          <a:effectLst/>
                        </a:rPr>
                        <a:t>+1</a:t>
                      </a:r>
                      <a:endParaRPr lang="zh-CN" sz="1800" kern="1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348149383"/>
                  </a:ext>
                </a:extLst>
              </a:tr>
              <a:tr h="0">
                <a:tc vMerge="1">
                  <a:txBody>
                    <a:bodyPr/>
                    <a:lstStyle/>
                    <a:p>
                      <a:endParaRPr lang="zh-CN" altLang="en-US"/>
                    </a:p>
                  </a:txBody>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2</a:t>
                      </a:r>
                      <a:r>
                        <a:rPr lang="en-US" sz="1800" kern="100" dirty="0">
                          <a:solidFill>
                            <a:sysClr val="windowText" lastClr="000000"/>
                          </a:solidFill>
                          <a:effectLst/>
                        </a:rPr>
                        <a:t>: </a:t>
                      </a:r>
                      <a:r>
                        <a:rPr lang="zh-CN" sz="1800" kern="100" dirty="0">
                          <a:solidFill>
                            <a:sysClr val="windowText" lastClr="000000"/>
                          </a:solidFill>
                          <a:effectLst/>
                        </a:rPr>
                        <a:t>（</a:t>
                      </a:r>
                      <a:r>
                        <a:rPr lang="en-US" sz="1800" kern="100" dirty="0">
                          <a:solidFill>
                            <a:sysClr val="windowText" lastClr="000000"/>
                          </a:solidFill>
                          <a:effectLst/>
                        </a:rPr>
                        <a:t>MDR</a:t>
                      </a:r>
                      <a:r>
                        <a:rPr lang="zh-CN" sz="1800" kern="100" dirty="0">
                          <a:solidFill>
                            <a:sysClr val="windowText" lastClr="000000"/>
                          </a:solidFill>
                          <a:effectLst/>
                        </a:rPr>
                        <a:t>）→</a:t>
                      </a:r>
                      <a:r>
                        <a:rPr lang="en-US" sz="1800" kern="100" dirty="0">
                          <a:solidFill>
                            <a:sysClr val="windowText" lastClr="000000"/>
                          </a:solidFill>
                          <a:effectLst/>
                        </a:rPr>
                        <a:t>IR</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a:solidFill>
                            <a:sysClr val="windowText" lastClr="000000"/>
                          </a:solidFill>
                          <a:effectLst/>
                        </a:rPr>
                        <a:t>MDR</a:t>
                      </a:r>
                      <a:r>
                        <a:rPr lang="en-US" sz="1800" kern="100" baseline="-25000">
                          <a:solidFill>
                            <a:sysClr val="windowText" lastClr="000000"/>
                          </a:solidFill>
                          <a:effectLst/>
                        </a:rPr>
                        <a:t>out</a:t>
                      </a:r>
                      <a:r>
                        <a:rPr lang="zh-CN" sz="1800" kern="100">
                          <a:solidFill>
                            <a:sysClr val="windowText" lastClr="000000"/>
                          </a:solidFill>
                          <a:effectLst/>
                        </a:rPr>
                        <a:t>，</a:t>
                      </a:r>
                      <a:r>
                        <a:rPr lang="en-US" sz="1800" kern="100">
                          <a:solidFill>
                            <a:sysClr val="windowText" lastClr="000000"/>
                          </a:solidFill>
                          <a:effectLst/>
                        </a:rPr>
                        <a:t>IR</a:t>
                      </a:r>
                      <a:r>
                        <a:rPr lang="en-US" sz="1800" kern="100" baseline="-25000">
                          <a:solidFill>
                            <a:sysClr val="windowText" lastClr="000000"/>
                          </a:solidFill>
                          <a:effectLst/>
                        </a:rPr>
                        <a:t>in</a:t>
                      </a:r>
                      <a:endParaRPr lang="zh-CN" sz="1800" kern="10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602932558"/>
                  </a:ext>
                </a:extLst>
              </a:tr>
              <a:tr h="0">
                <a:tc vMerge="1">
                  <a:txBody>
                    <a:bodyPr/>
                    <a:lstStyle/>
                    <a:p>
                      <a:endParaRPr lang="zh-CN" altLang="en-US"/>
                    </a:p>
                  </a:txBody>
                  <a:tcPr/>
                </a:tc>
                <a:tc>
                  <a:txBody>
                    <a:bodyPr/>
                    <a:lstStyle/>
                    <a:p>
                      <a:pPr indent="126365" algn="just">
                        <a:spcAft>
                          <a:spcPts val="0"/>
                        </a:spcAft>
                      </a:pPr>
                      <a:r>
                        <a:rPr lang="en-US" sz="1800" kern="100" dirty="0">
                          <a:solidFill>
                            <a:sysClr val="windowText" lastClr="000000"/>
                          </a:solidFill>
                          <a:effectLst/>
                        </a:rPr>
                        <a:t>T</a:t>
                      </a:r>
                      <a:r>
                        <a:rPr lang="en-US" sz="1800" kern="100" baseline="-25000" dirty="0">
                          <a:solidFill>
                            <a:sysClr val="windowText" lastClr="000000"/>
                          </a:solidFill>
                          <a:effectLst/>
                        </a:rPr>
                        <a:t>3</a:t>
                      </a:r>
                      <a:r>
                        <a:rPr lang="zh-CN" sz="1800" kern="100" dirty="0">
                          <a:solidFill>
                            <a:sysClr val="windowText" lastClr="000000"/>
                          </a:solidFill>
                          <a:effectLst/>
                        </a:rPr>
                        <a:t>：</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indent="127000" algn="just">
                        <a:spcAft>
                          <a:spcPts val="0"/>
                        </a:spcAft>
                      </a:pPr>
                      <a:r>
                        <a:rPr lang="en-US" sz="1800" kern="100" dirty="0">
                          <a:solidFill>
                            <a:sysClr val="windowText" lastClr="000000"/>
                          </a:solidFill>
                          <a:effectLst/>
                        </a:rPr>
                        <a:t> </a:t>
                      </a:r>
                      <a:endParaRPr lang="zh-CN" sz="1800" kern="100" dirty="0">
                        <a:solidFill>
                          <a:sysClr val="windowText" lastClr="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467351014"/>
                  </a:ext>
                </a:extLst>
              </a:tr>
              <a:tr h="0">
                <a:tc rowSpan="4">
                  <a:txBody>
                    <a:bodyPr/>
                    <a:lstStyle/>
                    <a:p>
                      <a:pPr indent="127000" algn="just">
                        <a:spcAft>
                          <a:spcPts val="0"/>
                        </a:spcAft>
                      </a:pPr>
                      <a:r>
                        <a:rPr lang="zh-CN" sz="1800" kern="100" dirty="0">
                          <a:solidFill>
                            <a:schemeClr val="tx1"/>
                          </a:solidFill>
                          <a:effectLst/>
                        </a:rPr>
                        <a:t>执行周期</a:t>
                      </a:r>
                      <a:endParaRPr 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6365"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0</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IR</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err="1">
                          <a:effectLst/>
                          <a:latin typeface="Calibri" panose="020F0502020204030204" pitchFamily="34" charset="0"/>
                          <a:ea typeface="宋体" panose="02010600030101010101" pitchFamily="2" charset="-122"/>
                          <a:cs typeface="Times New Roman" panose="02020603050405020304" pitchFamily="18" charset="0"/>
                        </a:rPr>
                        <a:t>addr</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PC</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IR</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Aout</a:t>
                      </a:r>
                      <a:r>
                        <a:rPr lang="en-US" sz="1800" kern="100">
                          <a:effectLst/>
                          <a:latin typeface="Calibri" panose="020F0502020204030204" pitchFamily="34" charset="0"/>
                          <a:ea typeface="宋体" panose="02010600030101010101" pitchFamily="2" charset="-122"/>
                          <a:cs typeface="Times New Roman" panose="02020603050405020304" pitchFamily="18" charset="0"/>
                        </a:rPr>
                        <a:t> </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PC</a:t>
                      </a:r>
                      <a:r>
                        <a:rPr lang="en-US" sz="1800" kern="100" baseline="-25000">
                          <a:effectLst/>
                          <a:latin typeface="Calibri" panose="020F0502020204030204" pitchFamily="34" charset="0"/>
                          <a:ea typeface="宋体" panose="02010600030101010101" pitchFamily="2" charset="-122"/>
                          <a:cs typeface="Times New Roman" panose="02020603050405020304" pitchFamily="18" charset="0"/>
                        </a:rPr>
                        <a:t>in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11988991"/>
                  </a:ext>
                </a:extLst>
              </a:tr>
              <a:tr h="0">
                <a:tc vMerge="1">
                  <a:txBody>
                    <a:bodyPr/>
                    <a:lstStyle/>
                    <a:p>
                      <a:endParaRPr lang="zh-CN" altLang="en-US"/>
                    </a:p>
                  </a:txBody>
                  <a:tcPr/>
                </a:tc>
                <a:tc>
                  <a:txBody>
                    <a:bodyPr/>
                    <a:lstStyle/>
                    <a:p>
                      <a:pPr indent="126365"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1</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67929725"/>
                  </a:ext>
                </a:extLst>
              </a:tr>
              <a:tr h="0">
                <a:tc vMerge="1">
                  <a:txBody>
                    <a:bodyPr/>
                    <a:lstStyle/>
                    <a:p>
                      <a:endParaRPr lang="zh-CN" altLang="en-US"/>
                    </a:p>
                  </a:txBody>
                  <a:tcPr/>
                </a:tc>
                <a:tc>
                  <a:txBody>
                    <a:bodyPr/>
                    <a:lstStyle/>
                    <a:p>
                      <a:pPr indent="126365"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2</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38712870"/>
                  </a:ext>
                </a:extLst>
              </a:tr>
              <a:tr h="0">
                <a:tc vMerge="1">
                  <a:txBody>
                    <a:bodyPr/>
                    <a:lstStyle/>
                    <a:p>
                      <a:endParaRPr lang="zh-CN" altLang="en-US"/>
                    </a:p>
                  </a:txBody>
                  <a:tcPr/>
                </a:tc>
                <a:tc>
                  <a:txBody>
                    <a:bodyPr/>
                    <a:lstStyle/>
                    <a:p>
                      <a:pPr indent="126365"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T</a:t>
                      </a:r>
                      <a:r>
                        <a:rPr lang="en-US" sz="1800" kern="100" baseline="-25000" dirty="0">
                          <a:effectLst/>
                          <a:latin typeface="Calibri" panose="020F0502020204030204" pitchFamily="34" charset="0"/>
                          <a:ea typeface="宋体" panose="02010600030101010101" pitchFamily="2" charset="-122"/>
                          <a:cs typeface="Times New Roman" panose="02020603050405020304" pitchFamily="18" charset="0"/>
                        </a:rPr>
                        <a:t>3</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45415319"/>
                  </a:ext>
                </a:extLst>
              </a:tr>
            </a:tbl>
          </a:graphicData>
        </a:graphic>
      </p:graphicFrame>
    </p:spTree>
    <p:extLst>
      <p:ext uri="{BB962C8B-B14F-4D97-AF65-F5344CB8AC3E}">
        <p14:creationId xmlns:p14="http://schemas.microsoft.com/office/powerpoint/2010/main" val="352628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D4FBB3E-ED7A-45CF-9EDF-D6F6BC61E148}"/>
              </a:ext>
            </a:extLst>
          </p:cNvPr>
          <p:cNvSpPr>
            <a:spLocks noGrp="1" noChangeArrowheads="1"/>
          </p:cNvSpPr>
          <p:nvPr>
            <p:ph type="title"/>
          </p:nvPr>
        </p:nvSpPr>
        <p:spPr>
          <a:xfrm>
            <a:off x="457200" y="274638"/>
            <a:ext cx="8229600" cy="850900"/>
          </a:xfrm>
        </p:spPr>
        <p:txBody>
          <a:bodyPr/>
          <a:lstStyle/>
          <a:p>
            <a:pPr algn="ctr" eaLnBrk="1" hangingPunct="1"/>
            <a:r>
              <a:rPr lang="zh-CN" altLang="en-US" b="1" dirty="0"/>
              <a:t>第</a:t>
            </a:r>
            <a:r>
              <a:rPr lang="en-US" altLang="zh-CN" b="1" dirty="0"/>
              <a:t>6</a:t>
            </a:r>
            <a:r>
              <a:rPr lang="zh-CN" altLang="en-US" b="1" dirty="0"/>
              <a:t>章 中央处理器</a:t>
            </a:r>
          </a:p>
        </p:txBody>
      </p:sp>
      <p:sp>
        <p:nvSpPr>
          <p:cNvPr id="4099" name="内容占位符 1">
            <a:extLst>
              <a:ext uri="{FF2B5EF4-FFF2-40B4-BE49-F238E27FC236}">
                <a16:creationId xmlns:a16="http://schemas.microsoft.com/office/drawing/2014/main" id="{4C1ACEFE-A55B-48FB-91A9-3906A3E66A88}"/>
              </a:ext>
            </a:extLst>
          </p:cNvPr>
          <p:cNvSpPr>
            <a:spLocks noGrp="1" noChangeArrowheads="1"/>
          </p:cNvSpPr>
          <p:nvPr>
            <p:ph idx="1"/>
          </p:nvPr>
        </p:nvSpPr>
        <p:spPr>
          <a:xfrm>
            <a:off x="971600" y="1268760"/>
            <a:ext cx="7450138" cy="4525963"/>
          </a:xfrm>
        </p:spPr>
        <p:txBody>
          <a:bodyPr/>
          <a:lstStyle/>
          <a:p>
            <a:pPr>
              <a:buFont typeface="Wingdings" panose="05000000000000000000" pitchFamily="2" charset="2"/>
              <a:buChar char="Ø"/>
            </a:pPr>
            <a:r>
              <a:rPr lang="en-US" altLang="zh-CN" dirty="0"/>
              <a:t>6. 1  </a:t>
            </a:r>
            <a:r>
              <a:rPr lang="zh-CN" altLang="en-US" dirty="0"/>
              <a:t>处 理 器 概 述</a:t>
            </a:r>
          </a:p>
          <a:p>
            <a:pPr>
              <a:buFont typeface="Wingdings" panose="05000000000000000000" pitchFamily="2" charset="2"/>
              <a:buChar char="Ø"/>
            </a:pPr>
            <a:r>
              <a:rPr lang="en-US" altLang="zh-CN" dirty="0"/>
              <a:t>6. 2 MIPS </a:t>
            </a:r>
            <a:r>
              <a:rPr lang="zh-CN" altLang="en-US" dirty="0"/>
              <a:t>模型机的基本构成</a:t>
            </a:r>
          </a:p>
          <a:p>
            <a:pPr>
              <a:buFont typeface="Wingdings" panose="05000000000000000000" pitchFamily="2" charset="2"/>
              <a:buChar char="Ø"/>
            </a:pPr>
            <a:r>
              <a:rPr lang="en-US" altLang="zh-CN" dirty="0"/>
              <a:t>6. 3  </a:t>
            </a:r>
            <a:r>
              <a:rPr lang="zh-CN" altLang="en-US" dirty="0"/>
              <a:t>建立模型机的数据通路</a:t>
            </a:r>
          </a:p>
          <a:p>
            <a:pPr>
              <a:buFont typeface="Wingdings" panose="05000000000000000000" pitchFamily="2" charset="2"/>
              <a:buChar char="Ø"/>
            </a:pPr>
            <a:r>
              <a:rPr lang="en-US" altLang="zh-CN" dirty="0"/>
              <a:t>6. 4  </a:t>
            </a:r>
            <a:r>
              <a:rPr lang="zh-CN" altLang="en-US" dirty="0"/>
              <a:t>控制器的实现</a:t>
            </a:r>
          </a:p>
          <a:p>
            <a:pPr>
              <a:buFont typeface="Wingdings" panose="05000000000000000000" pitchFamily="2" charset="2"/>
              <a:buChar char="Ø"/>
            </a:pPr>
            <a:r>
              <a:rPr lang="en-US" altLang="zh-CN" dirty="0"/>
              <a:t>6. 5  </a:t>
            </a:r>
            <a:r>
              <a:rPr lang="zh-CN" altLang="en-US" dirty="0"/>
              <a:t>多周期 </a:t>
            </a:r>
            <a:r>
              <a:rPr lang="en-US" altLang="zh-CN" dirty="0"/>
              <a:t>CPU</a:t>
            </a:r>
          </a:p>
          <a:p>
            <a:pPr>
              <a:buFont typeface="Wingdings" panose="05000000000000000000" pitchFamily="2" charset="2"/>
              <a:buChar char="Ø"/>
            </a:pPr>
            <a:r>
              <a:rPr lang="en-US" altLang="zh-CN" dirty="0"/>
              <a:t>6. 6  </a:t>
            </a:r>
            <a:r>
              <a:rPr lang="zh-CN" altLang="en-US" dirty="0"/>
              <a:t>流水线 </a:t>
            </a:r>
            <a:r>
              <a:rPr lang="en-US" altLang="zh-CN" dirty="0"/>
              <a:t>CPU</a:t>
            </a:r>
          </a:p>
        </p:txBody>
      </p:sp>
      <p:sp>
        <p:nvSpPr>
          <p:cNvPr id="3" name="矩形 2">
            <a:extLst>
              <a:ext uri="{FF2B5EF4-FFF2-40B4-BE49-F238E27FC236}">
                <a16:creationId xmlns:a16="http://schemas.microsoft.com/office/drawing/2014/main" id="{D5D67CA4-03D2-4867-8379-5DE67C6D1C43}"/>
              </a:ext>
            </a:extLst>
          </p:cNvPr>
          <p:cNvSpPr/>
          <p:nvPr/>
        </p:nvSpPr>
        <p:spPr>
          <a:xfrm>
            <a:off x="1403648" y="1844824"/>
            <a:ext cx="5381601"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lvl="0" eaLnBrk="0" hangingPunct="0">
              <a:spcBef>
                <a:spcPct val="20000"/>
              </a:spcBef>
              <a:defRPr/>
            </a:pPr>
            <a:r>
              <a:rPr lang="en-US" altLang="zh-CN" sz="3200" kern="0" dirty="0">
                <a:solidFill>
                  <a:srgbClr val="000000"/>
                </a:solidFill>
              </a:rPr>
              <a:t>6. 2 MIPS </a:t>
            </a:r>
            <a:r>
              <a:rPr lang="zh-CN" altLang="en-US" sz="3200" kern="0" dirty="0">
                <a:solidFill>
                  <a:srgbClr val="000000"/>
                </a:solidFill>
              </a:rPr>
              <a:t>模型机的基本构成</a:t>
            </a:r>
          </a:p>
        </p:txBody>
      </p:sp>
    </p:spTree>
    <p:extLst>
      <p:ext uri="{BB962C8B-B14F-4D97-AF65-F5344CB8AC3E}">
        <p14:creationId xmlns:p14="http://schemas.microsoft.com/office/powerpoint/2010/main" val="3474811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2 MIPS </a:t>
            </a:r>
            <a:r>
              <a:rPr lang="zh-CN" altLang="en-US" dirty="0"/>
              <a:t>模型机的基本构成</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6.2.1</a:t>
            </a:r>
            <a:r>
              <a:rPr lang="zh-CN" altLang="en-US" dirty="0"/>
              <a:t>模型机的基本结构</a:t>
            </a:r>
            <a:endParaRPr lang="en-US" altLang="zh-CN" dirty="0"/>
          </a:p>
          <a:p>
            <a:pPr>
              <a:lnSpc>
                <a:spcPct val="150000"/>
              </a:lnSpc>
              <a:spcBef>
                <a:spcPts val="1200"/>
              </a:spcBef>
              <a:defRPr/>
            </a:pPr>
            <a:r>
              <a:rPr lang="en-US" altLang="zh-CN" dirty="0"/>
              <a:t>6.2.2</a:t>
            </a:r>
            <a:r>
              <a:rPr lang="zh-CN" altLang="en-US" dirty="0"/>
              <a:t>模型机主要功能部件</a:t>
            </a:r>
            <a:endParaRPr lang="en-US" altLang="zh-CN" dirty="0"/>
          </a:p>
        </p:txBody>
      </p:sp>
      <p:sp>
        <p:nvSpPr>
          <p:cNvPr id="4" name="矩形 3">
            <a:extLst>
              <a:ext uri="{FF2B5EF4-FFF2-40B4-BE49-F238E27FC236}">
                <a16:creationId xmlns:a16="http://schemas.microsoft.com/office/drawing/2014/main" id="{9D4009A7-808A-444D-8F86-716C47410EE7}"/>
              </a:ext>
            </a:extLst>
          </p:cNvPr>
          <p:cNvSpPr/>
          <p:nvPr/>
        </p:nvSpPr>
        <p:spPr>
          <a:xfrm>
            <a:off x="539552" y="1628800"/>
            <a:ext cx="5544616"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6.2.1</a:t>
            </a:r>
            <a:r>
              <a:rPr lang="zh-CN" altLang="en-US" sz="3200" kern="0" dirty="0">
                <a:solidFill>
                  <a:srgbClr val="000000"/>
                </a:solidFill>
              </a:rPr>
              <a:t>模型机的基本结构</a:t>
            </a:r>
          </a:p>
        </p:txBody>
      </p:sp>
    </p:spTree>
    <p:extLst>
      <p:ext uri="{BB962C8B-B14F-4D97-AF65-F5344CB8AC3E}">
        <p14:creationId xmlns:p14="http://schemas.microsoft.com/office/powerpoint/2010/main" val="160719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6.2.1</a:t>
            </a:r>
            <a:r>
              <a:rPr lang="zh-CN" altLang="en-US" b="1" dirty="0"/>
              <a:t>模型机的基本结构</a:t>
            </a:r>
          </a:p>
        </p:txBody>
      </p:sp>
      <p:sp>
        <p:nvSpPr>
          <p:cNvPr id="2" name="内容占位符 1">
            <a:extLst>
              <a:ext uri="{FF2B5EF4-FFF2-40B4-BE49-F238E27FC236}">
                <a16:creationId xmlns:a16="http://schemas.microsoft.com/office/drawing/2014/main" id="{491E753D-E7AC-4CD0-AFF9-7D57F430C243}"/>
              </a:ext>
            </a:extLst>
          </p:cNvPr>
          <p:cNvSpPr>
            <a:spLocks noGrp="1"/>
          </p:cNvSpPr>
          <p:nvPr>
            <p:ph idx="1"/>
          </p:nvPr>
        </p:nvSpPr>
        <p:spPr>
          <a:xfrm>
            <a:off x="215516" y="731837"/>
            <a:ext cx="8712968" cy="5760640"/>
          </a:xfrm>
        </p:spPr>
        <p:txBody>
          <a:bodyPr/>
          <a:lstStyle/>
          <a:p>
            <a:r>
              <a:rPr lang="zh-CN" altLang="en-US" sz="2800" dirty="0">
                <a:latin typeface="微软雅黑" panose="020B0503020204020204" pitchFamily="34" charset="-122"/>
                <a:ea typeface="微软雅黑" panose="020B0503020204020204" pitchFamily="34" charset="-122"/>
              </a:rPr>
              <a:t>模型机执行的</a:t>
            </a:r>
            <a:r>
              <a:rPr lang="en-US" altLang="zh-CN" sz="2800" dirty="0">
                <a:latin typeface="微软雅黑" panose="020B0503020204020204" pitchFamily="34" charset="-122"/>
                <a:ea typeface="微软雅黑" panose="020B0503020204020204" pitchFamily="34" charset="-122"/>
              </a:rPr>
              <a:t>8</a:t>
            </a:r>
            <a:r>
              <a:rPr lang="zh-CN" altLang="en-US" sz="2800" dirty="0">
                <a:latin typeface="微软雅黑" panose="020B0503020204020204" pitchFamily="34" charset="-122"/>
                <a:ea typeface="微软雅黑" panose="020B0503020204020204" pitchFamily="34" charset="-122"/>
              </a:rPr>
              <a:t>条</a:t>
            </a:r>
            <a:r>
              <a:rPr lang="en-US" altLang="zh-CN" sz="2800" dirty="0">
                <a:latin typeface="微软雅黑" panose="020B0503020204020204" pitchFamily="34" charset="-122"/>
                <a:ea typeface="微软雅黑" panose="020B0503020204020204" pitchFamily="34" charset="-122"/>
              </a:rPr>
              <a:t>MIPS32</a:t>
            </a:r>
            <a:r>
              <a:rPr lang="zh-CN" altLang="en-US" sz="2800" dirty="0">
                <a:latin typeface="微软雅黑" panose="020B0503020204020204" pitchFamily="34" charset="-122"/>
                <a:ea typeface="微软雅黑" panose="020B0503020204020204" pitchFamily="34" charset="-122"/>
              </a:rPr>
              <a:t>指令：</a:t>
            </a:r>
          </a:p>
          <a:p>
            <a:pPr lvl="1"/>
            <a:r>
              <a:rPr lang="zh-CN" altLang="en-US" dirty="0">
                <a:solidFill>
                  <a:srgbClr val="FF0000"/>
                </a:solidFill>
                <a:latin typeface="微软雅黑" panose="020B0503020204020204" pitchFamily="34" charset="-122"/>
                <a:ea typeface="微软雅黑" panose="020B0503020204020204" pitchFamily="34" charset="-122"/>
              </a:rPr>
              <a:t>基本算术逻辑运算指令</a:t>
            </a:r>
          </a:p>
          <a:p>
            <a:pPr lvl="2"/>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addu</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rd</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rs</a:t>
            </a:r>
            <a:r>
              <a:rPr lang="en-US" altLang="zh-CN" dirty="0">
                <a:latin typeface="微软雅黑" panose="020B0503020204020204" pitchFamily="34" charset="-122"/>
                <a:ea typeface="微软雅黑" panose="020B0503020204020204" pitchFamily="34" charset="-122"/>
              </a:rPr>
              <a:t>, rt</a:t>
            </a:r>
          </a:p>
          <a:p>
            <a:pPr lvl="2"/>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subu</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rd</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rs</a:t>
            </a:r>
            <a:r>
              <a:rPr lang="en-US" altLang="zh-CN" dirty="0">
                <a:latin typeface="微软雅黑" panose="020B0503020204020204" pitchFamily="34" charset="-122"/>
                <a:ea typeface="微软雅黑" panose="020B0503020204020204" pitchFamily="34" charset="-122"/>
              </a:rPr>
              <a:t>, rt</a:t>
            </a:r>
          </a:p>
          <a:p>
            <a:pPr lvl="2"/>
            <a:r>
              <a:rPr lang="en-US" altLang="zh-CN" dirty="0">
                <a:latin typeface="微软雅黑" panose="020B0503020204020204" pitchFamily="34" charset="-122"/>
                <a:ea typeface="微软雅黑" panose="020B0503020204020204" pitchFamily="34" charset="-122"/>
              </a:rPr>
              <a:t>  	and  </a:t>
            </a:r>
            <a:r>
              <a:rPr lang="en-US" altLang="zh-CN" dirty="0" err="1">
                <a:latin typeface="微软雅黑" panose="020B0503020204020204" pitchFamily="34" charset="-122"/>
                <a:ea typeface="微软雅黑" panose="020B0503020204020204" pitchFamily="34" charset="-122"/>
              </a:rPr>
              <a:t>rd</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rs</a:t>
            </a:r>
            <a:r>
              <a:rPr lang="en-US" altLang="zh-CN" dirty="0">
                <a:latin typeface="微软雅黑" panose="020B0503020204020204" pitchFamily="34" charset="-122"/>
                <a:ea typeface="微软雅黑" panose="020B0503020204020204" pitchFamily="34" charset="-122"/>
              </a:rPr>
              <a:t>, rt</a:t>
            </a:r>
          </a:p>
          <a:p>
            <a:pPr lvl="2"/>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addiu</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rd</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rs</a:t>
            </a:r>
            <a:r>
              <a:rPr lang="en-US" altLang="zh-CN" dirty="0">
                <a:latin typeface="微软雅黑" panose="020B0503020204020204" pitchFamily="34" charset="-122"/>
                <a:ea typeface="微软雅黑" panose="020B0503020204020204" pitchFamily="34" charset="-122"/>
              </a:rPr>
              <a:t>, imm16</a:t>
            </a:r>
          </a:p>
          <a:p>
            <a:pPr lvl="1"/>
            <a:r>
              <a:rPr lang="zh-CN" altLang="en-US" dirty="0">
                <a:solidFill>
                  <a:srgbClr val="FF0000"/>
                </a:solidFill>
                <a:latin typeface="微软雅黑" panose="020B0503020204020204" pitchFamily="34" charset="-122"/>
                <a:ea typeface="微软雅黑" panose="020B0503020204020204" pitchFamily="34" charset="-122"/>
              </a:rPr>
              <a:t>基本程序控制转移指令</a:t>
            </a:r>
          </a:p>
          <a:p>
            <a:pPr lvl="2"/>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bne</a:t>
            </a:r>
            <a:r>
              <a:rPr lang="en-US" altLang="zh-CN" dirty="0">
                <a:latin typeface="微软雅黑" panose="020B0503020204020204" pitchFamily="34" charset="-122"/>
                <a:ea typeface="微软雅黑" panose="020B0503020204020204" pitchFamily="34" charset="-122"/>
              </a:rPr>
              <a:t>  rs,rt,imm16</a:t>
            </a:r>
          </a:p>
          <a:p>
            <a:pPr lvl="2"/>
            <a:r>
              <a:rPr lang="en-US" altLang="zh-CN" dirty="0">
                <a:latin typeface="微软雅黑" panose="020B0503020204020204" pitchFamily="34" charset="-122"/>
                <a:ea typeface="微软雅黑" panose="020B0503020204020204" pitchFamily="34" charset="-122"/>
              </a:rPr>
              <a:t>   j target</a:t>
            </a:r>
            <a:endParaRPr lang="zh-CN" altLang="en-US" dirty="0">
              <a:latin typeface="微软雅黑" panose="020B0503020204020204" pitchFamily="34" charset="-122"/>
              <a:ea typeface="微软雅黑" panose="020B0503020204020204" pitchFamily="34" charset="-122"/>
            </a:endParaRPr>
          </a:p>
          <a:p>
            <a:pPr lvl="1"/>
            <a:r>
              <a:rPr lang="zh-CN" altLang="en-US" dirty="0">
                <a:solidFill>
                  <a:srgbClr val="FF0000"/>
                </a:solidFill>
                <a:latin typeface="微软雅黑" panose="020B0503020204020204" pitchFamily="34" charset="-122"/>
                <a:ea typeface="微软雅黑" panose="020B0503020204020204" pitchFamily="34" charset="-122"/>
              </a:rPr>
              <a:t>基本数据存取指令</a:t>
            </a:r>
          </a:p>
          <a:p>
            <a:pPr lvl="2"/>
            <a:r>
              <a:rPr lang="en-US" altLang="zh-CN" dirty="0" err="1">
                <a:latin typeface="微软雅黑" panose="020B0503020204020204" pitchFamily="34" charset="-122"/>
                <a:ea typeface="微软雅黑" panose="020B0503020204020204" pitchFamily="34" charset="-122"/>
              </a:rPr>
              <a:t>sw</a:t>
            </a:r>
            <a:r>
              <a:rPr lang="en-US" altLang="zh-CN" dirty="0">
                <a:latin typeface="微软雅黑" panose="020B0503020204020204" pitchFamily="34" charset="-122"/>
                <a:ea typeface="微软雅黑" panose="020B0503020204020204" pitchFamily="34" charset="-122"/>
              </a:rPr>
              <a:t> rs,rt,imm16</a:t>
            </a:r>
          </a:p>
          <a:p>
            <a:pPr lvl="2"/>
            <a:r>
              <a:rPr lang="en-US" altLang="zh-CN" dirty="0" err="1">
                <a:latin typeface="微软雅黑" panose="020B0503020204020204" pitchFamily="34" charset="-122"/>
                <a:ea typeface="微软雅黑" panose="020B0503020204020204" pitchFamily="34" charset="-122"/>
              </a:rPr>
              <a:t>lw</a:t>
            </a:r>
            <a:r>
              <a:rPr lang="en-US" altLang="zh-CN" dirty="0">
                <a:latin typeface="微软雅黑" panose="020B0503020204020204" pitchFamily="34" charset="-122"/>
                <a:ea typeface="微软雅黑" panose="020B0503020204020204" pitchFamily="34" charset="-122"/>
              </a:rPr>
              <a:t>  rs,rt,imm16</a:t>
            </a:r>
            <a:endParaRPr lang="zh-CN" altLang="en-US" dirty="0">
              <a:latin typeface="微软雅黑" panose="020B0503020204020204" pitchFamily="34" charset="-122"/>
              <a:ea typeface="微软雅黑" panose="020B0503020204020204" pitchFamily="34" charset="-122"/>
            </a:endParaRPr>
          </a:p>
          <a:p>
            <a:pPr marL="0" indent="0">
              <a:buNone/>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534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MIPS32 CPU </a:t>
            </a:r>
            <a:r>
              <a:rPr lang="zh-CN" altLang="en-US" dirty="0"/>
              <a:t>典型指令</a:t>
            </a:r>
          </a:p>
        </p:txBody>
      </p:sp>
      <p:graphicFrame>
        <p:nvGraphicFramePr>
          <p:cNvPr id="4" name="表格 3"/>
          <p:cNvGraphicFramePr>
            <a:graphicFrameLocks noGrp="1"/>
          </p:cNvGraphicFramePr>
          <p:nvPr>
            <p:extLst>
              <p:ext uri="{D42A27DB-BD31-4B8C-83A1-F6EECF244321}">
                <p14:modId xmlns:p14="http://schemas.microsoft.com/office/powerpoint/2010/main" val="1606259413"/>
              </p:ext>
            </p:extLst>
          </p:nvPr>
        </p:nvGraphicFramePr>
        <p:xfrm>
          <a:off x="182932" y="1025067"/>
          <a:ext cx="8778135" cy="4807865"/>
        </p:xfrm>
        <a:graphic>
          <a:graphicData uri="http://schemas.openxmlformats.org/drawingml/2006/table">
            <a:tbl>
              <a:tblPr firstRow="1" bandRow="1">
                <a:tableStyleId>{21E4AEA4-8DFA-4A89-87EB-49C32662AFE0}</a:tableStyleId>
              </a:tblPr>
              <a:tblGrid>
                <a:gridCol w="572644">
                  <a:extLst>
                    <a:ext uri="{9D8B030D-6E8A-4147-A177-3AD203B41FA5}">
                      <a16:colId xmlns:a16="http://schemas.microsoft.com/office/drawing/2014/main" val="4209437601"/>
                    </a:ext>
                  </a:extLst>
                </a:gridCol>
                <a:gridCol w="2736304">
                  <a:extLst>
                    <a:ext uri="{9D8B030D-6E8A-4147-A177-3AD203B41FA5}">
                      <a16:colId xmlns:a16="http://schemas.microsoft.com/office/drawing/2014/main" val="3305609827"/>
                    </a:ext>
                  </a:extLst>
                </a:gridCol>
                <a:gridCol w="5469187">
                  <a:extLst>
                    <a:ext uri="{9D8B030D-6E8A-4147-A177-3AD203B41FA5}">
                      <a16:colId xmlns:a16="http://schemas.microsoft.com/office/drawing/2014/main" val="330285098"/>
                    </a:ext>
                  </a:extLst>
                </a:gridCol>
              </a:tblGrid>
              <a:tr h="436505">
                <a:tc>
                  <a:txBody>
                    <a:bodyPr/>
                    <a:lstStyle/>
                    <a:p>
                      <a:pPr algn="l"/>
                      <a:r>
                        <a:rPr lang="en-US" altLang="zh-CN" sz="1700" dirty="0"/>
                        <a:t>#</a:t>
                      </a:r>
                      <a:endParaRPr lang="zh-CN" altLang="en-US" sz="1700" dirty="0">
                        <a:solidFill>
                          <a:srgbClr val="FF0000"/>
                        </a:solidFill>
                        <a:latin typeface="微软雅黑" panose="020B0503020204020204" pitchFamily="34" charset="-122"/>
                        <a:ea typeface="微软雅黑" panose="020B0503020204020204" pitchFamily="34" charset="-122"/>
                      </a:endParaRPr>
                    </a:p>
                  </a:txBody>
                  <a:tcPr marL="65024" marR="65024" marT="32512" marB="32512"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700" dirty="0"/>
                        <a:t>指令</a:t>
                      </a:r>
                      <a:endParaRPr lang="zh-CN" altLang="en-US" sz="1700" dirty="0">
                        <a:solidFill>
                          <a:srgbClr val="FF0000"/>
                        </a:solidFill>
                        <a:latin typeface="微软雅黑" panose="020B0503020204020204" pitchFamily="34" charset="-122"/>
                        <a:ea typeface="微软雅黑" panose="020B0503020204020204" pitchFamily="34" charset="-122"/>
                      </a:endParaRPr>
                    </a:p>
                  </a:txBody>
                  <a:tcPr marL="65024" marR="65024" marT="32512" marB="32512"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700" dirty="0"/>
                        <a:t>指令功能 </a:t>
                      </a:r>
                      <a:r>
                        <a:rPr lang="en-US" altLang="zh-CN" sz="1700" dirty="0"/>
                        <a:t>(RTL</a:t>
                      </a:r>
                      <a:r>
                        <a:rPr lang="zh-CN" altLang="en-US" sz="1700" dirty="0"/>
                        <a:t>描述</a:t>
                      </a:r>
                      <a:r>
                        <a:rPr lang="en-US" altLang="zh-CN" sz="1700" dirty="0"/>
                        <a:t>)</a:t>
                      </a:r>
                      <a:endParaRPr lang="zh-CN" altLang="en-US" sz="1700" dirty="0">
                        <a:solidFill>
                          <a:srgbClr val="FF0000"/>
                        </a:solidFill>
                        <a:latin typeface="微软雅黑" panose="020B0503020204020204" pitchFamily="34" charset="-122"/>
                        <a:ea typeface="微软雅黑" panose="020B0503020204020204" pitchFamily="34" charset="-122"/>
                      </a:endParaRPr>
                    </a:p>
                  </a:txBody>
                  <a:tcPr marL="65024" marR="65024" marT="32512" marB="32512"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042031"/>
                  </a:ext>
                </a:extLst>
              </a:tr>
              <a:tr h="546420">
                <a:tc>
                  <a:txBody>
                    <a:bodyPr/>
                    <a:lstStyle/>
                    <a:p>
                      <a:pPr algn="l">
                        <a:lnSpc>
                          <a:spcPct val="150000"/>
                        </a:lnSpc>
                      </a:pPr>
                      <a:r>
                        <a:rPr lang="en-US" altLang="zh-CN" sz="1700" kern="1200" dirty="0">
                          <a:sym typeface="Wingdings" panose="05000000000000000000" pitchFamily="2" charset="2"/>
                        </a:rPr>
                        <a:t>1</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err="1"/>
                        <a:t>addu</a:t>
                      </a:r>
                      <a:r>
                        <a:rPr lang="en-US" altLang="zh-CN" sz="1700" kern="1200" dirty="0"/>
                        <a:t> </a:t>
                      </a:r>
                      <a:r>
                        <a:rPr lang="en-US" altLang="zh-CN" sz="1700" kern="1200" dirty="0" err="1"/>
                        <a:t>rd,rs,rt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8890" algn="ctr" defTabSz="914400" rtl="0" eaLnBrk="1" latinLnBrk="0" hangingPunct="1">
                        <a:lnSpc>
                          <a:spcPct val="150000"/>
                        </a:lnSpc>
                        <a:spcAft>
                          <a:spcPts val="0"/>
                        </a:spcAft>
                      </a:pPr>
                      <a:r>
                        <a:rPr lang="pt-BR" sz="1700" kern="1200" dirty="0"/>
                        <a:t>R[rd] ← R[rs] + R[rt]</a:t>
                      </a:r>
                      <a:endParaRPr lang="zh-CN" altLang="en-US" sz="17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917356"/>
                  </a:ext>
                </a:extLst>
              </a:tr>
              <a:tr h="546420">
                <a:tc>
                  <a:txBody>
                    <a:bodyPr/>
                    <a:lstStyle/>
                    <a:p>
                      <a:pPr algn="l">
                        <a:lnSpc>
                          <a:spcPct val="150000"/>
                        </a:lnSpc>
                      </a:pPr>
                      <a:r>
                        <a:rPr lang="en-US" altLang="zh-CN" sz="1700" kern="1200" dirty="0">
                          <a:sym typeface="Wingdings" panose="05000000000000000000" pitchFamily="2" charset="2"/>
                        </a:rPr>
                        <a:t>2</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err="1"/>
                        <a:t>subu</a:t>
                      </a:r>
                      <a:r>
                        <a:rPr lang="en-US" altLang="zh-CN" sz="1700" kern="1200" dirty="0"/>
                        <a:t> </a:t>
                      </a:r>
                      <a:r>
                        <a:rPr lang="en-US" altLang="zh-CN" sz="1700" kern="1200" dirty="0" err="1"/>
                        <a:t>rd,rs,rt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lang="pt-BR" altLang="zh-CN" sz="1700" kern="1200" dirty="0"/>
                        <a:t>R[rd] ← R[rs] </a:t>
                      </a:r>
                      <a:r>
                        <a:rPr lang="en-US" altLang="zh-CN" sz="1700" kern="1200" dirty="0"/>
                        <a:t>-</a:t>
                      </a:r>
                      <a:r>
                        <a:rPr lang="pt-BR" altLang="zh-CN" sz="1700" kern="1200" dirty="0"/>
                        <a:t> R[rt]</a:t>
                      </a:r>
                      <a:endParaRPr lang="pt-BR"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22294"/>
                  </a:ext>
                </a:extLst>
              </a:tr>
              <a:tr h="546420">
                <a:tc>
                  <a:txBody>
                    <a:bodyPr/>
                    <a:lstStyle/>
                    <a:p>
                      <a:pPr algn="l">
                        <a:lnSpc>
                          <a:spcPct val="150000"/>
                        </a:lnSpc>
                      </a:pPr>
                      <a:r>
                        <a:rPr lang="en-US" altLang="zh-CN" sz="1700" kern="1200" dirty="0">
                          <a:sym typeface="Wingdings" panose="05000000000000000000" pitchFamily="2" charset="2"/>
                        </a:rPr>
                        <a:t>3</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a:t>and </a:t>
                      </a:r>
                      <a:r>
                        <a:rPr lang="en-US" altLang="zh-CN" sz="1700" kern="1200" dirty="0" err="1"/>
                        <a:t>rd,rs,rt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lang="pt-BR" altLang="zh-CN" sz="1700" kern="1200" dirty="0"/>
                        <a:t>R[rd] ← R[rs] </a:t>
                      </a:r>
                      <a:r>
                        <a:rPr lang="en-US" altLang="zh-CN" sz="1700" kern="1200" dirty="0"/>
                        <a:t>&amp;</a:t>
                      </a:r>
                      <a:r>
                        <a:rPr lang="pt-BR" altLang="zh-CN" sz="1700" kern="1200" dirty="0"/>
                        <a:t>R[rt]</a:t>
                      </a:r>
                      <a:endParaRPr lang="pt-BR"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383525"/>
                  </a:ext>
                </a:extLst>
              </a:tr>
              <a:tr h="546420">
                <a:tc>
                  <a:txBody>
                    <a:bodyPr/>
                    <a:lstStyle/>
                    <a:p>
                      <a:pPr algn="l">
                        <a:lnSpc>
                          <a:spcPct val="150000"/>
                        </a:lnSpc>
                      </a:pPr>
                      <a:r>
                        <a:rPr lang="en-US" altLang="zh-CN" sz="1700" kern="1200" dirty="0">
                          <a:sym typeface="Wingdings" panose="05000000000000000000" pitchFamily="2" charset="2"/>
                        </a:rPr>
                        <a:t>4</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err="1">
                          <a:sym typeface="Wingdings" panose="05000000000000000000" pitchFamily="2" charset="2"/>
                        </a:rPr>
                        <a:t>addiu</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rd</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rs</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imm</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kumimoji="0" lang="pt-BR" altLang="zh-CN" sz="1700" u="none" strike="noStrike" kern="1200" cap="none" spc="0" normalizeH="0" baseline="0" noProof="0" dirty="0">
                          <a:ln>
                            <a:noFill/>
                          </a:ln>
                          <a:effectLst/>
                          <a:uLnTx/>
                          <a:uFillTx/>
                        </a:rPr>
                        <a:t>R[rd] ← R[rs] + </a:t>
                      </a:r>
                      <a:r>
                        <a:rPr kumimoji="0" lang="en-US" altLang="zh-CN" sz="1700" u="none" strike="noStrike" kern="1200" cap="none" spc="0" normalizeH="0" baseline="0" noProof="0" dirty="0" err="1">
                          <a:ln>
                            <a:noFill/>
                          </a:ln>
                          <a:effectLst/>
                          <a:uLnTx/>
                          <a:uFillTx/>
                        </a:rPr>
                        <a:t>ext</a:t>
                      </a:r>
                      <a:r>
                        <a:rPr kumimoji="0" lang="zh-CN" altLang="en-US" sz="1700" u="none" strike="noStrike" kern="1200" cap="none" spc="0" normalizeH="0" baseline="0" noProof="0" dirty="0">
                          <a:ln>
                            <a:noFill/>
                          </a:ln>
                          <a:effectLst/>
                          <a:uLnTx/>
                          <a:uFillTx/>
                        </a:rPr>
                        <a:t>（</a:t>
                      </a:r>
                      <a:r>
                        <a:rPr kumimoji="0" lang="en-US" altLang="zh-CN" sz="1700" u="none" strike="noStrike" kern="1200" cap="none" spc="0" normalizeH="0" baseline="0" noProof="0" dirty="0" err="1">
                          <a:ln>
                            <a:noFill/>
                          </a:ln>
                          <a:effectLst/>
                          <a:uLnTx/>
                          <a:uFillTx/>
                        </a:rPr>
                        <a:t>imm</a:t>
                      </a:r>
                      <a:r>
                        <a:rPr kumimoji="0" lang="zh-CN" altLang="en-US" sz="1700" u="none" strike="noStrike" kern="1200" cap="none" spc="0" normalizeH="0" baseline="0" noProof="0" dirty="0">
                          <a:ln>
                            <a:noFill/>
                          </a:ln>
                          <a:effectLst/>
                          <a:uLnTx/>
                          <a:uFillTx/>
                        </a:rPr>
                        <a:t>）</a:t>
                      </a:r>
                      <a:endParaRPr lang="zh-CN" altLang="en-US" sz="17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6167985"/>
                  </a:ext>
                </a:extLst>
              </a:tr>
              <a:tr h="546420">
                <a:tc>
                  <a:txBody>
                    <a:bodyPr/>
                    <a:lstStyle/>
                    <a:p>
                      <a:pPr algn="l">
                        <a:lnSpc>
                          <a:spcPct val="150000"/>
                        </a:lnSpc>
                      </a:pPr>
                      <a:r>
                        <a:rPr lang="en-US" altLang="zh-CN" sz="1700" kern="1200" dirty="0">
                          <a:sym typeface="Wingdings" panose="05000000000000000000" pitchFamily="2" charset="2"/>
                        </a:rPr>
                        <a:t>5</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err="1">
                          <a:sym typeface="Wingdings" panose="05000000000000000000" pitchFamily="2" charset="2"/>
                        </a:rPr>
                        <a:t>lw</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rt,imm</a:t>
                      </a:r>
                      <a:r>
                        <a:rPr lang="en-US" altLang="zh-CN" sz="1700" kern="1200" dirty="0">
                          <a:sym typeface="Wingdings" panose="05000000000000000000" pitchFamily="2" charset="2"/>
                        </a:rPr>
                        <a:t>(</a:t>
                      </a:r>
                      <a:r>
                        <a:rPr lang="en-US" altLang="zh-CN" sz="1700" kern="1200" dirty="0" err="1">
                          <a:sym typeface="Wingdings" panose="05000000000000000000" pitchFamily="2" charset="2"/>
                        </a:rPr>
                        <a:t>rs</a:t>
                      </a:r>
                      <a:r>
                        <a:rPr lang="en-US" altLang="zh-CN" sz="1700" kern="1200" dirty="0">
                          <a:sym typeface="Wingdings" panose="05000000000000000000" pitchFamily="2" charset="2"/>
                        </a:rPr>
                        <a: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lang="pt-BR" altLang="zh-CN" sz="1700" kern="1200" dirty="0"/>
                        <a:t>R[rt] ← M[R[rs] + SignExt(imm)</a:t>
                      </a:r>
                      <a:endParaRPr lang="zh-CN" altLang="en-US" sz="17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6047709"/>
                  </a:ext>
                </a:extLst>
              </a:tr>
              <a:tr h="546420">
                <a:tc>
                  <a:txBody>
                    <a:bodyPr/>
                    <a:lstStyle/>
                    <a:p>
                      <a:pPr algn="l">
                        <a:lnSpc>
                          <a:spcPct val="150000"/>
                        </a:lnSpc>
                      </a:pPr>
                      <a:r>
                        <a:rPr lang="en-US" altLang="zh-CN" sz="1700" kern="1200" dirty="0">
                          <a:sym typeface="Wingdings" panose="05000000000000000000" pitchFamily="2" charset="2"/>
                        </a:rPr>
                        <a:t>6</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err="1">
                          <a:sym typeface="Wingdings" panose="05000000000000000000" pitchFamily="2" charset="2"/>
                        </a:rPr>
                        <a:t>sw</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rt,imm</a:t>
                      </a:r>
                      <a:r>
                        <a:rPr lang="en-US" altLang="zh-CN" sz="1700" kern="1200" dirty="0">
                          <a:sym typeface="Wingdings" panose="05000000000000000000" pitchFamily="2" charset="2"/>
                        </a:rPr>
                        <a:t>(</a:t>
                      </a:r>
                      <a:r>
                        <a:rPr lang="en-US" altLang="zh-CN" sz="1700" kern="1200" dirty="0" err="1">
                          <a:sym typeface="Wingdings" panose="05000000000000000000" pitchFamily="2" charset="2"/>
                        </a:rPr>
                        <a:t>rs</a:t>
                      </a:r>
                      <a:r>
                        <a:rPr lang="en-US" altLang="zh-CN" sz="1700" kern="1200" dirty="0">
                          <a:sym typeface="Wingdings" panose="05000000000000000000" pitchFamily="2" charset="2"/>
                        </a:rPr>
                        <a: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8890" algn="ctr" defTabSz="914400" rtl="0" eaLnBrk="1" latinLnBrk="0" hangingPunct="1">
                        <a:lnSpc>
                          <a:spcPct val="150000"/>
                        </a:lnSpc>
                        <a:spcAft>
                          <a:spcPts val="0"/>
                        </a:spcAft>
                      </a:pPr>
                      <a:r>
                        <a:rPr lang="pt-BR" sz="1700" kern="1200" dirty="0"/>
                        <a:t>M[R[rs] + SignExt(imm)]← R[rt]</a:t>
                      </a:r>
                      <a:endParaRPr lang="zh-CN" altLang="en-US" sz="17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1846350"/>
                  </a:ext>
                </a:extLst>
              </a:tr>
              <a:tr h="54642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700" kern="1200" dirty="0">
                          <a:sym typeface="Wingdings" panose="05000000000000000000" pitchFamily="2" charset="2"/>
                        </a:rPr>
                        <a:t>7</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700" kern="1200" dirty="0" err="1">
                          <a:sym typeface="Wingdings" panose="05000000000000000000" pitchFamily="2" charset="2"/>
                        </a:rPr>
                        <a:t>bne</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rs,rt,imm</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8890" algn="ctr" defTabSz="914400" rtl="0" eaLnBrk="1" latinLnBrk="0" hangingPunct="1">
                        <a:lnSpc>
                          <a:spcPct val="150000"/>
                        </a:lnSpc>
                        <a:spcAft>
                          <a:spcPts val="0"/>
                        </a:spcAft>
                      </a:pPr>
                      <a:r>
                        <a:rPr lang="en-US" sz="1700" kern="1200" dirty="0"/>
                        <a:t>if(R[</a:t>
                      </a:r>
                      <a:r>
                        <a:rPr lang="en-US" sz="1700" kern="1200" dirty="0" err="1"/>
                        <a:t>rs</a:t>
                      </a:r>
                      <a:r>
                        <a:rPr lang="en-US" sz="1700" kern="1200" dirty="0"/>
                        <a:t>]</a:t>
                      </a:r>
                      <a:r>
                        <a:rPr lang="zh-CN" altLang="en-US" sz="1700" kern="1200" dirty="0"/>
                        <a:t>≠</a:t>
                      </a:r>
                      <a:r>
                        <a:rPr lang="en-US" sz="1700" kern="1200" dirty="0"/>
                        <a:t>R[rt]) PC←PC+4+SignExt(</a:t>
                      </a:r>
                      <a:r>
                        <a:rPr lang="en-US" sz="1700" kern="1200" dirty="0" err="1"/>
                        <a:t>imm</a:t>
                      </a:r>
                      <a:r>
                        <a:rPr lang="en-US" sz="1700" kern="1200" dirty="0"/>
                        <a:t>)&lt;&lt; 2</a:t>
                      </a:r>
                      <a:endParaRPr lang="zh-CN" altLang="en-US" sz="17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963665"/>
                  </a:ext>
                </a:extLst>
              </a:tr>
              <a:tr h="546420">
                <a:tc>
                  <a:txBody>
                    <a:bodyPr/>
                    <a:lstStyle/>
                    <a:p>
                      <a:pPr algn="l">
                        <a:lnSpc>
                          <a:spcPct val="150000"/>
                        </a:lnSpc>
                      </a:pPr>
                      <a:r>
                        <a:rPr lang="en-US" altLang="zh-CN" sz="1700" kern="1200" dirty="0"/>
                        <a:t>8</a:t>
                      </a:r>
                      <a:endParaRPr lang="zh-CN" altLang="en-US" sz="17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a:t> j target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8890" algn="ctr" defTabSz="914400" rtl="0" eaLnBrk="1" latinLnBrk="0" hangingPunct="1">
                        <a:lnSpc>
                          <a:spcPct val="150000"/>
                        </a:lnSpc>
                        <a:spcAft>
                          <a:spcPts val="0"/>
                        </a:spcAft>
                      </a:pPr>
                      <a:r>
                        <a:rPr lang="en-US" altLang="zh-CN" sz="1700" kern="1200" dirty="0"/>
                        <a:t>PC</a:t>
                      </a:r>
                      <a:r>
                        <a:rPr lang="pt-BR" sz="1700" kern="1200" dirty="0"/>
                        <a:t> ← </a:t>
                      </a:r>
                      <a:r>
                        <a:rPr lang="en-US" altLang="zh-CN" sz="1700" kern="1200" dirty="0"/>
                        <a:t>target</a:t>
                      </a:r>
                      <a:r>
                        <a:rPr lang="pt-BR" sz="1700" kern="1200" dirty="0"/>
                        <a:t>   </a:t>
                      </a:r>
                      <a:endParaRPr lang="zh-CN" altLang="en-US" sz="17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6679210"/>
                  </a:ext>
                </a:extLst>
              </a:tr>
            </a:tbl>
          </a:graphicData>
        </a:graphic>
      </p:graphicFrame>
    </p:spTree>
    <p:extLst>
      <p:ext uri="{BB962C8B-B14F-4D97-AF65-F5344CB8AC3E}">
        <p14:creationId xmlns:p14="http://schemas.microsoft.com/office/powerpoint/2010/main" val="17237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a:cxnSpLocks/>
          </p:cNvCxnSpPr>
          <p:nvPr/>
        </p:nvCxnSpPr>
        <p:spPr>
          <a:xfrm>
            <a:off x="3112792" y="3719508"/>
            <a:ext cx="0" cy="35167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cxnSpLocks/>
          </p:cNvCxnSpPr>
          <p:nvPr/>
        </p:nvCxnSpPr>
        <p:spPr>
          <a:xfrm>
            <a:off x="4835657" y="3817125"/>
            <a:ext cx="0" cy="34401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 name="流程图: 手动输入 146">
            <a:extLst>
              <a:ext uri="{FF2B5EF4-FFF2-40B4-BE49-F238E27FC236}">
                <a16:creationId xmlns:a16="http://schemas.microsoft.com/office/drawing/2014/main" id="{083F1803-E01C-499C-8DE9-4FDC2E176D6B}"/>
              </a:ext>
            </a:extLst>
          </p:cNvPr>
          <p:cNvSpPr/>
          <p:nvPr/>
        </p:nvSpPr>
        <p:spPr>
          <a:xfrm>
            <a:off x="3674756" y="4802531"/>
            <a:ext cx="869764" cy="21937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4561824" y="3803923"/>
            <a:ext cx="69339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a:off x="3112792" y="4239551"/>
            <a:ext cx="4935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a:extLst>
              <a:ext uri="{FF2B5EF4-FFF2-40B4-BE49-F238E27FC236}">
                <a16:creationId xmlns:a16="http://schemas.microsoft.com/office/drawing/2014/main" id="{1843CBDC-CFEC-4BD2-AD0B-815B0D453B1B}"/>
              </a:ext>
            </a:extLst>
          </p:cNvPr>
          <p:cNvSpPr/>
          <p:nvPr/>
        </p:nvSpPr>
        <p:spPr>
          <a:xfrm flipV="1">
            <a:off x="3482494" y="3905343"/>
            <a:ext cx="133184" cy="7423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cxnSp>
        <p:nvCxnSpPr>
          <p:cNvPr id="9" name="直接连接符 8"/>
          <p:cNvCxnSpPr>
            <a:cxnSpLocks/>
          </p:cNvCxnSpPr>
          <p:nvPr/>
        </p:nvCxnSpPr>
        <p:spPr>
          <a:xfrm>
            <a:off x="2872277" y="3719508"/>
            <a:ext cx="7531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a:cxnSpLocks/>
          </p:cNvCxnSpPr>
          <p:nvPr/>
        </p:nvCxnSpPr>
        <p:spPr>
          <a:xfrm>
            <a:off x="2861776" y="3520906"/>
            <a:ext cx="7531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3594925" y="2110947"/>
            <a:ext cx="4504805" cy="1387324"/>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a:cxnSpLocks/>
          </p:cNvCxnSpPr>
          <p:nvPr/>
        </p:nvCxnSpPr>
        <p:spPr>
          <a:xfrm>
            <a:off x="3597925" y="2427381"/>
            <a:ext cx="293792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3604670" y="2586115"/>
            <a:ext cx="2294955" cy="852776"/>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3608070" y="2908950"/>
            <a:ext cx="529157" cy="33762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a:cxnSpLocks/>
          </p:cNvCxnSpPr>
          <p:nvPr/>
        </p:nvCxnSpPr>
        <p:spPr>
          <a:xfrm>
            <a:off x="3387560" y="3020596"/>
            <a:ext cx="0" cy="80018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a:extLst>
              <a:ext uri="{FF2B5EF4-FFF2-40B4-BE49-F238E27FC236}">
                <a16:creationId xmlns:a16="http://schemas.microsoft.com/office/drawing/2014/main" id="{ED3A89F2-DBF5-4765-954D-9639849D2068}"/>
              </a:ext>
            </a:extLst>
          </p:cNvPr>
          <p:cNvSpPr/>
          <p:nvPr/>
        </p:nvSpPr>
        <p:spPr>
          <a:xfrm>
            <a:off x="3602756" y="2269336"/>
            <a:ext cx="3607263" cy="1049507"/>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23" name="矩形 22">
            <a:extLst>
              <a:ext uri="{FF2B5EF4-FFF2-40B4-BE49-F238E27FC236}">
                <a16:creationId xmlns:a16="http://schemas.microsoft.com/office/drawing/2014/main" id="{4B467A89-956C-4BAB-9032-2771C6ABAEC2}"/>
              </a:ext>
            </a:extLst>
          </p:cNvPr>
          <p:cNvSpPr/>
          <p:nvPr/>
        </p:nvSpPr>
        <p:spPr>
          <a:xfrm>
            <a:off x="3591858" y="1926201"/>
            <a:ext cx="758541"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MemtoReg</a:t>
            </a:r>
            <a:endParaRPr lang="zh-CN" altLang="en-US" sz="995"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24" name="矩形 23">
            <a:extLst>
              <a:ext uri="{FF2B5EF4-FFF2-40B4-BE49-F238E27FC236}">
                <a16:creationId xmlns:a16="http://schemas.microsoft.com/office/drawing/2014/main" id="{34A0C001-8C64-42B0-81B4-975CE8AEB916}"/>
              </a:ext>
            </a:extLst>
          </p:cNvPr>
          <p:cNvSpPr/>
          <p:nvPr/>
        </p:nvSpPr>
        <p:spPr>
          <a:xfrm>
            <a:off x="3591858" y="2083285"/>
            <a:ext cx="744114"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MemWrite</a:t>
            </a:r>
            <a:endParaRPr lang="zh-CN" altLang="en-US" sz="995"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25" name="矩形 24">
            <a:extLst>
              <a:ext uri="{FF2B5EF4-FFF2-40B4-BE49-F238E27FC236}">
                <a16:creationId xmlns:a16="http://schemas.microsoft.com/office/drawing/2014/main" id="{8C7A746E-DE96-4DA5-9865-44268EFBE48E}"/>
              </a:ext>
            </a:extLst>
          </p:cNvPr>
          <p:cNvSpPr/>
          <p:nvPr/>
        </p:nvSpPr>
        <p:spPr>
          <a:xfrm>
            <a:off x="3591858" y="2240369"/>
            <a:ext cx="553357" cy="245452"/>
          </a:xfrm>
          <a:prstGeom prst="rect">
            <a:avLst/>
          </a:prstGeom>
        </p:spPr>
        <p:txBody>
          <a:bodyPr wrap="square">
            <a:spAutoFit/>
          </a:bodyPr>
          <a:lstStyle/>
          <a:p>
            <a:pPr defTabSz="685800" fontAlgn="auto">
              <a:spcBef>
                <a:spcPts val="0"/>
              </a:spcBef>
              <a:spcAft>
                <a:spcPts val="0"/>
              </a:spcAft>
            </a:pPr>
            <a:r>
              <a:rPr lang="en-US" altLang="zh-CN" sz="995" dirty="0">
                <a:solidFill>
                  <a:srgbClr val="00B0F0"/>
                </a:solidFill>
                <a:latin typeface="Times New Roman" panose="02020603050405020304" pitchFamily="18" charset="0"/>
                <a:ea typeface="微软雅黑"/>
                <a:cs typeface="Times New Roman" panose="02020603050405020304" pitchFamily="18" charset="0"/>
              </a:rPr>
              <a:t>Branch</a:t>
            </a:r>
            <a:endParaRPr lang="zh-CN" altLang="en-US" sz="995"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26" name="矩形 25">
            <a:extLst>
              <a:ext uri="{FF2B5EF4-FFF2-40B4-BE49-F238E27FC236}">
                <a16:creationId xmlns:a16="http://schemas.microsoft.com/office/drawing/2014/main" id="{1F5677AA-D17F-454E-9BE4-70FFC67826EF}"/>
              </a:ext>
            </a:extLst>
          </p:cNvPr>
          <p:cNvSpPr/>
          <p:nvPr/>
        </p:nvSpPr>
        <p:spPr>
          <a:xfrm>
            <a:off x="3591859" y="2397454"/>
            <a:ext cx="537327"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AluOP</a:t>
            </a:r>
            <a:endParaRPr lang="zh-CN" altLang="en-US" sz="995" baseline="-25000"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27" name="矩形 26">
            <a:extLst>
              <a:ext uri="{FF2B5EF4-FFF2-40B4-BE49-F238E27FC236}">
                <a16:creationId xmlns:a16="http://schemas.microsoft.com/office/drawing/2014/main" id="{76CC0552-8F36-4B88-8FF1-55AAFE537DAF}"/>
              </a:ext>
            </a:extLst>
          </p:cNvPr>
          <p:cNvSpPr/>
          <p:nvPr/>
        </p:nvSpPr>
        <p:spPr>
          <a:xfrm>
            <a:off x="3591858" y="2562723"/>
            <a:ext cx="615874"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ALUSrc</a:t>
            </a:r>
            <a:endParaRPr lang="zh-CN" altLang="en-US" sz="995" baseline="-25000"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28" name="矩形 27">
            <a:extLst>
              <a:ext uri="{FF2B5EF4-FFF2-40B4-BE49-F238E27FC236}">
                <a16:creationId xmlns:a16="http://schemas.microsoft.com/office/drawing/2014/main" id="{0F2AA4CC-57B4-4A83-8DF2-92A33E45455F}"/>
              </a:ext>
            </a:extLst>
          </p:cNvPr>
          <p:cNvSpPr/>
          <p:nvPr/>
        </p:nvSpPr>
        <p:spPr>
          <a:xfrm>
            <a:off x="3370716" y="2987700"/>
            <a:ext cx="566181"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RegDst</a:t>
            </a:r>
            <a:endParaRPr lang="zh-CN" altLang="en-US" sz="995" baseline="-25000"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29" name="矩形 28">
            <a:extLst>
              <a:ext uri="{FF2B5EF4-FFF2-40B4-BE49-F238E27FC236}">
                <a16:creationId xmlns:a16="http://schemas.microsoft.com/office/drawing/2014/main" id="{0910D6F0-702B-4B92-ADD2-18FEF564A12F}"/>
              </a:ext>
            </a:extLst>
          </p:cNvPr>
          <p:cNvSpPr/>
          <p:nvPr/>
        </p:nvSpPr>
        <p:spPr>
          <a:xfrm>
            <a:off x="3591858" y="2719807"/>
            <a:ext cx="679994"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RegWrite</a:t>
            </a:r>
            <a:endParaRPr lang="zh-CN" altLang="en-US" sz="995" baseline="-25000"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30" name="矩形 29">
            <a:extLst>
              <a:ext uri="{FF2B5EF4-FFF2-40B4-BE49-F238E27FC236}">
                <a16:creationId xmlns:a16="http://schemas.microsoft.com/office/drawing/2014/main" id="{68DB41D0-CD4F-4BC2-818B-80294E597929}"/>
              </a:ext>
            </a:extLst>
          </p:cNvPr>
          <p:cNvSpPr/>
          <p:nvPr/>
        </p:nvSpPr>
        <p:spPr>
          <a:xfrm>
            <a:off x="6688149" y="2427381"/>
            <a:ext cx="510076"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PCSrc</a:t>
            </a:r>
            <a:endParaRPr lang="zh-CN" altLang="en-US" sz="995"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31" name="矩形 30">
            <a:extLst>
              <a:ext uri="{FF2B5EF4-FFF2-40B4-BE49-F238E27FC236}">
                <a16:creationId xmlns:a16="http://schemas.microsoft.com/office/drawing/2014/main" id="{9EC13A88-E991-4549-A4E9-1AB624E29D45}"/>
              </a:ext>
            </a:extLst>
          </p:cNvPr>
          <p:cNvSpPr/>
          <p:nvPr/>
        </p:nvSpPr>
        <p:spPr>
          <a:xfrm>
            <a:off x="1406792" y="3345022"/>
            <a:ext cx="179417" cy="322163"/>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cxnSp>
        <p:nvCxnSpPr>
          <p:cNvPr id="32" name="直接连接符 31">
            <a:extLst>
              <a:ext uri="{FF2B5EF4-FFF2-40B4-BE49-F238E27FC236}">
                <a16:creationId xmlns:a16="http://schemas.microsoft.com/office/drawing/2014/main" id="{7089DE98-FC37-4C1F-9209-35555F31F6C6}"/>
              </a:ext>
            </a:extLst>
          </p:cNvPr>
          <p:cNvCxnSpPr>
            <a:cxnSpLocks/>
          </p:cNvCxnSpPr>
          <p:nvPr/>
        </p:nvCxnSpPr>
        <p:spPr>
          <a:xfrm flipV="1">
            <a:off x="1497029" y="3669610"/>
            <a:ext cx="0" cy="7172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3E86E4D-6506-4B6C-819B-7E93777F8C98}"/>
              </a:ext>
            </a:extLst>
          </p:cNvPr>
          <p:cNvSpPr/>
          <p:nvPr/>
        </p:nvSpPr>
        <p:spPr>
          <a:xfrm>
            <a:off x="1319873" y="3703297"/>
            <a:ext cx="425116" cy="245452"/>
          </a:xfrm>
          <a:prstGeom prst="rect">
            <a:avLst/>
          </a:prstGeom>
        </p:spPr>
        <p:txBody>
          <a:bodyPr wrap="square">
            <a:spAutoFit/>
          </a:bodyPr>
          <a:lstStyle/>
          <a:p>
            <a:pPr defTabSz="685800" fontAlgn="auto">
              <a:spcBef>
                <a:spcPts val="0"/>
              </a:spcBef>
              <a:spcAft>
                <a:spcPts val="0"/>
              </a:spcAft>
            </a:pPr>
            <a:r>
              <a:rPr lang="en-US" altLang="zh-CN" sz="995" i="1" dirty="0">
                <a:solidFill>
                  <a:srgbClr val="C00000"/>
                </a:solidFill>
                <a:latin typeface="Times New Roman" panose="02020603050405020304" pitchFamily="18" charset="0"/>
                <a:ea typeface="微软雅黑"/>
                <a:cs typeface="Times New Roman" panose="02020603050405020304" pitchFamily="18" charset="0"/>
              </a:rPr>
              <a:t>CLK</a:t>
            </a:r>
            <a:endParaRPr lang="zh-CN" altLang="en-US" sz="995" i="1" dirty="0">
              <a:solidFill>
                <a:srgbClr val="C00000"/>
              </a:solidFill>
              <a:latin typeface="Times New Roman" panose="02020603050405020304" pitchFamily="18" charset="0"/>
              <a:ea typeface="微软雅黑"/>
              <a:cs typeface="Times New Roman" panose="02020603050405020304" pitchFamily="18" charset="0"/>
            </a:endParaRPr>
          </a:p>
        </p:txBody>
      </p:sp>
      <p:cxnSp>
        <p:nvCxnSpPr>
          <p:cNvPr id="34" name="直接连接符 33">
            <a:extLst>
              <a:ext uri="{FF2B5EF4-FFF2-40B4-BE49-F238E27FC236}">
                <a16:creationId xmlns:a16="http://schemas.microsoft.com/office/drawing/2014/main" id="{0F435E62-1B17-4BA9-998E-C68E27B7159C}"/>
              </a:ext>
            </a:extLst>
          </p:cNvPr>
          <p:cNvCxnSpPr>
            <a:cxnSpLocks/>
            <a:endCxn id="31" idx="1"/>
          </p:cNvCxnSpPr>
          <p:nvPr/>
        </p:nvCxnSpPr>
        <p:spPr>
          <a:xfrm>
            <a:off x="1185813" y="3505767"/>
            <a:ext cx="220978" cy="336"/>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FA0641A-9AF0-469B-9506-621DE6150E4C}"/>
              </a:ext>
            </a:extLst>
          </p:cNvPr>
          <p:cNvCxnSpPr>
            <a:cxnSpLocks/>
          </p:cNvCxnSpPr>
          <p:nvPr/>
        </p:nvCxnSpPr>
        <p:spPr>
          <a:xfrm>
            <a:off x="1589893" y="3509208"/>
            <a:ext cx="24396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6DDA379-1226-4826-8B6B-FF530A6E4CF8}"/>
              </a:ext>
            </a:extLst>
          </p:cNvPr>
          <p:cNvSpPr/>
          <p:nvPr/>
        </p:nvSpPr>
        <p:spPr>
          <a:xfrm>
            <a:off x="1346799" y="3104602"/>
            <a:ext cx="372218" cy="267446"/>
          </a:xfrm>
          <a:prstGeom prst="rect">
            <a:avLst/>
          </a:prstGeom>
        </p:spPr>
        <p:txBody>
          <a:bodyPr wrap="square">
            <a:spAutoFit/>
          </a:bodyPr>
          <a:lstStyle/>
          <a:p>
            <a:pPr defTabSz="685800" fontAlgn="auto">
              <a:spcBef>
                <a:spcPts val="0"/>
              </a:spcBef>
              <a:spcAft>
                <a:spcPts val="0"/>
              </a:spcAft>
            </a:pPr>
            <a:r>
              <a:rPr lang="en-US" altLang="zh-CN" sz="11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138" dirty="0">
              <a:solidFill>
                <a:prstClr val="black"/>
              </a:solidFill>
              <a:latin typeface="Segoe UI Black" panose="020B0A02040204020203" pitchFamily="34" charset="0"/>
              <a:ea typeface="微软雅黑"/>
              <a:cs typeface="Segoe UI Black" panose="020B0A02040204020203" pitchFamily="34" charset="0"/>
            </a:endParaRPr>
          </a:p>
        </p:txBody>
      </p:sp>
      <p:grpSp>
        <p:nvGrpSpPr>
          <p:cNvPr id="37" name="组合 36">
            <a:extLst>
              <a:ext uri="{FF2B5EF4-FFF2-40B4-BE49-F238E27FC236}">
                <a16:creationId xmlns:a16="http://schemas.microsoft.com/office/drawing/2014/main" id="{C93F85A8-96F3-452E-9BCC-000492316DCE}"/>
              </a:ext>
            </a:extLst>
          </p:cNvPr>
          <p:cNvGrpSpPr/>
          <p:nvPr/>
        </p:nvGrpSpPr>
        <p:grpSpPr>
          <a:xfrm>
            <a:off x="1827756" y="3276925"/>
            <a:ext cx="716237" cy="1027803"/>
            <a:chOff x="2153669" y="3581315"/>
            <a:chExt cx="1046338" cy="1387999"/>
          </a:xfrm>
        </p:grpSpPr>
        <p:sp>
          <p:nvSpPr>
            <p:cNvPr id="38" name="矩形 3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39" name="矩形 38">
              <a:extLst>
                <a:ext uri="{FF2B5EF4-FFF2-40B4-BE49-F238E27FC236}">
                  <a16:creationId xmlns:a16="http://schemas.microsoft.com/office/drawing/2014/main" id="{A1263AF7-1AE1-441D-BD17-CAFE2B5FC5A8}"/>
                </a:ext>
              </a:extLst>
            </p:cNvPr>
            <p:cNvSpPr/>
            <p:nvPr/>
          </p:nvSpPr>
          <p:spPr>
            <a:xfrm>
              <a:off x="2672634" y="3769167"/>
              <a:ext cx="527373" cy="331471"/>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RD</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40" name="矩形 39">
              <a:extLst>
                <a:ext uri="{FF2B5EF4-FFF2-40B4-BE49-F238E27FC236}">
                  <a16:creationId xmlns:a16="http://schemas.microsoft.com/office/drawing/2014/main" id="{0378166C-4459-4E94-9180-444EAF8AFBBF}"/>
                </a:ext>
              </a:extLst>
            </p:cNvPr>
            <p:cNvSpPr/>
            <p:nvPr/>
          </p:nvSpPr>
          <p:spPr>
            <a:xfrm>
              <a:off x="2153669" y="3768091"/>
              <a:ext cx="403259" cy="331471"/>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41" name="矩形 40">
              <a:extLst>
                <a:ext uri="{FF2B5EF4-FFF2-40B4-BE49-F238E27FC236}">
                  <a16:creationId xmlns:a16="http://schemas.microsoft.com/office/drawing/2014/main" id="{CBFF6D01-103F-4654-AA84-F27640E2F424}"/>
                </a:ext>
              </a:extLst>
            </p:cNvPr>
            <p:cNvSpPr/>
            <p:nvPr/>
          </p:nvSpPr>
          <p:spPr>
            <a:xfrm>
              <a:off x="2212426" y="4158047"/>
              <a:ext cx="831809" cy="538251"/>
            </a:xfrm>
            <a:prstGeom prst="rect">
              <a:avLst/>
            </a:prstGeom>
          </p:spPr>
          <p:txBody>
            <a:bodyPr wrap="none">
              <a:spAutoFit/>
            </a:bodyPr>
            <a:lstStyle/>
            <a:p>
              <a:pPr algn="ctr" defTabSz="685708" fontAlgn="auto">
                <a:spcBef>
                  <a:spcPts val="0"/>
                </a:spcBef>
                <a:spcAft>
                  <a:spcPts val="0"/>
                </a:spcAft>
              </a:pPr>
              <a:r>
                <a:rPr lang="zh-CN" altLang="en-US" sz="995" b="1" kern="0" dirty="0">
                  <a:solidFill>
                    <a:prstClr val="black"/>
                  </a:solidFill>
                  <a:latin typeface="微软雅黑"/>
                  <a:ea typeface="微软雅黑"/>
                </a:rPr>
                <a:t>指令</a:t>
              </a:r>
              <a:endParaRPr lang="en-US" altLang="zh-CN" sz="995" b="1" kern="0" dirty="0">
                <a:solidFill>
                  <a:prstClr val="black"/>
                </a:solidFill>
                <a:latin typeface="微软雅黑"/>
                <a:ea typeface="微软雅黑"/>
              </a:endParaRPr>
            </a:p>
            <a:p>
              <a:pPr algn="ctr" defTabSz="685708" fontAlgn="auto">
                <a:spcBef>
                  <a:spcPts val="0"/>
                </a:spcBef>
                <a:spcAft>
                  <a:spcPts val="0"/>
                </a:spcAft>
              </a:pPr>
              <a:r>
                <a:rPr lang="zh-CN" altLang="en-US" sz="995" b="1" kern="0" dirty="0">
                  <a:solidFill>
                    <a:prstClr val="black"/>
                  </a:solidFill>
                  <a:latin typeface="微软雅黑"/>
                  <a:ea typeface="微软雅黑"/>
                </a:rPr>
                <a:t>存储器</a:t>
              </a:r>
            </a:p>
          </p:txBody>
        </p:sp>
      </p:grpSp>
      <p:sp>
        <p:nvSpPr>
          <p:cNvPr id="42" name="矩形 41">
            <a:extLst>
              <a:ext uri="{FF2B5EF4-FFF2-40B4-BE49-F238E27FC236}">
                <a16:creationId xmlns:a16="http://schemas.microsoft.com/office/drawing/2014/main" id="{857128C0-652A-4E30-91F0-107AF02ABF89}"/>
              </a:ext>
            </a:extLst>
          </p:cNvPr>
          <p:cNvSpPr/>
          <p:nvPr/>
        </p:nvSpPr>
        <p:spPr>
          <a:xfrm>
            <a:off x="2433188" y="3323001"/>
            <a:ext cx="511679" cy="223779"/>
          </a:xfrm>
          <a:prstGeom prst="rect">
            <a:avLst/>
          </a:prstGeom>
        </p:spPr>
        <p:txBody>
          <a:bodyPr wrap="square">
            <a:spAutoFit/>
          </a:bodyPr>
          <a:lstStyle/>
          <a:p>
            <a:pPr defTabSz="685800" fontAlgn="auto">
              <a:spcBef>
                <a:spcPts val="0"/>
              </a:spcBef>
              <a:spcAft>
                <a:spcPts val="0"/>
              </a:spcAft>
            </a:pPr>
            <a:r>
              <a:rPr lang="zh-CN" altLang="en-US" sz="854"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43" name="矩形 42">
            <a:extLst>
              <a:ext uri="{FF2B5EF4-FFF2-40B4-BE49-F238E27FC236}">
                <a16:creationId xmlns:a16="http://schemas.microsoft.com/office/drawing/2014/main" id="{2E0BAF77-EE4C-4CC4-992D-1B29386BB56A}"/>
              </a:ext>
            </a:extLst>
          </p:cNvPr>
          <p:cNvSpPr/>
          <p:nvPr/>
        </p:nvSpPr>
        <p:spPr>
          <a:xfrm>
            <a:off x="1461352" y="4783571"/>
            <a:ext cx="153842"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4</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cxnSp>
        <p:nvCxnSpPr>
          <p:cNvPr id="44" name="直接连接符 43">
            <a:extLst>
              <a:ext uri="{FF2B5EF4-FFF2-40B4-BE49-F238E27FC236}">
                <a16:creationId xmlns:a16="http://schemas.microsoft.com/office/drawing/2014/main" id="{3D92635F-1C2D-4162-9A13-170EB37639E1}"/>
              </a:ext>
            </a:extLst>
          </p:cNvPr>
          <p:cNvCxnSpPr>
            <a:cxnSpLocks/>
          </p:cNvCxnSpPr>
          <p:nvPr/>
        </p:nvCxnSpPr>
        <p:spPr>
          <a:xfrm>
            <a:off x="1701895" y="4903424"/>
            <a:ext cx="26368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a:extLst>
              <a:ext uri="{FF2B5EF4-FFF2-40B4-BE49-F238E27FC236}">
                <a16:creationId xmlns:a16="http://schemas.microsoft.com/office/drawing/2014/main" id="{4FD8867C-45CB-4B42-AAD1-E6810A21F51C}"/>
              </a:ext>
            </a:extLst>
          </p:cNvPr>
          <p:cNvSpPr/>
          <p:nvPr/>
        </p:nvSpPr>
        <p:spPr>
          <a:xfrm>
            <a:off x="2197535" y="4725655"/>
            <a:ext cx="298860" cy="52508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46" name="矩形 45">
            <a:extLst>
              <a:ext uri="{FF2B5EF4-FFF2-40B4-BE49-F238E27FC236}">
                <a16:creationId xmlns:a16="http://schemas.microsoft.com/office/drawing/2014/main" id="{CF5246AF-7F37-4B15-BE19-3F53A543C723}"/>
              </a:ext>
            </a:extLst>
          </p:cNvPr>
          <p:cNvSpPr/>
          <p:nvPr/>
        </p:nvSpPr>
        <p:spPr>
          <a:xfrm>
            <a:off x="2289008" y="4526072"/>
            <a:ext cx="476412"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PC+4</a:t>
            </a:r>
            <a:endParaRPr lang="zh-CN" altLang="en-US" sz="995" baseline="-25000"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47" name="矩形 46">
            <a:extLst>
              <a:ext uri="{FF2B5EF4-FFF2-40B4-BE49-F238E27FC236}">
                <a16:creationId xmlns:a16="http://schemas.microsoft.com/office/drawing/2014/main" id="{4B8CC304-517A-4F0A-885D-1B767FFA2CE7}"/>
              </a:ext>
            </a:extLst>
          </p:cNvPr>
          <p:cNvSpPr/>
          <p:nvPr/>
        </p:nvSpPr>
        <p:spPr>
          <a:xfrm>
            <a:off x="2818311" y="2742166"/>
            <a:ext cx="311304" cy="212687"/>
          </a:xfrm>
          <a:prstGeom prst="rect">
            <a:avLst/>
          </a:prstGeom>
        </p:spPr>
        <p:txBody>
          <a:bodyPr wrap="square">
            <a:spAutoFit/>
          </a:bodyPr>
          <a:lstStyle/>
          <a:p>
            <a:pPr defTabSz="685800" fontAlgn="auto">
              <a:spcBef>
                <a:spcPts val="0"/>
              </a:spcBef>
              <a:spcAft>
                <a:spcPts val="0"/>
              </a:spcAft>
            </a:pPr>
            <a:r>
              <a:rPr lang="en-US" altLang="zh-CN" sz="782" dirty="0">
                <a:solidFill>
                  <a:prstClr val="black"/>
                </a:solidFill>
                <a:latin typeface="Times New Roman" panose="02020603050405020304" pitchFamily="18" charset="0"/>
                <a:ea typeface="微软雅黑"/>
                <a:cs typeface="Times New Roman" panose="02020603050405020304" pitchFamily="18" charset="0"/>
              </a:rPr>
              <a:t>5:0</a:t>
            </a:r>
            <a:endParaRPr lang="zh-CN" altLang="en-US" sz="782"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48" name="矩形 47">
            <a:extLst>
              <a:ext uri="{FF2B5EF4-FFF2-40B4-BE49-F238E27FC236}">
                <a16:creationId xmlns:a16="http://schemas.microsoft.com/office/drawing/2014/main" id="{6ADE1577-D099-48C5-A765-0576FAF32FDA}"/>
              </a:ext>
            </a:extLst>
          </p:cNvPr>
          <p:cNvSpPr/>
          <p:nvPr/>
        </p:nvSpPr>
        <p:spPr>
          <a:xfrm>
            <a:off x="2829452" y="3543214"/>
            <a:ext cx="410690" cy="212687"/>
          </a:xfrm>
          <a:prstGeom prst="rect">
            <a:avLst/>
          </a:prstGeom>
        </p:spPr>
        <p:txBody>
          <a:bodyPr wrap="square">
            <a:spAutoFit/>
          </a:bodyPr>
          <a:lstStyle/>
          <a:p>
            <a:pPr defTabSz="685800" fontAlgn="auto">
              <a:spcBef>
                <a:spcPts val="0"/>
              </a:spcBef>
              <a:spcAft>
                <a:spcPts val="0"/>
              </a:spcAft>
            </a:pPr>
            <a:r>
              <a:rPr lang="en-US" altLang="zh-CN" sz="782" dirty="0">
                <a:solidFill>
                  <a:prstClr val="black"/>
                </a:solidFill>
                <a:latin typeface="Times New Roman" panose="02020603050405020304" pitchFamily="18" charset="0"/>
                <a:ea typeface="微软雅黑"/>
                <a:cs typeface="Times New Roman" panose="02020603050405020304" pitchFamily="18" charset="0"/>
              </a:rPr>
              <a:t>20:16</a:t>
            </a:r>
            <a:endParaRPr lang="zh-CN" altLang="en-US" sz="782"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49" name="矩形 48">
            <a:extLst>
              <a:ext uri="{FF2B5EF4-FFF2-40B4-BE49-F238E27FC236}">
                <a16:creationId xmlns:a16="http://schemas.microsoft.com/office/drawing/2014/main" id="{E7EABD73-17EC-4DE6-9461-54B9F3D31B84}"/>
              </a:ext>
            </a:extLst>
          </p:cNvPr>
          <p:cNvSpPr/>
          <p:nvPr/>
        </p:nvSpPr>
        <p:spPr>
          <a:xfrm>
            <a:off x="2830753" y="3352992"/>
            <a:ext cx="410690" cy="212687"/>
          </a:xfrm>
          <a:prstGeom prst="rect">
            <a:avLst/>
          </a:prstGeom>
        </p:spPr>
        <p:txBody>
          <a:bodyPr wrap="square">
            <a:spAutoFit/>
          </a:bodyPr>
          <a:lstStyle/>
          <a:p>
            <a:pPr defTabSz="685800" fontAlgn="auto">
              <a:spcBef>
                <a:spcPts val="0"/>
              </a:spcBef>
              <a:spcAft>
                <a:spcPts val="0"/>
              </a:spcAft>
            </a:pPr>
            <a:r>
              <a:rPr lang="en-US" altLang="zh-CN" sz="782" dirty="0">
                <a:solidFill>
                  <a:prstClr val="black"/>
                </a:solidFill>
                <a:latin typeface="Times New Roman" panose="02020603050405020304" pitchFamily="18" charset="0"/>
                <a:ea typeface="微软雅黑"/>
                <a:cs typeface="Times New Roman" panose="02020603050405020304" pitchFamily="18" charset="0"/>
              </a:rPr>
              <a:t>25:21</a:t>
            </a:r>
            <a:endParaRPr lang="zh-CN" altLang="en-US" sz="782"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50" name="矩形 49">
            <a:extLst>
              <a:ext uri="{FF2B5EF4-FFF2-40B4-BE49-F238E27FC236}">
                <a16:creationId xmlns:a16="http://schemas.microsoft.com/office/drawing/2014/main" id="{2D8564FE-64CF-469A-8B28-1E018EFC2C23}"/>
              </a:ext>
            </a:extLst>
          </p:cNvPr>
          <p:cNvSpPr/>
          <p:nvPr/>
        </p:nvSpPr>
        <p:spPr>
          <a:xfrm>
            <a:off x="2818311" y="3738114"/>
            <a:ext cx="410690" cy="212687"/>
          </a:xfrm>
          <a:prstGeom prst="rect">
            <a:avLst/>
          </a:prstGeom>
        </p:spPr>
        <p:txBody>
          <a:bodyPr wrap="square">
            <a:spAutoFit/>
          </a:bodyPr>
          <a:lstStyle/>
          <a:p>
            <a:pPr defTabSz="685800" fontAlgn="auto">
              <a:spcBef>
                <a:spcPts val="0"/>
              </a:spcBef>
              <a:spcAft>
                <a:spcPts val="0"/>
              </a:spcAft>
            </a:pPr>
            <a:r>
              <a:rPr lang="en-US" altLang="zh-CN" sz="782" dirty="0">
                <a:solidFill>
                  <a:prstClr val="black"/>
                </a:solidFill>
                <a:latin typeface="Times New Roman" panose="02020603050405020304" pitchFamily="18" charset="0"/>
                <a:ea typeface="微软雅黑"/>
                <a:cs typeface="Times New Roman" panose="02020603050405020304" pitchFamily="18" charset="0"/>
              </a:rPr>
              <a:t>15:11</a:t>
            </a:r>
            <a:endParaRPr lang="zh-CN" altLang="en-US" sz="782"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51" name="矩形 50">
            <a:extLst>
              <a:ext uri="{FF2B5EF4-FFF2-40B4-BE49-F238E27FC236}">
                <a16:creationId xmlns:a16="http://schemas.microsoft.com/office/drawing/2014/main" id="{2600B14C-13AA-43E5-91D1-E1A7CF7504B4}"/>
              </a:ext>
            </a:extLst>
          </p:cNvPr>
          <p:cNvSpPr/>
          <p:nvPr/>
        </p:nvSpPr>
        <p:spPr>
          <a:xfrm>
            <a:off x="3730816" y="4822286"/>
            <a:ext cx="813043"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Sign Extend</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52" name="矩形 51">
            <a:extLst>
              <a:ext uri="{FF2B5EF4-FFF2-40B4-BE49-F238E27FC236}">
                <a16:creationId xmlns:a16="http://schemas.microsoft.com/office/drawing/2014/main" id="{2D4376B0-1190-45C0-A8F0-85641E224139}"/>
              </a:ext>
            </a:extLst>
          </p:cNvPr>
          <p:cNvSpPr/>
          <p:nvPr/>
        </p:nvSpPr>
        <p:spPr>
          <a:xfrm>
            <a:off x="4524850" y="4891439"/>
            <a:ext cx="660758"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SignImm</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53" name="矩形 52">
            <a:extLst>
              <a:ext uri="{FF2B5EF4-FFF2-40B4-BE49-F238E27FC236}">
                <a16:creationId xmlns:a16="http://schemas.microsoft.com/office/drawing/2014/main" id="{06D13955-8991-4AB9-8AE6-E6D52BF4E822}"/>
              </a:ext>
            </a:extLst>
          </p:cNvPr>
          <p:cNvSpPr>
            <a:spLocks/>
          </p:cNvSpPr>
          <p:nvPr/>
        </p:nvSpPr>
        <p:spPr>
          <a:xfrm>
            <a:off x="3618248" y="3246569"/>
            <a:ext cx="1007945" cy="1152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54" name="矩形 53">
            <a:extLst>
              <a:ext uri="{FF2B5EF4-FFF2-40B4-BE49-F238E27FC236}">
                <a16:creationId xmlns:a16="http://schemas.microsoft.com/office/drawing/2014/main" id="{35F5988D-9868-4683-92E1-7DD10CC02284}"/>
              </a:ext>
            </a:extLst>
          </p:cNvPr>
          <p:cNvSpPr/>
          <p:nvPr/>
        </p:nvSpPr>
        <p:spPr>
          <a:xfrm>
            <a:off x="3607266" y="3404269"/>
            <a:ext cx="397866"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55" name="矩形 54">
            <a:extLst>
              <a:ext uri="{FF2B5EF4-FFF2-40B4-BE49-F238E27FC236}">
                <a16:creationId xmlns:a16="http://schemas.microsoft.com/office/drawing/2014/main" id="{32DF3147-11BF-4F5C-8978-CAF054A4CCDD}"/>
              </a:ext>
            </a:extLst>
          </p:cNvPr>
          <p:cNvSpPr/>
          <p:nvPr/>
        </p:nvSpPr>
        <p:spPr>
          <a:xfrm>
            <a:off x="3608070" y="3632429"/>
            <a:ext cx="397866"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R2#</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56" name="矩形 55">
            <a:extLst>
              <a:ext uri="{FF2B5EF4-FFF2-40B4-BE49-F238E27FC236}">
                <a16:creationId xmlns:a16="http://schemas.microsoft.com/office/drawing/2014/main" id="{BD38C2BD-176A-44EC-BE75-198DF8F2BDE6}"/>
              </a:ext>
            </a:extLst>
          </p:cNvPr>
          <p:cNvSpPr/>
          <p:nvPr/>
        </p:nvSpPr>
        <p:spPr>
          <a:xfrm>
            <a:off x="3603324" y="3879871"/>
            <a:ext cx="369012"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W#</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57" name="矩形 56">
            <a:extLst>
              <a:ext uri="{FF2B5EF4-FFF2-40B4-BE49-F238E27FC236}">
                <a16:creationId xmlns:a16="http://schemas.microsoft.com/office/drawing/2014/main" id="{6EC311AC-23AA-44AC-815A-8889216F2B8B}"/>
              </a:ext>
            </a:extLst>
          </p:cNvPr>
          <p:cNvSpPr/>
          <p:nvPr/>
        </p:nvSpPr>
        <p:spPr>
          <a:xfrm>
            <a:off x="3607266" y="4132076"/>
            <a:ext cx="396262"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WD</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58" name="矩形 57">
            <a:extLst>
              <a:ext uri="{FF2B5EF4-FFF2-40B4-BE49-F238E27FC236}">
                <a16:creationId xmlns:a16="http://schemas.microsoft.com/office/drawing/2014/main" id="{CAC34120-E9F4-49D1-AD8A-A3BD3D3C8D26}"/>
              </a:ext>
            </a:extLst>
          </p:cNvPr>
          <p:cNvSpPr/>
          <p:nvPr/>
        </p:nvSpPr>
        <p:spPr>
          <a:xfrm>
            <a:off x="3977493" y="3220196"/>
            <a:ext cx="383438"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WE</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59" name="矩形 58">
            <a:extLst>
              <a:ext uri="{FF2B5EF4-FFF2-40B4-BE49-F238E27FC236}">
                <a16:creationId xmlns:a16="http://schemas.microsoft.com/office/drawing/2014/main" id="{45926BBC-26ED-4FD0-B8B6-D5969ED71709}"/>
              </a:ext>
            </a:extLst>
          </p:cNvPr>
          <p:cNvSpPr/>
          <p:nvPr/>
        </p:nvSpPr>
        <p:spPr>
          <a:xfrm>
            <a:off x="3849094" y="3957083"/>
            <a:ext cx="697628" cy="245452"/>
          </a:xfrm>
          <a:prstGeom prst="rect">
            <a:avLst/>
          </a:prstGeom>
        </p:spPr>
        <p:txBody>
          <a:bodyPr wrap="square">
            <a:spAutoFit/>
          </a:bodyPr>
          <a:lstStyle/>
          <a:p>
            <a:pPr algn="ctr" defTabSz="685708" fontAlgn="auto">
              <a:spcBef>
                <a:spcPts val="0"/>
              </a:spcBef>
              <a:spcAft>
                <a:spcPts val="0"/>
              </a:spcAft>
              <a:defRPr/>
            </a:pPr>
            <a:r>
              <a:rPr lang="zh-CN" altLang="en-US" sz="995" b="1" kern="0" dirty="0">
                <a:solidFill>
                  <a:srgbClr val="000000"/>
                </a:solidFill>
                <a:latin typeface="微软雅黑"/>
                <a:ea typeface="微软雅黑"/>
              </a:rPr>
              <a:t>寄存器堆</a:t>
            </a:r>
          </a:p>
        </p:txBody>
      </p:sp>
      <p:sp>
        <p:nvSpPr>
          <p:cNvPr id="60" name="矩形 59">
            <a:extLst>
              <a:ext uri="{FF2B5EF4-FFF2-40B4-BE49-F238E27FC236}">
                <a16:creationId xmlns:a16="http://schemas.microsoft.com/office/drawing/2014/main" id="{4C593A01-858B-4B68-AF47-71D6F26A6E5F}"/>
              </a:ext>
            </a:extLst>
          </p:cNvPr>
          <p:cNvSpPr/>
          <p:nvPr/>
        </p:nvSpPr>
        <p:spPr>
          <a:xfrm>
            <a:off x="4389919" y="3411572"/>
            <a:ext cx="333746"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61" name="矩形 60">
            <a:extLst>
              <a:ext uri="{FF2B5EF4-FFF2-40B4-BE49-F238E27FC236}">
                <a16:creationId xmlns:a16="http://schemas.microsoft.com/office/drawing/2014/main" id="{073FB5D5-5546-4A1A-B00C-0B340A318ADD}"/>
              </a:ext>
            </a:extLst>
          </p:cNvPr>
          <p:cNvSpPr/>
          <p:nvPr/>
        </p:nvSpPr>
        <p:spPr>
          <a:xfrm>
            <a:off x="4384130" y="3709851"/>
            <a:ext cx="333746"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R2</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nvGrpSpPr>
          <p:cNvPr id="62" name="组合 61"/>
          <p:cNvGrpSpPr/>
          <p:nvPr/>
        </p:nvGrpSpPr>
        <p:grpSpPr>
          <a:xfrm>
            <a:off x="3279340" y="3790496"/>
            <a:ext cx="248786" cy="398571"/>
            <a:chOff x="4451072" y="4543951"/>
            <a:chExt cx="349857" cy="560490"/>
          </a:xfrm>
        </p:grpSpPr>
        <p:sp>
          <p:nvSpPr>
            <p:cNvPr id="63" name="流程图: 手动操作 6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64" name="矩形 63">
              <a:extLst>
                <a:ext uri="{FF2B5EF4-FFF2-40B4-BE49-F238E27FC236}">
                  <a16:creationId xmlns:a16="http://schemas.microsoft.com/office/drawing/2014/main" id="{DB6FEBF0-D3C1-4E44-A076-F8543F45AA45}"/>
                </a:ext>
              </a:extLst>
            </p:cNvPr>
            <p:cNvSpPr/>
            <p:nvPr/>
          </p:nvSpPr>
          <p:spPr>
            <a:xfrm>
              <a:off x="4451072" y="4543951"/>
              <a:ext cx="349857" cy="560490"/>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0</a:t>
              </a:r>
            </a:p>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sp>
        <p:nvSpPr>
          <p:cNvPr id="65" name="流程图: 手动操作 64">
            <a:extLst>
              <a:ext uri="{FF2B5EF4-FFF2-40B4-BE49-F238E27FC236}">
                <a16:creationId xmlns:a16="http://schemas.microsoft.com/office/drawing/2014/main" id="{6C2FCBC5-1898-4C55-8A7D-7DB4F2A02A90}"/>
              </a:ext>
            </a:extLst>
          </p:cNvPr>
          <p:cNvSpPr/>
          <p:nvPr/>
        </p:nvSpPr>
        <p:spPr>
          <a:xfrm rot="16200000">
            <a:off x="940566" y="3424632"/>
            <a:ext cx="379354" cy="161074"/>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66" name="矩形 65">
            <a:extLst>
              <a:ext uri="{FF2B5EF4-FFF2-40B4-BE49-F238E27FC236}">
                <a16:creationId xmlns:a16="http://schemas.microsoft.com/office/drawing/2014/main" id="{DB6FEBF0-D3C1-4E44-A076-F8543F45AA45}"/>
              </a:ext>
            </a:extLst>
          </p:cNvPr>
          <p:cNvSpPr/>
          <p:nvPr/>
        </p:nvSpPr>
        <p:spPr>
          <a:xfrm>
            <a:off x="1006021" y="3311222"/>
            <a:ext cx="248786" cy="398571"/>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0</a:t>
            </a:r>
          </a:p>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67" name="流程图: 手动操作 66">
            <a:extLst>
              <a:ext uri="{FF2B5EF4-FFF2-40B4-BE49-F238E27FC236}">
                <a16:creationId xmlns:a16="http://schemas.microsoft.com/office/drawing/2014/main" id="{6C2FCBC5-1898-4C55-8A7D-7DB4F2A02A90}"/>
              </a:ext>
            </a:extLst>
          </p:cNvPr>
          <p:cNvSpPr/>
          <p:nvPr/>
        </p:nvSpPr>
        <p:spPr>
          <a:xfrm rot="16200000">
            <a:off x="5146738" y="3821559"/>
            <a:ext cx="379354" cy="161074"/>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68" name="矩形 67">
            <a:extLst>
              <a:ext uri="{FF2B5EF4-FFF2-40B4-BE49-F238E27FC236}">
                <a16:creationId xmlns:a16="http://schemas.microsoft.com/office/drawing/2014/main" id="{DB6FEBF0-D3C1-4E44-A076-F8543F45AA45}"/>
              </a:ext>
            </a:extLst>
          </p:cNvPr>
          <p:cNvSpPr/>
          <p:nvPr/>
        </p:nvSpPr>
        <p:spPr>
          <a:xfrm>
            <a:off x="5213869" y="3714747"/>
            <a:ext cx="248786" cy="398571"/>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0</a:t>
            </a:r>
          </a:p>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69" name="流程图: 手动操作 68">
            <a:extLst>
              <a:ext uri="{FF2B5EF4-FFF2-40B4-BE49-F238E27FC236}">
                <a16:creationId xmlns:a16="http://schemas.microsoft.com/office/drawing/2014/main" id="{6C2FCBC5-1898-4C55-8A7D-7DB4F2A02A90}"/>
              </a:ext>
            </a:extLst>
          </p:cNvPr>
          <p:cNvSpPr/>
          <p:nvPr/>
        </p:nvSpPr>
        <p:spPr>
          <a:xfrm rot="16200000">
            <a:off x="7931348" y="3563398"/>
            <a:ext cx="379354" cy="161074"/>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70" name="矩形 69">
            <a:extLst>
              <a:ext uri="{FF2B5EF4-FFF2-40B4-BE49-F238E27FC236}">
                <a16:creationId xmlns:a16="http://schemas.microsoft.com/office/drawing/2014/main" id="{DB6FEBF0-D3C1-4E44-A076-F8543F45AA45}"/>
              </a:ext>
            </a:extLst>
          </p:cNvPr>
          <p:cNvSpPr/>
          <p:nvPr/>
        </p:nvSpPr>
        <p:spPr>
          <a:xfrm>
            <a:off x="7999666" y="3468295"/>
            <a:ext cx="248786" cy="398571"/>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0</a:t>
            </a:r>
          </a:p>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cxnSp>
        <p:nvCxnSpPr>
          <p:cNvPr id="71" name="直接连接符 70">
            <a:extLst>
              <a:ext uri="{FF2B5EF4-FFF2-40B4-BE49-F238E27FC236}">
                <a16:creationId xmlns:a16="http://schemas.microsoft.com/office/drawing/2014/main" id="{1562766D-06B6-4E68-A522-842479D25B05}"/>
              </a:ext>
            </a:extLst>
          </p:cNvPr>
          <p:cNvCxnSpPr>
            <a:cxnSpLocks/>
          </p:cNvCxnSpPr>
          <p:nvPr/>
        </p:nvCxnSpPr>
        <p:spPr>
          <a:xfrm>
            <a:off x="4617055" y="3520907"/>
            <a:ext cx="1107611"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9F5C077-6E48-40BF-9EAD-AB04B11E759A}"/>
              </a:ext>
            </a:extLst>
          </p:cNvPr>
          <p:cNvCxnSpPr>
            <a:cxnSpLocks/>
          </p:cNvCxnSpPr>
          <p:nvPr/>
        </p:nvCxnSpPr>
        <p:spPr>
          <a:xfrm>
            <a:off x="5576164" y="4850075"/>
            <a:ext cx="24728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9E2B02A3-1EF5-494A-B123-C8EFBFD1D59A}"/>
              </a:ext>
            </a:extLst>
          </p:cNvPr>
          <p:cNvGrpSpPr/>
          <p:nvPr/>
        </p:nvGrpSpPr>
        <p:grpSpPr>
          <a:xfrm>
            <a:off x="5242146" y="4688985"/>
            <a:ext cx="393056" cy="392996"/>
            <a:chOff x="7239187" y="4876233"/>
            <a:chExt cx="574209" cy="574121"/>
          </a:xfrm>
        </p:grpSpPr>
        <p:sp>
          <p:nvSpPr>
            <p:cNvPr id="74" name="平行四边形 73">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75" name="矩形 74">
              <a:extLst>
                <a:ext uri="{FF2B5EF4-FFF2-40B4-BE49-F238E27FC236}">
                  <a16:creationId xmlns:a16="http://schemas.microsoft.com/office/drawing/2014/main" id="{F183A3F8-9BAF-40EF-A735-B9546923CBC7}"/>
                </a:ext>
              </a:extLst>
            </p:cNvPr>
            <p:cNvSpPr/>
            <p:nvPr/>
          </p:nvSpPr>
          <p:spPr>
            <a:xfrm>
              <a:off x="7239187" y="4999635"/>
              <a:ext cx="574209" cy="358577"/>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&lt;&lt;2</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sp>
        <p:nvSpPr>
          <p:cNvPr id="76" name="矩形 75">
            <a:extLst>
              <a:ext uri="{FF2B5EF4-FFF2-40B4-BE49-F238E27FC236}">
                <a16:creationId xmlns:a16="http://schemas.microsoft.com/office/drawing/2014/main" id="{CE5AD69C-70F6-4268-9A7F-B34FAA43B86E}"/>
              </a:ext>
            </a:extLst>
          </p:cNvPr>
          <p:cNvSpPr/>
          <p:nvPr/>
        </p:nvSpPr>
        <p:spPr>
          <a:xfrm>
            <a:off x="5969251" y="4960501"/>
            <a:ext cx="256802"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77" name="矩形 76">
            <a:extLst>
              <a:ext uri="{FF2B5EF4-FFF2-40B4-BE49-F238E27FC236}">
                <a16:creationId xmlns:a16="http://schemas.microsoft.com/office/drawing/2014/main" id="{124BF171-B642-4C46-8695-751F051F5AEA}"/>
              </a:ext>
            </a:extLst>
          </p:cNvPr>
          <p:cNvSpPr/>
          <p:nvPr/>
        </p:nvSpPr>
        <p:spPr>
          <a:xfrm>
            <a:off x="6105412" y="4794206"/>
            <a:ext cx="708848"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PCBranch</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cxnSp>
        <p:nvCxnSpPr>
          <p:cNvPr id="78" name="直接连接符 77">
            <a:extLst>
              <a:ext uri="{FF2B5EF4-FFF2-40B4-BE49-F238E27FC236}">
                <a16:creationId xmlns:a16="http://schemas.microsoft.com/office/drawing/2014/main" id="{54A70878-C0AF-46C4-ADAB-63FF9A5AE702}"/>
              </a:ext>
            </a:extLst>
          </p:cNvPr>
          <p:cNvCxnSpPr>
            <a:cxnSpLocks/>
          </p:cNvCxnSpPr>
          <p:nvPr/>
        </p:nvCxnSpPr>
        <p:spPr>
          <a:xfrm flipV="1">
            <a:off x="5411706" y="3931721"/>
            <a:ext cx="328919" cy="250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8C4A7878-3EB6-4E68-83D1-828EE5148B79}"/>
              </a:ext>
            </a:extLst>
          </p:cNvPr>
          <p:cNvSpPr/>
          <p:nvPr/>
        </p:nvSpPr>
        <p:spPr>
          <a:xfrm>
            <a:off x="5373590" y="3725878"/>
            <a:ext cx="439544"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SrcB</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80" name="矩形 79">
            <a:extLst>
              <a:ext uri="{FF2B5EF4-FFF2-40B4-BE49-F238E27FC236}">
                <a16:creationId xmlns:a16="http://schemas.microsoft.com/office/drawing/2014/main" id="{67CEB788-15D4-4ECC-8713-81027F2BB7C0}"/>
              </a:ext>
            </a:extLst>
          </p:cNvPr>
          <p:cNvSpPr/>
          <p:nvPr/>
        </p:nvSpPr>
        <p:spPr>
          <a:xfrm>
            <a:off x="5375640" y="3345022"/>
            <a:ext cx="445956"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SrcA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81" name="矩形 80">
            <a:extLst>
              <a:ext uri="{FF2B5EF4-FFF2-40B4-BE49-F238E27FC236}">
                <a16:creationId xmlns:a16="http://schemas.microsoft.com/office/drawing/2014/main" id="{D2D74409-68D2-4244-B78F-9E2FFF53EC15}"/>
              </a:ext>
            </a:extLst>
          </p:cNvPr>
          <p:cNvSpPr/>
          <p:nvPr/>
        </p:nvSpPr>
        <p:spPr>
          <a:xfrm>
            <a:off x="6010739" y="3335912"/>
            <a:ext cx="482824"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Equal</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82" name="任意多边形: 形状 323">
            <a:extLst>
              <a:ext uri="{FF2B5EF4-FFF2-40B4-BE49-F238E27FC236}">
                <a16:creationId xmlns:a16="http://schemas.microsoft.com/office/drawing/2014/main" id="{3B04B997-499F-4890-B68B-471A8EBFDD67}"/>
              </a:ext>
            </a:extLst>
          </p:cNvPr>
          <p:cNvSpPr/>
          <p:nvPr/>
        </p:nvSpPr>
        <p:spPr>
          <a:xfrm>
            <a:off x="5724667" y="3400286"/>
            <a:ext cx="332522" cy="645484"/>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83" name="矩形 82">
            <a:extLst>
              <a:ext uri="{FF2B5EF4-FFF2-40B4-BE49-F238E27FC236}">
                <a16:creationId xmlns:a16="http://schemas.microsoft.com/office/drawing/2014/main" id="{CF41F216-AFB6-4A00-9021-A79FAADE4749}"/>
              </a:ext>
            </a:extLst>
          </p:cNvPr>
          <p:cNvSpPr/>
          <p:nvPr/>
        </p:nvSpPr>
        <p:spPr>
          <a:xfrm rot="16200000">
            <a:off x="5743338" y="3608151"/>
            <a:ext cx="444352"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995" dirty="0">
              <a:solidFill>
                <a:prstClr val="black"/>
              </a:solidFill>
              <a:latin typeface="Segoe UI Black" panose="020B0A02040204020203" pitchFamily="34" charset="0"/>
              <a:ea typeface="微软雅黑"/>
              <a:cs typeface="Segoe UI Black" panose="020B0A02040204020203" pitchFamily="34" charset="0"/>
            </a:endParaRPr>
          </a:p>
        </p:txBody>
      </p:sp>
      <p:sp>
        <p:nvSpPr>
          <p:cNvPr id="84" name="矩形 83">
            <a:extLst>
              <a:ext uri="{FF2B5EF4-FFF2-40B4-BE49-F238E27FC236}">
                <a16:creationId xmlns:a16="http://schemas.microsoft.com/office/drawing/2014/main" id="{00E3412D-D0A6-4535-BA79-0322A384456A}"/>
              </a:ext>
            </a:extLst>
          </p:cNvPr>
          <p:cNvSpPr/>
          <p:nvPr/>
        </p:nvSpPr>
        <p:spPr>
          <a:xfrm>
            <a:off x="6046550" y="3525298"/>
            <a:ext cx="771365"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ALUResult</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85" name="矩形 84">
            <a:extLst>
              <a:ext uri="{FF2B5EF4-FFF2-40B4-BE49-F238E27FC236}">
                <a16:creationId xmlns:a16="http://schemas.microsoft.com/office/drawing/2014/main" id="{D31E64C1-9E68-43BA-B0A7-071878060BF4}"/>
              </a:ext>
            </a:extLst>
          </p:cNvPr>
          <p:cNvSpPr/>
          <p:nvPr/>
        </p:nvSpPr>
        <p:spPr>
          <a:xfrm>
            <a:off x="6033485" y="3950459"/>
            <a:ext cx="713657"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WriteData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cxnSp>
        <p:nvCxnSpPr>
          <p:cNvPr id="86" name="直接连接符 85">
            <a:extLst>
              <a:ext uri="{FF2B5EF4-FFF2-40B4-BE49-F238E27FC236}">
                <a16:creationId xmlns:a16="http://schemas.microsoft.com/office/drawing/2014/main" id="{39594D74-9156-42D5-BE79-B03E01A52C51}"/>
              </a:ext>
            </a:extLst>
          </p:cNvPr>
          <p:cNvCxnSpPr>
            <a:cxnSpLocks/>
          </p:cNvCxnSpPr>
          <p:nvPr/>
        </p:nvCxnSpPr>
        <p:spPr>
          <a:xfrm>
            <a:off x="6057188" y="3728444"/>
            <a:ext cx="87042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9EE8828-45B8-4391-A6ED-E383B6E5A369}"/>
              </a:ext>
            </a:extLst>
          </p:cNvPr>
          <p:cNvCxnSpPr>
            <a:cxnSpLocks/>
          </p:cNvCxnSpPr>
          <p:nvPr/>
        </p:nvCxnSpPr>
        <p:spPr>
          <a:xfrm>
            <a:off x="7485765" y="3727866"/>
            <a:ext cx="55472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a:extLst>
              <a:ext uri="{FF2B5EF4-FFF2-40B4-BE49-F238E27FC236}">
                <a16:creationId xmlns:a16="http://schemas.microsoft.com/office/drawing/2014/main" id="{91EBB0BF-A1AD-4483-B27E-7F6874560B67}"/>
              </a:ext>
            </a:extLst>
          </p:cNvPr>
          <p:cNvGrpSpPr/>
          <p:nvPr/>
        </p:nvGrpSpPr>
        <p:grpSpPr>
          <a:xfrm>
            <a:off x="6881080" y="3297223"/>
            <a:ext cx="696587" cy="1021187"/>
            <a:chOff x="2106940" y="3477998"/>
            <a:chExt cx="1017631" cy="1491834"/>
          </a:xfrm>
        </p:grpSpPr>
        <p:sp>
          <p:nvSpPr>
            <p:cNvPr id="89" name="矩形 88">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dirty="0">
                <a:solidFill>
                  <a:prstClr val="white"/>
                </a:solidFill>
                <a:latin typeface="微软雅黑"/>
                <a:ea typeface="微软雅黑"/>
              </a:endParaRPr>
            </a:p>
          </p:txBody>
        </p:sp>
        <p:sp>
          <p:nvSpPr>
            <p:cNvPr id="90" name="矩形 89">
              <a:extLst>
                <a:ext uri="{FF2B5EF4-FFF2-40B4-BE49-F238E27FC236}">
                  <a16:creationId xmlns:a16="http://schemas.microsoft.com/office/drawing/2014/main" id="{D273798A-7B8E-45D2-8C12-6454B57DDC16}"/>
                </a:ext>
              </a:extLst>
            </p:cNvPr>
            <p:cNvSpPr/>
            <p:nvPr/>
          </p:nvSpPr>
          <p:spPr>
            <a:xfrm>
              <a:off x="2317533" y="3480984"/>
              <a:ext cx="560158" cy="358576"/>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WE</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91" name="矩形 90">
              <a:extLst>
                <a:ext uri="{FF2B5EF4-FFF2-40B4-BE49-F238E27FC236}">
                  <a16:creationId xmlns:a16="http://schemas.microsoft.com/office/drawing/2014/main" id="{4CE32E5D-4332-495A-8059-B325E945AC37}"/>
                </a:ext>
              </a:extLst>
            </p:cNvPr>
            <p:cNvSpPr/>
            <p:nvPr/>
          </p:nvSpPr>
          <p:spPr>
            <a:xfrm>
              <a:off x="2597199" y="3861428"/>
              <a:ext cx="527372" cy="358576"/>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RD</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92" name="矩形 91">
              <a:extLst>
                <a:ext uri="{FF2B5EF4-FFF2-40B4-BE49-F238E27FC236}">
                  <a16:creationId xmlns:a16="http://schemas.microsoft.com/office/drawing/2014/main" id="{21252150-0CD5-466E-B86C-1580A72C3770}"/>
                </a:ext>
              </a:extLst>
            </p:cNvPr>
            <p:cNvSpPr/>
            <p:nvPr/>
          </p:nvSpPr>
          <p:spPr>
            <a:xfrm>
              <a:off x="2146656" y="3834566"/>
              <a:ext cx="403259" cy="358576"/>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93" name="矩形 92">
              <a:extLst>
                <a:ext uri="{FF2B5EF4-FFF2-40B4-BE49-F238E27FC236}">
                  <a16:creationId xmlns:a16="http://schemas.microsoft.com/office/drawing/2014/main" id="{B4966E97-619C-4DFC-BEF7-699A3EFE944A}"/>
                </a:ext>
              </a:extLst>
            </p:cNvPr>
            <p:cNvSpPr/>
            <p:nvPr/>
          </p:nvSpPr>
          <p:spPr>
            <a:xfrm>
              <a:off x="2147227" y="4068361"/>
              <a:ext cx="831808" cy="582265"/>
            </a:xfrm>
            <a:prstGeom prst="rect">
              <a:avLst/>
            </a:prstGeom>
          </p:spPr>
          <p:txBody>
            <a:bodyPr wrap="none">
              <a:spAutoFit/>
            </a:bodyPr>
            <a:lstStyle/>
            <a:p>
              <a:pPr algn="ctr" defTabSz="685708" fontAlgn="auto">
                <a:spcBef>
                  <a:spcPts val="0"/>
                </a:spcBef>
                <a:spcAft>
                  <a:spcPts val="0"/>
                </a:spcAft>
              </a:pPr>
              <a:r>
                <a:rPr lang="zh-CN" altLang="en-US" sz="995" b="1" kern="0" dirty="0">
                  <a:solidFill>
                    <a:prstClr val="black"/>
                  </a:solidFill>
                  <a:latin typeface="微软雅黑"/>
                  <a:ea typeface="微软雅黑"/>
                </a:rPr>
                <a:t>数据</a:t>
              </a:r>
              <a:endParaRPr lang="en-US" altLang="zh-CN" sz="995" b="1" kern="0" dirty="0">
                <a:solidFill>
                  <a:prstClr val="black"/>
                </a:solidFill>
                <a:latin typeface="微软雅黑"/>
                <a:ea typeface="微软雅黑"/>
              </a:endParaRPr>
            </a:p>
            <a:p>
              <a:pPr algn="ctr" defTabSz="685708" fontAlgn="auto">
                <a:spcBef>
                  <a:spcPts val="0"/>
                </a:spcBef>
                <a:spcAft>
                  <a:spcPts val="0"/>
                </a:spcAft>
              </a:pPr>
              <a:r>
                <a:rPr lang="zh-CN" altLang="en-US" sz="995" b="1" kern="0" dirty="0">
                  <a:solidFill>
                    <a:prstClr val="black"/>
                  </a:solidFill>
                  <a:latin typeface="微软雅黑"/>
                  <a:ea typeface="微软雅黑"/>
                </a:rPr>
                <a:t>存储器</a:t>
              </a:r>
            </a:p>
          </p:txBody>
        </p:sp>
        <p:sp>
          <p:nvSpPr>
            <p:cNvPr id="94" name="矩形 93">
              <a:extLst>
                <a:ext uri="{FF2B5EF4-FFF2-40B4-BE49-F238E27FC236}">
                  <a16:creationId xmlns:a16="http://schemas.microsoft.com/office/drawing/2014/main" id="{14833962-CE24-40BC-BD65-611522EE79A4}"/>
                </a:ext>
              </a:extLst>
            </p:cNvPr>
            <p:cNvSpPr/>
            <p:nvPr/>
          </p:nvSpPr>
          <p:spPr>
            <a:xfrm>
              <a:off x="2106940" y="4556521"/>
              <a:ext cx="578892" cy="358576"/>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WD</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sp>
        <p:nvSpPr>
          <p:cNvPr id="95" name="矩形 94">
            <a:extLst>
              <a:ext uri="{FF2B5EF4-FFF2-40B4-BE49-F238E27FC236}">
                <a16:creationId xmlns:a16="http://schemas.microsoft.com/office/drawing/2014/main" id="{9210B47C-AC7B-4D2E-A9EB-31EDB0D01421}"/>
              </a:ext>
            </a:extLst>
          </p:cNvPr>
          <p:cNvSpPr/>
          <p:nvPr/>
        </p:nvSpPr>
        <p:spPr>
          <a:xfrm>
            <a:off x="7445402" y="3532253"/>
            <a:ext cx="684803"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ReadData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96" name="矩形 95">
            <a:extLst>
              <a:ext uri="{FF2B5EF4-FFF2-40B4-BE49-F238E27FC236}">
                <a16:creationId xmlns:a16="http://schemas.microsoft.com/office/drawing/2014/main" id="{1E4AA697-BE3F-45BD-83CA-239EA0FD2888}"/>
              </a:ext>
            </a:extLst>
          </p:cNvPr>
          <p:cNvSpPr/>
          <p:nvPr/>
        </p:nvSpPr>
        <p:spPr>
          <a:xfrm>
            <a:off x="7461050" y="5406828"/>
            <a:ext cx="974947"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WriteBackData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97" name="矩形 96">
            <a:extLst>
              <a:ext uri="{FF2B5EF4-FFF2-40B4-BE49-F238E27FC236}">
                <a16:creationId xmlns:a16="http://schemas.microsoft.com/office/drawing/2014/main" id="{D3A2499C-02EC-4853-B80E-364C09F71C0F}"/>
              </a:ext>
            </a:extLst>
          </p:cNvPr>
          <p:cNvSpPr/>
          <p:nvPr/>
        </p:nvSpPr>
        <p:spPr>
          <a:xfrm>
            <a:off x="2088227" y="4589713"/>
            <a:ext cx="314510" cy="311175"/>
          </a:xfrm>
          <a:prstGeom prst="rect">
            <a:avLst/>
          </a:prstGeom>
        </p:spPr>
        <p:txBody>
          <a:bodyPr wrap="square">
            <a:spAutoFit/>
          </a:bodyPr>
          <a:lstStyle/>
          <a:p>
            <a:pPr defTabSz="685800" fontAlgn="auto">
              <a:spcBef>
                <a:spcPts val="0"/>
              </a:spcBef>
              <a:spcAft>
                <a:spcPts val="0"/>
              </a:spcAft>
            </a:pPr>
            <a:r>
              <a:rPr lang="en-US" altLang="zh-CN" sz="1422"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422" dirty="0">
              <a:solidFill>
                <a:prstClr val="black"/>
              </a:solidFill>
              <a:latin typeface="Segoe UI Black" panose="020B0A02040204020203" pitchFamily="34" charset="0"/>
              <a:ea typeface="微软雅黑"/>
              <a:cs typeface="Segoe UI Black" panose="020B0A02040204020203" pitchFamily="34" charset="0"/>
            </a:endParaRPr>
          </a:p>
        </p:txBody>
      </p:sp>
      <p:sp>
        <p:nvSpPr>
          <p:cNvPr id="98" name="矩形 97">
            <a:extLst>
              <a:ext uri="{FF2B5EF4-FFF2-40B4-BE49-F238E27FC236}">
                <a16:creationId xmlns:a16="http://schemas.microsoft.com/office/drawing/2014/main" id="{D3A2499C-02EC-4853-B80E-364C09F71C0F}"/>
              </a:ext>
            </a:extLst>
          </p:cNvPr>
          <p:cNvSpPr/>
          <p:nvPr/>
        </p:nvSpPr>
        <p:spPr>
          <a:xfrm>
            <a:off x="5927685" y="4885483"/>
            <a:ext cx="314510" cy="311175"/>
          </a:xfrm>
          <a:prstGeom prst="rect">
            <a:avLst/>
          </a:prstGeom>
        </p:spPr>
        <p:txBody>
          <a:bodyPr wrap="square">
            <a:spAutoFit/>
          </a:bodyPr>
          <a:lstStyle/>
          <a:p>
            <a:pPr defTabSz="685800" fontAlgn="auto">
              <a:spcBef>
                <a:spcPts val="0"/>
              </a:spcBef>
              <a:spcAft>
                <a:spcPts val="0"/>
              </a:spcAft>
            </a:pPr>
            <a:r>
              <a:rPr lang="en-US" altLang="zh-CN" sz="1422"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422" dirty="0">
              <a:solidFill>
                <a:prstClr val="black"/>
              </a:solidFill>
              <a:latin typeface="Segoe UI Black" panose="020B0A02040204020203" pitchFamily="34" charset="0"/>
              <a:ea typeface="微软雅黑"/>
              <a:cs typeface="Segoe UI Black" panose="020B0A02040204020203" pitchFamily="34" charset="0"/>
            </a:endParaRPr>
          </a:p>
        </p:txBody>
      </p:sp>
      <p:sp>
        <p:nvSpPr>
          <p:cNvPr id="99" name="矩形 98">
            <a:extLst>
              <a:ext uri="{FF2B5EF4-FFF2-40B4-BE49-F238E27FC236}">
                <a16:creationId xmlns:a16="http://schemas.microsoft.com/office/drawing/2014/main" id="{124BF171-B642-4C46-8695-751F051F5AEA}"/>
              </a:ext>
            </a:extLst>
          </p:cNvPr>
          <p:cNvSpPr/>
          <p:nvPr/>
        </p:nvSpPr>
        <p:spPr>
          <a:xfrm>
            <a:off x="653500" y="5451206"/>
            <a:ext cx="971741"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BranchAddress</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cxnSp>
        <p:nvCxnSpPr>
          <p:cNvPr id="100" name="直接连接符 99">
            <a:extLst>
              <a:ext uri="{FF2B5EF4-FFF2-40B4-BE49-F238E27FC236}">
                <a16:creationId xmlns:a16="http://schemas.microsoft.com/office/drawing/2014/main" id="{2EF7FF38-547F-4842-883B-B8ED6547CE15}"/>
              </a:ext>
            </a:extLst>
          </p:cNvPr>
          <p:cNvCxnSpPr>
            <a:cxnSpLocks/>
          </p:cNvCxnSpPr>
          <p:nvPr/>
        </p:nvCxnSpPr>
        <p:spPr>
          <a:xfrm>
            <a:off x="2861776" y="2719317"/>
            <a:ext cx="0" cy="22493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a:extLst>
              <a:ext uri="{FF2B5EF4-FFF2-40B4-BE49-F238E27FC236}">
                <a16:creationId xmlns:a16="http://schemas.microsoft.com/office/drawing/2014/main" id="{1843CBDC-CFEC-4BD2-AD0B-815B0D453B1B}"/>
              </a:ext>
            </a:extLst>
          </p:cNvPr>
          <p:cNvSpPr/>
          <p:nvPr/>
        </p:nvSpPr>
        <p:spPr>
          <a:xfrm flipV="1">
            <a:off x="8201561" y="3520962"/>
            <a:ext cx="160086" cy="109473"/>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cxnSp>
        <p:nvCxnSpPr>
          <p:cNvPr id="102" name="直接连接符 101">
            <a:extLst>
              <a:ext uri="{FF2B5EF4-FFF2-40B4-BE49-F238E27FC236}">
                <a16:creationId xmlns:a16="http://schemas.microsoft.com/office/drawing/2014/main" id="{2EF7FF38-547F-4842-883B-B8ED6547CE15}"/>
              </a:ext>
            </a:extLst>
          </p:cNvPr>
          <p:cNvCxnSpPr>
            <a:cxnSpLocks/>
            <a:stCxn id="101" idx="0"/>
          </p:cNvCxnSpPr>
          <p:nvPr/>
        </p:nvCxnSpPr>
        <p:spPr>
          <a:xfrm>
            <a:off x="8361648" y="3630435"/>
            <a:ext cx="6101" cy="198772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cxnSpLocks/>
          </p:cNvCxnSpPr>
          <p:nvPr/>
        </p:nvCxnSpPr>
        <p:spPr>
          <a:xfrm>
            <a:off x="2876323" y="3902673"/>
            <a:ext cx="42964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a:cxnSpLocks/>
          </p:cNvCxnSpPr>
          <p:nvPr/>
        </p:nvCxnSpPr>
        <p:spPr>
          <a:xfrm>
            <a:off x="3112792" y="4071184"/>
            <a:ext cx="1931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a:cxnSpLocks/>
          </p:cNvCxnSpPr>
          <p:nvPr/>
        </p:nvCxnSpPr>
        <p:spPr>
          <a:xfrm>
            <a:off x="3112792" y="3719508"/>
            <a:ext cx="0" cy="35167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a:cxnSpLocks/>
          </p:cNvCxnSpPr>
          <p:nvPr/>
        </p:nvCxnSpPr>
        <p:spPr>
          <a:xfrm>
            <a:off x="2861776" y="2719317"/>
            <a:ext cx="3773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a:cxnSpLocks/>
          </p:cNvCxnSpPr>
          <p:nvPr/>
        </p:nvCxnSpPr>
        <p:spPr>
          <a:xfrm>
            <a:off x="2867672" y="4968654"/>
            <a:ext cx="7900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a:cxnSpLocks/>
          </p:cNvCxnSpPr>
          <p:nvPr/>
        </p:nvCxnSpPr>
        <p:spPr>
          <a:xfrm>
            <a:off x="3112792" y="4239551"/>
            <a:ext cx="0" cy="137860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a:cxnSpLocks/>
          </p:cNvCxnSpPr>
          <p:nvPr/>
        </p:nvCxnSpPr>
        <p:spPr>
          <a:xfrm>
            <a:off x="3112791" y="5618160"/>
            <a:ext cx="52473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a:cxnSpLocks/>
          </p:cNvCxnSpPr>
          <p:nvPr/>
        </p:nvCxnSpPr>
        <p:spPr>
          <a:xfrm>
            <a:off x="6740253" y="3149249"/>
            <a:ext cx="95918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a:cxnSpLocks/>
          </p:cNvCxnSpPr>
          <p:nvPr/>
        </p:nvCxnSpPr>
        <p:spPr>
          <a:xfrm>
            <a:off x="6740252" y="3149250"/>
            <a:ext cx="0" cy="56017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a:cxnSpLocks/>
          </p:cNvCxnSpPr>
          <p:nvPr/>
        </p:nvCxnSpPr>
        <p:spPr>
          <a:xfrm>
            <a:off x="7699439" y="3149250"/>
            <a:ext cx="0" cy="35651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a:cxnSpLocks/>
          </p:cNvCxnSpPr>
          <p:nvPr/>
        </p:nvCxnSpPr>
        <p:spPr>
          <a:xfrm>
            <a:off x="7704652" y="3512411"/>
            <a:ext cx="3358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a:cxnSpLocks/>
          </p:cNvCxnSpPr>
          <p:nvPr/>
        </p:nvCxnSpPr>
        <p:spPr>
          <a:xfrm>
            <a:off x="4835658" y="4161138"/>
            <a:ext cx="207260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a:cxnSpLocks/>
          </p:cNvCxnSpPr>
          <p:nvPr/>
        </p:nvCxnSpPr>
        <p:spPr>
          <a:xfrm>
            <a:off x="4835657" y="3817125"/>
            <a:ext cx="0" cy="34401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a:cxnSpLocks/>
          </p:cNvCxnSpPr>
          <p:nvPr/>
        </p:nvCxnSpPr>
        <p:spPr>
          <a:xfrm>
            <a:off x="5030743" y="4019443"/>
            <a:ext cx="0" cy="8800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a:cxnSpLocks/>
          </p:cNvCxnSpPr>
          <p:nvPr/>
        </p:nvCxnSpPr>
        <p:spPr>
          <a:xfrm>
            <a:off x="5044537" y="4019731"/>
            <a:ext cx="2028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a:cxnSpLocks/>
          </p:cNvCxnSpPr>
          <p:nvPr/>
        </p:nvCxnSpPr>
        <p:spPr>
          <a:xfrm>
            <a:off x="4561824" y="4912217"/>
            <a:ext cx="6933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a:cxnSpLocks/>
          </p:cNvCxnSpPr>
          <p:nvPr/>
        </p:nvCxnSpPr>
        <p:spPr>
          <a:xfrm>
            <a:off x="2877152" y="2904258"/>
            <a:ext cx="37171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a:extLst>
              <a:ext uri="{FF2B5EF4-FFF2-40B4-BE49-F238E27FC236}">
                <a16:creationId xmlns:a16="http://schemas.microsoft.com/office/drawing/2014/main" id="{E7EABD73-17EC-4DE6-9461-54B9F3D31B84}"/>
              </a:ext>
            </a:extLst>
          </p:cNvPr>
          <p:cNvSpPr/>
          <p:nvPr/>
        </p:nvSpPr>
        <p:spPr>
          <a:xfrm>
            <a:off x="2823226" y="2562014"/>
            <a:ext cx="410690" cy="212687"/>
          </a:xfrm>
          <a:prstGeom prst="rect">
            <a:avLst/>
          </a:prstGeom>
        </p:spPr>
        <p:txBody>
          <a:bodyPr wrap="square">
            <a:spAutoFit/>
          </a:bodyPr>
          <a:lstStyle/>
          <a:p>
            <a:pPr defTabSz="685800" fontAlgn="auto">
              <a:spcBef>
                <a:spcPts val="0"/>
              </a:spcBef>
              <a:spcAft>
                <a:spcPts val="0"/>
              </a:spcAft>
            </a:pPr>
            <a:r>
              <a:rPr lang="en-US" altLang="zh-CN" sz="782" dirty="0">
                <a:solidFill>
                  <a:prstClr val="black"/>
                </a:solidFill>
                <a:latin typeface="Times New Roman" panose="02020603050405020304" pitchFamily="18" charset="0"/>
                <a:ea typeface="微软雅黑"/>
                <a:cs typeface="Times New Roman" panose="02020603050405020304" pitchFamily="18" charset="0"/>
              </a:rPr>
              <a:t>31:26</a:t>
            </a:r>
            <a:endParaRPr lang="zh-CN" altLang="en-US" sz="782"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21" name="等腰三角形 120"/>
          <p:cNvSpPr/>
          <p:nvPr/>
        </p:nvSpPr>
        <p:spPr>
          <a:xfrm>
            <a:off x="1419794" y="3579096"/>
            <a:ext cx="154471" cy="8683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grpSp>
        <p:nvGrpSpPr>
          <p:cNvPr id="122" name="组合 121"/>
          <p:cNvGrpSpPr/>
          <p:nvPr/>
        </p:nvGrpSpPr>
        <p:grpSpPr>
          <a:xfrm>
            <a:off x="3923923" y="4308537"/>
            <a:ext cx="425116" cy="369654"/>
            <a:chOff x="1853728" y="4285666"/>
            <a:chExt cx="597819" cy="519825"/>
          </a:xfrm>
          <a:solidFill>
            <a:srgbClr val="FFCCFF"/>
          </a:solidFill>
        </p:grpSpPr>
        <p:cxnSp>
          <p:nvCxnSpPr>
            <p:cNvPr id="123" name="直接连接符 12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E3E86E4D-6506-4B6C-819B-7E93777F8C98}"/>
                </a:ext>
              </a:extLst>
            </p:cNvPr>
            <p:cNvSpPr/>
            <p:nvPr/>
          </p:nvSpPr>
          <p:spPr>
            <a:xfrm>
              <a:off x="1853728" y="4460325"/>
              <a:ext cx="597819" cy="345166"/>
            </a:xfrm>
            <a:prstGeom prst="rect">
              <a:avLst/>
            </a:prstGeom>
            <a:noFill/>
          </p:spPr>
          <p:txBody>
            <a:bodyPr wrap="none">
              <a:spAutoFit/>
            </a:bodyPr>
            <a:lstStyle/>
            <a:p>
              <a:pPr defTabSz="685800" fontAlgn="auto">
                <a:spcBef>
                  <a:spcPts val="0"/>
                </a:spcBef>
                <a:spcAft>
                  <a:spcPts val="0"/>
                </a:spcAft>
              </a:pPr>
              <a:r>
                <a:rPr lang="en-US" altLang="zh-CN" sz="995" i="1" dirty="0">
                  <a:solidFill>
                    <a:srgbClr val="C00000"/>
                  </a:solidFill>
                  <a:latin typeface="Times New Roman" panose="02020603050405020304" pitchFamily="18" charset="0"/>
                  <a:ea typeface="微软雅黑"/>
                  <a:cs typeface="Times New Roman" panose="02020603050405020304" pitchFamily="18" charset="0"/>
                </a:rPr>
                <a:t>CLK</a:t>
              </a:r>
              <a:endParaRPr lang="zh-CN" altLang="en-US" sz="995" i="1" dirty="0">
                <a:solidFill>
                  <a:srgbClr val="C00000"/>
                </a:solidFill>
                <a:latin typeface="Times New Roman" panose="02020603050405020304" pitchFamily="18" charset="0"/>
                <a:ea typeface="微软雅黑"/>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grpSp>
      <p:grpSp>
        <p:nvGrpSpPr>
          <p:cNvPr id="126" name="组合 125"/>
          <p:cNvGrpSpPr/>
          <p:nvPr/>
        </p:nvGrpSpPr>
        <p:grpSpPr>
          <a:xfrm>
            <a:off x="7032862" y="4227035"/>
            <a:ext cx="425116" cy="369654"/>
            <a:chOff x="1853728" y="4285666"/>
            <a:chExt cx="597819" cy="519825"/>
          </a:xfrm>
          <a:solidFill>
            <a:srgbClr val="00B050"/>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5"/>
              <a:ext cx="597819" cy="345166"/>
            </a:xfrm>
            <a:prstGeom prst="rect">
              <a:avLst/>
            </a:prstGeom>
            <a:noFill/>
          </p:spPr>
          <p:txBody>
            <a:bodyPr wrap="none">
              <a:spAutoFit/>
            </a:bodyPr>
            <a:lstStyle/>
            <a:p>
              <a:pPr defTabSz="685800" fontAlgn="auto">
                <a:spcBef>
                  <a:spcPts val="0"/>
                </a:spcBef>
                <a:spcAft>
                  <a:spcPts val="0"/>
                </a:spcAft>
              </a:pPr>
              <a:r>
                <a:rPr lang="en-US" altLang="zh-CN" sz="995" i="1" dirty="0">
                  <a:solidFill>
                    <a:srgbClr val="C00000"/>
                  </a:solidFill>
                  <a:latin typeface="Times New Roman" panose="02020603050405020304" pitchFamily="18" charset="0"/>
                  <a:ea typeface="微软雅黑"/>
                  <a:cs typeface="Times New Roman" panose="02020603050405020304" pitchFamily="18" charset="0"/>
                </a:rPr>
                <a:t>CLK</a:t>
              </a:r>
              <a:endParaRPr lang="zh-CN" altLang="en-US" sz="995" i="1" dirty="0">
                <a:solidFill>
                  <a:srgbClr val="C00000"/>
                </a:solidFill>
                <a:latin typeface="Times New Roman" panose="02020603050405020304" pitchFamily="18" charset="0"/>
                <a:ea typeface="微软雅黑"/>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grpSp>
      <p:cxnSp>
        <p:nvCxnSpPr>
          <p:cNvPr id="130" name="直接连接符 129"/>
          <p:cNvCxnSpPr>
            <a:cxnSpLocks/>
          </p:cNvCxnSpPr>
          <p:nvPr/>
        </p:nvCxnSpPr>
        <p:spPr>
          <a:xfrm>
            <a:off x="2473789" y="3519977"/>
            <a:ext cx="387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a:extLst>
              <a:ext uri="{FF2B5EF4-FFF2-40B4-BE49-F238E27FC236}">
                <a16:creationId xmlns:a16="http://schemas.microsoft.com/office/drawing/2014/main" id="{2EF7FF38-547F-4842-883B-B8ED6547CE15}"/>
              </a:ext>
            </a:extLst>
          </p:cNvPr>
          <p:cNvCxnSpPr>
            <a:cxnSpLocks/>
          </p:cNvCxnSpPr>
          <p:nvPr/>
        </p:nvCxnSpPr>
        <p:spPr>
          <a:xfrm>
            <a:off x="892819" y="3400285"/>
            <a:ext cx="0" cy="1850456"/>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cxnSpLocks/>
          </p:cNvCxnSpPr>
          <p:nvPr/>
        </p:nvCxnSpPr>
        <p:spPr>
          <a:xfrm>
            <a:off x="892819" y="5250741"/>
            <a:ext cx="490251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a:extLst>
              <a:ext uri="{FF2B5EF4-FFF2-40B4-BE49-F238E27FC236}">
                <a16:creationId xmlns:a16="http://schemas.microsoft.com/office/drawing/2014/main" id="{2EF7FF38-547F-4842-883B-B8ED6547CE15}"/>
              </a:ext>
            </a:extLst>
          </p:cNvPr>
          <p:cNvCxnSpPr>
            <a:cxnSpLocks/>
          </p:cNvCxnSpPr>
          <p:nvPr/>
        </p:nvCxnSpPr>
        <p:spPr>
          <a:xfrm>
            <a:off x="6348147" y="5042467"/>
            <a:ext cx="0" cy="39058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cxnSpLocks/>
          </p:cNvCxnSpPr>
          <p:nvPr/>
        </p:nvCxnSpPr>
        <p:spPr>
          <a:xfrm>
            <a:off x="690386" y="5433047"/>
            <a:ext cx="56377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687996" y="3605166"/>
            <a:ext cx="0" cy="182788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cxnSpLocks/>
          </p:cNvCxnSpPr>
          <p:nvPr/>
        </p:nvCxnSpPr>
        <p:spPr>
          <a:xfrm>
            <a:off x="687996" y="3605165"/>
            <a:ext cx="35604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a:cxnSpLocks/>
          </p:cNvCxnSpPr>
          <p:nvPr/>
        </p:nvCxnSpPr>
        <p:spPr>
          <a:xfrm>
            <a:off x="892819" y="3400286"/>
            <a:ext cx="15361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B9F5C077-6E48-40BF-9EAD-AB04B11E759A}"/>
              </a:ext>
            </a:extLst>
          </p:cNvPr>
          <p:cNvCxnSpPr>
            <a:cxnSpLocks/>
          </p:cNvCxnSpPr>
          <p:nvPr/>
        </p:nvCxnSpPr>
        <p:spPr>
          <a:xfrm>
            <a:off x="6127853" y="5042466"/>
            <a:ext cx="22029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1701894" y="3520906"/>
            <a:ext cx="0" cy="104158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cxnSpLocks/>
          </p:cNvCxnSpPr>
          <p:nvPr/>
        </p:nvCxnSpPr>
        <p:spPr>
          <a:xfrm>
            <a:off x="1701894" y="4562492"/>
            <a:ext cx="2544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3616294" y="2750834"/>
            <a:ext cx="1728920" cy="988218"/>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a:cxnSpLocks/>
          </p:cNvCxnSpPr>
          <p:nvPr/>
        </p:nvCxnSpPr>
        <p:spPr>
          <a:xfrm>
            <a:off x="6393401" y="2501765"/>
            <a:ext cx="0" cy="1030488"/>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a:extLst>
              <a:ext uri="{FF2B5EF4-FFF2-40B4-BE49-F238E27FC236}">
                <a16:creationId xmlns:a16="http://schemas.microsoft.com/office/drawing/2014/main" id="{1562766D-06B6-4E68-A522-842479D25B05}"/>
              </a:ext>
            </a:extLst>
          </p:cNvPr>
          <p:cNvCxnSpPr>
            <a:cxnSpLocks/>
          </p:cNvCxnSpPr>
          <p:nvPr/>
        </p:nvCxnSpPr>
        <p:spPr>
          <a:xfrm>
            <a:off x="6067020" y="3540528"/>
            <a:ext cx="326381"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a:cxnSpLocks/>
          </p:cNvCxnSpPr>
          <p:nvPr/>
        </p:nvCxnSpPr>
        <p:spPr>
          <a:xfrm>
            <a:off x="6393401" y="2501765"/>
            <a:ext cx="14244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a:extLst>
              <a:ext uri="{FF2B5EF4-FFF2-40B4-BE49-F238E27FC236}">
                <a16:creationId xmlns:a16="http://schemas.microsoft.com/office/drawing/2014/main" id="{B49379FC-0560-4124-BAB2-AC987AA270C4}"/>
              </a:ext>
            </a:extLst>
          </p:cNvPr>
          <p:cNvSpPr/>
          <p:nvPr/>
        </p:nvSpPr>
        <p:spPr>
          <a:xfrm>
            <a:off x="6546596" y="2382049"/>
            <a:ext cx="200477" cy="162411"/>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cxnSp>
        <p:nvCxnSpPr>
          <p:cNvPr id="148" name="直接连接符 147"/>
          <p:cNvCxnSpPr>
            <a:cxnSpLocks/>
          </p:cNvCxnSpPr>
          <p:nvPr/>
        </p:nvCxnSpPr>
        <p:spPr>
          <a:xfrm>
            <a:off x="6747467" y="2463254"/>
            <a:ext cx="19859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a:cxnSpLocks/>
          </p:cNvCxnSpPr>
          <p:nvPr/>
        </p:nvCxnSpPr>
        <p:spPr>
          <a:xfrm>
            <a:off x="6946065" y="1926200"/>
            <a:ext cx="0" cy="53705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a:cxnSpLocks/>
          </p:cNvCxnSpPr>
          <p:nvPr/>
        </p:nvCxnSpPr>
        <p:spPr>
          <a:xfrm>
            <a:off x="1140121" y="1926200"/>
            <a:ext cx="580594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a:cxnSpLocks/>
          </p:cNvCxnSpPr>
          <p:nvPr/>
        </p:nvCxnSpPr>
        <p:spPr>
          <a:xfrm>
            <a:off x="1130243" y="1926200"/>
            <a:ext cx="0" cy="141175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a:extLst>
              <a:ext uri="{FF2B5EF4-FFF2-40B4-BE49-F238E27FC236}">
                <a16:creationId xmlns:a16="http://schemas.microsoft.com/office/drawing/2014/main" id="{CF5246AF-7F37-4B15-BE19-3F53A543C723}"/>
              </a:ext>
            </a:extLst>
          </p:cNvPr>
          <p:cNvSpPr/>
          <p:nvPr/>
        </p:nvSpPr>
        <p:spPr>
          <a:xfrm>
            <a:off x="485472" y="3295401"/>
            <a:ext cx="476412"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PC+4</a:t>
            </a:r>
            <a:endParaRPr lang="zh-CN" altLang="en-US" sz="995" baseline="-25000"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3075559" y="3300551"/>
            <a:ext cx="301686"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995" dirty="0">
              <a:solidFill>
                <a:prstClr val="black"/>
              </a:solidFill>
              <a:latin typeface="Segoe UI Black" panose="020B0A02040204020203" pitchFamily="34" charset="0"/>
              <a:ea typeface="微软雅黑"/>
              <a:cs typeface="Segoe UI Black" panose="020B0A02040204020203" pitchFamily="34"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3080981" y="3501212"/>
            <a:ext cx="293670"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38" dirty="0">
              <a:solidFill>
                <a:prstClr val="black"/>
              </a:solidFill>
              <a:latin typeface="Segoe UI Black" panose="020B0A02040204020203" pitchFamily="34" charset="0"/>
              <a:ea typeface="微软雅黑"/>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3070232" y="3698062"/>
            <a:ext cx="322524"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995" dirty="0">
              <a:solidFill>
                <a:prstClr val="black"/>
              </a:solidFill>
              <a:latin typeface="Segoe UI Black" panose="020B0A02040204020203" pitchFamily="34" charset="0"/>
              <a:ea typeface="微软雅黑"/>
              <a:cs typeface="Segoe UI Black" panose="020B0A02040204020203" pitchFamily="34" charset="0"/>
            </a:endParaRPr>
          </a:p>
        </p:txBody>
      </p:sp>
      <p:cxnSp>
        <p:nvCxnSpPr>
          <p:cNvPr id="156" name="直接连接符 155">
            <a:extLst>
              <a:ext uri="{FF2B5EF4-FFF2-40B4-BE49-F238E27FC236}">
                <a16:creationId xmlns:a16="http://schemas.microsoft.com/office/drawing/2014/main" id="{E36DE31D-6224-4A79-A586-E90E1B755F76}"/>
              </a:ext>
            </a:extLst>
          </p:cNvPr>
          <p:cNvCxnSpPr>
            <a:cxnSpLocks/>
          </p:cNvCxnSpPr>
          <p:nvPr/>
        </p:nvCxnSpPr>
        <p:spPr>
          <a:xfrm>
            <a:off x="4561824" y="3803923"/>
            <a:ext cx="693399"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cxnSpLocks/>
          </p:cNvCxnSpPr>
          <p:nvPr/>
        </p:nvCxnSpPr>
        <p:spPr>
          <a:xfrm>
            <a:off x="3112792" y="4239551"/>
            <a:ext cx="49353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3474946" y="3905565"/>
            <a:ext cx="113207" cy="6310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cxnSp>
        <p:nvCxnSpPr>
          <p:cNvPr id="159" name="直接连接符 158"/>
          <p:cNvCxnSpPr>
            <a:cxnSpLocks/>
          </p:cNvCxnSpPr>
          <p:nvPr/>
        </p:nvCxnSpPr>
        <p:spPr>
          <a:xfrm>
            <a:off x="2844741" y="3519413"/>
            <a:ext cx="75318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3594925" y="2110947"/>
            <a:ext cx="4504805" cy="1387324"/>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a:cxnSpLocks/>
          </p:cNvCxnSpPr>
          <p:nvPr/>
        </p:nvCxnSpPr>
        <p:spPr>
          <a:xfrm>
            <a:off x="3597925" y="2427381"/>
            <a:ext cx="293792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3604670" y="2586115"/>
            <a:ext cx="2294955" cy="852776"/>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3608070" y="2908950"/>
            <a:ext cx="529157" cy="33762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a:cxnSpLocks/>
          </p:cNvCxnSpPr>
          <p:nvPr/>
        </p:nvCxnSpPr>
        <p:spPr>
          <a:xfrm>
            <a:off x="3387560" y="3020596"/>
            <a:ext cx="0" cy="80018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a:extLst>
              <a:ext uri="{FF2B5EF4-FFF2-40B4-BE49-F238E27FC236}">
                <a16:creationId xmlns:a16="http://schemas.microsoft.com/office/drawing/2014/main" id="{ED3A89F2-DBF5-4765-954D-9639849D2068}"/>
              </a:ext>
            </a:extLst>
          </p:cNvPr>
          <p:cNvSpPr/>
          <p:nvPr/>
        </p:nvSpPr>
        <p:spPr>
          <a:xfrm>
            <a:off x="3602756" y="2269336"/>
            <a:ext cx="3607263" cy="1049507"/>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172" name="矩形 171">
            <a:extLst>
              <a:ext uri="{FF2B5EF4-FFF2-40B4-BE49-F238E27FC236}">
                <a16:creationId xmlns:a16="http://schemas.microsoft.com/office/drawing/2014/main" id="{4B467A89-956C-4BAB-9032-2771C6ABAEC2}"/>
              </a:ext>
            </a:extLst>
          </p:cNvPr>
          <p:cNvSpPr/>
          <p:nvPr/>
        </p:nvSpPr>
        <p:spPr>
          <a:xfrm>
            <a:off x="3591858" y="1926201"/>
            <a:ext cx="758541"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MemtoReg</a:t>
            </a:r>
            <a:endParaRPr lang="zh-CN" altLang="en-US" sz="995"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173" name="矩形 172">
            <a:extLst>
              <a:ext uri="{FF2B5EF4-FFF2-40B4-BE49-F238E27FC236}">
                <a16:creationId xmlns:a16="http://schemas.microsoft.com/office/drawing/2014/main" id="{34A0C001-8C64-42B0-81B4-975CE8AEB916}"/>
              </a:ext>
            </a:extLst>
          </p:cNvPr>
          <p:cNvSpPr/>
          <p:nvPr/>
        </p:nvSpPr>
        <p:spPr>
          <a:xfrm>
            <a:off x="3591858" y="2083285"/>
            <a:ext cx="744114"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MemWrite</a:t>
            </a:r>
            <a:endParaRPr lang="zh-CN" altLang="en-US" sz="995"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174" name="矩形 173">
            <a:extLst>
              <a:ext uri="{FF2B5EF4-FFF2-40B4-BE49-F238E27FC236}">
                <a16:creationId xmlns:a16="http://schemas.microsoft.com/office/drawing/2014/main" id="{8C7A746E-DE96-4DA5-9865-44268EFBE48E}"/>
              </a:ext>
            </a:extLst>
          </p:cNvPr>
          <p:cNvSpPr/>
          <p:nvPr/>
        </p:nvSpPr>
        <p:spPr>
          <a:xfrm>
            <a:off x="3591858" y="2240369"/>
            <a:ext cx="553357" cy="245452"/>
          </a:xfrm>
          <a:prstGeom prst="rect">
            <a:avLst/>
          </a:prstGeom>
        </p:spPr>
        <p:txBody>
          <a:bodyPr wrap="square">
            <a:spAutoFit/>
          </a:bodyPr>
          <a:lstStyle/>
          <a:p>
            <a:pPr defTabSz="685800" fontAlgn="auto">
              <a:spcBef>
                <a:spcPts val="0"/>
              </a:spcBef>
              <a:spcAft>
                <a:spcPts val="0"/>
              </a:spcAft>
            </a:pPr>
            <a:r>
              <a:rPr lang="en-US" altLang="zh-CN" sz="995" dirty="0">
                <a:solidFill>
                  <a:srgbClr val="00B0F0"/>
                </a:solidFill>
                <a:latin typeface="Times New Roman" panose="02020603050405020304" pitchFamily="18" charset="0"/>
                <a:ea typeface="微软雅黑"/>
                <a:cs typeface="Times New Roman" panose="02020603050405020304" pitchFamily="18" charset="0"/>
              </a:rPr>
              <a:t>Branch</a:t>
            </a:r>
            <a:endParaRPr lang="zh-CN" altLang="en-US" sz="995"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175" name="矩形 174">
            <a:extLst>
              <a:ext uri="{FF2B5EF4-FFF2-40B4-BE49-F238E27FC236}">
                <a16:creationId xmlns:a16="http://schemas.microsoft.com/office/drawing/2014/main" id="{1F5677AA-D17F-454E-9BE4-70FFC67826EF}"/>
              </a:ext>
            </a:extLst>
          </p:cNvPr>
          <p:cNvSpPr/>
          <p:nvPr/>
        </p:nvSpPr>
        <p:spPr>
          <a:xfrm>
            <a:off x="3591859" y="2397454"/>
            <a:ext cx="537327"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AluOP</a:t>
            </a:r>
            <a:endParaRPr lang="zh-CN" altLang="en-US" sz="995" baseline="-25000"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176" name="矩形 175">
            <a:extLst>
              <a:ext uri="{FF2B5EF4-FFF2-40B4-BE49-F238E27FC236}">
                <a16:creationId xmlns:a16="http://schemas.microsoft.com/office/drawing/2014/main" id="{76CC0552-8F36-4B88-8FF1-55AAFE537DAF}"/>
              </a:ext>
            </a:extLst>
          </p:cNvPr>
          <p:cNvSpPr/>
          <p:nvPr/>
        </p:nvSpPr>
        <p:spPr>
          <a:xfrm>
            <a:off x="3591858" y="2562723"/>
            <a:ext cx="615874"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ALUSrc</a:t>
            </a:r>
            <a:endParaRPr lang="zh-CN" altLang="en-US" sz="995" baseline="-25000"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177" name="矩形 176">
            <a:extLst>
              <a:ext uri="{FF2B5EF4-FFF2-40B4-BE49-F238E27FC236}">
                <a16:creationId xmlns:a16="http://schemas.microsoft.com/office/drawing/2014/main" id="{0F2AA4CC-57B4-4A83-8DF2-92A33E45455F}"/>
              </a:ext>
            </a:extLst>
          </p:cNvPr>
          <p:cNvSpPr/>
          <p:nvPr/>
        </p:nvSpPr>
        <p:spPr>
          <a:xfrm>
            <a:off x="3370716" y="2987700"/>
            <a:ext cx="566181"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RegDst</a:t>
            </a:r>
            <a:endParaRPr lang="zh-CN" altLang="en-US" sz="995" baseline="-25000"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178" name="矩形 177">
            <a:extLst>
              <a:ext uri="{FF2B5EF4-FFF2-40B4-BE49-F238E27FC236}">
                <a16:creationId xmlns:a16="http://schemas.microsoft.com/office/drawing/2014/main" id="{0910D6F0-702B-4B92-ADD2-18FEF564A12F}"/>
              </a:ext>
            </a:extLst>
          </p:cNvPr>
          <p:cNvSpPr/>
          <p:nvPr/>
        </p:nvSpPr>
        <p:spPr>
          <a:xfrm>
            <a:off x="3591858" y="2719807"/>
            <a:ext cx="679994"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RegWrite</a:t>
            </a:r>
            <a:endParaRPr lang="zh-CN" altLang="en-US" sz="995" baseline="-25000" dirty="0">
              <a:solidFill>
                <a:srgbClr val="00B0F0"/>
              </a:solidFill>
              <a:latin typeface="Times New Roman" panose="02020603050405020304" pitchFamily="18" charset="0"/>
              <a:ea typeface="微软雅黑"/>
              <a:cs typeface="Times New Roman" panose="02020603050405020304" pitchFamily="18" charset="0"/>
            </a:endParaRPr>
          </a:p>
        </p:txBody>
      </p:sp>
      <p:sp>
        <p:nvSpPr>
          <p:cNvPr id="179" name="矩形 178">
            <a:extLst>
              <a:ext uri="{FF2B5EF4-FFF2-40B4-BE49-F238E27FC236}">
                <a16:creationId xmlns:a16="http://schemas.microsoft.com/office/drawing/2014/main" id="{68DB41D0-CD4F-4BC2-818B-80294E597929}"/>
              </a:ext>
            </a:extLst>
          </p:cNvPr>
          <p:cNvSpPr/>
          <p:nvPr/>
        </p:nvSpPr>
        <p:spPr>
          <a:xfrm>
            <a:off x="6688149" y="2427381"/>
            <a:ext cx="510076" cy="245452"/>
          </a:xfrm>
          <a:prstGeom prst="rect">
            <a:avLst/>
          </a:prstGeom>
        </p:spPr>
        <p:txBody>
          <a:bodyPr wrap="square">
            <a:spAutoFit/>
          </a:bodyPr>
          <a:lstStyle/>
          <a:p>
            <a:pPr defTabSz="685800" fontAlgn="auto">
              <a:spcBef>
                <a:spcPts val="0"/>
              </a:spcBef>
              <a:spcAft>
                <a:spcPts val="0"/>
              </a:spcAft>
            </a:pPr>
            <a:r>
              <a:rPr lang="en-US" altLang="zh-CN" sz="995" dirty="0" err="1">
                <a:solidFill>
                  <a:srgbClr val="00B0F0"/>
                </a:solidFill>
                <a:latin typeface="Times New Roman" panose="02020603050405020304" pitchFamily="18" charset="0"/>
                <a:ea typeface="微软雅黑"/>
                <a:cs typeface="Times New Roman" panose="02020603050405020304" pitchFamily="18" charset="0"/>
              </a:rPr>
              <a:t>PCSrc</a:t>
            </a:r>
            <a:endParaRPr lang="zh-CN" altLang="en-US" sz="995" dirty="0">
              <a:solidFill>
                <a:srgbClr val="00B0F0"/>
              </a:solidFill>
              <a:latin typeface="Times New Roman" panose="02020603050405020304" pitchFamily="18" charset="0"/>
              <a:ea typeface="微软雅黑"/>
              <a:cs typeface="Times New Roman" panose="02020603050405020304" pitchFamily="18" charset="0"/>
            </a:endParaRPr>
          </a:p>
        </p:txBody>
      </p:sp>
      <p:cxnSp>
        <p:nvCxnSpPr>
          <p:cNvPr id="180" name="直接连接符 179">
            <a:extLst>
              <a:ext uri="{FF2B5EF4-FFF2-40B4-BE49-F238E27FC236}">
                <a16:creationId xmlns:a16="http://schemas.microsoft.com/office/drawing/2014/main" id="{7089DE98-FC37-4C1F-9209-35555F31F6C6}"/>
              </a:ext>
            </a:extLst>
          </p:cNvPr>
          <p:cNvCxnSpPr>
            <a:cxnSpLocks/>
          </p:cNvCxnSpPr>
          <p:nvPr/>
        </p:nvCxnSpPr>
        <p:spPr>
          <a:xfrm flipV="1">
            <a:off x="1497029" y="3669610"/>
            <a:ext cx="0" cy="7172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E3E86E4D-6506-4B6C-819B-7E93777F8C98}"/>
              </a:ext>
            </a:extLst>
          </p:cNvPr>
          <p:cNvSpPr/>
          <p:nvPr/>
        </p:nvSpPr>
        <p:spPr>
          <a:xfrm>
            <a:off x="1319873" y="3703297"/>
            <a:ext cx="425116" cy="245452"/>
          </a:xfrm>
          <a:prstGeom prst="rect">
            <a:avLst/>
          </a:prstGeom>
        </p:spPr>
        <p:txBody>
          <a:bodyPr wrap="square">
            <a:spAutoFit/>
          </a:bodyPr>
          <a:lstStyle/>
          <a:p>
            <a:pPr defTabSz="685800" fontAlgn="auto">
              <a:spcBef>
                <a:spcPts val="0"/>
              </a:spcBef>
              <a:spcAft>
                <a:spcPts val="0"/>
              </a:spcAft>
            </a:pPr>
            <a:r>
              <a:rPr lang="en-US" altLang="zh-CN" sz="995" i="1" dirty="0">
                <a:solidFill>
                  <a:srgbClr val="C00000"/>
                </a:solidFill>
                <a:latin typeface="Times New Roman" panose="02020603050405020304" pitchFamily="18" charset="0"/>
                <a:ea typeface="微软雅黑"/>
                <a:cs typeface="Times New Roman" panose="02020603050405020304" pitchFamily="18" charset="0"/>
              </a:rPr>
              <a:t>CLK</a:t>
            </a:r>
            <a:endParaRPr lang="zh-CN" altLang="en-US" sz="995" i="1" dirty="0">
              <a:solidFill>
                <a:srgbClr val="C00000"/>
              </a:solidFill>
              <a:latin typeface="Times New Roman" panose="02020603050405020304" pitchFamily="18" charset="0"/>
              <a:ea typeface="微软雅黑"/>
              <a:cs typeface="Times New Roman" panose="02020603050405020304" pitchFamily="18" charset="0"/>
            </a:endParaRPr>
          </a:p>
        </p:txBody>
      </p:sp>
      <p:cxnSp>
        <p:nvCxnSpPr>
          <p:cNvPr id="182" name="直接连接符 181">
            <a:extLst>
              <a:ext uri="{FF2B5EF4-FFF2-40B4-BE49-F238E27FC236}">
                <a16:creationId xmlns:a16="http://schemas.microsoft.com/office/drawing/2014/main" id="{0F435E62-1B17-4BA9-998E-C68E27B7159C}"/>
              </a:ext>
            </a:extLst>
          </p:cNvPr>
          <p:cNvCxnSpPr>
            <a:cxnSpLocks/>
            <a:endCxn id="254" idx="1"/>
          </p:cNvCxnSpPr>
          <p:nvPr/>
        </p:nvCxnSpPr>
        <p:spPr>
          <a:xfrm>
            <a:off x="1185813" y="3505767"/>
            <a:ext cx="220978" cy="336"/>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a:extLst>
              <a:ext uri="{FF2B5EF4-FFF2-40B4-BE49-F238E27FC236}">
                <a16:creationId xmlns:a16="http://schemas.microsoft.com/office/drawing/2014/main" id="{46DDA379-1226-4826-8B6B-FF530A6E4CF8}"/>
              </a:ext>
            </a:extLst>
          </p:cNvPr>
          <p:cNvSpPr/>
          <p:nvPr/>
        </p:nvSpPr>
        <p:spPr>
          <a:xfrm>
            <a:off x="1346799" y="3104602"/>
            <a:ext cx="372218" cy="267446"/>
          </a:xfrm>
          <a:prstGeom prst="rect">
            <a:avLst/>
          </a:prstGeom>
        </p:spPr>
        <p:txBody>
          <a:bodyPr wrap="square">
            <a:spAutoFit/>
          </a:bodyPr>
          <a:lstStyle/>
          <a:p>
            <a:pPr defTabSz="685800" fontAlgn="auto">
              <a:spcBef>
                <a:spcPts val="0"/>
              </a:spcBef>
              <a:spcAft>
                <a:spcPts val="0"/>
              </a:spcAft>
            </a:pPr>
            <a:r>
              <a:rPr lang="en-US" altLang="zh-CN" sz="11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138" dirty="0">
              <a:solidFill>
                <a:prstClr val="black"/>
              </a:solidFill>
              <a:latin typeface="Segoe UI Black" panose="020B0A02040204020203" pitchFamily="34" charset="0"/>
              <a:ea typeface="微软雅黑"/>
              <a:cs typeface="Segoe UI Black" panose="020B0A02040204020203" pitchFamily="34" charset="0"/>
            </a:endParaRPr>
          </a:p>
        </p:txBody>
      </p:sp>
      <p:sp>
        <p:nvSpPr>
          <p:cNvPr id="184" name="矩形 183">
            <a:extLst>
              <a:ext uri="{FF2B5EF4-FFF2-40B4-BE49-F238E27FC236}">
                <a16:creationId xmlns:a16="http://schemas.microsoft.com/office/drawing/2014/main" id="{857128C0-652A-4E30-91F0-107AF02ABF89}"/>
              </a:ext>
            </a:extLst>
          </p:cNvPr>
          <p:cNvSpPr/>
          <p:nvPr/>
        </p:nvSpPr>
        <p:spPr>
          <a:xfrm>
            <a:off x="2433188" y="3323001"/>
            <a:ext cx="511679" cy="223779"/>
          </a:xfrm>
          <a:prstGeom prst="rect">
            <a:avLst/>
          </a:prstGeom>
        </p:spPr>
        <p:txBody>
          <a:bodyPr wrap="square">
            <a:spAutoFit/>
          </a:bodyPr>
          <a:lstStyle/>
          <a:p>
            <a:pPr defTabSz="685800" fontAlgn="auto">
              <a:spcBef>
                <a:spcPts val="0"/>
              </a:spcBef>
              <a:spcAft>
                <a:spcPts val="0"/>
              </a:spcAft>
            </a:pPr>
            <a:r>
              <a:rPr lang="zh-CN" altLang="en-US" sz="854"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5" name="矩形 184">
            <a:extLst>
              <a:ext uri="{FF2B5EF4-FFF2-40B4-BE49-F238E27FC236}">
                <a16:creationId xmlns:a16="http://schemas.microsoft.com/office/drawing/2014/main" id="{2E0BAF77-EE4C-4CC4-992D-1B29386BB56A}"/>
              </a:ext>
            </a:extLst>
          </p:cNvPr>
          <p:cNvSpPr/>
          <p:nvPr/>
        </p:nvSpPr>
        <p:spPr>
          <a:xfrm>
            <a:off x="1461352" y="4783571"/>
            <a:ext cx="153842"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4</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cxnSp>
        <p:nvCxnSpPr>
          <p:cNvPr id="186" name="直接连接符 185">
            <a:extLst>
              <a:ext uri="{FF2B5EF4-FFF2-40B4-BE49-F238E27FC236}">
                <a16:creationId xmlns:a16="http://schemas.microsoft.com/office/drawing/2014/main" id="{3D92635F-1C2D-4162-9A13-170EB37639E1}"/>
              </a:ext>
            </a:extLst>
          </p:cNvPr>
          <p:cNvCxnSpPr>
            <a:cxnSpLocks/>
          </p:cNvCxnSpPr>
          <p:nvPr/>
        </p:nvCxnSpPr>
        <p:spPr>
          <a:xfrm>
            <a:off x="1701895" y="4903424"/>
            <a:ext cx="263681"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a:extLst>
              <a:ext uri="{FF2B5EF4-FFF2-40B4-BE49-F238E27FC236}">
                <a16:creationId xmlns:a16="http://schemas.microsoft.com/office/drawing/2014/main" id="{4FD8867C-45CB-4B42-AAD1-E6810A21F51C}"/>
              </a:ext>
            </a:extLst>
          </p:cNvPr>
          <p:cNvSpPr/>
          <p:nvPr/>
        </p:nvSpPr>
        <p:spPr>
          <a:xfrm>
            <a:off x="2197535" y="4725655"/>
            <a:ext cx="298860" cy="52508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188" name="矩形 187">
            <a:extLst>
              <a:ext uri="{FF2B5EF4-FFF2-40B4-BE49-F238E27FC236}">
                <a16:creationId xmlns:a16="http://schemas.microsoft.com/office/drawing/2014/main" id="{CF5246AF-7F37-4B15-BE19-3F53A543C723}"/>
              </a:ext>
            </a:extLst>
          </p:cNvPr>
          <p:cNvSpPr/>
          <p:nvPr/>
        </p:nvSpPr>
        <p:spPr>
          <a:xfrm>
            <a:off x="2289008" y="4526072"/>
            <a:ext cx="476412"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PC+4</a:t>
            </a:r>
            <a:endParaRPr lang="zh-CN" altLang="en-US" sz="995" baseline="-25000"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89" name="矩形 188">
            <a:extLst>
              <a:ext uri="{FF2B5EF4-FFF2-40B4-BE49-F238E27FC236}">
                <a16:creationId xmlns:a16="http://schemas.microsoft.com/office/drawing/2014/main" id="{4B8CC304-517A-4F0A-885D-1B767FFA2CE7}"/>
              </a:ext>
            </a:extLst>
          </p:cNvPr>
          <p:cNvSpPr/>
          <p:nvPr/>
        </p:nvSpPr>
        <p:spPr>
          <a:xfrm>
            <a:off x="2818311" y="2742166"/>
            <a:ext cx="311304" cy="212687"/>
          </a:xfrm>
          <a:prstGeom prst="rect">
            <a:avLst/>
          </a:prstGeom>
        </p:spPr>
        <p:txBody>
          <a:bodyPr wrap="square">
            <a:spAutoFit/>
          </a:bodyPr>
          <a:lstStyle/>
          <a:p>
            <a:pPr defTabSz="685800" fontAlgn="auto">
              <a:spcBef>
                <a:spcPts val="0"/>
              </a:spcBef>
              <a:spcAft>
                <a:spcPts val="0"/>
              </a:spcAft>
            </a:pPr>
            <a:r>
              <a:rPr lang="en-US" altLang="zh-CN" sz="782" dirty="0">
                <a:solidFill>
                  <a:prstClr val="black"/>
                </a:solidFill>
                <a:latin typeface="Times New Roman" panose="02020603050405020304" pitchFamily="18" charset="0"/>
                <a:ea typeface="微软雅黑"/>
                <a:cs typeface="Times New Roman" panose="02020603050405020304" pitchFamily="18" charset="0"/>
              </a:rPr>
              <a:t>5:0</a:t>
            </a:r>
            <a:endParaRPr lang="zh-CN" altLang="en-US" sz="782"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90" name="矩形 189">
            <a:extLst>
              <a:ext uri="{FF2B5EF4-FFF2-40B4-BE49-F238E27FC236}">
                <a16:creationId xmlns:a16="http://schemas.microsoft.com/office/drawing/2014/main" id="{6ADE1577-D099-48C5-A765-0576FAF32FDA}"/>
              </a:ext>
            </a:extLst>
          </p:cNvPr>
          <p:cNvSpPr/>
          <p:nvPr/>
        </p:nvSpPr>
        <p:spPr>
          <a:xfrm>
            <a:off x="2829452" y="3543214"/>
            <a:ext cx="410690" cy="212687"/>
          </a:xfrm>
          <a:prstGeom prst="rect">
            <a:avLst/>
          </a:prstGeom>
        </p:spPr>
        <p:txBody>
          <a:bodyPr wrap="square">
            <a:spAutoFit/>
          </a:bodyPr>
          <a:lstStyle/>
          <a:p>
            <a:pPr defTabSz="685800" fontAlgn="auto">
              <a:spcBef>
                <a:spcPts val="0"/>
              </a:spcBef>
              <a:spcAft>
                <a:spcPts val="0"/>
              </a:spcAft>
            </a:pPr>
            <a:r>
              <a:rPr lang="en-US" altLang="zh-CN" sz="782" dirty="0">
                <a:solidFill>
                  <a:prstClr val="black"/>
                </a:solidFill>
                <a:latin typeface="Times New Roman" panose="02020603050405020304" pitchFamily="18" charset="0"/>
                <a:ea typeface="微软雅黑"/>
                <a:cs typeface="Times New Roman" panose="02020603050405020304" pitchFamily="18" charset="0"/>
              </a:rPr>
              <a:t>20:16</a:t>
            </a:r>
            <a:endParaRPr lang="zh-CN" altLang="en-US" sz="782"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91" name="矩形 190">
            <a:extLst>
              <a:ext uri="{FF2B5EF4-FFF2-40B4-BE49-F238E27FC236}">
                <a16:creationId xmlns:a16="http://schemas.microsoft.com/office/drawing/2014/main" id="{E7EABD73-17EC-4DE6-9461-54B9F3D31B84}"/>
              </a:ext>
            </a:extLst>
          </p:cNvPr>
          <p:cNvSpPr/>
          <p:nvPr/>
        </p:nvSpPr>
        <p:spPr>
          <a:xfrm>
            <a:off x="2830753" y="3352992"/>
            <a:ext cx="410690" cy="212687"/>
          </a:xfrm>
          <a:prstGeom prst="rect">
            <a:avLst/>
          </a:prstGeom>
        </p:spPr>
        <p:txBody>
          <a:bodyPr wrap="square">
            <a:spAutoFit/>
          </a:bodyPr>
          <a:lstStyle/>
          <a:p>
            <a:pPr defTabSz="685800" fontAlgn="auto">
              <a:spcBef>
                <a:spcPts val="0"/>
              </a:spcBef>
              <a:spcAft>
                <a:spcPts val="0"/>
              </a:spcAft>
            </a:pPr>
            <a:r>
              <a:rPr lang="en-US" altLang="zh-CN" sz="782" dirty="0">
                <a:solidFill>
                  <a:prstClr val="black"/>
                </a:solidFill>
                <a:latin typeface="Times New Roman" panose="02020603050405020304" pitchFamily="18" charset="0"/>
                <a:ea typeface="微软雅黑"/>
                <a:cs typeface="Times New Roman" panose="02020603050405020304" pitchFamily="18" charset="0"/>
              </a:rPr>
              <a:t>25:21</a:t>
            </a:r>
            <a:endParaRPr lang="zh-CN" altLang="en-US" sz="782"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92" name="矩形 191">
            <a:extLst>
              <a:ext uri="{FF2B5EF4-FFF2-40B4-BE49-F238E27FC236}">
                <a16:creationId xmlns:a16="http://schemas.microsoft.com/office/drawing/2014/main" id="{2D8564FE-64CF-469A-8B28-1E018EFC2C23}"/>
              </a:ext>
            </a:extLst>
          </p:cNvPr>
          <p:cNvSpPr/>
          <p:nvPr/>
        </p:nvSpPr>
        <p:spPr>
          <a:xfrm>
            <a:off x="2818311" y="3738114"/>
            <a:ext cx="410690" cy="212687"/>
          </a:xfrm>
          <a:prstGeom prst="rect">
            <a:avLst/>
          </a:prstGeom>
        </p:spPr>
        <p:txBody>
          <a:bodyPr wrap="square">
            <a:spAutoFit/>
          </a:bodyPr>
          <a:lstStyle/>
          <a:p>
            <a:pPr defTabSz="685800" fontAlgn="auto">
              <a:spcBef>
                <a:spcPts val="0"/>
              </a:spcBef>
              <a:spcAft>
                <a:spcPts val="0"/>
              </a:spcAft>
            </a:pPr>
            <a:r>
              <a:rPr lang="en-US" altLang="zh-CN" sz="782" dirty="0">
                <a:solidFill>
                  <a:prstClr val="black"/>
                </a:solidFill>
                <a:latin typeface="Times New Roman" panose="02020603050405020304" pitchFamily="18" charset="0"/>
                <a:ea typeface="微软雅黑"/>
                <a:cs typeface="Times New Roman" panose="02020603050405020304" pitchFamily="18" charset="0"/>
              </a:rPr>
              <a:t>15:11</a:t>
            </a:r>
            <a:endParaRPr lang="zh-CN" altLang="en-US" sz="782"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93" name="矩形 192">
            <a:extLst>
              <a:ext uri="{FF2B5EF4-FFF2-40B4-BE49-F238E27FC236}">
                <a16:creationId xmlns:a16="http://schemas.microsoft.com/office/drawing/2014/main" id="{4BE19091-5D99-41B6-A7EA-D8533F28A0B2}"/>
              </a:ext>
            </a:extLst>
          </p:cNvPr>
          <p:cNvSpPr/>
          <p:nvPr/>
        </p:nvSpPr>
        <p:spPr>
          <a:xfrm>
            <a:off x="2818215" y="4793915"/>
            <a:ext cx="360996" cy="212687"/>
          </a:xfrm>
          <a:prstGeom prst="rect">
            <a:avLst/>
          </a:prstGeom>
        </p:spPr>
        <p:txBody>
          <a:bodyPr wrap="square">
            <a:spAutoFit/>
          </a:bodyPr>
          <a:lstStyle/>
          <a:p>
            <a:pPr defTabSz="685800" fontAlgn="auto">
              <a:spcBef>
                <a:spcPts val="0"/>
              </a:spcBef>
              <a:spcAft>
                <a:spcPts val="0"/>
              </a:spcAft>
            </a:pPr>
            <a:r>
              <a:rPr lang="en-US" altLang="zh-CN" sz="782" dirty="0">
                <a:solidFill>
                  <a:prstClr val="black"/>
                </a:solidFill>
                <a:latin typeface="Times New Roman" panose="02020603050405020304" pitchFamily="18" charset="0"/>
                <a:ea typeface="微软雅黑"/>
                <a:cs typeface="Times New Roman" panose="02020603050405020304" pitchFamily="18" charset="0"/>
              </a:rPr>
              <a:t>15:0</a:t>
            </a:r>
            <a:endParaRPr lang="zh-CN" altLang="en-US" sz="782"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94" name="矩形 193">
            <a:extLst>
              <a:ext uri="{FF2B5EF4-FFF2-40B4-BE49-F238E27FC236}">
                <a16:creationId xmlns:a16="http://schemas.microsoft.com/office/drawing/2014/main" id="{2600B14C-13AA-43E5-91D1-E1A7CF7504B4}"/>
              </a:ext>
            </a:extLst>
          </p:cNvPr>
          <p:cNvSpPr/>
          <p:nvPr/>
        </p:nvSpPr>
        <p:spPr>
          <a:xfrm>
            <a:off x="3730816" y="4822286"/>
            <a:ext cx="813043"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Sign Extend</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95" name="矩形 194">
            <a:extLst>
              <a:ext uri="{FF2B5EF4-FFF2-40B4-BE49-F238E27FC236}">
                <a16:creationId xmlns:a16="http://schemas.microsoft.com/office/drawing/2014/main" id="{2D4376B0-1190-45C0-A8F0-85641E224139}"/>
              </a:ext>
            </a:extLst>
          </p:cNvPr>
          <p:cNvSpPr/>
          <p:nvPr/>
        </p:nvSpPr>
        <p:spPr>
          <a:xfrm>
            <a:off x="4524850" y="4891439"/>
            <a:ext cx="660758"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SignImm</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96" name="流程图: 手动操作 195">
            <a:extLst>
              <a:ext uri="{FF2B5EF4-FFF2-40B4-BE49-F238E27FC236}">
                <a16:creationId xmlns:a16="http://schemas.microsoft.com/office/drawing/2014/main" id="{6C2FCBC5-1898-4C55-8A7D-7DB4F2A02A90}"/>
              </a:ext>
            </a:extLst>
          </p:cNvPr>
          <p:cNvSpPr/>
          <p:nvPr/>
        </p:nvSpPr>
        <p:spPr>
          <a:xfrm rot="16200000">
            <a:off x="5146738" y="3821559"/>
            <a:ext cx="379354" cy="161074"/>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197" name="矩形 196">
            <a:extLst>
              <a:ext uri="{FF2B5EF4-FFF2-40B4-BE49-F238E27FC236}">
                <a16:creationId xmlns:a16="http://schemas.microsoft.com/office/drawing/2014/main" id="{DB6FEBF0-D3C1-4E44-A076-F8543F45AA45}"/>
              </a:ext>
            </a:extLst>
          </p:cNvPr>
          <p:cNvSpPr/>
          <p:nvPr/>
        </p:nvSpPr>
        <p:spPr>
          <a:xfrm>
            <a:off x="5213869" y="3714747"/>
            <a:ext cx="248786" cy="398571"/>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0</a:t>
            </a:r>
          </a:p>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cxnSp>
        <p:nvCxnSpPr>
          <p:cNvPr id="198" name="直接连接符 197">
            <a:extLst>
              <a:ext uri="{FF2B5EF4-FFF2-40B4-BE49-F238E27FC236}">
                <a16:creationId xmlns:a16="http://schemas.microsoft.com/office/drawing/2014/main" id="{1562766D-06B6-4E68-A522-842479D25B05}"/>
              </a:ext>
            </a:extLst>
          </p:cNvPr>
          <p:cNvCxnSpPr>
            <a:cxnSpLocks/>
          </p:cNvCxnSpPr>
          <p:nvPr/>
        </p:nvCxnSpPr>
        <p:spPr>
          <a:xfrm>
            <a:off x="4617055" y="3520907"/>
            <a:ext cx="1107611"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B9F5C077-6E48-40BF-9EAD-AB04B11E759A}"/>
              </a:ext>
            </a:extLst>
          </p:cNvPr>
          <p:cNvCxnSpPr>
            <a:cxnSpLocks/>
          </p:cNvCxnSpPr>
          <p:nvPr/>
        </p:nvCxnSpPr>
        <p:spPr>
          <a:xfrm>
            <a:off x="5576164" y="4850075"/>
            <a:ext cx="24728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a:extLst>
              <a:ext uri="{FF2B5EF4-FFF2-40B4-BE49-F238E27FC236}">
                <a16:creationId xmlns:a16="http://schemas.microsoft.com/office/drawing/2014/main" id="{9E2B02A3-1EF5-494A-B123-C8EFBFD1D59A}"/>
              </a:ext>
            </a:extLst>
          </p:cNvPr>
          <p:cNvGrpSpPr/>
          <p:nvPr/>
        </p:nvGrpSpPr>
        <p:grpSpPr>
          <a:xfrm>
            <a:off x="5242146" y="4688985"/>
            <a:ext cx="393056" cy="392996"/>
            <a:chOff x="7239187" y="4876233"/>
            <a:chExt cx="574209" cy="574121"/>
          </a:xfrm>
        </p:grpSpPr>
        <p:sp>
          <p:nvSpPr>
            <p:cNvPr id="201" name="平行四边形 20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202" name="矩形 201">
              <a:extLst>
                <a:ext uri="{FF2B5EF4-FFF2-40B4-BE49-F238E27FC236}">
                  <a16:creationId xmlns:a16="http://schemas.microsoft.com/office/drawing/2014/main" id="{F183A3F8-9BAF-40EF-A735-B9546923CBC7}"/>
                </a:ext>
              </a:extLst>
            </p:cNvPr>
            <p:cNvSpPr/>
            <p:nvPr/>
          </p:nvSpPr>
          <p:spPr>
            <a:xfrm>
              <a:off x="7239187" y="4999635"/>
              <a:ext cx="574209" cy="358577"/>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&lt;&lt;2</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sp>
        <p:nvSpPr>
          <p:cNvPr id="203" name="矩形 202">
            <a:extLst>
              <a:ext uri="{FF2B5EF4-FFF2-40B4-BE49-F238E27FC236}">
                <a16:creationId xmlns:a16="http://schemas.microsoft.com/office/drawing/2014/main" id="{CE5AD69C-70F6-4268-9A7F-B34FAA43B86E}"/>
              </a:ext>
            </a:extLst>
          </p:cNvPr>
          <p:cNvSpPr/>
          <p:nvPr/>
        </p:nvSpPr>
        <p:spPr>
          <a:xfrm>
            <a:off x="5969251" y="4960501"/>
            <a:ext cx="256802"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204" name="矩形 203">
            <a:extLst>
              <a:ext uri="{FF2B5EF4-FFF2-40B4-BE49-F238E27FC236}">
                <a16:creationId xmlns:a16="http://schemas.microsoft.com/office/drawing/2014/main" id="{124BF171-B642-4C46-8695-751F051F5AEA}"/>
              </a:ext>
            </a:extLst>
          </p:cNvPr>
          <p:cNvSpPr/>
          <p:nvPr/>
        </p:nvSpPr>
        <p:spPr>
          <a:xfrm>
            <a:off x="6105412" y="4794206"/>
            <a:ext cx="708848"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PCBranch</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cxnSp>
        <p:nvCxnSpPr>
          <p:cNvPr id="205" name="直接连接符 204">
            <a:extLst>
              <a:ext uri="{FF2B5EF4-FFF2-40B4-BE49-F238E27FC236}">
                <a16:creationId xmlns:a16="http://schemas.microsoft.com/office/drawing/2014/main" id="{54A70878-C0AF-46C4-ADAB-63FF9A5AE702}"/>
              </a:ext>
            </a:extLst>
          </p:cNvPr>
          <p:cNvCxnSpPr>
            <a:cxnSpLocks/>
          </p:cNvCxnSpPr>
          <p:nvPr/>
        </p:nvCxnSpPr>
        <p:spPr>
          <a:xfrm flipV="1">
            <a:off x="5411706" y="3931721"/>
            <a:ext cx="328919" cy="2508"/>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67CEB788-15D4-4ECC-8713-81027F2BB7C0}"/>
              </a:ext>
            </a:extLst>
          </p:cNvPr>
          <p:cNvSpPr/>
          <p:nvPr/>
        </p:nvSpPr>
        <p:spPr>
          <a:xfrm>
            <a:off x="5375640" y="3345022"/>
            <a:ext cx="445956"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SrcA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207" name="矩形 206">
            <a:extLst>
              <a:ext uri="{FF2B5EF4-FFF2-40B4-BE49-F238E27FC236}">
                <a16:creationId xmlns:a16="http://schemas.microsoft.com/office/drawing/2014/main" id="{D2D74409-68D2-4244-B78F-9E2FFF53EC15}"/>
              </a:ext>
            </a:extLst>
          </p:cNvPr>
          <p:cNvSpPr/>
          <p:nvPr/>
        </p:nvSpPr>
        <p:spPr>
          <a:xfrm>
            <a:off x="6010739" y="3335912"/>
            <a:ext cx="482824"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Equal</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211" name="矩形 210">
            <a:extLst>
              <a:ext uri="{FF2B5EF4-FFF2-40B4-BE49-F238E27FC236}">
                <a16:creationId xmlns:a16="http://schemas.microsoft.com/office/drawing/2014/main" id="{00E3412D-D0A6-4535-BA79-0322A384456A}"/>
              </a:ext>
            </a:extLst>
          </p:cNvPr>
          <p:cNvSpPr/>
          <p:nvPr/>
        </p:nvSpPr>
        <p:spPr>
          <a:xfrm>
            <a:off x="6046550" y="3525298"/>
            <a:ext cx="771365"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ALUResult</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212" name="矩形 211">
            <a:extLst>
              <a:ext uri="{FF2B5EF4-FFF2-40B4-BE49-F238E27FC236}">
                <a16:creationId xmlns:a16="http://schemas.microsoft.com/office/drawing/2014/main" id="{D31E64C1-9E68-43BA-B0A7-071878060BF4}"/>
              </a:ext>
            </a:extLst>
          </p:cNvPr>
          <p:cNvSpPr/>
          <p:nvPr/>
        </p:nvSpPr>
        <p:spPr>
          <a:xfrm>
            <a:off x="6033485" y="3950459"/>
            <a:ext cx="713657"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WriteData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cxnSp>
        <p:nvCxnSpPr>
          <p:cNvPr id="213" name="直接连接符 212">
            <a:extLst>
              <a:ext uri="{FF2B5EF4-FFF2-40B4-BE49-F238E27FC236}">
                <a16:creationId xmlns:a16="http://schemas.microsoft.com/office/drawing/2014/main" id="{39594D74-9156-42D5-BE79-B03E01A52C51}"/>
              </a:ext>
            </a:extLst>
          </p:cNvPr>
          <p:cNvCxnSpPr>
            <a:cxnSpLocks/>
          </p:cNvCxnSpPr>
          <p:nvPr/>
        </p:nvCxnSpPr>
        <p:spPr>
          <a:xfrm>
            <a:off x="6057188" y="3728444"/>
            <a:ext cx="87042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9EE8828-45B8-4391-A6ED-E383B6E5A369}"/>
              </a:ext>
            </a:extLst>
          </p:cNvPr>
          <p:cNvCxnSpPr>
            <a:cxnSpLocks/>
          </p:cNvCxnSpPr>
          <p:nvPr/>
        </p:nvCxnSpPr>
        <p:spPr>
          <a:xfrm>
            <a:off x="7485765" y="3727866"/>
            <a:ext cx="55472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a:extLst>
              <a:ext uri="{FF2B5EF4-FFF2-40B4-BE49-F238E27FC236}">
                <a16:creationId xmlns:a16="http://schemas.microsoft.com/office/drawing/2014/main" id="{91EBB0BF-A1AD-4483-B27E-7F6874560B67}"/>
              </a:ext>
            </a:extLst>
          </p:cNvPr>
          <p:cNvGrpSpPr/>
          <p:nvPr/>
        </p:nvGrpSpPr>
        <p:grpSpPr>
          <a:xfrm>
            <a:off x="6881080" y="3297223"/>
            <a:ext cx="696587" cy="1021187"/>
            <a:chOff x="2106940" y="3477998"/>
            <a:chExt cx="1017631" cy="1491834"/>
          </a:xfrm>
        </p:grpSpPr>
        <p:sp>
          <p:nvSpPr>
            <p:cNvPr id="216" name="矩形 215">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dirty="0">
                <a:solidFill>
                  <a:prstClr val="white"/>
                </a:solidFill>
                <a:latin typeface="微软雅黑"/>
                <a:ea typeface="微软雅黑"/>
              </a:endParaRPr>
            </a:p>
          </p:txBody>
        </p:sp>
        <p:sp>
          <p:nvSpPr>
            <p:cNvPr id="217" name="矩形 216">
              <a:extLst>
                <a:ext uri="{FF2B5EF4-FFF2-40B4-BE49-F238E27FC236}">
                  <a16:creationId xmlns:a16="http://schemas.microsoft.com/office/drawing/2014/main" id="{D273798A-7B8E-45D2-8C12-6454B57DDC16}"/>
                </a:ext>
              </a:extLst>
            </p:cNvPr>
            <p:cNvSpPr/>
            <p:nvPr/>
          </p:nvSpPr>
          <p:spPr>
            <a:xfrm>
              <a:off x="2317533" y="3480984"/>
              <a:ext cx="560158" cy="358576"/>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WE</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218" name="矩形 217">
              <a:extLst>
                <a:ext uri="{FF2B5EF4-FFF2-40B4-BE49-F238E27FC236}">
                  <a16:creationId xmlns:a16="http://schemas.microsoft.com/office/drawing/2014/main" id="{4CE32E5D-4332-495A-8059-B325E945AC37}"/>
                </a:ext>
              </a:extLst>
            </p:cNvPr>
            <p:cNvSpPr/>
            <p:nvPr/>
          </p:nvSpPr>
          <p:spPr>
            <a:xfrm>
              <a:off x="2597199" y="3861428"/>
              <a:ext cx="527372" cy="358576"/>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RD</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219" name="矩形 218">
              <a:extLst>
                <a:ext uri="{FF2B5EF4-FFF2-40B4-BE49-F238E27FC236}">
                  <a16:creationId xmlns:a16="http://schemas.microsoft.com/office/drawing/2014/main" id="{21252150-0CD5-466E-B86C-1580A72C3770}"/>
                </a:ext>
              </a:extLst>
            </p:cNvPr>
            <p:cNvSpPr/>
            <p:nvPr/>
          </p:nvSpPr>
          <p:spPr>
            <a:xfrm>
              <a:off x="2146656" y="3834566"/>
              <a:ext cx="403259" cy="358576"/>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220" name="矩形 219">
              <a:extLst>
                <a:ext uri="{FF2B5EF4-FFF2-40B4-BE49-F238E27FC236}">
                  <a16:creationId xmlns:a16="http://schemas.microsoft.com/office/drawing/2014/main" id="{B4966E97-619C-4DFC-BEF7-699A3EFE944A}"/>
                </a:ext>
              </a:extLst>
            </p:cNvPr>
            <p:cNvSpPr/>
            <p:nvPr/>
          </p:nvSpPr>
          <p:spPr>
            <a:xfrm>
              <a:off x="2147227" y="4068361"/>
              <a:ext cx="831808" cy="582265"/>
            </a:xfrm>
            <a:prstGeom prst="rect">
              <a:avLst/>
            </a:prstGeom>
          </p:spPr>
          <p:txBody>
            <a:bodyPr wrap="none">
              <a:spAutoFit/>
            </a:bodyPr>
            <a:lstStyle/>
            <a:p>
              <a:pPr algn="ctr" defTabSz="685708" fontAlgn="auto">
                <a:spcBef>
                  <a:spcPts val="0"/>
                </a:spcBef>
                <a:spcAft>
                  <a:spcPts val="0"/>
                </a:spcAft>
              </a:pPr>
              <a:r>
                <a:rPr lang="zh-CN" altLang="en-US" sz="995" b="1" kern="0" dirty="0">
                  <a:solidFill>
                    <a:prstClr val="white"/>
                  </a:solidFill>
                  <a:latin typeface="微软雅黑"/>
                  <a:ea typeface="微软雅黑"/>
                </a:rPr>
                <a:t>数据</a:t>
              </a:r>
              <a:endParaRPr lang="en-US" altLang="zh-CN" sz="995" b="1" kern="0" dirty="0">
                <a:solidFill>
                  <a:prstClr val="white"/>
                </a:solidFill>
                <a:latin typeface="微软雅黑"/>
                <a:ea typeface="微软雅黑"/>
              </a:endParaRPr>
            </a:p>
            <a:p>
              <a:pPr algn="ctr" defTabSz="685708" fontAlgn="auto">
                <a:spcBef>
                  <a:spcPts val="0"/>
                </a:spcBef>
                <a:spcAft>
                  <a:spcPts val="0"/>
                </a:spcAft>
              </a:pPr>
              <a:r>
                <a:rPr lang="zh-CN" altLang="en-US" sz="995" b="1" kern="0" dirty="0">
                  <a:solidFill>
                    <a:prstClr val="white"/>
                  </a:solidFill>
                  <a:latin typeface="微软雅黑"/>
                  <a:ea typeface="微软雅黑"/>
                </a:rPr>
                <a:t>存储器</a:t>
              </a:r>
            </a:p>
          </p:txBody>
        </p:sp>
        <p:sp>
          <p:nvSpPr>
            <p:cNvPr id="221" name="矩形 220">
              <a:extLst>
                <a:ext uri="{FF2B5EF4-FFF2-40B4-BE49-F238E27FC236}">
                  <a16:creationId xmlns:a16="http://schemas.microsoft.com/office/drawing/2014/main" id="{14833962-CE24-40BC-BD65-611522EE79A4}"/>
                </a:ext>
              </a:extLst>
            </p:cNvPr>
            <p:cNvSpPr/>
            <p:nvPr/>
          </p:nvSpPr>
          <p:spPr>
            <a:xfrm>
              <a:off x="2106940" y="4556521"/>
              <a:ext cx="578892" cy="358576"/>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WD</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sp>
        <p:nvSpPr>
          <p:cNvPr id="222" name="矩形 221">
            <a:extLst>
              <a:ext uri="{FF2B5EF4-FFF2-40B4-BE49-F238E27FC236}">
                <a16:creationId xmlns:a16="http://schemas.microsoft.com/office/drawing/2014/main" id="{9210B47C-AC7B-4D2E-A9EB-31EDB0D01421}"/>
              </a:ext>
            </a:extLst>
          </p:cNvPr>
          <p:cNvSpPr/>
          <p:nvPr/>
        </p:nvSpPr>
        <p:spPr>
          <a:xfrm>
            <a:off x="7445402" y="3532253"/>
            <a:ext cx="684803"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ReadData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223" name="矩形 222">
            <a:extLst>
              <a:ext uri="{FF2B5EF4-FFF2-40B4-BE49-F238E27FC236}">
                <a16:creationId xmlns:a16="http://schemas.microsoft.com/office/drawing/2014/main" id="{1E4AA697-BE3F-45BD-83CA-239EA0FD2888}"/>
              </a:ext>
            </a:extLst>
          </p:cNvPr>
          <p:cNvSpPr/>
          <p:nvPr/>
        </p:nvSpPr>
        <p:spPr>
          <a:xfrm>
            <a:off x="7461050" y="5406828"/>
            <a:ext cx="974947"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WriteBackData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nvGrpSpPr>
          <p:cNvPr id="224" name="组合 223"/>
          <p:cNvGrpSpPr/>
          <p:nvPr/>
        </p:nvGrpSpPr>
        <p:grpSpPr>
          <a:xfrm>
            <a:off x="1958587" y="4419548"/>
            <a:ext cx="444150" cy="645484"/>
            <a:chOff x="2768573" y="5274135"/>
            <a:chExt cx="624586" cy="907711"/>
          </a:xfrm>
        </p:grpSpPr>
        <p:sp>
          <p:nvSpPr>
            <p:cNvPr id="225"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226" name="矩形 225">
              <a:extLst>
                <a:ext uri="{FF2B5EF4-FFF2-40B4-BE49-F238E27FC236}">
                  <a16:creationId xmlns:a16="http://schemas.microsoft.com/office/drawing/2014/main" id="{D3A2499C-02EC-4853-B80E-364C09F71C0F}"/>
                </a:ext>
              </a:extLst>
            </p:cNvPr>
            <p:cNvSpPr/>
            <p:nvPr/>
          </p:nvSpPr>
          <p:spPr>
            <a:xfrm>
              <a:off x="2950879" y="5513429"/>
              <a:ext cx="442280" cy="437589"/>
            </a:xfrm>
            <a:prstGeom prst="rect">
              <a:avLst/>
            </a:prstGeom>
          </p:spPr>
          <p:txBody>
            <a:bodyPr wrap="none">
              <a:spAutoFit/>
            </a:bodyPr>
            <a:lstStyle/>
            <a:p>
              <a:pPr defTabSz="685800" fontAlgn="auto">
                <a:spcBef>
                  <a:spcPts val="0"/>
                </a:spcBef>
                <a:spcAft>
                  <a:spcPts val="0"/>
                </a:spcAft>
              </a:pPr>
              <a:r>
                <a:rPr lang="en-US" altLang="zh-CN" sz="1422"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422" dirty="0">
                <a:solidFill>
                  <a:prstClr val="black"/>
                </a:solidFill>
                <a:latin typeface="Segoe UI Black" panose="020B0A02040204020203" pitchFamily="34" charset="0"/>
                <a:ea typeface="微软雅黑"/>
                <a:cs typeface="Segoe UI Black" panose="020B0A02040204020203" pitchFamily="34" charset="0"/>
              </a:endParaRPr>
            </a:p>
          </p:txBody>
        </p:sp>
      </p:grpSp>
      <p:grpSp>
        <p:nvGrpSpPr>
          <p:cNvPr id="227" name="组合 226"/>
          <p:cNvGrpSpPr/>
          <p:nvPr/>
        </p:nvGrpSpPr>
        <p:grpSpPr>
          <a:xfrm>
            <a:off x="5795328" y="4719726"/>
            <a:ext cx="446864" cy="645484"/>
            <a:chOff x="8163994" y="5696260"/>
            <a:chExt cx="628402" cy="907711"/>
          </a:xfrm>
        </p:grpSpPr>
        <p:sp>
          <p:nvSpPr>
            <p:cNvPr id="228"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229" name="矩形 228">
              <a:extLst>
                <a:ext uri="{FF2B5EF4-FFF2-40B4-BE49-F238E27FC236}">
                  <a16:creationId xmlns:a16="http://schemas.microsoft.com/office/drawing/2014/main" id="{D3A2499C-02EC-4853-B80E-364C09F71C0F}"/>
                </a:ext>
              </a:extLst>
            </p:cNvPr>
            <p:cNvSpPr/>
            <p:nvPr/>
          </p:nvSpPr>
          <p:spPr>
            <a:xfrm>
              <a:off x="8350117" y="5929356"/>
              <a:ext cx="442279" cy="437589"/>
            </a:xfrm>
            <a:prstGeom prst="rect">
              <a:avLst/>
            </a:prstGeom>
          </p:spPr>
          <p:txBody>
            <a:bodyPr wrap="none">
              <a:spAutoFit/>
            </a:bodyPr>
            <a:lstStyle/>
            <a:p>
              <a:pPr defTabSz="685800" fontAlgn="auto">
                <a:spcBef>
                  <a:spcPts val="0"/>
                </a:spcBef>
                <a:spcAft>
                  <a:spcPts val="0"/>
                </a:spcAft>
              </a:pPr>
              <a:r>
                <a:rPr lang="en-US" altLang="zh-CN" sz="1422"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422" dirty="0">
                <a:solidFill>
                  <a:prstClr val="black"/>
                </a:solidFill>
                <a:latin typeface="Segoe UI Black" panose="020B0A02040204020203" pitchFamily="34" charset="0"/>
                <a:ea typeface="微软雅黑"/>
                <a:cs typeface="Segoe UI Black" panose="020B0A02040204020203" pitchFamily="34" charset="0"/>
              </a:endParaRPr>
            </a:p>
          </p:txBody>
        </p:sp>
      </p:grpSp>
      <p:sp>
        <p:nvSpPr>
          <p:cNvPr id="231" name="矩形 230">
            <a:extLst>
              <a:ext uri="{FF2B5EF4-FFF2-40B4-BE49-F238E27FC236}">
                <a16:creationId xmlns:a16="http://schemas.microsoft.com/office/drawing/2014/main" id="{124BF171-B642-4C46-8695-751F051F5AEA}"/>
              </a:ext>
            </a:extLst>
          </p:cNvPr>
          <p:cNvSpPr/>
          <p:nvPr/>
        </p:nvSpPr>
        <p:spPr>
          <a:xfrm>
            <a:off x="653500" y="5451206"/>
            <a:ext cx="971741"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BranchAddress</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cxnSp>
        <p:nvCxnSpPr>
          <p:cNvPr id="232" name="直接连接符 231">
            <a:extLst>
              <a:ext uri="{FF2B5EF4-FFF2-40B4-BE49-F238E27FC236}">
                <a16:creationId xmlns:a16="http://schemas.microsoft.com/office/drawing/2014/main" id="{2EF7FF38-547F-4842-883B-B8ED6547CE15}"/>
              </a:ext>
            </a:extLst>
          </p:cNvPr>
          <p:cNvCxnSpPr>
            <a:cxnSpLocks/>
          </p:cNvCxnSpPr>
          <p:nvPr/>
        </p:nvCxnSpPr>
        <p:spPr>
          <a:xfrm>
            <a:off x="2861776" y="2719317"/>
            <a:ext cx="0" cy="22493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a:extLst>
              <a:ext uri="{FF2B5EF4-FFF2-40B4-BE49-F238E27FC236}">
                <a16:creationId xmlns:a16="http://schemas.microsoft.com/office/drawing/2014/main" id="{1843CBDC-CFEC-4BD2-AD0B-815B0D453B1B}"/>
              </a:ext>
            </a:extLst>
          </p:cNvPr>
          <p:cNvSpPr/>
          <p:nvPr/>
        </p:nvSpPr>
        <p:spPr>
          <a:xfrm flipV="1">
            <a:off x="8201561" y="3520962"/>
            <a:ext cx="160086" cy="109473"/>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cxnSp>
        <p:nvCxnSpPr>
          <p:cNvPr id="234" name="直接连接符 233">
            <a:extLst>
              <a:ext uri="{FF2B5EF4-FFF2-40B4-BE49-F238E27FC236}">
                <a16:creationId xmlns:a16="http://schemas.microsoft.com/office/drawing/2014/main" id="{2EF7FF38-547F-4842-883B-B8ED6547CE15}"/>
              </a:ext>
            </a:extLst>
          </p:cNvPr>
          <p:cNvCxnSpPr>
            <a:cxnSpLocks/>
            <a:stCxn id="233" idx="0"/>
          </p:cNvCxnSpPr>
          <p:nvPr/>
        </p:nvCxnSpPr>
        <p:spPr>
          <a:xfrm>
            <a:off x="8361648" y="3630435"/>
            <a:ext cx="6101" cy="1987725"/>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a:cxnSpLocks/>
          </p:cNvCxnSpPr>
          <p:nvPr/>
        </p:nvCxnSpPr>
        <p:spPr>
          <a:xfrm>
            <a:off x="2876323" y="3902673"/>
            <a:ext cx="429647"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a:cxnSpLocks/>
          </p:cNvCxnSpPr>
          <p:nvPr/>
        </p:nvCxnSpPr>
        <p:spPr>
          <a:xfrm>
            <a:off x="3112792" y="4071184"/>
            <a:ext cx="1931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a:cxnSpLocks/>
          </p:cNvCxnSpPr>
          <p:nvPr/>
        </p:nvCxnSpPr>
        <p:spPr>
          <a:xfrm>
            <a:off x="2861776" y="2719317"/>
            <a:ext cx="3773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a:cxnSpLocks/>
          </p:cNvCxnSpPr>
          <p:nvPr/>
        </p:nvCxnSpPr>
        <p:spPr>
          <a:xfrm>
            <a:off x="2856242" y="4968654"/>
            <a:ext cx="790035"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a:cxnSpLocks/>
          </p:cNvCxnSpPr>
          <p:nvPr/>
        </p:nvCxnSpPr>
        <p:spPr>
          <a:xfrm>
            <a:off x="3112792" y="4239552"/>
            <a:ext cx="0" cy="1377406"/>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a:cxnSpLocks/>
          </p:cNvCxnSpPr>
          <p:nvPr/>
        </p:nvCxnSpPr>
        <p:spPr>
          <a:xfrm>
            <a:off x="3112791" y="5618160"/>
            <a:ext cx="524739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a:cxnSpLocks/>
          </p:cNvCxnSpPr>
          <p:nvPr/>
        </p:nvCxnSpPr>
        <p:spPr>
          <a:xfrm>
            <a:off x="6740253" y="3149249"/>
            <a:ext cx="95918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a:cxnSpLocks/>
          </p:cNvCxnSpPr>
          <p:nvPr/>
        </p:nvCxnSpPr>
        <p:spPr>
          <a:xfrm>
            <a:off x="6740252" y="3149250"/>
            <a:ext cx="0" cy="560176"/>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a:cxnSpLocks/>
          </p:cNvCxnSpPr>
          <p:nvPr/>
        </p:nvCxnSpPr>
        <p:spPr>
          <a:xfrm>
            <a:off x="7699439" y="3149250"/>
            <a:ext cx="0" cy="356518"/>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a:cxnSpLocks/>
          </p:cNvCxnSpPr>
          <p:nvPr/>
        </p:nvCxnSpPr>
        <p:spPr>
          <a:xfrm>
            <a:off x="7699440" y="3512411"/>
            <a:ext cx="341048"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cxnSpLocks/>
          </p:cNvCxnSpPr>
          <p:nvPr/>
        </p:nvCxnSpPr>
        <p:spPr>
          <a:xfrm>
            <a:off x="4835658" y="4161138"/>
            <a:ext cx="207260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a:cxnSpLocks/>
          </p:cNvCxnSpPr>
          <p:nvPr/>
        </p:nvCxnSpPr>
        <p:spPr>
          <a:xfrm>
            <a:off x="5030743" y="4019443"/>
            <a:ext cx="0" cy="8800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a:cxnSpLocks/>
          </p:cNvCxnSpPr>
          <p:nvPr/>
        </p:nvCxnSpPr>
        <p:spPr>
          <a:xfrm>
            <a:off x="5044537" y="4019731"/>
            <a:ext cx="2028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a:cxnSpLocks/>
          </p:cNvCxnSpPr>
          <p:nvPr/>
        </p:nvCxnSpPr>
        <p:spPr>
          <a:xfrm>
            <a:off x="4561824" y="4912217"/>
            <a:ext cx="693399"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a:cxnSpLocks/>
          </p:cNvCxnSpPr>
          <p:nvPr/>
        </p:nvCxnSpPr>
        <p:spPr>
          <a:xfrm>
            <a:off x="2877152" y="2904258"/>
            <a:ext cx="37171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a:extLst>
              <a:ext uri="{FF2B5EF4-FFF2-40B4-BE49-F238E27FC236}">
                <a16:creationId xmlns:a16="http://schemas.microsoft.com/office/drawing/2014/main" id="{E7EABD73-17EC-4DE6-9461-54B9F3D31B84}"/>
              </a:ext>
            </a:extLst>
          </p:cNvPr>
          <p:cNvSpPr/>
          <p:nvPr/>
        </p:nvSpPr>
        <p:spPr>
          <a:xfrm>
            <a:off x="2823226" y="2562014"/>
            <a:ext cx="410690" cy="212687"/>
          </a:xfrm>
          <a:prstGeom prst="rect">
            <a:avLst/>
          </a:prstGeom>
        </p:spPr>
        <p:txBody>
          <a:bodyPr wrap="square">
            <a:spAutoFit/>
          </a:bodyPr>
          <a:lstStyle/>
          <a:p>
            <a:pPr defTabSz="685800" fontAlgn="auto">
              <a:spcBef>
                <a:spcPts val="0"/>
              </a:spcBef>
              <a:spcAft>
                <a:spcPts val="0"/>
              </a:spcAft>
            </a:pPr>
            <a:r>
              <a:rPr lang="en-US" altLang="zh-CN" sz="782" dirty="0">
                <a:solidFill>
                  <a:prstClr val="black"/>
                </a:solidFill>
                <a:latin typeface="Times New Roman" panose="02020603050405020304" pitchFamily="18" charset="0"/>
                <a:ea typeface="微软雅黑"/>
                <a:cs typeface="Times New Roman" panose="02020603050405020304" pitchFamily="18" charset="0"/>
              </a:rPr>
              <a:t>31:26</a:t>
            </a:r>
            <a:endParaRPr lang="zh-CN" altLang="en-US" sz="782" dirty="0">
              <a:solidFill>
                <a:prstClr val="black"/>
              </a:solidFill>
              <a:latin typeface="Times New Roman" panose="02020603050405020304" pitchFamily="18" charset="0"/>
              <a:ea typeface="微软雅黑"/>
              <a:cs typeface="Times New Roman" panose="02020603050405020304" pitchFamily="18" charset="0"/>
            </a:endParaRPr>
          </a:p>
        </p:txBody>
      </p:sp>
      <p:grpSp>
        <p:nvGrpSpPr>
          <p:cNvPr id="256" name="组合 255"/>
          <p:cNvGrpSpPr/>
          <p:nvPr/>
        </p:nvGrpSpPr>
        <p:grpSpPr>
          <a:xfrm>
            <a:off x="7032862" y="4227035"/>
            <a:ext cx="425116" cy="369654"/>
            <a:chOff x="1853728" y="4285666"/>
            <a:chExt cx="597819" cy="519825"/>
          </a:xfrm>
          <a:solidFill>
            <a:srgbClr val="00B050"/>
          </a:solidFill>
        </p:grpSpPr>
        <p:cxnSp>
          <p:nvCxnSpPr>
            <p:cNvPr id="257" name="直接连接符 2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a:extLst>
                <a:ext uri="{FF2B5EF4-FFF2-40B4-BE49-F238E27FC236}">
                  <a16:creationId xmlns:a16="http://schemas.microsoft.com/office/drawing/2014/main" id="{E3E86E4D-6506-4B6C-819B-7E93777F8C98}"/>
                </a:ext>
              </a:extLst>
            </p:cNvPr>
            <p:cNvSpPr/>
            <p:nvPr/>
          </p:nvSpPr>
          <p:spPr>
            <a:xfrm>
              <a:off x="1853728" y="4460325"/>
              <a:ext cx="597819" cy="345166"/>
            </a:xfrm>
            <a:prstGeom prst="rect">
              <a:avLst/>
            </a:prstGeom>
            <a:noFill/>
          </p:spPr>
          <p:txBody>
            <a:bodyPr wrap="none">
              <a:spAutoFit/>
            </a:bodyPr>
            <a:lstStyle/>
            <a:p>
              <a:pPr defTabSz="685800" fontAlgn="auto">
                <a:spcBef>
                  <a:spcPts val="0"/>
                </a:spcBef>
                <a:spcAft>
                  <a:spcPts val="0"/>
                </a:spcAft>
              </a:pPr>
              <a:r>
                <a:rPr lang="en-US" altLang="zh-CN" sz="995" i="1" dirty="0">
                  <a:solidFill>
                    <a:srgbClr val="C00000"/>
                  </a:solidFill>
                  <a:latin typeface="Times New Roman" panose="02020603050405020304" pitchFamily="18" charset="0"/>
                  <a:ea typeface="微软雅黑"/>
                  <a:cs typeface="Times New Roman" panose="02020603050405020304" pitchFamily="18" charset="0"/>
                </a:rPr>
                <a:t>CLK</a:t>
              </a:r>
              <a:endParaRPr lang="zh-CN" altLang="en-US" sz="995" i="1" dirty="0">
                <a:solidFill>
                  <a:srgbClr val="C00000"/>
                </a:solidFill>
                <a:latin typeface="Times New Roman" panose="02020603050405020304" pitchFamily="18" charset="0"/>
                <a:ea typeface="微软雅黑"/>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grpSp>
      <p:cxnSp>
        <p:nvCxnSpPr>
          <p:cNvPr id="260" name="直接连接符 259"/>
          <p:cNvCxnSpPr>
            <a:cxnSpLocks/>
          </p:cNvCxnSpPr>
          <p:nvPr/>
        </p:nvCxnSpPr>
        <p:spPr>
          <a:xfrm>
            <a:off x="2473789" y="3519977"/>
            <a:ext cx="387987"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a:extLst>
              <a:ext uri="{FF2B5EF4-FFF2-40B4-BE49-F238E27FC236}">
                <a16:creationId xmlns:a16="http://schemas.microsoft.com/office/drawing/2014/main" id="{2EF7FF38-547F-4842-883B-B8ED6547CE15}"/>
              </a:ext>
            </a:extLst>
          </p:cNvPr>
          <p:cNvCxnSpPr>
            <a:cxnSpLocks/>
          </p:cNvCxnSpPr>
          <p:nvPr/>
        </p:nvCxnSpPr>
        <p:spPr>
          <a:xfrm>
            <a:off x="892819" y="3400285"/>
            <a:ext cx="0" cy="1850456"/>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a:cxnSpLocks/>
          </p:cNvCxnSpPr>
          <p:nvPr/>
        </p:nvCxnSpPr>
        <p:spPr>
          <a:xfrm>
            <a:off x="892819" y="5250741"/>
            <a:ext cx="1603577"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2EF7FF38-547F-4842-883B-B8ED6547CE15}"/>
              </a:ext>
            </a:extLst>
          </p:cNvPr>
          <p:cNvCxnSpPr>
            <a:cxnSpLocks/>
          </p:cNvCxnSpPr>
          <p:nvPr/>
        </p:nvCxnSpPr>
        <p:spPr>
          <a:xfrm>
            <a:off x="6348147" y="5042467"/>
            <a:ext cx="0" cy="39058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a:cxnSpLocks/>
          </p:cNvCxnSpPr>
          <p:nvPr/>
        </p:nvCxnSpPr>
        <p:spPr>
          <a:xfrm>
            <a:off x="690386" y="5433047"/>
            <a:ext cx="563777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a:extLst>
              <a:ext uri="{FF2B5EF4-FFF2-40B4-BE49-F238E27FC236}">
                <a16:creationId xmlns:a16="http://schemas.microsoft.com/office/drawing/2014/main" id="{2EF7FF38-547F-4842-883B-B8ED6547CE15}"/>
              </a:ext>
            </a:extLst>
          </p:cNvPr>
          <p:cNvCxnSpPr>
            <a:cxnSpLocks/>
          </p:cNvCxnSpPr>
          <p:nvPr/>
        </p:nvCxnSpPr>
        <p:spPr>
          <a:xfrm>
            <a:off x="687996" y="3605166"/>
            <a:ext cx="0" cy="1827881"/>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a:cxnSpLocks/>
          </p:cNvCxnSpPr>
          <p:nvPr/>
        </p:nvCxnSpPr>
        <p:spPr>
          <a:xfrm>
            <a:off x="687996" y="3605165"/>
            <a:ext cx="356049"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a:cxnSpLocks/>
          </p:cNvCxnSpPr>
          <p:nvPr/>
        </p:nvCxnSpPr>
        <p:spPr>
          <a:xfrm>
            <a:off x="892819" y="3400286"/>
            <a:ext cx="153617"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B9F5C077-6E48-40BF-9EAD-AB04B11E759A}"/>
              </a:ext>
            </a:extLst>
          </p:cNvPr>
          <p:cNvCxnSpPr>
            <a:cxnSpLocks/>
          </p:cNvCxnSpPr>
          <p:nvPr/>
        </p:nvCxnSpPr>
        <p:spPr>
          <a:xfrm>
            <a:off x="6127853" y="5042466"/>
            <a:ext cx="220295"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2EF7FF38-547F-4842-883B-B8ED6547CE15}"/>
              </a:ext>
            </a:extLst>
          </p:cNvPr>
          <p:cNvCxnSpPr>
            <a:cxnSpLocks/>
          </p:cNvCxnSpPr>
          <p:nvPr/>
        </p:nvCxnSpPr>
        <p:spPr>
          <a:xfrm>
            <a:off x="1701894" y="3520906"/>
            <a:ext cx="0" cy="1041587"/>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a:cxnSpLocks/>
          </p:cNvCxnSpPr>
          <p:nvPr/>
        </p:nvCxnSpPr>
        <p:spPr>
          <a:xfrm>
            <a:off x="1701894" y="4562492"/>
            <a:ext cx="254478"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3616294" y="2750834"/>
            <a:ext cx="1728920" cy="988218"/>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a:cxnSpLocks/>
          </p:cNvCxnSpPr>
          <p:nvPr/>
        </p:nvCxnSpPr>
        <p:spPr>
          <a:xfrm>
            <a:off x="6393401" y="2501765"/>
            <a:ext cx="0" cy="1030488"/>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a:cxnSpLocks/>
          </p:cNvCxnSpPr>
          <p:nvPr/>
        </p:nvCxnSpPr>
        <p:spPr>
          <a:xfrm>
            <a:off x="6067020" y="3540528"/>
            <a:ext cx="326381"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a:extLst>
              <a:ext uri="{FF2B5EF4-FFF2-40B4-BE49-F238E27FC236}">
                <a16:creationId xmlns:a16="http://schemas.microsoft.com/office/drawing/2014/main" id="{1562766D-06B6-4E68-A522-842479D25B05}"/>
              </a:ext>
            </a:extLst>
          </p:cNvPr>
          <p:cNvCxnSpPr>
            <a:cxnSpLocks/>
          </p:cNvCxnSpPr>
          <p:nvPr/>
        </p:nvCxnSpPr>
        <p:spPr>
          <a:xfrm>
            <a:off x="6393401" y="2501765"/>
            <a:ext cx="14244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a:extLst>
              <a:ext uri="{FF2B5EF4-FFF2-40B4-BE49-F238E27FC236}">
                <a16:creationId xmlns:a16="http://schemas.microsoft.com/office/drawing/2014/main" id="{B49379FC-0560-4124-BAB2-AC987AA270C4}"/>
              </a:ext>
            </a:extLst>
          </p:cNvPr>
          <p:cNvSpPr/>
          <p:nvPr/>
        </p:nvSpPr>
        <p:spPr>
          <a:xfrm>
            <a:off x="6546596" y="2382049"/>
            <a:ext cx="200477" cy="162411"/>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cxnSp>
        <p:nvCxnSpPr>
          <p:cNvPr id="278" name="直接连接符 277"/>
          <p:cNvCxnSpPr>
            <a:cxnSpLocks/>
          </p:cNvCxnSpPr>
          <p:nvPr/>
        </p:nvCxnSpPr>
        <p:spPr>
          <a:xfrm>
            <a:off x="6747467" y="2463254"/>
            <a:ext cx="19859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a:cxnSpLocks/>
          </p:cNvCxnSpPr>
          <p:nvPr/>
        </p:nvCxnSpPr>
        <p:spPr>
          <a:xfrm>
            <a:off x="6946065" y="1926200"/>
            <a:ext cx="0" cy="53705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a:cxnSpLocks/>
          </p:cNvCxnSpPr>
          <p:nvPr/>
        </p:nvCxnSpPr>
        <p:spPr>
          <a:xfrm>
            <a:off x="1140121" y="1926200"/>
            <a:ext cx="580594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a:cxnSpLocks/>
          </p:cNvCxnSpPr>
          <p:nvPr/>
        </p:nvCxnSpPr>
        <p:spPr>
          <a:xfrm>
            <a:off x="1130243" y="1926200"/>
            <a:ext cx="0" cy="141175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a:extLst>
              <a:ext uri="{FF2B5EF4-FFF2-40B4-BE49-F238E27FC236}">
                <a16:creationId xmlns:a16="http://schemas.microsoft.com/office/drawing/2014/main" id="{CF5246AF-7F37-4B15-BE19-3F53A543C723}"/>
              </a:ext>
            </a:extLst>
          </p:cNvPr>
          <p:cNvSpPr/>
          <p:nvPr/>
        </p:nvSpPr>
        <p:spPr>
          <a:xfrm>
            <a:off x="485472" y="3295401"/>
            <a:ext cx="476412" cy="245452"/>
          </a:xfrm>
          <a:prstGeom prst="rect">
            <a:avLst/>
          </a:prstGeom>
        </p:spPr>
        <p:txBody>
          <a:bodyPr wrap="squar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PC+4</a:t>
            </a:r>
            <a:endParaRPr lang="zh-CN" altLang="en-US" sz="995" baseline="-25000"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283" name="矩形 282">
            <a:extLst>
              <a:ext uri="{FF2B5EF4-FFF2-40B4-BE49-F238E27FC236}">
                <a16:creationId xmlns:a16="http://schemas.microsoft.com/office/drawing/2014/main" id="{B9B4DC4B-516F-4CAD-BA37-5C3F0A1092F4}"/>
              </a:ext>
            </a:extLst>
          </p:cNvPr>
          <p:cNvSpPr/>
          <p:nvPr/>
        </p:nvSpPr>
        <p:spPr>
          <a:xfrm>
            <a:off x="3075559" y="3300551"/>
            <a:ext cx="301686"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995" dirty="0">
              <a:solidFill>
                <a:prstClr val="black"/>
              </a:solidFill>
              <a:latin typeface="Segoe UI Black" panose="020B0A02040204020203" pitchFamily="34" charset="0"/>
              <a:ea typeface="微软雅黑"/>
              <a:cs typeface="Segoe UI Black" panose="020B0A02040204020203" pitchFamily="34" charset="0"/>
            </a:endParaRPr>
          </a:p>
        </p:txBody>
      </p:sp>
      <p:sp>
        <p:nvSpPr>
          <p:cNvPr id="284" name="矩形 283">
            <a:extLst>
              <a:ext uri="{FF2B5EF4-FFF2-40B4-BE49-F238E27FC236}">
                <a16:creationId xmlns:a16="http://schemas.microsoft.com/office/drawing/2014/main" id="{B9B4DC4B-516F-4CAD-BA37-5C3F0A1092F4}"/>
              </a:ext>
            </a:extLst>
          </p:cNvPr>
          <p:cNvSpPr/>
          <p:nvPr/>
        </p:nvSpPr>
        <p:spPr>
          <a:xfrm>
            <a:off x="3080981" y="3501212"/>
            <a:ext cx="293670"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38" dirty="0">
              <a:solidFill>
                <a:prstClr val="black"/>
              </a:solidFill>
              <a:latin typeface="Segoe UI Black" panose="020B0A02040204020203" pitchFamily="34" charset="0"/>
              <a:ea typeface="微软雅黑"/>
              <a:cs typeface="Segoe UI Black" panose="020B0A02040204020203" pitchFamily="34" charset="0"/>
            </a:endParaRPr>
          </a:p>
        </p:txBody>
      </p:sp>
      <p:sp>
        <p:nvSpPr>
          <p:cNvPr id="285" name="矩形 284">
            <a:extLst>
              <a:ext uri="{FF2B5EF4-FFF2-40B4-BE49-F238E27FC236}">
                <a16:creationId xmlns:a16="http://schemas.microsoft.com/office/drawing/2014/main" id="{B9B4DC4B-516F-4CAD-BA37-5C3F0A1092F4}"/>
              </a:ext>
            </a:extLst>
          </p:cNvPr>
          <p:cNvSpPr/>
          <p:nvPr/>
        </p:nvSpPr>
        <p:spPr>
          <a:xfrm>
            <a:off x="3070232" y="3698062"/>
            <a:ext cx="322524" cy="245452"/>
          </a:xfrm>
          <a:prstGeom prst="rect">
            <a:avLst/>
          </a:prstGeom>
        </p:spPr>
        <p:txBody>
          <a:bodyPr wrap="square">
            <a:spAutoFit/>
          </a:bodyPr>
          <a:lstStyle/>
          <a:p>
            <a:pPr defTabSz="685800" fontAlgn="auto">
              <a:spcBef>
                <a:spcPts val="0"/>
              </a:spcBef>
              <a:spcAft>
                <a:spcPts val="0"/>
              </a:spcAft>
            </a:pPr>
            <a:r>
              <a:rPr lang="en-US" altLang="zh-CN" sz="99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995" dirty="0">
              <a:solidFill>
                <a:prstClr val="black"/>
              </a:solidFill>
              <a:latin typeface="Segoe UI Black" panose="020B0A02040204020203" pitchFamily="34" charset="0"/>
              <a:ea typeface="微软雅黑"/>
              <a:cs typeface="Segoe UI Black" panose="020B0A02040204020203" pitchFamily="34" charset="0"/>
            </a:endParaRPr>
          </a:p>
        </p:txBody>
      </p:sp>
      <p:grpSp>
        <p:nvGrpSpPr>
          <p:cNvPr id="289" name="组合 288">
            <a:extLst>
              <a:ext uri="{FF2B5EF4-FFF2-40B4-BE49-F238E27FC236}">
                <a16:creationId xmlns:a16="http://schemas.microsoft.com/office/drawing/2014/main" id="{C93F85A8-96F3-452E-9BCC-000492316DCE}"/>
              </a:ext>
            </a:extLst>
          </p:cNvPr>
          <p:cNvGrpSpPr/>
          <p:nvPr/>
        </p:nvGrpSpPr>
        <p:grpSpPr>
          <a:xfrm>
            <a:off x="1827756" y="3276925"/>
            <a:ext cx="716237" cy="1027803"/>
            <a:chOff x="2153669" y="3581315"/>
            <a:chExt cx="1046338" cy="1387999"/>
          </a:xfrm>
        </p:grpSpPr>
        <p:sp>
          <p:nvSpPr>
            <p:cNvPr id="290" name="矩形 289">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291" name="矩形 290">
              <a:extLst>
                <a:ext uri="{FF2B5EF4-FFF2-40B4-BE49-F238E27FC236}">
                  <a16:creationId xmlns:a16="http://schemas.microsoft.com/office/drawing/2014/main" id="{A1263AF7-1AE1-441D-BD17-CAFE2B5FC5A8}"/>
                </a:ext>
              </a:extLst>
            </p:cNvPr>
            <p:cNvSpPr/>
            <p:nvPr/>
          </p:nvSpPr>
          <p:spPr>
            <a:xfrm>
              <a:off x="2672634" y="3769167"/>
              <a:ext cx="527373" cy="331471"/>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RD</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292" name="矩形 291">
              <a:extLst>
                <a:ext uri="{FF2B5EF4-FFF2-40B4-BE49-F238E27FC236}">
                  <a16:creationId xmlns:a16="http://schemas.microsoft.com/office/drawing/2014/main" id="{0378166C-4459-4E94-9180-444EAF8AFBBF}"/>
                </a:ext>
              </a:extLst>
            </p:cNvPr>
            <p:cNvSpPr/>
            <p:nvPr/>
          </p:nvSpPr>
          <p:spPr>
            <a:xfrm>
              <a:off x="2153669" y="3768091"/>
              <a:ext cx="403259" cy="331471"/>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A</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293" name="矩形 292">
              <a:extLst>
                <a:ext uri="{FF2B5EF4-FFF2-40B4-BE49-F238E27FC236}">
                  <a16:creationId xmlns:a16="http://schemas.microsoft.com/office/drawing/2014/main" id="{CBFF6D01-103F-4654-AA84-F27640E2F424}"/>
                </a:ext>
              </a:extLst>
            </p:cNvPr>
            <p:cNvSpPr/>
            <p:nvPr/>
          </p:nvSpPr>
          <p:spPr>
            <a:xfrm>
              <a:off x="2212426" y="4158047"/>
              <a:ext cx="831809" cy="538251"/>
            </a:xfrm>
            <a:prstGeom prst="rect">
              <a:avLst/>
            </a:prstGeom>
          </p:spPr>
          <p:txBody>
            <a:bodyPr wrap="none">
              <a:spAutoFit/>
            </a:bodyPr>
            <a:lstStyle/>
            <a:p>
              <a:pPr algn="ctr" defTabSz="685708" fontAlgn="auto">
                <a:spcBef>
                  <a:spcPts val="0"/>
                </a:spcBef>
                <a:spcAft>
                  <a:spcPts val="0"/>
                </a:spcAft>
              </a:pPr>
              <a:r>
                <a:rPr lang="zh-CN" altLang="en-US" sz="995" b="1" kern="0" dirty="0">
                  <a:solidFill>
                    <a:prstClr val="white"/>
                  </a:solidFill>
                  <a:latin typeface="微软雅黑"/>
                  <a:ea typeface="微软雅黑"/>
                </a:rPr>
                <a:t>指令</a:t>
              </a:r>
              <a:endParaRPr lang="en-US" altLang="zh-CN" sz="995" b="1" kern="0" dirty="0">
                <a:solidFill>
                  <a:prstClr val="white"/>
                </a:solidFill>
                <a:latin typeface="微软雅黑"/>
                <a:ea typeface="微软雅黑"/>
              </a:endParaRPr>
            </a:p>
            <a:p>
              <a:pPr algn="ctr" defTabSz="685708" fontAlgn="auto">
                <a:spcBef>
                  <a:spcPts val="0"/>
                </a:spcBef>
                <a:spcAft>
                  <a:spcPts val="0"/>
                </a:spcAft>
              </a:pPr>
              <a:r>
                <a:rPr lang="zh-CN" altLang="en-US" sz="995" b="1" kern="0" dirty="0">
                  <a:solidFill>
                    <a:prstClr val="white"/>
                  </a:solidFill>
                  <a:latin typeface="微软雅黑"/>
                  <a:ea typeface="微软雅黑"/>
                </a:rPr>
                <a:t>存储器</a:t>
              </a:r>
            </a:p>
          </p:txBody>
        </p:sp>
      </p:grpSp>
      <p:cxnSp>
        <p:nvCxnSpPr>
          <p:cNvPr id="294" name="直接连接符 293">
            <a:extLst>
              <a:ext uri="{FF2B5EF4-FFF2-40B4-BE49-F238E27FC236}">
                <a16:creationId xmlns:a16="http://schemas.microsoft.com/office/drawing/2014/main" id="{AFA0641A-9AF0-469B-9506-621DE6150E4C}"/>
              </a:ext>
            </a:extLst>
          </p:cNvPr>
          <p:cNvCxnSpPr>
            <a:cxnSpLocks/>
          </p:cNvCxnSpPr>
          <p:nvPr/>
        </p:nvCxnSpPr>
        <p:spPr>
          <a:xfrm>
            <a:off x="1589893" y="3509208"/>
            <a:ext cx="243964"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cxnSpLocks/>
          </p:cNvCxnSpPr>
          <p:nvPr/>
        </p:nvCxnSpPr>
        <p:spPr>
          <a:xfrm>
            <a:off x="2858806" y="3520921"/>
            <a:ext cx="0" cy="38175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a:cxnSpLocks/>
          </p:cNvCxnSpPr>
          <p:nvPr/>
        </p:nvCxnSpPr>
        <p:spPr>
          <a:xfrm>
            <a:off x="2872278" y="3719508"/>
            <a:ext cx="725647"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3279340" y="3790496"/>
            <a:ext cx="248786" cy="398571"/>
            <a:chOff x="4625897" y="4389532"/>
            <a:chExt cx="349857" cy="560490"/>
          </a:xfrm>
        </p:grpSpPr>
        <p:sp>
          <p:nvSpPr>
            <p:cNvPr id="298" name="流程图: 手动操作 297">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299" name="矩形 298">
              <a:extLst>
                <a:ext uri="{FF2B5EF4-FFF2-40B4-BE49-F238E27FC236}">
                  <a16:creationId xmlns:a16="http://schemas.microsoft.com/office/drawing/2014/main" id="{DB6FEBF0-D3C1-4E44-A076-F8543F45AA45}"/>
                </a:ext>
              </a:extLst>
            </p:cNvPr>
            <p:cNvSpPr/>
            <p:nvPr/>
          </p:nvSpPr>
          <p:spPr>
            <a:xfrm>
              <a:off x="4625897" y="4389532"/>
              <a:ext cx="349857" cy="560490"/>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0</a:t>
              </a:r>
            </a:p>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grpSp>
        <p:nvGrpSpPr>
          <p:cNvPr id="314" name="组合 313"/>
          <p:cNvGrpSpPr/>
          <p:nvPr/>
        </p:nvGrpSpPr>
        <p:grpSpPr>
          <a:xfrm>
            <a:off x="1960669" y="4415733"/>
            <a:ext cx="448683" cy="645484"/>
            <a:chOff x="2762198" y="5272347"/>
            <a:chExt cx="630962" cy="907711"/>
          </a:xfrm>
          <a:solidFill>
            <a:srgbClr val="ED7D31"/>
          </a:solidFill>
        </p:grpSpPr>
        <p:sp>
          <p:nvSpPr>
            <p:cNvPr id="315"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316" name="矩形 315">
              <a:extLst>
                <a:ext uri="{FF2B5EF4-FFF2-40B4-BE49-F238E27FC236}">
                  <a16:creationId xmlns:a16="http://schemas.microsoft.com/office/drawing/2014/main" id="{D3A2499C-02EC-4853-B80E-364C09F71C0F}"/>
                </a:ext>
              </a:extLst>
            </p:cNvPr>
            <p:cNvSpPr/>
            <p:nvPr/>
          </p:nvSpPr>
          <p:spPr>
            <a:xfrm>
              <a:off x="2950880" y="5513430"/>
              <a:ext cx="442280" cy="437589"/>
            </a:xfrm>
            <a:prstGeom prst="rect">
              <a:avLst/>
            </a:prstGeom>
            <a:noFill/>
          </p:spPr>
          <p:txBody>
            <a:bodyPr wrap="none">
              <a:spAutoFit/>
            </a:bodyPr>
            <a:lstStyle/>
            <a:p>
              <a:pPr defTabSz="685800" fontAlgn="auto">
                <a:spcBef>
                  <a:spcPts val="0"/>
                </a:spcBef>
                <a:spcAft>
                  <a:spcPts val="0"/>
                </a:spcAft>
              </a:pPr>
              <a:r>
                <a:rPr lang="en-US" altLang="zh-CN" sz="1422"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422" dirty="0">
                <a:solidFill>
                  <a:prstClr val="black"/>
                </a:solidFill>
                <a:latin typeface="Segoe UI Black" panose="020B0A02040204020203" pitchFamily="34" charset="0"/>
                <a:ea typeface="微软雅黑"/>
                <a:cs typeface="Segoe UI Black" panose="020B0A02040204020203" pitchFamily="34" charset="0"/>
              </a:endParaRPr>
            </a:p>
          </p:txBody>
        </p:sp>
      </p:grpSp>
      <p:grpSp>
        <p:nvGrpSpPr>
          <p:cNvPr id="317" name="组合 316"/>
          <p:cNvGrpSpPr/>
          <p:nvPr/>
        </p:nvGrpSpPr>
        <p:grpSpPr>
          <a:xfrm>
            <a:off x="1006020" y="3311223"/>
            <a:ext cx="248786" cy="398571"/>
            <a:chOff x="1429026" y="3715552"/>
            <a:chExt cx="349855" cy="560491"/>
          </a:xfrm>
        </p:grpSpPr>
        <p:sp>
          <p:nvSpPr>
            <p:cNvPr id="318" name="流程图: 手动操作 317">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319" name="矩形 318">
              <a:extLst>
                <a:ext uri="{FF2B5EF4-FFF2-40B4-BE49-F238E27FC236}">
                  <a16:creationId xmlns:a16="http://schemas.microsoft.com/office/drawing/2014/main" id="{DB6FEBF0-D3C1-4E44-A076-F8543F45AA45}"/>
                </a:ext>
              </a:extLst>
            </p:cNvPr>
            <p:cNvSpPr/>
            <p:nvPr/>
          </p:nvSpPr>
          <p:spPr>
            <a:xfrm>
              <a:off x="1429026" y="3715552"/>
              <a:ext cx="349855" cy="560491"/>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0</a:t>
              </a:r>
            </a:p>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cxnSp>
        <p:nvCxnSpPr>
          <p:cNvPr id="320" name="直接连接符 319"/>
          <p:cNvCxnSpPr>
            <a:cxnSpLocks/>
          </p:cNvCxnSpPr>
          <p:nvPr/>
        </p:nvCxnSpPr>
        <p:spPr>
          <a:xfrm>
            <a:off x="2858806" y="3948295"/>
            <a:ext cx="0" cy="1016969"/>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5793063" y="4719725"/>
            <a:ext cx="448683" cy="645484"/>
            <a:chOff x="2762198" y="5272347"/>
            <a:chExt cx="630962" cy="907711"/>
          </a:xfrm>
          <a:solidFill>
            <a:srgbClr val="ED7D31"/>
          </a:solidFill>
        </p:grpSpPr>
        <p:sp>
          <p:nvSpPr>
            <p:cNvPr id="322"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323" name="矩形 322">
              <a:extLst>
                <a:ext uri="{FF2B5EF4-FFF2-40B4-BE49-F238E27FC236}">
                  <a16:creationId xmlns:a16="http://schemas.microsoft.com/office/drawing/2014/main" id="{D3A2499C-02EC-4853-B80E-364C09F71C0F}"/>
                </a:ext>
              </a:extLst>
            </p:cNvPr>
            <p:cNvSpPr/>
            <p:nvPr/>
          </p:nvSpPr>
          <p:spPr>
            <a:xfrm>
              <a:off x="2950880" y="5513430"/>
              <a:ext cx="442280" cy="437589"/>
            </a:xfrm>
            <a:prstGeom prst="rect">
              <a:avLst/>
            </a:prstGeom>
            <a:noFill/>
          </p:spPr>
          <p:txBody>
            <a:bodyPr wrap="none">
              <a:spAutoFit/>
            </a:bodyPr>
            <a:lstStyle/>
            <a:p>
              <a:pPr defTabSz="685800" fontAlgn="auto">
                <a:spcBef>
                  <a:spcPts val="0"/>
                </a:spcBef>
                <a:spcAft>
                  <a:spcPts val="0"/>
                </a:spcAft>
              </a:pPr>
              <a:r>
                <a:rPr lang="en-US" altLang="zh-CN" sz="1422"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422" dirty="0">
                <a:solidFill>
                  <a:prstClr val="black"/>
                </a:solidFill>
                <a:latin typeface="Segoe UI Black" panose="020B0A02040204020203" pitchFamily="34" charset="0"/>
                <a:ea typeface="微软雅黑"/>
                <a:cs typeface="Segoe UI Black" panose="020B0A02040204020203" pitchFamily="34" charset="0"/>
              </a:endParaRPr>
            </a:p>
          </p:txBody>
        </p:sp>
      </p:grpSp>
      <p:cxnSp>
        <p:nvCxnSpPr>
          <p:cNvPr id="324" name="直接连接符 323"/>
          <p:cNvCxnSpPr>
            <a:cxnSpLocks/>
          </p:cNvCxnSpPr>
          <p:nvPr/>
        </p:nvCxnSpPr>
        <p:spPr>
          <a:xfrm>
            <a:off x="2496396" y="5250741"/>
            <a:ext cx="327221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3132097" y="1982933"/>
            <a:ext cx="465828" cy="1039295"/>
            <a:chOff x="4249767" y="1888664"/>
            <a:chExt cx="655071" cy="1461509"/>
          </a:xfrm>
        </p:grpSpPr>
        <p:sp>
          <p:nvSpPr>
            <p:cNvPr id="326"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327" name="矩形 326">
              <a:extLst>
                <a:ext uri="{FF2B5EF4-FFF2-40B4-BE49-F238E27FC236}">
                  <a16:creationId xmlns:a16="http://schemas.microsoft.com/office/drawing/2014/main" id="{13EC6394-D66A-419B-BBBA-1877F1EA1841}"/>
                </a:ext>
              </a:extLst>
            </p:cNvPr>
            <p:cNvSpPr/>
            <p:nvPr/>
          </p:nvSpPr>
          <p:spPr>
            <a:xfrm>
              <a:off x="4389953" y="1996881"/>
              <a:ext cx="464822" cy="868598"/>
            </a:xfrm>
            <a:prstGeom prst="rect">
              <a:avLst/>
            </a:prstGeom>
          </p:spPr>
          <p:txBody>
            <a:bodyPr wrap="none">
              <a:spAutoFit/>
            </a:bodyPr>
            <a:lstStyle/>
            <a:p>
              <a:pPr defTabSz="685800" fontAlgn="auto">
                <a:spcBef>
                  <a:spcPts val="0"/>
                </a:spcBef>
                <a:spcAft>
                  <a:spcPts val="0"/>
                </a:spcAft>
              </a:pPr>
              <a:r>
                <a:rPr lang="zh-CN" altLang="en-US" sz="1138"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138"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defTabSz="685800" fontAlgn="auto">
                <a:spcBef>
                  <a:spcPts val="0"/>
                </a:spcBef>
                <a:spcAft>
                  <a:spcPts val="0"/>
                </a:spcAft>
              </a:pPr>
              <a:r>
                <a:rPr lang="zh-CN" altLang="en-US" sz="1138"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138"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defTabSz="685800" fontAlgn="auto">
                <a:spcBef>
                  <a:spcPts val="0"/>
                </a:spcBef>
                <a:spcAft>
                  <a:spcPts val="0"/>
                </a:spcAft>
              </a:pPr>
              <a:r>
                <a:rPr lang="zh-CN" altLang="en-US" sz="1138"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28" name="矩形 327">
              <a:extLst>
                <a:ext uri="{FF2B5EF4-FFF2-40B4-BE49-F238E27FC236}">
                  <a16:creationId xmlns:a16="http://schemas.microsoft.com/office/drawing/2014/main" id="{44A3B210-1D58-4401-9AD9-5D567A58476D}"/>
                </a:ext>
              </a:extLst>
            </p:cNvPr>
            <p:cNvSpPr/>
            <p:nvPr/>
          </p:nvSpPr>
          <p:spPr>
            <a:xfrm>
              <a:off x="4249767" y="3005006"/>
              <a:ext cx="618109" cy="345167"/>
            </a:xfrm>
            <a:prstGeom prst="rect">
              <a:avLst/>
            </a:prstGeom>
          </p:spPr>
          <p:txBody>
            <a:bodyPr wrap="none">
              <a:spAutoFit/>
            </a:bodyPr>
            <a:lstStyle/>
            <a:p>
              <a:pPr defTabSz="685800" fontAlgn="auto">
                <a:spcBef>
                  <a:spcPts val="0"/>
                </a:spcBef>
                <a:spcAft>
                  <a:spcPts val="0"/>
                </a:spcAft>
              </a:pPr>
              <a:r>
                <a:rPr lang="en-US" altLang="zh-CN" sz="995" dirty="0" err="1">
                  <a:solidFill>
                    <a:prstClr val="black"/>
                  </a:solidFill>
                  <a:latin typeface="Times New Roman" panose="02020603050405020304" pitchFamily="18" charset="0"/>
                  <a:ea typeface="微软雅黑"/>
                  <a:cs typeface="Times New Roman" panose="02020603050405020304" pitchFamily="18" charset="0"/>
                </a:rPr>
                <a:t>Func</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329" name="矩形 328">
              <a:extLst>
                <a:ext uri="{FF2B5EF4-FFF2-40B4-BE49-F238E27FC236}">
                  <a16:creationId xmlns:a16="http://schemas.microsoft.com/office/drawing/2014/main" id="{51A2CCCE-138E-47BE-AC7E-F5141666B790}"/>
                </a:ext>
              </a:extLst>
            </p:cNvPr>
            <p:cNvSpPr/>
            <p:nvPr/>
          </p:nvSpPr>
          <p:spPr>
            <a:xfrm>
              <a:off x="4262342" y="2770315"/>
              <a:ext cx="478347" cy="345167"/>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Op</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grpSp>
        <p:nvGrpSpPr>
          <p:cNvPr id="335" name="组合 334"/>
          <p:cNvGrpSpPr/>
          <p:nvPr/>
        </p:nvGrpSpPr>
        <p:grpSpPr>
          <a:xfrm>
            <a:off x="4145702" y="940146"/>
            <a:ext cx="4226928" cy="473951"/>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685708" fontAlgn="auto">
                <a:spcBef>
                  <a:spcPts val="0"/>
                </a:spcBef>
                <a:spcAft>
                  <a:spcPts val="0"/>
                </a:spcAft>
                <a:defRPr/>
              </a:pPr>
              <a:r>
                <a:rPr lang="en-US" altLang="zh-CN" sz="1138" kern="0" dirty="0">
                  <a:solidFill>
                    <a:sysClr val="window" lastClr="FFFFFF"/>
                  </a:solidFill>
                  <a:latin typeface="Calibri"/>
                  <a:ea typeface="宋体"/>
                </a:rPr>
                <a:t>OP</a:t>
              </a:r>
              <a:endParaRPr lang="zh-CN" altLang="en-US" sz="1138" kern="0" dirty="0">
                <a:solidFill>
                  <a:sysClr val="window" lastClr="FFFFFF"/>
                </a:solidFill>
                <a:latin typeface="Calibri"/>
                <a:ea typeface="宋体"/>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685708" fontAlgn="auto">
                <a:spcBef>
                  <a:spcPts val="0"/>
                </a:spcBef>
                <a:spcAft>
                  <a:spcPts val="0"/>
                </a:spcAft>
                <a:defRPr/>
              </a:pPr>
              <a:r>
                <a:rPr lang="en-US" altLang="zh-CN" sz="1138" kern="0" dirty="0">
                  <a:solidFill>
                    <a:sysClr val="window" lastClr="FFFFFF"/>
                  </a:solidFill>
                  <a:latin typeface="Calibri"/>
                  <a:ea typeface="宋体"/>
                </a:rPr>
                <a:t>R</a:t>
              </a:r>
              <a:r>
                <a:rPr lang="en-US" altLang="zh-CN" sz="1138" kern="0" baseline="-25000" dirty="0">
                  <a:solidFill>
                    <a:sysClr val="window" lastClr="FFFFFF"/>
                  </a:solidFill>
                  <a:latin typeface="Calibri"/>
                  <a:ea typeface="宋体"/>
                </a:rPr>
                <a:t>S</a:t>
              </a:r>
              <a:endParaRPr lang="zh-CN" altLang="en-US" sz="1138" kern="0" baseline="-25000" dirty="0">
                <a:solidFill>
                  <a:sysClr val="window" lastClr="FFFFFF"/>
                </a:solidFill>
                <a:latin typeface="Calibri"/>
                <a:ea typeface="宋体"/>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685708" fontAlgn="auto">
                <a:spcBef>
                  <a:spcPts val="0"/>
                </a:spcBef>
                <a:spcAft>
                  <a:spcPts val="0"/>
                </a:spcAft>
                <a:defRPr/>
              </a:pPr>
              <a:r>
                <a:rPr lang="en-US" altLang="zh-CN" sz="1138" kern="0" dirty="0" err="1">
                  <a:solidFill>
                    <a:sysClr val="window" lastClr="FFFFFF"/>
                  </a:solidFill>
                  <a:latin typeface="Calibri"/>
                  <a:ea typeface="宋体"/>
                </a:rPr>
                <a:t>R</a:t>
              </a:r>
              <a:r>
                <a:rPr lang="en-US" altLang="zh-CN" sz="1138" kern="0" baseline="-25000" dirty="0" err="1">
                  <a:solidFill>
                    <a:sysClr val="window" lastClr="FFFFFF"/>
                  </a:solidFill>
                  <a:latin typeface="Calibri"/>
                  <a:ea typeface="宋体"/>
                </a:rPr>
                <a:t>t</a:t>
              </a:r>
              <a:endParaRPr lang="zh-CN" altLang="en-US" sz="1138" kern="0" baseline="-25000" dirty="0">
                <a:solidFill>
                  <a:sysClr val="window" lastClr="FFFFFF"/>
                </a:solidFill>
                <a:latin typeface="Calibri"/>
                <a:ea typeface="宋体"/>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685708" fontAlgn="auto">
                <a:spcBef>
                  <a:spcPts val="0"/>
                </a:spcBef>
                <a:spcAft>
                  <a:spcPts val="0"/>
                </a:spcAft>
                <a:defRPr/>
              </a:pPr>
              <a:r>
                <a:rPr lang="en-US" altLang="zh-CN" sz="1138" kern="0" dirty="0" err="1">
                  <a:solidFill>
                    <a:sysClr val="window" lastClr="FFFFFF"/>
                  </a:solidFill>
                  <a:latin typeface="Calibri"/>
                  <a:ea typeface="宋体"/>
                </a:rPr>
                <a:t>shamt</a:t>
              </a:r>
              <a:endParaRPr lang="zh-CN" altLang="en-US" sz="1138" kern="0" baseline="-25000" dirty="0">
                <a:solidFill>
                  <a:sysClr val="window" lastClr="FFFFFF"/>
                </a:solidFill>
                <a:latin typeface="Calibri"/>
                <a:ea typeface="宋体"/>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685708" fontAlgn="auto">
                <a:spcBef>
                  <a:spcPts val="0"/>
                </a:spcBef>
                <a:spcAft>
                  <a:spcPts val="0"/>
                </a:spcAft>
                <a:defRPr/>
              </a:pPr>
              <a:r>
                <a:rPr lang="en-US" altLang="zh-CN" sz="1138" kern="0" dirty="0">
                  <a:solidFill>
                    <a:sysClr val="window" lastClr="FFFFFF"/>
                  </a:solidFill>
                  <a:latin typeface="Calibri"/>
                  <a:ea typeface="宋体"/>
                </a:rPr>
                <a:t>R</a:t>
              </a:r>
              <a:r>
                <a:rPr lang="en-US" altLang="zh-CN" sz="1138" kern="0" baseline="-25000" dirty="0">
                  <a:solidFill>
                    <a:sysClr val="window" lastClr="FFFFFF"/>
                  </a:solidFill>
                  <a:latin typeface="Calibri"/>
                  <a:ea typeface="宋体"/>
                </a:rPr>
                <a:t>d</a:t>
              </a:r>
              <a:endParaRPr lang="zh-CN" altLang="en-US" sz="1138" kern="0" baseline="-25000" dirty="0">
                <a:solidFill>
                  <a:sysClr val="window" lastClr="FFFFFF"/>
                </a:solidFill>
                <a:latin typeface="Calibri"/>
                <a:ea typeface="宋体"/>
              </a:endParaRPr>
            </a:p>
          </p:txBody>
        </p:sp>
        <p:sp>
          <p:nvSpPr>
            <p:cNvPr id="341" name="TextBox 17"/>
            <p:cNvSpPr txBox="1"/>
            <p:nvPr/>
          </p:nvSpPr>
          <p:spPr>
            <a:xfrm>
              <a:off x="1952624" y="1622425"/>
              <a:ext cx="890587" cy="450593"/>
            </a:xfrm>
            <a:prstGeom prst="rect">
              <a:avLst/>
            </a:prstGeom>
            <a:noFill/>
          </p:spPr>
          <p:txBody>
            <a:bodyPr>
              <a:spAutoFit/>
            </a:bodyPr>
            <a:lstStyle/>
            <a:p>
              <a:pPr algn="ctr" defTabSz="685708" fontAlgn="auto">
                <a:spcBef>
                  <a:spcPts val="0"/>
                </a:spcBef>
                <a:spcAft>
                  <a:spcPts val="0"/>
                </a:spcAft>
                <a:defRPr/>
              </a:pPr>
              <a:r>
                <a:rPr lang="en-US" altLang="zh-CN" sz="1138" kern="0" dirty="0">
                  <a:solidFill>
                    <a:srgbClr val="0070C0"/>
                  </a:solidFill>
                  <a:ea typeface="华文细黑" pitchFamily="2" charset="-122"/>
                </a:rPr>
                <a:t>6bits</a:t>
              </a:r>
              <a:endParaRPr lang="zh-CN" altLang="en-US" sz="1138" kern="0" dirty="0">
                <a:solidFill>
                  <a:srgbClr val="0070C0"/>
                </a:solidFill>
                <a:ea typeface="华文细黑"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685708" fontAlgn="auto">
                <a:spcBef>
                  <a:spcPts val="0"/>
                </a:spcBef>
                <a:spcAft>
                  <a:spcPts val="0"/>
                </a:spcAft>
                <a:defRPr/>
              </a:pPr>
              <a:r>
                <a:rPr lang="en-US" altLang="zh-CN" sz="1138" kern="0" dirty="0" err="1">
                  <a:solidFill>
                    <a:sysClr val="window" lastClr="FFFFFF"/>
                  </a:solidFill>
                  <a:latin typeface="Calibri"/>
                  <a:ea typeface="宋体"/>
                </a:rPr>
                <a:t>funct</a:t>
              </a:r>
              <a:endParaRPr lang="zh-CN" altLang="en-US" sz="1138" kern="0" dirty="0">
                <a:solidFill>
                  <a:sysClr val="window" lastClr="FFFFFF"/>
                </a:solidFill>
                <a:latin typeface="Calibri"/>
                <a:ea typeface="宋体"/>
              </a:endParaRPr>
            </a:p>
          </p:txBody>
        </p:sp>
        <p:sp>
          <p:nvSpPr>
            <p:cNvPr id="343" name="TextBox 22"/>
            <p:cNvSpPr txBox="1"/>
            <p:nvPr/>
          </p:nvSpPr>
          <p:spPr>
            <a:xfrm>
              <a:off x="2916239" y="1622425"/>
              <a:ext cx="890587" cy="450593"/>
            </a:xfrm>
            <a:prstGeom prst="rect">
              <a:avLst/>
            </a:prstGeom>
            <a:noFill/>
          </p:spPr>
          <p:txBody>
            <a:bodyPr>
              <a:spAutoFit/>
            </a:bodyPr>
            <a:lstStyle/>
            <a:p>
              <a:pPr algn="ctr" defTabSz="685708" fontAlgn="auto">
                <a:spcBef>
                  <a:spcPts val="0"/>
                </a:spcBef>
                <a:spcAft>
                  <a:spcPts val="0"/>
                </a:spcAft>
                <a:defRPr/>
              </a:pPr>
              <a:r>
                <a:rPr lang="en-US" altLang="zh-CN" sz="1138" kern="0" dirty="0">
                  <a:solidFill>
                    <a:srgbClr val="0070C0"/>
                  </a:solidFill>
                  <a:ea typeface="华文细黑" pitchFamily="2" charset="-122"/>
                </a:rPr>
                <a:t>5bits</a:t>
              </a:r>
              <a:endParaRPr lang="zh-CN" altLang="en-US" sz="1138" kern="0" dirty="0">
                <a:solidFill>
                  <a:srgbClr val="0070C0"/>
                </a:solidFill>
                <a:ea typeface="华文细黑" pitchFamily="2" charset="-122"/>
              </a:endParaRPr>
            </a:p>
          </p:txBody>
        </p:sp>
        <p:sp>
          <p:nvSpPr>
            <p:cNvPr id="344" name="TextBox 23"/>
            <p:cNvSpPr txBox="1"/>
            <p:nvPr/>
          </p:nvSpPr>
          <p:spPr>
            <a:xfrm>
              <a:off x="3779838" y="1622425"/>
              <a:ext cx="892174" cy="450593"/>
            </a:xfrm>
            <a:prstGeom prst="rect">
              <a:avLst/>
            </a:prstGeom>
            <a:noFill/>
          </p:spPr>
          <p:txBody>
            <a:bodyPr>
              <a:spAutoFit/>
            </a:bodyPr>
            <a:lstStyle/>
            <a:p>
              <a:pPr algn="ctr" defTabSz="685708" fontAlgn="auto">
                <a:spcBef>
                  <a:spcPts val="0"/>
                </a:spcBef>
                <a:spcAft>
                  <a:spcPts val="0"/>
                </a:spcAft>
                <a:defRPr/>
              </a:pPr>
              <a:r>
                <a:rPr lang="en-US" altLang="zh-CN" sz="1138" kern="0" dirty="0">
                  <a:solidFill>
                    <a:srgbClr val="0070C0"/>
                  </a:solidFill>
                  <a:ea typeface="华文细黑" pitchFamily="2" charset="-122"/>
                </a:rPr>
                <a:t>5bits</a:t>
              </a:r>
              <a:endParaRPr lang="zh-CN" altLang="en-US" sz="1138" kern="0" dirty="0">
                <a:solidFill>
                  <a:srgbClr val="0070C0"/>
                </a:solidFill>
                <a:ea typeface="华文细黑" pitchFamily="2" charset="-122"/>
              </a:endParaRPr>
            </a:p>
          </p:txBody>
        </p:sp>
        <p:sp>
          <p:nvSpPr>
            <p:cNvPr id="345" name="TextBox 24"/>
            <p:cNvSpPr txBox="1"/>
            <p:nvPr/>
          </p:nvSpPr>
          <p:spPr>
            <a:xfrm>
              <a:off x="4716463" y="1622425"/>
              <a:ext cx="890587" cy="450593"/>
            </a:xfrm>
            <a:prstGeom prst="rect">
              <a:avLst/>
            </a:prstGeom>
            <a:noFill/>
          </p:spPr>
          <p:txBody>
            <a:bodyPr>
              <a:spAutoFit/>
            </a:bodyPr>
            <a:lstStyle/>
            <a:p>
              <a:pPr algn="ctr" defTabSz="685708" fontAlgn="auto">
                <a:spcBef>
                  <a:spcPts val="0"/>
                </a:spcBef>
                <a:spcAft>
                  <a:spcPts val="0"/>
                </a:spcAft>
                <a:defRPr/>
              </a:pPr>
              <a:r>
                <a:rPr lang="en-US" altLang="zh-CN" sz="1138" kern="0" dirty="0">
                  <a:solidFill>
                    <a:srgbClr val="0070C0"/>
                  </a:solidFill>
                  <a:ea typeface="华文细黑" pitchFamily="2" charset="-122"/>
                </a:rPr>
                <a:t>5bits</a:t>
              </a:r>
              <a:endParaRPr lang="zh-CN" altLang="en-US" sz="1138" kern="0" dirty="0">
                <a:solidFill>
                  <a:srgbClr val="0070C0"/>
                </a:solidFill>
                <a:ea typeface="华文细黑" pitchFamily="2" charset="-122"/>
              </a:endParaRPr>
            </a:p>
          </p:txBody>
        </p:sp>
        <p:sp>
          <p:nvSpPr>
            <p:cNvPr id="346" name="TextBox 25"/>
            <p:cNvSpPr txBox="1"/>
            <p:nvPr/>
          </p:nvSpPr>
          <p:spPr>
            <a:xfrm>
              <a:off x="5651502" y="1622425"/>
              <a:ext cx="892174" cy="450593"/>
            </a:xfrm>
            <a:prstGeom prst="rect">
              <a:avLst/>
            </a:prstGeom>
            <a:noFill/>
          </p:spPr>
          <p:txBody>
            <a:bodyPr>
              <a:spAutoFit/>
            </a:bodyPr>
            <a:lstStyle/>
            <a:p>
              <a:pPr algn="ctr" defTabSz="685708" fontAlgn="auto">
                <a:spcBef>
                  <a:spcPts val="0"/>
                </a:spcBef>
                <a:spcAft>
                  <a:spcPts val="0"/>
                </a:spcAft>
                <a:defRPr/>
              </a:pPr>
              <a:r>
                <a:rPr lang="en-US" altLang="zh-CN" sz="1138" kern="0" dirty="0">
                  <a:solidFill>
                    <a:srgbClr val="0070C0"/>
                  </a:solidFill>
                  <a:ea typeface="华文细黑" pitchFamily="2" charset="-122"/>
                </a:rPr>
                <a:t>5bits</a:t>
              </a:r>
              <a:endParaRPr lang="zh-CN" altLang="en-US" sz="1138" kern="0" dirty="0">
                <a:solidFill>
                  <a:srgbClr val="0070C0"/>
                </a:solidFill>
                <a:ea typeface="华文细黑" pitchFamily="2" charset="-122"/>
              </a:endParaRPr>
            </a:p>
          </p:txBody>
        </p:sp>
        <p:sp>
          <p:nvSpPr>
            <p:cNvPr id="347" name="TextBox 26"/>
            <p:cNvSpPr txBox="1"/>
            <p:nvPr/>
          </p:nvSpPr>
          <p:spPr>
            <a:xfrm>
              <a:off x="6659563" y="1622425"/>
              <a:ext cx="892174" cy="450593"/>
            </a:xfrm>
            <a:prstGeom prst="rect">
              <a:avLst/>
            </a:prstGeom>
            <a:noFill/>
          </p:spPr>
          <p:txBody>
            <a:bodyPr>
              <a:spAutoFit/>
            </a:bodyPr>
            <a:lstStyle/>
            <a:p>
              <a:pPr algn="ctr" defTabSz="685708" fontAlgn="auto">
                <a:spcBef>
                  <a:spcPts val="0"/>
                </a:spcBef>
                <a:spcAft>
                  <a:spcPts val="0"/>
                </a:spcAft>
                <a:defRPr/>
              </a:pPr>
              <a:r>
                <a:rPr lang="en-US" altLang="zh-CN" sz="1138" kern="0" dirty="0">
                  <a:solidFill>
                    <a:srgbClr val="0070C0"/>
                  </a:solidFill>
                  <a:ea typeface="华文细黑" pitchFamily="2" charset="-122"/>
                </a:rPr>
                <a:t>6bits</a:t>
              </a:r>
              <a:endParaRPr lang="zh-CN" altLang="en-US" sz="1138" kern="0" dirty="0">
                <a:solidFill>
                  <a:srgbClr val="0070C0"/>
                </a:solidFill>
                <a:ea typeface="华文细黑"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685708" fontAlgn="auto">
                <a:spcBef>
                  <a:spcPts val="0"/>
                </a:spcBef>
                <a:spcAft>
                  <a:spcPts val="0"/>
                </a:spcAft>
              </a:pPr>
              <a:r>
                <a:rPr lang="en-US" altLang="zh-CN" sz="1138" kern="0" dirty="0">
                  <a:solidFill>
                    <a:srgbClr val="000000"/>
                  </a:solidFill>
                  <a:latin typeface="微软雅黑"/>
                  <a:ea typeface="微软雅黑"/>
                </a:rPr>
                <a:t>R </a:t>
              </a:r>
              <a:r>
                <a:rPr lang="zh-CN" altLang="en-US" sz="1138" kern="0" dirty="0">
                  <a:solidFill>
                    <a:srgbClr val="000000"/>
                  </a:solidFill>
                  <a:latin typeface="微软雅黑"/>
                  <a:ea typeface="微软雅黑"/>
                </a:rPr>
                <a:t>型指令</a:t>
              </a:r>
            </a:p>
          </p:txBody>
        </p:sp>
      </p:grpSp>
      <p:sp>
        <p:nvSpPr>
          <p:cNvPr id="349" name="矩形 348"/>
          <p:cNvSpPr/>
          <p:nvPr/>
        </p:nvSpPr>
        <p:spPr>
          <a:xfrm>
            <a:off x="3632146" y="4438276"/>
            <a:ext cx="449162" cy="297325"/>
          </a:xfrm>
          <a:prstGeom prst="rect">
            <a:avLst/>
          </a:prstGeom>
        </p:spPr>
        <p:txBody>
          <a:bodyPr wrap="square">
            <a:spAutoFit/>
          </a:bodyPr>
          <a:lstStyle/>
          <a:p>
            <a:pPr marL="9524" defTabSz="685800" fontAlgn="auto">
              <a:lnSpc>
                <a:spcPts val="1481"/>
              </a:lnSpc>
              <a:spcBef>
                <a:spcPts val="0"/>
              </a:spcBef>
              <a:spcAft>
                <a:spcPts val="0"/>
              </a:spcAft>
            </a:pPr>
            <a:r>
              <a:rPr lang="zh-CN" altLang="en-US" sz="1991"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50" name="矩形 349"/>
          <p:cNvSpPr/>
          <p:nvPr/>
        </p:nvSpPr>
        <p:spPr>
          <a:xfrm>
            <a:off x="968501" y="3716124"/>
            <a:ext cx="449162" cy="297325"/>
          </a:xfrm>
          <a:prstGeom prst="rect">
            <a:avLst/>
          </a:prstGeom>
        </p:spPr>
        <p:txBody>
          <a:bodyPr wrap="square">
            <a:spAutoFit/>
          </a:bodyPr>
          <a:lstStyle/>
          <a:p>
            <a:pPr marL="9524" defTabSz="685800" fontAlgn="auto">
              <a:lnSpc>
                <a:spcPts val="1481"/>
              </a:lnSpc>
              <a:spcBef>
                <a:spcPts val="0"/>
              </a:spcBef>
              <a:spcAft>
                <a:spcPts val="0"/>
              </a:spcAft>
            </a:pPr>
            <a:r>
              <a:rPr lang="zh-CN" altLang="en-US" sz="1991"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grpSp>
        <p:nvGrpSpPr>
          <p:cNvPr id="351" name="组合 350"/>
          <p:cNvGrpSpPr/>
          <p:nvPr/>
        </p:nvGrpSpPr>
        <p:grpSpPr>
          <a:xfrm>
            <a:off x="3387280" y="2111000"/>
            <a:ext cx="4712169" cy="1709837"/>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a:extLst>
              <a:ext uri="{FF2B5EF4-FFF2-40B4-BE49-F238E27FC236}">
                <a16:creationId xmlns:a16="http://schemas.microsoft.com/office/drawing/2014/main" id="{083F1803-E01C-499C-8DE9-4FDC2E176D6B}"/>
              </a:ext>
            </a:extLst>
          </p:cNvPr>
          <p:cNvSpPr/>
          <p:nvPr/>
        </p:nvSpPr>
        <p:spPr>
          <a:xfrm>
            <a:off x="3672273" y="4809295"/>
            <a:ext cx="869764" cy="21937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grpSp>
        <p:nvGrpSpPr>
          <p:cNvPr id="208" name="组合 207"/>
          <p:cNvGrpSpPr/>
          <p:nvPr/>
        </p:nvGrpSpPr>
        <p:grpSpPr>
          <a:xfrm>
            <a:off x="5724661" y="3400286"/>
            <a:ext cx="363574" cy="645484"/>
            <a:chOff x="8064621" y="3840798"/>
            <a:chExt cx="511276" cy="907711"/>
          </a:xfrm>
        </p:grpSpPr>
        <p:sp>
          <p:nvSpPr>
            <p:cNvPr id="209"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210" name="矩形 209">
              <a:extLst>
                <a:ext uri="{FF2B5EF4-FFF2-40B4-BE49-F238E27FC236}">
                  <a16:creationId xmlns:a16="http://schemas.microsoft.com/office/drawing/2014/main" id="{CF41F216-AFB6-4A00-9021-A79FAADE4749}"/>
                </a:ext>
              </a:extLst>
            </p:cNvPr>
            <p:cNvSpPr/>
            <p:nvPr/>
          </p:nvSpPr>
          <p:spPr>
            <a:xfrm rot="16200000">
              <a:off x="8090879" y="4133109"/>
              <a:ext cx="624869" cy="345167"/>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995" dirty="0">
                <a:solidFill>
                  <a:prstClr val="black"/>
                </a:solidFill>
                <a:latin typeface="Segoe UI Black" panose="020B0A02040204020203" pitchFamily="34" charset="0"/>
                <a:ea typeface="微软雅黑"/>
                <a:cs typeface="Segoe UI Black" panose="020B0A02040204020203" pitchFamily="34" charset="0"/>
              </a:endParaRPr>
            </a:p>
          </p:txBody>
        </p:sp>
      </p:grpSp>
      <p:grpSp>
        <p:nvGrpSpPr>
          <p:cNvPr id="286" name="组合 285"/>
          <p:cNvGrpSpPr/>
          <p:nvPr/>
        </p:nvGrpSpPr>
        <p:grpSpPr>
          <a:xfrm>
            <a:off x="7999656" y="3454255"/>
            <a:ext cx="248786" cy="412608"/>
            <a:chOff x="11263840" y="3916697"/>
            <a:chExt cx="349856" cy="580230"/>
          </a:xfrm>
        </p:grpSpPr>
        <p:sp>
          <p:nvSpPr>
            <p:cNvPr id="287" name="流程图: 手动操作 28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288" name="矩形 287">
              <a:extLst>
                <a:ext uri="{FF2B5EF4-FFF2-40B4-BE49-F238E27FC236}">
                  <a16:creationId xmlns:a16="http://schemas.microsoft.com/office/drawing/2014/main" id="{DB6FEBF0-D3C1-4E44-A076-F8543F45AA45}"/>
                </a:ext>
              </a:extLst>
            </p:cNvPr>
            <p:cNvSpPr/>
            <p:nvPr/>
          </p:nvSpPr>
          <p:spPr>
            <a:xfrm>
              <a:off x="11263840" y="3936437"/>
              <a:ext cx="349856" cy="560490"/>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0</a:t>
              </a:r>
            </a:p>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grpSp>
        <p:nvGrpSpPr>
          <p:cNvPr id="300" name="组合 299"/>
          <p:cNvGrpSpPr/>
          <p:nvPr/>
        </p:nvGrpSpPr>
        <p:grpSpPr>
          <a:xfrm>
            <a:off x="3603325" y="3220196"/>
            <a:ext cx="1120340" cy="1457995"/>
            <a:chOff x="5081485" y="3587547"/>
            <a:chExt cx="1575479" cy="2050305"/>
          </a:xfrm>
        </p:grpSpPr>
        <p:sp>
          <p:nvSpPr>
            <p:cNvPr id="301" name="矩形 30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302" name="矩形 301">
              <a:extLst>
                <a:ext uri="{FF2B5EF4-FFF2-40B4-BE49-F238E27FC236}">
                  <a16:creationId xmlns:a16="http://schemas.microsoft.com/office/drawing/2014/main" id="{35F5988D-9868-4683-92E1-7DD10CC02284}"/>
                </a:ext>
              </a:extLst>
            </p:cNvPr>
            <p:cNvSpPr/>
            <p:nvPr/>
          </p:nvSpPr>
          <p:spPr>
            <a:xfrm>
              <a:off x="5087028" y="3846400"/>
              <a:ext cx="559499" cy="345167"/>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303" name="矩形 302">
              <a:extLst>
                <a:ext uri="{FF2B5EF4-FFF2-40B4-BE49-F238E27FC236}">
                  <a16:creationId xmlns:a16="http://schemas.microsoft.com/office/drawing/2014/main" id="{32DF3147-11BF-4F5C-8978-CAF054A4CCDD}"/>
                </a:ext>
              </a:extLst>
            </p:cNvPr>
            <p:cNvSpPr/>
            <p:nvPr/>
          </p:nvSpPr>
          <p:spPr>
            <a:xfrm>
              <a:off x="5088159" y="4167249"/>
              <a:ext cx="559499" cy="345167"/>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R2#</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304" name="矩形 303">
              <a:extLst>
                <a:ext uri="{FF2B5EF4-FFF2-40B4-BE49-F238E27FC236}">
                  <a16:creationId xmlns:a16="http://schemas.microsoft.com/office/drawing/2014/main" id="{BD38C2BD-176A-44EC-BE75-198DF8F2BDE6}"/>
                </a:ext>
              </a:extLst>
            </p:cNvPr>
            <p:cNvSpPr/>
            <p:nvPr/>
          </p:nvSpPr>
          <p:spPr>
            <a:xfrm>
              <a:off x="5081485" y="4515215"/>
              <a:ext cx="518923" cy="345167"/>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W#</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305" name="矩形 304">
              <a:extLst>
                <a:ext uri="{FF2B5EF4-FFF2-40B4-BE49-F238E27FC236}">
                  <a16:creationId xmlns:a16="http://schemas.microsoft.com/office/drawing/2014/main" id="{6EC311AC-23AA-44AC-815A-8889216F2B8B}"/>
                </a:ext>
              </a:extLst>
            </p:cNvPr>
            <p:cNvSpPr/>
            <p:nvPr/>
          </p:nvSpPr>
          <p:spPr>
            <a:xfrm>
              <a:off x="5087028" y="4869876"/>
              <a:ext cx="557244" cy="345167"/>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WD</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306" name="矩形 305">
              <a:extLst>
                <a:ext uri="{FF2B5EF4-FFF2-40B4-BE49-F238E27FC236}">
                  <a16:creationId xmlns:a16="http://schemas.microsoft.com/office/drawing/2014/main" id="{CAC34120-E9F4-49D1-AD8A-A3BD3D3C8D26}"/>
                </a:ext>
              </a:extLst>
            </p:cNvPr>
            <p:cNvSpPr/>
            <p:nvPr/>
          </p:nvSpPr>
          <p:spPr>
            <a:xfrm>
              <a:off x="5607659" y="3587547"/>
              <a:ext cx="539210" cy="345167"/>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WE</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307" name="矩形 306">
              <a:extLst>
                <a:ext uri="{FF2B5EF4-FFF2-40B4-BE49-F238E27FC236}">
                  <a16:creationId xmlns:a16="http://schemas.microsoft.com/office/drawing/2014/main" id="{45926BBC-26ED-4FD0-B8B6-D5969ED71709}"/>
                </a:ext>
              </a:extLst>
            </p:cNvPr>
            <p:cNvSpPr/>
            <p:nvPr/>
          </p:nvSpPr>
          <p:spPr>
            <a:xfrm>
              <a:off x="5427096" y="4623794"/>
              <a:ext cx="981040" cy="345167"/>
            </a:xfrm>
            <a:prstGeom prst="rect">
              <a:avLst/>
            </a:prstGeom>
          </p:spPr>
          <p:txBody>
            <a:bodyPr wrap="none">
              <a:spAutoFit/>
            </a:bodyPr>
            <a:lstStyle/>
            <a:p>
              <a:pPr algn="ctr" defTabSz="685708" fontAlgn="auto">
                <a:spcBef>
                  <a:spcPts val="0"/>
                </a:spcBef>
                <a:spcAft>
                  <a:spcPts val="0"/>
                </a:spcAft>
                <a:defRPr/>
              </a:pPr>
              <a:r>
                <a:rPr lang="zh-CN" altLang="en-US" sz="995" b="1" kern="0" dirty="0">
                  <a:solidFill>
                    <a:srgbClr val="000000"/>
                  </a:solidFill>
                  <a:latin typeface="微软雅黑"/>
                  <a:ea typeface="微软雅黑"/>
                </a:rPr>
                <a:t>寄存器堆</a:t>
              </a:r>
            </a:p>
          </p:txBody>
        </p:sp>
        <p:sp>
          <p:nvSpPr>
            <p:cNvPr id="308" name="矩形 307">
              <a:extLst>
                <a:ext uri="{FF2B5EF4-FFF2-40B4-BE49-F238E27FC236}">
                  <a16:creationId xmlns:a16="http://schemas.microsoft.com/office/drawing/2014/main" id="{4C593A01-858B-4B68-AF47-71D6F26A6E5F}"/>
                </a:ext>
              </a:extLst>
            </p:cNvPr>
            <p:cNvSpPr/>
            <p:nvPr/>
          </p:nvSpPr>
          <p:spPr>
            <a:xfrm>
              <a:off x="6187633" y="3856669"/>
              <a:ext cx="469331" cy="345167"/>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R1</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309" name="矩形 308">
              <a:extLst>
                <a:ext uri="{FF2B5EF4-FFF2-40B4-BE49-F238E27FC236}">
                  <a16:creationId xmlns:a16="http://schemas.microsoft.com/office/drawing/2014/main" id="{073FB5D5-5546-4A1A-B00C-0B340A318ADD}"/>
                </a:ext>
              </a:extLst>
            </p:cNvPr>
            <p:cNvSpPr/>
            <p:nvPr/>
          </p:nvSpPr>
          <p:spPr>
            <a:xfrm>
              <a:off x="6179493" y="4276124"/>
              <a:ext cx="469331" cy="345167"/>
            </a:xfrm>
            <a:prstGeom prst="rect">
              <a:avLst/>
            </a:prstGeom>
          </p:spPr>
          <p:txBody>
            <a:bodyPr wrap="none">
              <a:spAutoFit/>
            </a:bodyPr>
            <a:lstStyle/>
            <a:p>
              <a:pPr defTabSz="685800" fontAlgn="auto">
                <a:spcBef>
                  <a:spcPts val="0"/>
                </a:spcBef>
                <a:spcAft>
                  <a:spcPts val="0"/>
                </a:spcAft>
              </a:pPr>
              <a:r>
                <a:rPr lang="en-US" altLang="zh-CN" sz="995" dirty="0">
                  <a:solidFill>
                    <a:prstClr val="black"/>
                  </a:solidFill>
                  <a:latin typeface="Times New Roman" panose="02020603050405020304" pitchFamily="18" charset="0"/>
                  <a:ea typeface="微软雅黑"/>
                  <a:cs typeface="Times New Roman" panose="02020603050405020304" pitchFamily="18" charset="0"/>
                </a:rPr>
                <a:t>R2</a:t>
              </a:r>
              <a:endParaRPr lang="zh-CN" altLang="en-US" sz="995" dirty="0">
                <a:solidFill>
                  <a:prstClr val="black"/>
                </a:solidFill>
                <a:latin typeface="Times New Roman" panose="02020603050405020304" pitchFamily="18" charset="0"/>
                <a:ea typeface="微软雅黑"/>
                <a:cs typeface="Times New Roman" panose="02020603050405020304" pitchFamily="18" charset="0"/>
              </a:endParaRPr>
            </a:p>
          </p:txBody>
        </p:sp>
        <p:grpSp>
          <p:nvGrpSpPr>
            <p:cNvPr id="310" name="组合 309"/>
            <p:cNvGrpSpPr/>
            <p:nvPr/>
          </p:nvGrpSpPr>
          <p:grpSpPr>
            <a:xfrm>
              <a:off x="5532327" y="5118027"/>
              <a:ext cx="597820" cy="519825"/>
              <a:chOff x="1853728" y="4285666"/>
              <a:chExt cx="597820" cy="519825"/>
            </a:xfrm>
            <a:solidFill>
              <a:srgbClr val="FFCCFF"/>
            </a:solidFill>
          </p:grpSpPr>
          <p:cxnSp>
            <p:nvCxnSpPr>
              <p:cNvPr id="311" name="直接连接符 31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a:extLst>
                  <a:ext uri="{FF2B5EF4-FFF2-40B4-BE49-F238E27FC236}">
                    <a16:creationId xmlns:a16="http://schemas.microsoft.com/office/drawing/2014/main" id="{E3E86E4D-6506-4B6C-819B-7E93777F8C98}"/>
                  </a:ext>
                </a:extLst>
              </p:cNvPr>
              <p:cNvSpPr/>
              <p:nvPr/>
            </p:nvSpPr>
            <p:spPr>
              <a:xfrm>
                <a:off x="1853728" y="4460324"/>
                <a:ext cx="597820" cy="345167"/>
              </a:xfrm>
              <a:prstGeom prst="rect">
                <a:avLst/>
              </a:prstGeom>
              <a:noFill/>
            </p:spPr>
            <p:txBody>
              <a:bodyPr wrap="none">
                <a:spAutoFit/>
              </a:bodyPr>
              <a:lstStyle/>
              <a:p>
                <a:pPr defTabSz="685800" fontAlgn="auto">
                  <a:spcBef>
                    <a:spcPts val="0"/>
                  </a:spcBef>
                  <a:spcAft>
                    <a:spcPts val="0"/>
                  </a:spcAft>
                </a:pPr>
                <a:r>
                  <a:rPr lang="en-US" altLang="zh-CN" sz="995" i="1" dirty="0">
                    <a:solidFill>
                      <a:srgbClr val="C00000"/>
                    </a:solidFill>
                    <a:latin typeface="Times New Roman" panose="02020603050405020304" pitchFamily="18" charset="0"/>
                    <a:ea typeface="微软雅黑"/>
                    <a:cs typeface="Times New Roman" panose="02020603050405020304" pitchFamily="18" charset="0"/>
                  </a:rPr>
                  <a:t>CLK</a:t>
                </a:r>
                <a:endParaRPr lang="zh-CN" altLang="en-US" sz="995" i="1" dirty="0">
                  <a:solidFill>
                    <a:srgbClr val="C00000"/>
                  </a:solidFill>
                  <a:latin typeface="Times New Roman" panose="02020603050405020304" pitchFamily="18" charset="0"/>
                  <a:ea typeface="微软雅黑"/>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grpSp>
      </p:grpSp>
      <p:grpSp>
        <p:nvGrpSpPr>
          <p:cNvPr id="253" name="组合 252"/>
          <p:cNvGrpSpPr/>
          <p:nvPr/>
        </p:nvGrpSpPr>
        <p:grpSpPr>
          <a:xfrm>
            <a:off x="1406792" y="3345022"/>
            <a:ext cx="179417" cy="322163"/>
            <a:chOff x="1992610" y="3763083"/>
            <a:chExt cx="252305" cy="453041"/>
          </a:xfrm>
        </p:grpSpPr>
        <p:sp>
          <p:nvSpPr>
            <p:cNvPr id="254" name="矩形 253">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grpSp>
      <p:grpSp>
        <p:nvGrpSpPr>
          <p:cNvPr id="330" name="组合 329"/>
          <p:cNvGrpSpPr/>
          <p:nvPr/>
        </p:nvGrpSpPr>
        <p:grpSpPr>
          <a:xfrm>
            <a:off x="3131605" y="1982367"/>
            <a:ext cx="465828" cy="1039295"/>
            <a:chOff x="4249767" y="1888664"/>
            <a:chExt cx="655071" cy="1461509"/>
          </a:xfrm>
        </p:grpSpPr>
        <p:sp>
          <p:nvSpPr>
            <p:cNvPr id="331"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280">
                <a:solidFill>
                  <a:prstClr val="white"/>
                </a:solidFill>
                <a:latin typeface="微软雅黑"/>
                <a:ea typeface="微软雅黑"/>
              </a:endParaRPr>
            </a:p>
          </p:txBody>
        </p:sp>
        <p:sp>
          <p:nvSpPr>
            <p:cNvPr id="332" name="矩形 331">
              <a:extLst>
                <a:ext uri="{FF2B5EF4-FFF2-40B4-BE49-F238E27FC236}">
                  <a16:creationId xmlns:a16="http://schemas.microsoft.com/office/drawing/2014/main" id="{13EC6394-D66A-419B-BBBA-1877F1EA1841}"/>
                </a:ext>
              </a:extLst>
            </p:cNvPr>
            <p:cNvSpPr/>
            <p:nvPr/>
          </p:nvSpPr>
          <p:spPr>
            <a:xfrm>
              <a:off x="4389953" y="1996881"/>
              <a:ext cx="464822" cy="868598"/>
            </a:xfrm>
            <a:prstGeom prst="rect">
              <a:avLst/>
            </a:prstGeom>
          </p:spPr>
          <p:txBody>
            <a:bodyPr wrap="none">
              <a:spAutoFit/>
            </a:bodyPr>
            <a:lstStyle/>
            <a:p>
              <a:pPr defTabSz="685800" fontAlgn="auto">
                <a:spcBef>
                  <a:spcPts val="0"/>
                </a:spcBef>
                <a:spcAft>
                  <a:spcPts val="0"/>
                </a:spcAft>
              </a:pPr>
              <a:r>
                <a:rPr lang="zh-CN" altLang="en-US" sz="1138"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138"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defTabSz="685800" fontAlgn="auto">
                <a:spcBef>
                  <a:spcPts val="0"/>
                </a:spcBef>
                <a:spcAft>
                  <a:spcPts val="0"/>
                </a:spcAft>
              </a:pPr>
              <a:r>
                <a:rPr lang="zh-CN" altLang="en-US" sz="1138"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138"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defTabSz="685800" fontAlgn="auto">
                <a:spcBef>
                  <a:spcPts val="0"/>
                </a:spcBef>
                <a:spcAft>
                  <a:spcPts val="0"/>
                </a:spcAft>
              </a:pPr>
              <a:r>
                <a:rPr lang="zh-CN" altLang="en-US" sz="1138"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33" name="矩形 332">
              <a:extLst>
                <a:ext uri="{FF2B5EF4-FFF2-40B4-BE49-F238E27FC236}">
                  <a16:creationId xmlns:a16="http://schemas.microsoft.com/office/drawing/2014/main" id="{44A3B210-1D58-4401-9AD9-5D567A58476D}"/>
                </a:ext>
              </a:extLst>
            </p:cNvPr>
            <p:cNvSpPr/>
            <p:nvPr/>
          </p:nvSpPr>
          <p:spPr>
            <a:xfrm>
              <a:off x="4249767" y="3005006"/>
              <a:ext cx="618109" cy="345167"/>
            </a:xfrm>
            <a:prstGeom prst="rect">
              <a:avLst/>
            </a:prstGeom>
          </p:spPr>
          <p:txBody>
            <a:bodyPr wrap="none">
              <a:spAutoFit/>
            </a:bodyPr>
            <a:lstStyle/>
            <a:p>
              <a:pPr defTabSz="685800" fontAlgn="auto">
                <a:spcBef>
                  <a:spcPts val="0"/>
                </a:spcBef>
                <a:spcAft>
                  <a:spcPts val="0"/>
                </a:spcAft>
              </a:pPr>
              <a:r>
                <a:rPr lang="en-US" altLang="zh-CN" sz="995" dirty="0" err="1">
                  <a:solidFill>
                    <a:prstClr val="white"/>
                  </a:solidFill>
                  <a:latin typeface="Times New Roman" panose="02020603050405020304" pitchFamily="18" charset="0"/>
                  <a:ea typeface="微软雅黑"/>
                  <a:cs typeface="Times New Roman" panose="02020603050405020304" pitchFamily="18" charset="0"/>
                </a:rPr>
                <a:t>Func</a:t>
              </a:r>
              <a:endParaRPr lang="zh-CN" altLang="en-US" sz="995" dirty="0">
                <a:solidFill>
                  <a:prstClr val="white"/>
                </a:solidFill>
                <a:latin typeface="Times New Roman" panose="02020603050405020304" pitchFamily="18" charset="0"/>
                <a:ea typeface="微软雅黑"/>
                <a:cs typeface="Times New Roman" panose="02020603050405020304" pitchFamily="18" charset="0"/>
              </a:endParaRPr>
            </a:p>
          </p:txBody>
        </p:sp>
        <p:sp>
          <p:nvSpPr>
            <p:cNvPr id="334" name="矩形 333">
              <a:extLst>
                <a:ext uri="{FF2B5EF4-FFF2-40B4-BE49-F238E27FC236}">
                  <a16:creationId xmlns:a16="http://schemas.microsoft.com/office/drawing/2014/main" id="{51A2CCCE-138E-47BE-AC7E-F5141666B790}"/>
                </a:ext>
              </a:extLst>
            </p:cNvPr>
            <p:cNvSpPr/>
            <p:nvPr/>
          </p:nvSpPr>
          <p:spPr>
            <a:xfrm>
              <a:off x="4262342" y="2770315"/>
              <a:ext cx="478347" cy="345167"/>
            </a:xfrm>
            <a:prstGeom prst="rect">
              <a:avLst/>
            </a:prstGeom>
          </p:spPr>
          <p:txBody>
            <a:bodyPr wrap="none">
              <a:spAutoFit/>
            </a:bodyPr>
            <a:lstStyle/>
            <a:p>
              <a:pPr defTabSz="685800" fontAlgn="auto">
                <a:spcBef>
                  <a:spcPts val="0"/>
                </a:spcBef>
                <a:spcAft>
                  <a:spcPts val="0"/>
                </a:spcAft>
              </a:pPr>
              <a:r>
                <a:rPr lang="en-US" altLang="zh-CN" sz="995" dirty="0">
                  <a:solidFill>
                    <a:prstClr val="white"/>
                  </a:solidFill>
                  <a:latin typeface="Times New Roman" panose="02020603050405020304" pitchFamily="18" charset="0"/>
                  <a:ea typeface="微软雅黑"/>
                  <a:cs typeface="Times New Roman" panose="02020603050405020304" pitchFamily="18" charset="0"/>
                </a:rPr>
                <a:t>Op</a:t>
              </a:r>
              <a:endParaRPr lang="zh-CN" altLang="en-US" sz="995" dirty="0">
                <a:solidFill>
                  <a:prstClr val="white"/>
                </a:solidFill>
                <a:latin typeface="Times New Roman" panose="02020603050405020304" pitchFamily="18" charset="0"/>
                <a:ea typeface="微软雅黑"/>
                <a:cs typeface="Times New Roman" panose="02020603050405020304" pitchFamily="18" charset="0"/>
              </a:endParaRPr>
            </a:p>
          </p:txBody>
        </p:sp>
      </p:grpSp>
      <p:sp>
        <p:nvSpPr>
          <p:cNvPr id="468" name="标题 467">
            <a:extLst>
              <a:ext uri="{FF2B5EF4-FFF2-40B4-BE49-F238E27FC236}">
                <a16:creationId xmlns:a16="http://schemas.microsoft.com/office/drawing/2014/main" id="{350E268F-0B3B-43E1-A8ED-2CDBB18F0834}"/>
              </a:ext>
            </a:extLst>
          </p:cNvPr>
          <p:cNvSpPr>
            <a:spLocks noGrp="1"/>
          </p:cNvSpPr>
          <p:nvPr>
            <p:ph type="title"/>
          </p:nvPr>
        </p:nvSpPr>
        <p:spPr>
          <a:xfrm>
            <a:off x="210103" y="183096"/>
            <a:ext cx="7886700" cy="617641"/>
          </a:xfrm>
        </p:spPr>
        <p:txBody>
          <a:bodyPr>
            <a:normAutofit fontScale="90000"/>
          </a:bodyPr>
          <a:lstStyle/>
          <a:p>
            <a:pPr lvl="0" defTabSz="914400">
              <a:lnSpc>
                <a:spcPct val="100000"/>
              </a:lnSpc>
              <a:spcBef>
                <a:spcPts val="0"/>
              </a:spcBef>
              <a:defRPr/>
            </a:pPr>
            <a:r>
              <a:rPr lang="en-US" altLang="zh-CN" sz="3600" kern="0" dirty="0">
                <a:latin typeface="Arial"/>
                <a:ea typeface="宋体"/>
                <a:cs typeface="+mn-cs"/>
              </a:rPr>
              <a:t>6.2.1</a:t>
            </a:r>
            <a:r>
              <a:rPr lang="zh-CN" altLang="en-US" sz="3600" kern="0" dirty="0">
                <a:latin typeface="Arial"/>
                <a:ea typeface="宋体"/>
                <a:cs typeface="+mn-cs"/>
              </a:rPr>
              <a:t>模型机的基本结构</a:t>
            </a:r>
            <a:br>
              <a:rPr lang="zh-CN" altLang="en-US" sz="1800" b="0" kern="0" dirty="0">
                <a:solidFill>
                  <a:sysClr val="windowText" lastClr="000000"/>
                </a:solidFill>
                <a:latin typeface="Arial" panose="020B0604020202020204" pitchFamily="34" charset="0"/>
                <a:cs typeface="+mn-cs"/>
              </a:rPr>
            </a:br>
            <a:endParaRPr lang="zh-CN" altLang="en-US" dirty="0"/>
          </a:p>
        </p:txBody>
      </p:sp>
      <p:sp>
        <p:nvSpPr>
          <p:cNvPr id="469" name="文本框 468">
            <a:extLst>
              <a:ext uri="{FF2B5EF4-FFF2-40B4-BE49-F238E27FC236}">
                <a16:creationId xmlns:a16="http://schemas.microsoft.com/office/drawing/2014/main" id="{61482C50-EE1F-4DB5-99D7-EC8D243ABBE4}"/>
              </a:ext>
            </a:extLst>
          </p:cNvPr>
          <p:cNvSpPr txBox="1"/>
          <p:nvPr/>
        </p:nvSpPr>
        <p:spPr>
          <a:xfrm>
            <a:off x="405306" y="804284"/>
            <a:ext cx="1997429"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en-US" sz="2800" dirty="0"/>
              <a:t>专用通路</a:t>
            </a:r>
          </a:p>
        </p:txBody>
      </p:sp>
    </p:spTree>
    <p:extLst>
      <p:ext uri="{BB962C8B-B14F-4D97-AF65-F5344CB8AC3E}">
        <p14:creationId xmlns:p14="http://schemas.microsoft.com/office/powerpoint/2010/main" val="271252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2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2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10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2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30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35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10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10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2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2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10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2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2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3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6. 1  </a:t>
            </a:r>
            <a:r>
              <a:rPr lang="zh-CN" altLang="en-US" dirty="0"/>
              <a:t>处 理 器 概 述</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6.1.1 CPU</a:t>
            </a:r>
            <a:r>
              <a:rPr lang="zh-CN" altLang="en-US" dirty="0"/>
              <a:t>功能</a:t>
            </a:r>
            <a:endParaRPr lang="en-US" altLang="zh-CN" dirty="0"/>
          </a:p>
          <a:p>
            <a:pPr>
              <a:lnSpc>
                <a:spcPct val="150000"/>
              </a:lnSpc>
              <a:spcBef>
                <a:spcPts val="1200"/>
              </a:spcBef>
              <a:defRPr/>
            </a:pPr>
            <a:r>
              <a:rPr lang="en-US" altLang="zh-CN" dirty="0"/>
              <a:t>6.1.2 CPU</a:t>
            </a:r>
            <a:r>
              <a:rPr lang="zh-CN" altLang="en-US" dirty="0"/>
              <a:t>的内部结构</a:t>
            </a:r>
            <a:endParaRPr lang="en-US" altLang="zh-CN" dirty="0"/>
          </a:p>
          <a:p>
            <a:pPr>
              <a:lnSpc>
                <a:spcPct val="150000"/>
              </a:lnSpc>
              <a:spcBef>
                <a:spcPts val="1200"/>
              </a:spcBef>
              <a:defRPr/>
            </a:pPr>
            <a:r>
              <a:rPr lang="en-US" altLang="zh-CN" dirty="0"/>
              <a:t>6.1.3.CPU</a:t>
            </a:r>
            <a:r>
              <a:rPr lang="zh-CN" altLang="en-US" dirty="0"/>
              <a:t>的指令周期</a:t>
            </a:r>
            <a:endParaRPr lang="en-US" altLang="zh-CN" dirty="0"/>
          </a:p>
          <a:p>
            <a:pPr>
              <a:lnSpc>
                <a:spcPct val="150000"/>
              </a:lnSpc>
              <a:spcBef>
                <a:spcPts val="1200"/>
              </a:spcBef>
              <a:defRPr/>
            </a:pPr>
            <a:r>
              <a:rPr lang="en-US" altLang="zh-CN" dirty="0"/>
              <a:t>6.1.4</a:t>
            </a:r>
            <a:r>
              <a:rPr lang="zh-CN" altLang="en-US" dirty="0"/>
              <a:t>指令执行流程</a:t>
            </a:r>
          </a:p>
        </p:txBody>
      </p:sp>
      <p:sp>
        <p:nvSpPr>
          <p:cNvPr id="4" name="矩形 3">
            <a:extLst>
              <a:ext uri="{FF2B5EF4-FFF2-40B4-BE49-F238E27FC236}">
                <a16:creationId xmlns:a16="http://schemas.microsoft.com/office/drawing/2014/main" id="{9D4009A7-808A-444D-8F86-716C47410EE7}"/>
              </a:ext>
            </a:extLst>
          </p:cNvPr>
          <p:cNvSpPr/>
          <p:nvPr/>
        </p:nvSpPr>
        <p:spPr>
          <a:xfrm>
            <a:off x="457200" y="2492896"/>
            <a:ext cx="4474840"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6.1.2 CPU</a:t>
            </a:r>
            <a:r>
              <a:rPr lang="zh-CN" altLang="en-US" sz="3200" kern="0" dirty="0">
                <a:solidFill>
                  <a:srgbClr val="000000"/>
                </a:solidFill>
              </a:rPr>
              <a:t>的内部结构</a:t>
            </a:r>
          </a:p>
        </p:txBody>
      </p:sp>
    </p:spTree>
    <p:extLst>
      <p:ext uri="{BB962C8B-B14F-4D97-AF65-F5344CB8AC3E}">
        <p14:creationId xmlns:p14="http://schemas.microsoft.com/office/powerpoint/2010/main" val="339003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文本框 206">
            <a:extLst>
              <a:ext uri="{FF2B5EF4-FFF2-40B4-BE49-F238E27FC236}">
                <a16:creationId xmlns:a16="http://schemas.microsoft.com/office/drawing/2014/main" id="{D7A9C111-5A3A-475D-978E-B27BAB33E158}"/>
              </a:ext>
            </a:extLst>
          </p:cNvPr>
          <p:cNvSpPr txBox="1"/>
          <p:nvPr/>
        </p:nvSpPr>
        <p:spPr>
          <a:xfrm>
            <a:off x="405306" y="804284"/>
            <a:ext cx="3518622"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en-US" sz="2800" dirty="0"/>
              <a:t>单总线结构通路</a:t>
            </a:r>
          </a:p>
        </p:txBody>
      </p:sp>
      <p:sp>
        <p:nvSpPr>
          <p:cNvPr id="20" name="标题 19">
            <a:extLst>
              <a:ext uri="{FF2B5EF4-FFF2-40B4-BE49-F238E27FC236}">
                <a16:creationId xmlns:a16="http://schemas.microsoft.com/office/drawing/2014/main" id="{289DE01C-3693-4413-B76A-2ADE7CD7CEB2}"/>
              </a:ext>
            </a:extLst>
          </p:cNvPr>
          <p:cNvSpPr>
            <a:spLocks noGrp="1"/>
          </p:cNvSpPr>
          <p:nvPr>
            <p:ph type="title"/>
          </p:nvPr>
        </p:nvSpPr>
        <p:spPr>
          <a:xfrm>
            <a:off x="299651" y="166401"/>
            <a:ext cx="7886700" cy="617641"/>
          </a:xfrm>
        </p:spPr>
        <p:txBody>
          <a:bodyPr/>
          <a:lstStyle/>
          <a:p>
            <a:r>
              <a:rPr lang="en-US" altLang="zh-CN" sz="3200" kern="0" dirty="0">
                <a:latin typeface="Arial"/>
                <a:ea typeface="宋体"/>
              </a:rPr>
              <a:t>6.2.1</a:t>
            </a:r>
            <a:r>
              <a:rPr lang="zh-CN" altLang="en-US" sz="3200" kern="0" dirty="0">
                <a:latin typeface="Arial"/>
                <a:ea typeface="宋体"/>
              </a:rPr>
              <a:t>模型机的基本结构</a:t>
            </a:r>
            <a:endParaRPr lang="zh-CN" altLang="en-US" dirty="0"/>
          </a:p>
        </p:txBody>
      </p:sp>
      <p:sp>
        <p:nvSpPr>
          <p:cNvPr id="216" name="Rectangle 110">
            <a:extLst>
              <a:ext uri="{FF2B5EF4-FFF2-40B4-BE49-F238E27FC236}">
                <a16:creationId xmlns:a16="http://schemas.microsoft.com/office/drawing/2014/main" id="{C7F36CD9-504F-4377-BFC5-81B093476F9E}"/>
              </a:ext>
            </a:extLst>
          </p:cNvPr>
          <p:cNvSpPr>
            <a:spLocks noChangeArrowheads="1"/>
          </p:cNvSpPr>
          <p:nvPr/>
        </p:nvSpPr>
        <p:spPr bwMode="auto">
          <a:xfrm>
            <a:off x="2195736" y="1706358"/>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17" name="任意多边形 232">
            <a:extLst>
              <a:ext uri="{FF2B5EF4-FFF2-40B4-BE49-F238E27FC236}">
                <a16:creationId xmlns:a16="http://schemas.microsoft.com/office/drawing/2014/main" id="{60CE9D8F-1A82-4740-95BB-1FE15787DC32}"/>
              </a:ext>
            </a:extLst>
          </p:cNvPr>
          <p:cNvSpPr/>
          <p:nvPr/>
        </p:nvSpPr>
        <p:spPr>
          <a:xfrm rot="10800000">
            <a:off x="2531178" y="490009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18" name="组合 217">
            <a:extLst>
              <a:ext uri="{FF2B5EF4-FFF2-40B4-BE49-F238E27FC236}">
                <a16:creationId xmlns:a16="http://schemas.microsoft.com/office/drawing/2014/main" id="{44E7FA91-F068-4995-B336-93D46DF6EDF4}"/>
              </a:ext>
            </a:extLst>
          </p:cNvPr>
          <p:cNvGrpSpPr/>
          <p:nvPr/>
        </p:nvGrpSpPr>
        <p:grpSpPr>
          <a:xfrm>
            <a:off x="6030552" y="2775862"/>
            <a:ext cx="858666" cy="711391"/>
            <a:chOff x="10819307" y="2466844"/>
            <a:chExt cx="905624" cy="750295"/>
          </a:xfrm>
        </p:grpSpPr>
        <p:sp>
          <p:nvSpPr>
            <p:cNvPr id="219" name="Line 7">
              <a:extLst>
                <a:ext uri="{FF2B5EF4-FFF2-40B4-BE49-F238E27FC236}">
                  <a16:creationId xmlns:a16="http://schemas.microsoft.com/office/drawing/2014/main" id="{0A55C48E-DDC5-4660-8859-2183C106C5C2}"/>
                </a:ext>
              </a:extLst>
            </p:cNvPr>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0" name="Rectangle 104">
              <a:extLst>
                <a:ext uri="{FF2B5EF4-FFF2-40B4-BE49-F238E27FC236}">
                  <a16:creationId xmlns:a16="http://schemas.microsoft.com/office/drawing/2014/main" id="{030E12E0-D715-437B-98C2-4B452917EA0A}"/>
                </a:ext>
              </a:extLst>
            </p:cNvPr>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1" name="组合 220">
            <a:extLst>
              <a:ext uri="{FF2B5EF4-FFF2-40B4-BE49-F238E27FC236}">
                <a16:creationId xmlns:a16="http://schemas.microsoft.com/office/drawing/2014/main" id="{46AD8784-B1CD-475D-BDD4-94EB2C5DBA83}"/>
              </a:ext>
            </a:extLst>
          </p:cNvPr>
          <p:cNvGrpSpPr/>
          <p:nvPr/>
        </p:nvGrpSpPr>
        <p:grpSpPr>
          <a:xfrm>
            <a:off x="2577931" y="2005524"/>
            <a:ext cx="2183057" cy="656338"/>
            <a:chOff x="7177868" y="1654379"/>
            <a:chExt cx="2302442" cy="692230"/>
          </a:xfrm>
        </p:grpSpPr>
        <p:cxnSp>
          <p:nvCxnSpPr>
            <p:cNvPr id="222" name="直接箭头连接符 221">
              <a:extLst>
                <a:ext uri="{FF2B5EF4-FFF2-40B4-BE49-F238E27FC236}">
                  <a16:creationId xmlns:a16="http://schemas.microsoft.com/office/drawing/2014/main" id="{1B74860F-FBC4-4C68-B8FA-303631077410}"/>
                </a:ext>
              </a:extLst>
            </p:cNvPr>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23" name="直接箭头连接符 222">
              <a:extLst>
                <a:ext uri="{FF2B5EF4-FFF2-40B4-BE49-F238E27FC236}">
                  <a16:creationId xmlns:a16="http://schemas.microsoft.com/office/drawing/2014/main" id="{E553338D-1C09-4631-BE5A-504476E72A3E}"/>
                </a:ext>
              </a:extLst>
            </p:cNvPr>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24" name="组合 223">
              <a:extLst>
                <a:ext uri="{FF2B5EF4-FFF2-40B4-BE49-F238E27FC236}">
                  <a16:creationId xmlns:a16="http://schemas.microsoft.com/office/drawing/2014/main" id="{026A67B5-1D05-4B41-BA0C-42DF4B84C6D5}"/>
                </a:ext>
              </a:extLst>
            </p:cNvPr>
            <p:cNvGrpSpPr/>
            <p:nvPr/>
          </p:nvGrpSpPr>
          <p:grpSpPr>
            <a:xfrm>
              <a:off x="7190721" y="1654379"/>
              <a:ext cx="2289589" cy="692230"/>
              <a:chOff x="7190721" y="1654379"/>
              <a:chExt cx="2289589" cy="692230"/>
            </a:xfrm>
          </p:grpSpPr>
          <p:sp>
            <p:nvSpPr>
              <p:cNvPr id="225" name="Line 7">
                <a:extLst>
                  <a:ext uri="{FF2B5EF4-FFF2-40B4-BE49-F238E27FC236}">
                    <a16:creationId xmlns:a16="http://schemas.microsoft.com/office/drawing/2014/main" id="{53483D40-0A97-486D-8EFB-1CBF7E034A76}"/>
                  </a:ext>
                </a:extLst>
              </p:cNvPr>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26" name="直接连接符 225">
                <a:extLst>
                  <a:ext uri="{FF2B5EF4-FFF2-40B4-BE49-F238E27FC236}">
                    <a16:creationId xmlns:a16="http://schemas.microsoft.com/office/drawing/2014/main" id="{DE33A9BC-A6CD-45B7-93EF-E4E6154499D4}"/>
                  </a:ext>
                </a:extLst>
              </p:cNvPr>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27" name="等腰三角形 226">
                <a:extLst>
                  <a:ext uri="{FF2B5EF4-FFF2-40B4-BE49-F238E27FC236}">
                    <a16:creationId xmlns:a16="http://schemas.microsoft.com/office/drawing/2014/main" id="{2DEE3804-6D58-484F-896D-EBE09BECFD9F}"/>
                  </a:ext>
                </a:extLst>
              </p:cNvPr>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228" name="Rectangle 104">
                <a:extLst>
                  <a:ext uri="{FF2B5EF4-FFF2-40B4-BE49-F238E27FC236}">
                    <a16:creationId xmlns:a16="http://schemas.microsoft.com/office/drawing/2014/main" id="{530D677A-4E9C-4E55-B374-8AEAD867F5AC}"/>
                  </a:ext>
                </a:extLst>
              </p:cNvPr>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29" name="Text Box 54">
                <a:extLst>
                  <a:ext uri="{FF2B5EF4-FFF2-40B4-BE49-F238E27FC236}">
                    <a16:creationId xmlns:a16="http://schemas.microsoft.com/office/drawing/2014/main" id="{4CB31BB7-90BC-435B-B3C9-6A3B9E051E85}"/>
                  </a:ext>
                </a:extLst>
              </p:cNvPr>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Text Box 52">
                <a:extLst>
                  <a:ext uri="{FF2B5EF4-FFF2-40B4-BE49-F238E27FC236}">
                    <a16:creationId xmlns:a16="http://schemas.microsoft.com/office/drawing/2014/main" id="{5617F117-6A4B-4CC5-B710-987F47C69365}"/>
                  </a:ext>
                </a:extLst>
              </p:cNvPr>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231" name="组合 230">
            <a:extLst>
              <a:ext uri="{FF2B5EF4-FFF2-40B4-BE49-F238E27FC236}">
                <a16:creationId xmlns:a16="http://schemas.microsoft.com/office/drawing/2014/main" id="{3EF7BB14-4E69-434E-9C1E-761CB649D9FC}"/>
              </a:ext>
            </a:extLst>
          </p:cNvPr>
          <p:cNvGrpSpPr/>
          <p:nvPr/>
        </p:nvGrpSpPr>
        <p:grpSpPr>
          <a:xfrm>
            <a:off x="4110911" y="1725308"/>
            <a:ext cx="777465" cy="4934647"/>
            <a:chOff x="8794675" y="1358838"/>
            <a:chExt cx="819982" cy="5204510"/>
          </a:xfrm>
        </p:grpSpPr>
        <p:sp>
          <p:nvSpPr>
            <p:cNvPr id="232" name="Text Box 109">
              <a:extLst>
                <a:ext uri="{FF2B5EF4-FFF2-40B4-BE49-F238E27FC236}">
                  <a16:creationId xmlns:a16="http://schemas.microsoft.com/office/drawing/2014/main" id="{EE9071F1-A927-460A-AF33-CE3180A6B410}"/>
                </a:ext>
              </a:extLst>
            </p:cNvPr>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4" name="上下箭头 83">
              <a:extLst>
                <a:ext uri="{FF2B5EF4-FFF2-40B4-BE49-F238E27FC236}">
                  <a16:creationId xmlns:a16="http://schemas.microsoft.com/office/drawing/2014/main" id="{303A6FCE-C123-4422-A5CD-B3BFB0C29EF7}"/>
                </a:ext>
              </a:extLst>
            </p:cNvPr>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35" name="组合 234">
            <a:extLst>
              <a:ext uri="{FF2B5EF4-FFF2-40B4-BE49-F238E27FC236}">
                <a16:creationId xmlns:a16="http://schemas.microsoft.com/office/drawing/2014/main" id="{3492570F-A66D-439D-8786-EB3BD2E897C5}"/>
              </a:ext>
            </a:extLst>
          </p:cNvPr>
          <p:cNvGrpSpPr/>
          <p:nvPr/>
        </p:nvGrpSpPr>
        <p:grpSpPr>
          <a:xfrm>
            <a:off x="5562576" y="1815020"/>
            <a:ext cx="1556542" cy="597916"/>
            <a:chOff x="10325741" y="1453458"/>
            <a:chExt cx="1641666" cy="630614"/>
          </a:xfrm>
        </p:grpSpPr>
        <p:sp>
          <p:nvSpPr>
            <p:cNvPr id="236" name="Line 117">
              <a:extLst>
                <a:ext uri="{FF2B5EF4-FFF2-40B4-BE49-F238E27FC236}">
                  <a16:creationId xmlns:a16="http://schemas.microsoft.com/office/drawing/2014/main" id="{6A15DC77-9AEF-4687-B31F-AFECBFEC48A1}"/>
                </a:ext>
              </a:extLst>
            </p:cNvPr>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237" name="Line 117">
              <a:extLst>
                <a:ext uri="{FF2B5EF4-FFF2-40B4-BE49-F238E27FC236}">
                  <a16:creationId xmlns:a16="http://schemas.microsoft.com/office/drawing/2014/main" id="{F533225B-423E-48F5-87F3-0517F9BC8A12}"/>
                </a:ext>
              </a:extLst>
            </p:cNvPr>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238" name="Line 117">
              <a:extLst>
                <a:ext uri="{FF2B5EF4-FFF2-40B4-BE49-F238E27FC236}">
                  <a16:creationId xmlns:a16="http://schemas.microsoft.com/office/drawing/2014/main" id="{224AC153-45EB-4C45-AE08-44D6C3C43EE3}"/>
                </a:ext>
              </a:extLst>
            </p:cNvPr>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239" name="Line 117">
              <a:extLst>
                <a:ext uri="{FF2B5EF4-FFF2-40B4-BE49-F238E27FC236}">
                  <a16:creationId xmlns:a16="http://schemas.microsoft.com/office/drawing/2014/main" id="{6F456F9F-FFAD-42D4-B9BE-233ED2A5B8FF}"/>
                </a:ext>
              </a:extLst>
            </p:cNvPr>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240" name="Line 117">
              <a:extLst>
                <a:ext uri="{FF2B5EF4-FFF2-40B4-BE49-F238E27FC236}">
                  <a16:creationId xmlns:a16="http://schemas.microsoft.com/office/drawing/2014/main" id="{B90D1DD7-FF08-48AC-92CB-643B23EF3CBD}"/>
                </a:ext>
              </a:extLst>
            </p:cNvPr>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241" name="Line 117">
              <a:extLst>
                <a:ext uri="{FF2B5EF4-FFF2-40B4-BE49-F238E27FC236}">
                  <a16:creationId xmlns:a16="http://schemas.microsoft.com/office/drawing/2014/main" id="{220BB132-526C-48FB-AE82-2FE1444C51B5}"/>
                </a:ext>
              </a:extLst>
            </p:cNvPr>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242" name="Text Box 109">
              <a:extLst>
                <a:ext uri="{FF2B5EF4-FFF2-40B4-BE49-F238E27FC236}">
                  <a16:creationId xmlns:a16="http://schemas.microsoft.com/office/drawing/2014/main" id="{9804E45B-12D3-44CA-BC3D-56D84D3BB30A}"/>
                </a:ext>
              </a:extLst>
            </p:cNvPr>
            <p:cNvSpPr txBox="1">
              <a:spLocks noChangeArrowheads="1"/>
            </p:cNvSpPr>
            <p:nvPr/>
          </p:nvSpPr>
          <p:spPr bwMode="auto">
            <a:xfrm>
              <a:off x="10344924" y="1453458"/>
              <a:ext cx="1622483" cy="3402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243" name="Text Box 126">
              <a:extLst>
                <a:ext uri="{FF2B5EF4-FFF2-40B4-BE49-F238E27FC236}">
                  <a16:creationId xmlns:a16="http://schemas.microsoft.com/office/drawing/2014/main" id="{F9F6D75C-6ABB-4AAF-A4EB-2535599555A6}"/>
                </a:ext>
              </a:extLst>
            </p:cNvPr>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4" name="组合 243">
            <a:extLst>
              <a:ext uri="{FF2B5EF4-FFF2-40B4-BE49-F238E27FC236}">
                <a16:creationId xmlns:a16="http://schemas.microsoft.com/office/drawing/2014/main" id="{19AD0282-1AE6-41D5-951F-9F53DEB667E1}"/>
              </a:ext>
            </a:extLst>
          </p:cNvPr>
          <p:cNvGrpSpPr/>
          <p:nvPr/>
        </p:nvGrpSpPr>
        <p:grpSpPr>
          <a:xfrm>
            <a:off x="4855074" y="4694092"/>
            <a:ext cx="2467603" cy="2067711"/>
            <a:chOff x="9218073" y="4195326"/>
            <a:chExt cx="2467603" cy="2067711"/>
          </a:xfrm>
        </p:grpSpPr>
        <p:sp>
          <p:nvSpPr>
            <p:cNvPr id="245" name="Rectangle 104">
              <a:extLst>
                <a:ext uri="{FF2B5EF4-FFF2-40B4-BE49-F238E27FC236}">
                  <a16:creationId xmlns:a16="http://schemas.microsoft.com/office/drawing/2014/main" id="{F9A7AF66-F4A8-4031-93F3-5AE101EF66B9}"/>
                </a:ext>
              </a:extLst>
            </p:cNvPr>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6" name="组合 245">
              <a:extLst>
                <a:ext uri="{FF2B5EF4-FFF2-40B4-BE49-F238E27FC236}">
                  <a16:creationId xmlns:a16="http://schemas.microsoft.com/office/drawing/2014/main" id="{AC1BF256-CEF3-46C8-A94C-05E611263160}"/>
                </a:ext>
              </a:extLst>
            </p:cNvPr>
            <p:cNvGrpSpPr/>
            <p:nvPr/>
          </p:nvGrpSpPr>
          <p:grpSpPr>
            <a:xfrm>
              <a:off x="9218073" y="4632523"/>
              <a:ext cx="728684" cy="250406"/>
              <a:chOff x="9143016" y="4779112"/>
              <a:chExt cx="728684" cy="250406"/>
            </a:xfrm>
          </p:grpSpPr>
          <p:sp>
            <p:nvSpPr>
              <p:cNvPr id="278" name="Line 7">
                <a:extLst>
                  <a:ext uri="{FF2B5EF4-FFF2-40B4-BE49-F238E27FC236}">
                    <a16:creationId xmlns:a16="http://schemas.microsoft.com/office/drawing/2014/main" id="{D95073EC-630A-4A08-A170-C16F0CBE88EC}"/>
                  </a:ext>
                </a:extLst>
              </p:cNvPr>
              <p:cNvSpPr>
                <a:spLocks noChangeShapeType="1"/>
              </p:cNvSpPr>
              <p:nvPr/>
            </p:nvSpPr>
            <p:spPr bwMode="auto">
              <a:xfrm>
                <a:off x="9143016" y="477911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79" name="直接连接符 278">
                <a:extLst>
                  <a:ext uri="{FF2B5EF4-FFF2-40B4-BE49-F238E27FC236}">
                    <a16:creationId xmlns:a16="http://schemas.microsoft.com/office/drawing/2014/main" id="{D8D633AC-3895-489B-9787-DE135CEDD315}"/>
                  </a:ext>
                </a:extLst>
              </p:cNvPr>
              <p:cNvCxnSpPr/>
              <p:nvPr/>
            </p:nvCxnSpPr>
            <p:spPr>
              <a:xfrm flipH="1">
                <a:off x="9143017" y="4954078"/>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80" name="等腰三角形 279">
                <a:extLst>
                  <a:ext uri="{FF2B5EF4-FFF2-40B4-BE49-F238E27FC236}">
                    <a16:creationId xmlns:a16="http://schemas.microsoft.com/office/drawing/2014/main" id="{F99B465A-37C1-472F-B314-215E699368A5}"/>
                  </a:ext>
                </a:extLst>
              </p:cNvPr>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247" name="Text Box 36">
              <a:extLst>
                <a:ext uri="{FF2B5EF4-FFF2-40B4-BE49-F238E27FC236}">
                  <a16:creationId xmlns:a16="http://schemas.microsoft.com/office/drawing/2014/main" id="{CB5C4D14-D03B-40EC-8D0E-03EB7065339C}"/>
                </a:ext>
              </a:extLst>
            </p:cNvPr>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8" name="直接箭头连接符 247">
              <a:extLst>
                <a:ext uri="{FF2B5EF4-FFF2-40B4-BE49-F238E27FC236}">
                  <a16:creationId xmlns:a16="http://schemas.microsoft.com/office/drawing/2014/main" id="{E72515F4-170D-4678-9B46-57CAED44E4E0}"/>
                </a:ext>
              </a:extLst>
            </p:cNvPr>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49" name="直接箭头连接符 248">
              <a:extLst>
                <a:ext uri="{FF2B5EF4-FFF2-40B4-BE49-F238E27FC236}">
                  <a16:creationId xmlns:a16="http://schemas.microsoft.com/office/drawing/2014/main" id="{288A2A73-31C4-4D15-8468-2E5D9CF8D6F0}"/>
                </a:ext>
              </a:extLst>
            </p:cNvPr>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50" name="Text Box 36">
              <a:extLst>
                <a:ext uri="{FF2B5EF4-FFF2-40B4-BE49-F238E27FC236}">
                  <a16:creationId xmlns:a16="http://schemas.microsoft.com/office/drawing/2014/main" id="{C92155FB-73C7-466E-883A-95EC976A80F4}"/>
                </a:ext>
              </a:extLst>
            </p:cNvPr>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251" name="Text Box 36">
              <a:extLst>
                <a:ext uri="{FF2B5EF4-FFF2-40B4-BE49-F238E27FC236}">
                  <a16:creationId xmlns:a16="http://schemas.microsoft.com/office/drawing/2014/main" id="{6F9CB9A5-D148-4D0D-B711-ABB1960A404E}"/>
                </a:ext>
              </a:extLst>
            </p:cNvPr>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2" name="Text Box 36">
              <a:extLst>
                <a:ext uri="{FF2B5EF4-FFF2-40B4-BE49-F238E27FC236}">
                  <a16:creationId xmlns:a16="http://schemas.microsoft.com/office/drawing/2014/main" id="{4237B6E4-F33D-4549-A1FA-E34E87C4BB48}"/>
                </a:ext>
              </a:extLst>
            </p:cNvPr>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53" name="直接箭头连接符 252">
              <a:extLst>
                <a:ext uri="{FF2B5EF4-FFF2-40B4-BE49-F238E27FC236}">
                  <a16:creationId xmlns:a16="http://schemas.microsoft.com/office/drawing/2014/main" id="{2FD95709-58EC-4A70-9D01-40E7E08CADEC}"/>
                </a:ext>
              </a:extLst>
            </p:cNvPr>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54" name="直接箭头连接符 253">
              <a:extLst>
                <a:ext uri="{FF2B5EF4-FFF2-40B4-BE49-F238E27FC236}">
                  <a16:creationId xmlns:a16="http://schemas.microsoft.com/office/drawing/2014/main" id="{1A1ABBE0-1ADB-48A5-8CCF-E822E7031C45}"/>
                </a:ext>
              </a:extLst>
            </p:cNvPr>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55" name="Text Box 54">
              <a:extLst>
                <a:ext uri="{FF2B5EF4-FFF2-40B4-BE49-F238E27FC236}">
                  <a16:creationId xmlns:a16="http://schemas.microsoft.com/office/drawing/2014/main" id="{3127554F-499E-4D8C-AE05-8CFC1973F373}"/>
                </a:ext>
              </a:extLst>
            </p:cNvPr>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54">
              <a:extLst>
                <a:ext uri="{FF2B5EF4-FFF2-40B4-BE49-F238E27FC236}">
                  <a16:creationId xmlns:a16="http://schemas.microsoft.com/office/drawing/2014/main" id="{C8C3168B-F333-4334-8801-40CC84C825F2}"/>
                </a:ext>
              </a:extLst>
            </p:cNvPr>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7" name="Text Box 36">
              <a:extLst>
                <a:ext uri="{FF2B5EF4-FFF2-40B4-BE49-F238E27FC236}">
                  <a16:creationId xmlns:a16="http://schemas.microsoft.com/office/drawing/2014/main" id="{2C4E1312-5459-4F34-8EEA-BF9CF54EF80B}"/>
                </a:ext>
              </a:extLst>
            </p:cNvPr>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8" name="组合 257">
              <a:extLst>
                <a:ext uri="{FF2B5EF4-FFF2-40B4-BE49-F238E27FC236}">
                  <a16:creationId xmlns:a16="http://schemas.microsoft.com/office/drawing/2014/main" id="{CB931F5F-79F0-4CBE-B2F7-764E70E386E3}"/>
                </a:ext>
              </a:extLst>
            </p:cNvPr>
            <p:cNvGrpSpPr/>
            <p:nvPr/>
          </p:nvGrpSpPr>
          <p:grpSpPr>
            <a:xfrm>
              <a:off x="9962454" y="5274885"/>
              <a:ext cx="505805" cy="692644"/>
              <a:chOff x="5347918" y="5340113"/>
              <a:chExt cx="505805" cy="692644"/>
            </a:xfrm>
          </p:grpSpPr>
          <p:grpSp>
            <p:nvGrpSpPr>
              <p:cNvPr id="271" name="组合 270">
                <a:extLst>
                  <a:ext uri="{FF2B5EF4-FFF2-40B4-BE49-F238E27FC236}">
                    <a16:creationId xmlns:a16="http://schemas.microsoft.com/office/drawing/2014/main" id="{0C18E38D-69AA-4C8F-95B5-F97827E26FC6}"/>
                  </a:ext>
                </a:extLst>
              </p:cNvPr>
              <p:cNvGrpSpPr/>
              <p:nvPr/>
            </p:nvGrpSpPr>
            <p:grpSpPr>
              <a:xfrm>
                <a:off x="5347918" y="5340113"/>
                <a:ext cx="505805" cy="692644"/>
                <a:chOff x="5347918" y="5340113"/>
                <a:chExt cx="505805" cy="692644"/>
              </a:xfrm>
            </p:grpSpPr>
            <p:sp>
              <p:nvSpPr>
                <p:cNvPr id="274" name="Line 7">
                  <a:extLst>
                    <a:ext uri="{FF2B5EF4-FFF2-40B4-BE49-F238E27FC236}">
                      <a16:creationId xmlns:a16="http://schemas.microsoft.com/office/drawing/2014/main" id="{B12544A9-3743-47CE-AAF8-6287AEB6ADB5}"/>
                    </a:ext>
                  </a:extLst>
                </p:cNvPr>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275" name="流程图: 手动操作 274">
                  <a:extLst>
                    <a:ext uri="{FF2B5EF4-FFF2-40B4-BE49-F238E27FC236}">
                      <a16:creationId xmlns:a16="http://schemas.microsoft.com/office/drawing/2014/main" id="{2E55F6A4-0DFA-4F6E-BE4B-A8E174A9993A}"/>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276" name="Line 7">
                  <a:extLst>
                    <a:ext uri="{FF2B5EF4-FFF2-40B4-BE49-F238E27FC236}">
                      <a16:creationId xmlns:a16="http://schemas.microsoft.com/office/drawing/2014/main" id="{98F12081-31A4-49B8-B83A-8491834C1EC4}"/>
                    </a:ext>
                  </a:extLst>
                </p:cNvPr>
                <p:cNvSpPr>
                  <a:spLocks noChangeShapeType="1"/>
                </p:cNvSpPr>
                <p:nvPr/>
              </p:nvSpPr>
              <p:spPr bwMode="auto">
                <a:xfrm rot="16200000">
                  <a:off x="53925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277" name="Line 7">
                  <a:extLst>
                    <a:ext uri="{FF2B5EF4-FFF2-40B4-BE49-F238E27FC236}">
                      <a16:creationId xmlns:a16="http://schemas.microsoft.com/office/drawing/2014/main" id="{94646A23-AF0D-4113-8D5D-485E4DF8E8D0}"/>
                    </a:ext>
                  </a:extLst>
                </p:cNvPr>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272" name="矩形 271">
                <a:extLst>
                  <a:ext uri="{FF2B5EF4-FFF2-40B4-BE49-F238E27FC236}">
                    <a16:creationId xmlns:a16="http://schemas.microsoft.com/office/drawing/2014/main" id="{5CABF5D1-A113-40E9-89F4-AA4C1E8ACA7B}"/>
                  </a:ext>
                </a:extLst>
              </p:cNvPr>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73" name="矩形 272">
                <a:extLst>
                  <a:ext uri="{FF2B5EF4-FFF2-40B4-BE49-F238E27FC236}">
                    <a16:creationId xmlns:a16="http://schemas.microsoft.com/office/drawing/2014/main" id="{2FFB8337-1645-422F-835D-1A52CEFDB9AF}"/>
                  </a:ext>
                </a:extLst>
              </p:cNvPr>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259" name="组合 258">
              <a:extLst>
                <a:ext uri="{FF2B5EF4-FFF2-40B4-BE49-F238E27FC236}">
                  <a16:creationId xmlns:a16="http://schemas.microsoft.com/office/drawing/2014/main" id="{A3A02FED-EA9A-42AE-996B-22749DE10FB8}"/>
                </a:ext>
              </a:extLst>
            </p:cNvPr>
            <p:cNvGrpSpPr/>
            <p:nvPr/>
          </p:nvGrpSpPr>
          <p:grpSpPr>
            <a:xfrm>
              <a:off x="10512220" y="5269170"/>
              <a:ext cx="505805" cy="692644"/>
              <a:chOff x="5347918" y="5340113"/>
              <a:chExt cx="505805" cy="692644"/>
            </a:xfrm>
          </p:grpSpPr>
          <p:grpSp>
            <p:nvGrpSpPr>
              <p:cNvPr id="264" name="组合 263">
                <a:extLst>
                  <a:ext uri="{FF2B5EF4-FFF2-40B4-BE49-F238E27FC236}">
                    <a16:creationId xmlns:a16="http://schemas.microsoft.com/office/drawing/2014/main" id="{F7DD99F6-3BE9-4346-9D68-6CE5070F1D16}"/>
                  </a:ext>
                </a:extLst>
              </p:cNvPr>
              <p:cNvGrpSpPr/>
              <p:nvPr/>
            </p:nvGrpSpPr>
            <p:grpSpPr>
              <a:xfrm>
                <a:off x="5347918" y="5340113"/>
                <a:ext cx="505805" cy="692644"/>
                <a:chOff x="5347918" y="5340113"/>
                <a:chExt cx="505805" cy="692644"/>
              </a:xfrm>
            </p:grpSpPr>
            <p:sp>
              <p:nvSpPr>
                <p:cNvPr id="267" name="Line 7">
                  <a:extLst>
                    <a:ext uri="{FF2B5EF4-FFF2-40B4-BE49-F238E27FC236}">
                      <a16:creationId xmlns:a16="http://schemas.microsoft.com/office/drawing/2014/main" id="{74A7FBD3-4238-4503-9191-8C3F8641DD2B}"/>
                    </a:ext>
                  </a:extLst>
                </p:cNvPr>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268" name="流程图: 手动操作 267">
                  <a:extLst>
                    <a:ext uri="{FF2B5EF4-FFF2-40B4-BE49-F238E27FC236}">
                      <a16:creationId xmlns:a16="http://schemas.microsoft.com/office/drawing/2014/main" id="{E84373C7-EDB1-4A7E-8F16-92B0918AD9D8}"/>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269" name="Line 7">
                  <a:extLst>
                    <a:ext uri="{FF2B5EF4-FFF2-40B4-BE49-F238E27FC236}">
                      <a16:creationId xmlns:a16="http://schemas.microsoft.com/office/drawing/2014/main" id="{4E9982AD-8A49-46D7-AC64-99F2CA33E842}"/>
                    </a:ext>
                  </a:extLst>
                </p:cNvPr>
                <p:cNvSpPr>
                  <a:spLocks noChangeShapeType="1"/>
                </p:cNvSpPr>
                <p:nvPr/>
              </p:nvSpPr>
              <p:spPr bwMode="auto">
                <a:xfrm rot="16200000">
                  <a:off x="5451532" y="5856042"/>
                  <a:ext cx="117557" cy="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270" name="Line 7">
                  <a:extLst>
                    <a:ext uri="{FF2B5EF4-FFF2-40B4-BE49-F238E27FC236}">
                      <a16:creationId xmlns:a16="http://schemas.microsoft.com/office/drawing/2014/main" id="{D30591FD-1FC9-40ED-A73D-28FD5A31E343}"/>
                    </a:ext>
                  </a:extLst>
                </p:cNvPr>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265" name="矩形 264">
                <a:extLst>
                  <a:ext uri="{FF2B5EF4-FFF2-40B4-BE49-F238E27FC236}">
                    <a16:creationId xmlns:a16="http://schemas.microsoft.com/office/drawing/2014/main" id="{33F1C193-D287-4AE0-90F3-00FCFF3FFB90}"/>
                  </a:ext>
                </a:extLst>
              </p:cNvPr>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6" name="矩形 265">
                <a:extLst>
                  <a:ext uri="{FF2B5EF4-FFF2-40B4-BE49-F238E27FC236}">
                    <a16:creationId xmlns:a16="http://schemas.microsoft.com/office/drawing/2014/main" id="{4AC3A26C-4638-498D-AB24-E986F629BB2B}"/>
                  </a:ext>
                </a:extLst>
              </p:cNvPr>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260" name="Text Box 36">
              <a:extLst>
                <a:ext uri="{FF2B5EF4-FFF2-40B4-BE49-F238E27FC236}">
                  <a16:creationId xmlns:a16="http://schemas.microsoft.com/office/drawing/2014/main" id="{0414829D-4940-444D-82AA-65D6EE780A81}"/>
                </a:ext>
              </a:extLst>
            </p:cNvPr>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Text Box 36">
              <a:extLst>
                <a:ext uri="{FF2B5EF4-FFF2-40B4-BE49-F238E27FC236}">
                  <a16:creationId xmlns:a16="http://schemas.microsoft.com/office/drawing/2014/main" id="{EBCE48BC-D5E1-47C5-8BDE-13DF12A12118}"/>
                </a:ext>
              </a:extLst>
            </p:cNvPr>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2" name="Line 7">
              <a:extLst>
                <a:ext uri="{FF2B5EF4-FFF2-40B4-BE49-F238E27FC236}">
                  <a16:creationId xmlns:a16="http://schemas.microsoft.com/office/drawing/2014/main" id="{62D2ED3C-84B1-4CA4-AA35-5536D38D4E1A}"/>
                </a:ext>
              </a:extLst>
            </p:cNvPr>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263" name="Text Box 36">
              <a:extLst>
                <a:ext uri="{FF2B5EF4-FFF2-40B4-BE49-F238E27FC236}">
                  <a16:creationId xmlns:a16="http://schemas.microsoft.com/office/drawing/2014/main" id="{69F1C0F4-563A-4FC8-91A0-9F27A548AB89}"/>
                </a:ext>
              </a:extLst>
            </p:cNvPr>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1" name="Rectangle 104">
            <a:extLst>
              <a:ext uri="{FF2B5EF4-FFF2-40B4-BE49-F238E27FC236}">
                <a16:creationId xmlns:a16="http://schemas.microsoft.com/office/drawing/2014/main" id="{15CC5E21-C520-4A23-95C2-BDF8FA08EECD}"/>
              </a:ext>
            </a:extLst>
          </p:cNvPr>
          <p:cNvSpPr>
            <a:spLocks noChangeArrowheads="1"/>
          </p:cNvSpPr>
          <p:nvPr/>
        </p:nvSpPr>
        <p:spPr bwMode="auto">
          <a:xfrm>
            <a:off x="5339286" y="3083476"/>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grpSp>
        <p:nvGrpSpPr>
          <p:cNvPr id="282" name="组合 281">
            <a:extLst>
              <a:ext uri="{FF2B5EF4-FFF2-40B4-BE49-F238E27FC236}">
                <a16:creationId xmlns:a16="http://schemas.microsoft.com/office/drawing/2014/main" id="{4E3CC24E-645C-4DAB-BC40-887B5949F76C}"/>
              </a:ext>
            </a:extLst>
          </p:cNvPr>
          <p:cNvGrpSpPr/>
          <p:nvPr/>
        </p:nvGrpSpPr>
        <p:grpSpPr>
          <a:xfrm>
            <a:off x="5345802" y="2199307"/>
            <a:ext cx="2096515" cy="882231"/>
            <a:chOff x="9708801" y="1700541"/>
            <a:chExt cx="2096515" cy="882231"/>
          </a:xfrm>
        </p:grpSpPr>
        <p:cxnSp>
          <p:nvCxnSpPr>
            <p:cNvPr id="283" name="直接箭头连接符 282">
              <a:extLst>
                <a:ext uri="{FF2B5EF4-FFF2-40B4-BE49-F238E27FC236}">
                  <a16:creationId xmlns:a16="http://schemas.microsoft.com/office/drawing/2014/main" id="{EC57B13C-6BA9-459D-94DD-02796E97966F}"/>
                </a:ext>
              </a:extLst>
            </p:cNvPr>
            <p:cNvCxnSpPr/>
            <p:nvPr/>
          </p:nvCxnSpPr>
          <p:spPr>
            <a:xfrm flipH="1">
              <a:off x="11280161" y="2118661"/>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84" name="直接箭头连接符 283">
              <a:extLst>
                <a:ext uri="{FF2B5EF4-FFF2-40B4-BE49-F238E27FC236}">
                  <a16:creationId xmlns:a16="http://schemas.microsoft.com/office/drawing/2014/main" id="{F19839D9-D667-4115-848E-9F29E551BEE5}"/>
                </a:ext>
              </a:extLst>
            </p:cNvPr>
            <p:cNvCxnSpPr/>
            <p:nvPr/>
          </p:nvCxnSpPr>
          <p:spPr>
            <a:xfrm flipH="1">
              <a:off x="11280161" y="1950267"/>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grpSp>
          <p:nvGrpSpPr>
            <p:cNvPr id="285" name="组合 284">
              <a:extLst>
                <a:ext uri="{FF2B5EF4-FFF2-40B4-BE49-F238E27FC236}">
                  <a16:creationId xmlns:a16="http://schemas.microsoft.com/office/drawing/2014/main" id="{6123E19D-386E-485F-A415-1185DC1AA3AB}"/>
                </a:ext>
              </a:extLst>
            </p:cNvPr>
            <p:cNvGrpSpPr/>
            <p:nvPr/>
          </p:nvGrpSpPr>
          <p:grpSpPr>
            <a:xfrm>
              <a:off x="9708801" y="1852716"/>
              <a:ext cx="1550065" cy="730056"/>
              <a:chOff x="9708801" y="1852716"/>
              <a:chExt cx="1550065" cy="730056"/>
            </a:xfrm>
          </p:grpSpPr>
          <p:sp>
            <p:nvSpPr>
              <p:cNvPr id="288" name="Rectangle 104">
                <a:extLst>
                  <a:ext uri="{FF2B5EF4-FFF2-40B4-BE49-F238E27FC236}">
                    <a16:creationId xmlns:a16="http://schemas.microsoft.com/office/drawing/2014/main" id="{C15D2379-4AD3-45E4-AD3A-87BEDB913950}"/>
                  </a:ext>
                </a:extLst>
              </p:cNvPr>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9" name="Line 7">
                <a:extLst>
                  <a:ext uri="{FF2B5EF4-FFF2-40B4-BE49-F238E27FC236}">
                    <a16:creationId xmlns:a16="http://schemas.microsoft.com/office/drawing/2014/main" id="{584D5F2A-F8FC-4AB9-A084-B8BE325C7EF0}"/>
                  </a:ext>
                </a:extLst>
              </p:cNvPr>
              <p:cNvSpPr>
                <a:spLocks noChangeShapeType="1"/>
              </p:cNvSpPr>
              <p:nvPr/>
            </p:nvSpPr>
            <p:spPr bwMode="auto">
              <a:xfrm rot="16200000">
                <a:off x="9848185" y="24275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6" name="Text Box 36">
              <a:extLst>
                <a:ext uri="{FF2B5EF4-FFF2-40B4-BE49-F238E27FC236}">
                  <a16:creationId xmlns:a16="http://schemas.microsoft.com/office/drawing/2014/main" id="{6154C8EB-F538-4782-80E0-E7AFBDBC4ACA}"/>
                </a:ext>
              </a:extLst>
            </p:cNvPr>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7" name="Text Box 36">
              <a:extLst>
                <a:ext uri="{FF2B5EF4-FFF2-40B4-BE49-F238E27FC236}">
                  <a16:creationId xmlns:a16="http://schemas.microsoft.com/office/drawing/2014/main" id="{E2A705FF-6C41-4701-B399-1C7F57F89AB1}"/>
                </a:ext>
              </a:extLst>
            </p:cNvPr>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0" name="组合 289">
            <a:extLst>
              <a:ext uri="{FF2B5EF4-FFF2-40B4-BE49-F238E27FC236}">
                <a16:creationId xmlns:a16="http://schemas.microsoft.com/office/drawing/2014/main" id="{63BCB31B-4DB0-4710-956D-EAB3CAE2ED9A}"/>
              </a:ext>
            </a:extLst>
          </p:cNvPr>
          <p:cNvGrpSpPr/>
          <p:nvPr/>
        </p:nvGrpSpPr>
        <p:grpSpPr>
          <a:xfrm>
            <a:off x="2297233" y="4177335"/>
            <a:ext cx="2488196" cy="2085059"/>
            <a:chOff x="6660232" y="3678569"/>
            <a:chExt cx="2488196" cy="2085059"/>
          </a:xfrm>
        </p:grpSpPr>
        <p:grpSp>
          <p:nvGrpSpPr>
            <p:cNvPr id="291" name="组合 290">
              <a:extLst>
                <a:ext uri="{FF2B5EF4-FFF2-40B4-BE49-F238E27FC236}">
                  <a16:creationId xmlns:a16="http://schemas.microsoft.com/office/drawing/2014/main" id="{635012EF-C0F1-493A-AB2D-CDD4EC2BE658}"/>
                </a:ext>
              </a:extLst>
            </p:cNvPr>
            <p:cNvGrpSpPr/>
            <p:nvPr/>
          </p:nvGrpSpPr>
          <p:grpSpPr>
            <a:xfrm>
              <a:off x="6660232" y="3860383"/>
              <a:ext cx="2488196" cy="1903245"/>
              <a:chOff x="6881822" y="4136717"/>
              <a:chExt cx="2624268" cy="2007329"/>
            </a:xfrm>
          </p:grpSpPr>
          <p:cxnSp>
            <p:nvCxnSpPr>
              <p:cNvPr id="293" name="直接箭头连接符 292">
                <a:extLst>
                  <a:ext uri="{FF2B5EF4-FFF2-40B4-BE49-F238E27FC236}">
                    <a16:creationId xmlns:a16="http://schemas.microsoft.com/office/drawing/2014/main" id="{4AB072A1-3D44-4858-87AF-9B2884594926}"/>
                  </a:ext>
                </a:extLst>
              </p:cNvPr>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4" name="组合 293">
                <a:extLst>
                  <a:ext uri="{FF2B5EF4-FFF2-40B4-BE49-F238E27FC236}">
                    <a16:creationId xmlns:a16="http://schemas.microsoft.com/office/drawing/2014/main" id="{55D9E61A-3B58-440A-AB37-533275005C50}"/>
                  </a:ext>
                </a:extLst>
              </p:cNvPr>
              <p:cNvGrpSpPr/>
              <p:nvPr/>
            </p:nvGrpSpPr>
            <p:grpSpPr>
              <a:xfrm>
                <a:off x="6899083" y="4150680"/>
                <a:ext cx="2039592" cy="942122"/>
                <a:chOff x="5286697" y="3767069"/>
                <a:chExt cx="2039592" cy="942122"/>
              </a:xfrm>
            </p:grpSpPr>
            <p:cxnSp>
              <p:nvCxnSpPr>
                <p:cNvPr id="312" name="直接箭头连接符 311">
                  <a:extLst>
                    <a:ext uri="{FF2B5EF4-FFF2-40B4-BE49-F238E27FC236}">
                      <a16:creationId xmlns:a16="http://schemas.microsoft.com/office/drawing/2014/main" id="{7B8B5626-C7C2-4A20-A89B-08CDFD1F08DD}"/>
                    </a:ext>
                  </a:extLst>
                </p:cNvPr>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3" name="直接箭头连接符 312">
                  <a:extLst>
                    <a:ext uri="{FF2B5EF4-FFF2-40B4-BE49-F238E27FC236}">
                      <a16:creationId xmlns:a16="http://schemas.microsoft.com/office/drawing/2014/main" id="{C74D2E42-2DDC-4600-AC46-B8C17A7CA09B}"/>
                    </a:ext>
                  </a:extLst>
                </p:cNvPr>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4" name="直接箭头连接符 313">
                  <a:extLst>
                    <a:ext uri="{FF2B5EF4-FFF2-40B4-BE49-F238E27FC236}">
                      <a16:creationId xmlns:a16="http://schemas.microsoft.com/office/drawing/2014/main" id="{721250D6-2267-49E8-98F5-97B90A7267B7}"/>
                    </a:ext>
                  </a:extLst>
                </p:cNvPr>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5" name="直接箭头连接符 314">
                  <a:extLst>
                    <a:ext uri="{FF2B5EF4-FFF2-40B4-BE49-F238E27FC236}">
                      <a16:creationId xmlns:a16="http://schemas.microsoft.com/office/drawing/2014/main" id="{A8FEC562-98EF-44DA-A46C-4CE753C540D2}"/>
                    </a:ext>
                  </a:extLst>
                </p:cNvPr>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295" name="Text Box 123">
                <a:extLst>
                  <a:ext uri="{FF2B5EF4-FFF2-40B4-BE49-F238E27FC236}">
                    <a16:creationId xmlns:a16="http://schemas.microsoft.com/office/drawing/2014/main" id="{617C18B2-30D0-4486-A87A-9F6DDCD383FE}"/>
                  </a:ext>
                </a:extLst>
              </p:cNvPr>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296" name="组合 295">
                <a:extLst>
                  <a:ext uri="{FF2B5EF4-FFF2-40B4-BE49-F238E27FC236}">
                    <a16:creationId xmlns:a16="http://schemas.microsoft.com/office/drawing/2014/main" id="{68AA4C57-6169-4CDC-BE02-035E286ACA50}"/>
                  </a:ext>
                </a:extLst>
              </p:cNvPr>
              <p:cNvGrpSpPr/>
              <p:nvPr/>
            </p:nvGrpSpPr>
            <p:grpSpPr>
              <a:xfrm>
                <a:off x="7378729" y="4136717"/>
                <a:ext cx="2089716" cy="1826436"/>
                <a:chOff x="7378729" y="4136717"/>
                <a:chExt cx="2089716" cy="1826436"/>
              </a:xfrm>
            </p:grpSpPr>
            <p:cxnSp>
              <p:nvCxnSpPr>
                <p:cNvPr id="301" name="直接连接符 300">
                  <a:extLst>
                    <a:ext uri="{FF2B5EF4-FFF2-40B4-BE49-F238E27FC236}">
                      <a16:creationId xmlns:a16="http://schemas.microsoft.com/office/drawing/2014/main" id="{BA1E1EB6-F704-418F-AB62-A87404D528A1}"/>
                    </a:ext>
                  </a:extLst>
                </p:cNvPr>
                <p:cNvCxnSpPr/>
                <p:nvPr/>
              </p:nvCxnSpPr>
              <p:spPr>
                <a:xfrm>
                  <a:off x="7515743"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02" name="矩形 301">
                  <a:extLst>
                    <a:ext uri="{FF2B5EF4-FFF2-40B4-BE49-F238E27FC236}">
                      <a16:creationId xmlns:a16="http://schemas.microsoft.com/office/drawing/2014/main" id="{39B1E470-99F8-4281-AED7-3D4CF1140048}"/>
                    </a:ext>
                  </a:extLst>
                </p:cNvPr>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03" name="直接连接符 302">
                  <a:extLst>
                    <a:ext uri="{FF2B5EF4-FFF2-40B4-BE49-F238E27FC236}">
                      <a16:creationId xmlns:a16="http://schemas.microsoft.com/office/drawing/2014/main" id="{5CAA5FEF-01FF-4839-9DF6-DB828C4A419D}"/>
                    </a:ext>
                  </a:extLst>
                </p:cNvPr>
                <p:cNvCxnSpPr>
                  <a:stCxn id="308"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04" name="等腰三角形 303">
                  <a:extLst>
                    <a:ext uri="{FF2B5EF4-FFF2-40B4-BE49-F238E27FC236}">
                      <a16:creationId xmlns:a16="http://schemas.microsoft.com/office/drawing/2014/main" id="{3FC3F65A-3D91-4697-91D1-89E832AECE4C}"/>
                    </a:ext>
                  </a:extLst>
                </p:cNvPr>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5" name="直接连接符 304">
                  <a:extLst>
                    <a:ext uri="{FF2B5EF4-FFF2-40B4-BE49-F238E27FC236}">
                      <a16:creationId xmlns:a16="http://schemas.microsoft.com/office/drawing/2014/main" id="{9A06E33E-2F00-4C7B-BC1C-2E38276FE8DC}"/>
                    </a:ext>
                  </a:extLst>
                </p:cNvPr>
                <p:cNvCxnSpPr/>
                <p:nvPr/>
              </p:nvCxnSpPr>
              <p:spPr>
                <a:xfrm>
                  <a:off x="8156145" y="4430628"/>
                  <a:ext cx="0" cy="271378"/>
                </a:xfrm>
                <a:prstGeom prst="line">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306" name="Line 7">
                  <a:extLst>
                    <a:ext uri="{FF2B5EF4-FFF2-40B4-BE49-F238E27FC236}">
                      <a16:creationId xmlns:a16="http://schemas.microsoft.com/office/drawing/2014/main" id="{BF8D9295-9325-409A-98D2-DFF45779DE9F}"/>
                    </a:ext>
                  </a:extLst>
                </p:cNvPr>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7" name="Line 7">
                  <a:extLst>
                    <a:ext uri="{FF2B5EF4-FFF2-40B4-BE49-F238E27FC236}">
                      <a16:creationId xmlns:a16="http://schemas.microsoft.com/office/drawing/2014/main" id="{3CF001B9-5514-4B84-9276-B53EFF64A30A}"/>
                    </a:ext>
                  </a:extLst>
                </p:cNvPr>
                <p:cNvSpPr>
                  <a:spLocks noChangeShapeType="1"/>
                </p:cNvSpPr>
                <p:nvPr/>
              </p:nvSpPr>
              <p:spPr bwMode="auto">
                <a:xfrm flipH="1">
                  <a:off x="8156143" y="4430628"/>
                  <a:ext cx="1312301" cy="0"/>
                </a:xfrm>
                <a:prstGeom prst="line">
                  <a:avLst/>
                </a:prstGeom>
                <a:noFill/>
                <a:ln w="19050" cap="sq">
                  <a:solidFill>
                    <a:srgbClr val="000000"/>
                  </a:solidFill>
                  <a:miter lim="800000"/>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8" name="Rectangle 104">
                  <a:extLst>
                    <a:ext uri="{FF2B5EF4-FFF2-40B4-BE49-F238E27FC236}">
                      <a16:creationId xmlns:a16="http://schemas.microsoft.com/office/drawing/2014/main" id="{03CAFDE9-0723-420D-B585-5B04328A5551}"/>
                    </a:ext>
                  </a:extLst>
                </p:cNvPr>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309" name="直接连接符 308">
                  <a:extLst>
                    <a:ext uri="{FF2B5EF4-FFF2-40B4-BE49-F238E27FC236}">
                      <a16:creationId xmlns:a16="http://schemas.microsoft.com/office/drawing/2014/main" id="{23BE5249-4987-488F-93CF-0340C1BBD317}"/>
                    </a:ext>
                  </a:extLst>
                </p:cNvPr>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10" name="Text Box 108">
                  <a:extLst>
                    <a:ext uri="{FF2B5EF4-FFF2-40B4-BE49-F238E27FC236}">
                      <a16:creationId xmlns:a16="http://schemas.microsoft.com/office/drawing/2014/main" id="{93CA88A3-288C-4CD3-A33F-6139B53E2A86}"/>
                    </a:ext>
                  </a:extLst>
                </p:cNvPr>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11" name="Text Box 107">
                  <a:extLst>
                    <a:ext uri="{FF2B5EF4-FFF2-40B4-BE49-F238E27FC236}">
                      <a16:creationId xmlns:a16="http://schemas.microsoft.com/office/drawing/2014/main" id="{3372C68B-F6D2-4608-A82C-CC457502A188}"/>
                    </a:ext>
                  </a:extLst>
                </p:cNvPr>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297" name="Text Box 105">
                <a:extLst>
                  <a:ext uri="{FF2B5EF4-FFF2-40B4-BE49-F238E27FC236}">
                    <a16:creationId xmlns:a16="http://schemas.microsoft.com/office/drawing/2014/main" id="{CB8F5A67-2938-4FA9-B19E-0379F052E0B1}"/>
                  </a:ext>
                </a:extLst>
              </p:cNvPr>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298" name="Text Box 46">
                <a:extLst>
                  <a:ext uri="{FF2B5EF4-FFF2-40B4-BE49-F238E27FC236}">
                    <a16:creationId xmlns:a16="http://schemas.microsoft.com/office/drawing/2014/main" id="{988ACD29-758D-41CB-8DDB-2656F05784CF}"/>
                  </a:ext>
                </a:extLst>
              </p:cNvPr>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299" name="Text Box 38">
                <a:extLst>
                  <a:ext uri="{FF2B5EF4-FFF2-40B4-BE49-F238E27FC236}">
                    <a16:creationId xmlns:a16="http://schemas.microsoft.com/office/drawing/2014/main" id="{EECC940F-5C1B-4EC1-A364-E25747990838}"/>
                  </a:ext>
                </a:extLst>
              </p:cNvPr>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0" name="Text Box 14">
                <a:extLst>
                  <a:ext uri="{FF2B5EF4-FFF2-40B4-BE49-F238E27FC236}">
                    <a16:creationId xmlns:a16="http://schemas.microsoft.com/office/drawing/2014/main" id="{37F67656-68DD-4A84-AFF8-849137653955}"/>
                  </a:ext>
                </a:extLst>
              </p:cNvPr>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292" name="Rectangle 104">
              <a:extLst>
                <a:ext uri="{FF2B5EF4-FFF2-40B4-BE49-F238E27FC236}">
                  <a16:creationId xmlns:a16="http://schemas.microsoft.com/office/drawing/2014/main" id="{8B94CB9B-12E8-4B0D-9DAA-2254420F24AF}"/>
                </a:ext>
              </a:extLst>
            </p:cNvPr>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316" name="组合 315">
            <a:extLst>
              <a:ext uri="{FF2B5EF4-FFF2-40B4-BE49-F238E27FC236}">
                <a16:creationId xmlns:a16="http://schemas.microsoft.com/office/drawing/2014/main" id="{834F1AC2-C4D5-4D96-A141-ACE6B939D66E}"/>
              </a:ext>
            </a:extLst>
          </p:cNvPr>
          <p:cNvGrpSpPr/>
          <p:nvPr/>
        </p:nvGrpSpPr>
        <p:grpSpPr>
          <a:xfrm>
            <a:off x="1194180" y="1968174"/>
            <a:ext cx="3566805" cy="2168470"/>
            <a:chOff x="5557179" y="1469408"/>
            <a:chExt cx="3566805" cy="2168470"/>
          </a:xfrm>
        </p:grpSpPr>
        <p:sp>
          <p:nvSpPr>
            <p:cNvPr id="317" name="Rectangle 129">
              <a:extLst>
                <a:ext uri="{FF2B5EF4-FFF2-40B4-BE49-F238E27FC236}">
                  <a16:creationId xmlns:a16="http://schemas.microsoft.com/office/drawing/2014/main" id="{E2E8C250-0F8A-4945-B111-DB37A004542B}"/>
                </a:ext>
              </a:extLst>
            </p:cNvPr>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318" name="直接连接符 317">
              <a:extLst>
                <a:ext uri="{FF2B5EF4-FFF2-40B4-BE49-F238E27FC236}">
                  <a16:creationId xmlns:a16="http://schemas.microsoft.com/office/drawing/2014/main" id="{78D6222D-F8A8-4D87-8C39-8FEAC6633B03}"/>
                </a:ext>
              </a:extLst>
            </p:cNvPr>
            <p:cNvCxnSpPr/>
            <p:nvPr/>
          </p:nvCxnSpPr>
          <p:spPr>
            <a:xfrm flipH="1">
              <a:off x="6382833" y="3049806"/>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19" name="等腰三角形 318">
              <a:extLst>
                <a:ext uri="{FF2B5EF4-FFF2-40B4-BE49-F238E27FC236}">
                  <a16:creationId xmlns:a16="http://schemas.microsoft.com/office/drawing/2014/main" id="{60B957F9-5519-4842-BC63-6B88C6E78051}"/>
                </a:ext>
              </a:extLst>
            </p:cNvPr>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320" name="Line 7">
              <a:extLst>
                <a:ext uri="{FF2B5EF4-FFF2-40B4-BE49-F238E27FC236}">
                  <a16:creationId xmlns:a16="http://schemas.microsoft.com/office/drawing/2014/main" id="{8377E306-966E-46C5-AFBA-66033562D3DE}"/>
                </a:ext>
              </a:extLst>
            </p:cNvPr>
            <p:cNvSpPr>
              <a:spLocks noChangeShapeType="1"/>
            </p:cNvSpPr>
            <p:nvPr/>
          </p:nvSpPr>
          <p:spPr bwMode="auto">
            <a:xfrm>
              <a:off x="6400896" y="3197651"/>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21" name="直接连接符 320">
              <a:extLst>
                <a:ext uri="{FF2B5EF4-FFF2-40B4-BE49-F238E27FC236}">
                  <a16:creationId xmlns:a16="http://schemas.microsoft.com/office/drawing/2014/main" id="{289FD3F1-AE01-47AA-A6E0-F147D3B06403}"/>
                </a:ext>
              </a:extLst>
            </p:cNvPr>
            <p:cNvCxnSpPr/>
            <p:nvPr/>
          </p:nvCxnSpPr>
          <p:spPr>
            <a:xfrm>
              <a:off x="8319750" y="3213009"/>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22" name="等腰三角形 321">
              <a:extLst>
                <a:ext uri="{FF2B5EF4-FFF2-40B4-BE49-F238E27FC236}">
                  <a16:creationId xmlns:a16="http://schemas.microsoft.com/office/drawing/2014/main" id="{7CB3FC72-B5DF-4A09-8DC0-575A8928E284}"/>
                </a:ext>
              </a:extLst>
            </p:cNvPr>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323" name="Line 7">
              <a:extLst>
                <a:ext uri="{FF2B5EF4-FFF2-40B4-BE49-F238E27FC236}">
                  <a16:creationId xmlns:a16="http://schemas.microsoft.com/office/drawing/2014/main" id="{99BE49E2-DD6A-4E75-A90E-B5AC555ECBC7}"/>
                </a:ext>
              </a:extLst>
            </p:cNvPr>
            <p:cNvSpPr>
              <a:spLocks noChangeShapeType="1"/>
            </p:cNvSpPr>
            <p:nvPr/>
          </p:nvSpPr>
          <p:spPr bwMode="auto">
            <a:xfrm flipH="1">
              <a:off x="8300060" y="2249954"/>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324" name="Rectangle 104">
              <a:extLst>
                <a:ext uri="{FF2B5EF4-FFF2-40B4-BE49-F238E27FC236}">
                  <a16:creationId xmlns:a16="http://schemas.microsoft.com/office/drawing/2014/main" id="{3CEF04A5-AD54-4DEE-B5C9-5C84EF8491CA}"/>
                </a:ext>
              </a:extLst>
            </p:cNvPr>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325" name="Rectangle 104">
              <a:extLst>
                <a:ext uri="{FF2B5EF4-FFF2-40B4-BE49-F238E27FC236}">
                  <a16:creationId xmlns:a16="http://schemas.microsoft.com/office/drawing/2014/main" id="{746C5437-A418-44D0-8407-9C3A929D0A20}"/>
                </a:ext>
              </a:extLst>
            </p:cNvPr>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326" name="直接箭头连接符 325">
              <a:extLst>
                <a:ext uri="{FF2B5EF4-FFF2-40B4-BE49-F238E27FC236}">
                  <a16:creationId xmlns:a16="http://schemas.microsoft.com/office/drawing/2014/main" id="{A7341058-C876-4EF5-8795-66728C73E2A8}"/>
                </a:ext>
              </a:extLst>
            </p:cNvPr>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7" name="Line 127">
              <a:extLst>
                <a:ext uri="{FF2B5EF4-FFF2-40B4-BE49-F238E27FC236}">
                  <a16:creationId xmlns:a16="http://schemas.microsoft.com/office/drawing/2014/main" id="{21FAD1F2-3771-4F70-9FBD-473A2A0A0066}"/>
                </a:ext>
              </a:extLst>
            </p:cNvPr>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28" name="直接箭头连接符 327">
              <a:extLst>
                <a:ext uri="{FF2B5EF4-FFF2-40B4-BE49-F238E27FC236}">
                  <a16:creationId xmlns:a16="http://schemas.microsoft.com/office/drawing/2014/main" id="{FFBB9E7D-9FE1-4C13-BFE8-AC6E03C53AD4}"/>
                </a:ext>
              </a:extLst>
            </p:cNvPr>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9" name="Line 7">
              <a:extLst>
                <a:ext uri="{FF2B5EF4-FFF2-40B4-BE49-F238E27FC236}">
                  <a16:creationId xmlns:a16="http://schemas.microsoft.com/office/drawing/2014/main" id="{59F303F4-17BE-4A08-B427-EA97DC1075C8}"/>
                </a:ext>
              </a:extLst>
            </p:cNvPr>
            <p:cNvSpPr>
              <a:spLocks noChangeShapeType="1"/>
            </p:cNvSpPr>
            <p:nvPr/>
          </p:nvSpPr>
          <p:spPr bwMode="auto">
            <a:xfrm flipH="1">
              <a:off x="8311309" y="3056935"/>
              <a:ext cx="812675"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30" name="直接箭头连接符 329">
              <a:extLst>
                <a:ext uri="{FF2B5EF4-FFF2-40B4-BE49-F238E27FC236}">
                  <a16:creationId xmlns:a16="http://schemas.microsoft.com/office/drawing/2014/main" id="{8D27FE39-CD58-4A1A-B0EB-B83A71A74F1B}"/>
                </a:ext>
              </a:extLst>
            </p:cNvPr>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31" name="组合 330">
              <a:extLst>
                <a:ext uri="{FF2B5EF4-FFF2-40B4-BE49-F238E27FC236}">
                  <a16:creationId xmlns:a16="http://schemas.microsoft.com/office/drawing/2014/main" id="{36891FBE-1B6F-4AA3-ABEE-95E0A6F6C6EC}"/>
                </a:ext>
              </a:extLst>
            </p:cNvPr>
            <p:cNvGrpSpPr/>
            <p:nvPr/>
          </p:nvGrpSpPr>
          <p:grpSpPr>
            <a:xfrm>
              <a:off x="7627329" y="3359499"/>
              <a:ext cx="499781" cy="278379"/>
              <a:chOff x="1081011" y="4795829"/>
              <a:chExt cx="527112" cy="293603"/>
            </a:xfrm>
          </p:grpSpPr>
          <p:cxnSp>
            <p:nvCxnSpPr>
              <p:cNvPr id="341" name="直接箭头连接符 340">
                <a:extLst>
                  <a:ext uri="{FF2B5EF4-FFF2-40B4-BE49-F238E27FC236}">
                    <a16:creationId xmlns:a16="http://schemas.microsoft.com/office/drawing/2014/main" id="{06BD4693-4C58-47A6-A49D-E69C73007D08}"/>
                  </a:ext>
                </a:extLst>
              </p:cNvPr>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42" name="直接箭头连接符 341">
                <a:extLst>
                  <a:ext uri="{FF2B5EF4-FFF2-40B4-BE49-F238E27FC236}">
                    <a16:creationId xmlns:a16="http://schemas.microsoft.com/office/drawing/2014/main" id="{EBDABDD4-4CF8-4D2E-AEB2-B9A758AFE60D}"/>
                  </a:ext>
                </a:extLst>
              </p:cNvPr>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32" name="Text Box 125">
              <a:extLst>
                <a:ext uri="{FF2B5EF4-FFF2-40B4-BE49-F238E27FC236}">
                  <a16:creationId xmlns:a16="http://schemas.microsoft.com/office/drawing/2014/main" id="{1C67BE70-6198-4403-AFFB-E1D8CE06DDDD}"/>
                </a:ext>
              </a:extLst>
            </p:cNvPr>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333" name="Text Box 126">
              <a:extLst>
                <a:ext uri="{FF2B5EF4-FFF2-40B4-BE49-F238E27FC236}">
                  <a16:creationId xmlns:a16="http://schemas.microsoft.com/office/drawing/2014/main" id="{21626AD6-0677-4C5D-8A5C-B5ED9FD44414}"/>
                </a:ext>
              </a:extLst>
            </p:cNvPr>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334" name="Text Box 50">
              <a:extLst>
                <a:ext uri="{FF2B5EF4-FFF2-40B4-BE49-F238E27FC236}">
                  <a16:creationId xmlns:a16="http://schemas.microsoft.com/office/drawing/2014/main" id="{FEA7F534-ADA4-46E1-82FF-51E61DF90F8C}"/>
                </a:ext>
              </a:extLst>
            </p:cNvPr>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5" name="Text Box 49">
              <a:extLst>
                <a:ext uri="{FF2B5EF4-FFF2-40B4-BE49-F238E27FC236}">
                  <a16:creationId xmlns:a16="http://schemas.microsoft.com/office/drawing/2014/main" id="{F27B854F-0277-4178-BCDD-F496C7864676}"/>
                </a:ext>
              </a:extLst>
            </p:cNvPr>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6" name="Text Box 48">
              <a:extLst>
                <a:ext uri="{FF2B5EF4-FFF2-40B4-BE49-F238E27FC236}">
                  <a16:creationId xmlns:a16="http://schemas.microsoft.com/office/drawing/2014/main" id="{5AE6B4AE-9BE2-4393-A258-2A708A8DC9B0}"/>
                </a:ext>
              </a:extLst>
            </p:cNvPr>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7" name="Text Box 9">
              <a:extLst>
                <a:ext uri="{FF2B5EF4-FFF2-40B4-BE49-F238E27FC236}">
                  <a16:creationId xmlns:a16="http://schemas.microsoft.com/office/drawing/2014/main" id="{B727CD65-C048-4EB5-85EB-CEA15AD49000}"/>
                </a:ext>
              </a:extLst>
            </p:cNvPr>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8" name="Text Box 8">
              <a:extLst>
                <a:ext uri="{FF2B5EF4-FFF2-40B4-BE49-F238E27FC236}">
                  <a16:creationId xmlns:a16="http://schemas.microsoft.com/office/drawing/2014/main" id="{B93DAAB7-CCA1-4F7F-89C9-B7ADF35014F8}"/>
                </a:ext>
              </a:extLst>
            </p:cNvPr>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9" name="Line 7">
              <a:extLst>
                <a:ext uri="{FF2B5EF4-FFF2-40B4-BE49-F238E27FC236}">
                  <a16:creationId xmlns:a16="http://schemas.microsoft.com/office/drawing/2014/main" id="{24061FA0-A71F-4102-B6B9-13DF1148CE61}"/>
                </a:ext>
              </a:extLst>
            </p:cNvPr>
            <p:cNvSpPr>
              <a:spLocks noChangeShapeType="1"/>
            </p:cNvSpPr>
            <p:nvPr/>
          </p:nvSpPr>
          <p:spPr bwMode="auto">
            <a:xfrm flipH="1">
              <a:off x="6400896" y="2352661"/>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340" name="Line 127">
              <a:extLst>
                <a:ext uri="{FF2B5EF4-FFF2-40B4-BE49-F238E27FC236}">
                  <a16:creationId xmlns:a16="http://schemas.microsoft.com/office/drawing/2014/main" id="{92AF8C02-E50F-49E4-966D-96AE89EF108D}"/>
                </a:ext>
              </a:extLst>
            </p:cNvPr>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343" name="矩形: 圆角 2">
            <a:extLst>
              <a:ext uri="{FF2B5EF4-FFF2-40B4-BE49-F238E27FC236}">
                <a16:creationId xmlns:a16="http://schemas.microsoft.com/office/drawing/2014/main" id="{6EFD85BC-92B4-4E0B-A301-E88E2EDE91D8}"/>
              </a:ext>
            </a:extLst>
          </p:cNvPr>
          <p:cNvSpPr/>
          <p:nvPr/>
        </p:nvSpPr>
        <p:spPr>
          <a:xfrm>
            <a:off x="2327586" y="6347397"/>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4" name="组合 343">
            <a:extLst>
              <a:ext uri="{FF2B5EF4-FFF2-40B4-BE49-F238E27FC236}">
                <a16:creationId xmlns:a16="http://schemas.microsoft.com/office/drawing/2014/main" id="{393088D5-9950-49CE-9089-7FECDAE87574}"/>
              </a:ext>
            </a:extLst>
          </p:cNvPr>
          <p:cNvGrpSpPr/>
          <p:nvPr/>
        </p:nvGrpSpPr>
        <p:grpSpPr>
          <a:xfrm>
            <a:off x="2417846" y="6371115"/>
            <a:ext cx="2233022" cy="288842"/>
            <a:chOff x="6780845" y="5872349"/>
            <a:chExt cx="2233022" cy="288842"/>
          </a:xfrm>
        </p:grpSpPr>
        <p:grpSp>
          <p:nvGrpSpPr>
            <p:cNvPr id="345" name="组合 344">
              <a:extLst>
                <a:ext uri="{FF2B5EF4-FFF2-40B4-BE49-F238E27FC236}">
                  <a16:creationId xmlns:a16="http://schemas.microsoft.com/office/drawing/2014/main" id="{BA15C08D-30F1-4C69-B194-DC4FB1BEDADD}"/>
                </a:ext>
              </a:extLst>
            </p:cNvPr>
            <p:cNvGrpSpPr/>
            <p:nvPr/>
          </p:nvGrpSpPr>
          <p:grpSpPr>
            <a:xfrm>
              <a:off x="6780845" y="5875237"/>
              <a:ext cx="1152066" cy="285953"/>
              <a:chOff x="7540919" y="6325045"/>
              <a:chExt cx="1215070" cy="301591"/>
            </a:xfrm>
          </p:grpSpPr>
          <p:sp>
            <p:nvSpPr>
              <p:cNvPr id="349" name="Line 7">
                <a:extLst>
                  <a:ext uri="{FF2B5EF4-FFF2-40B4-BE49-F238E27FC236}">
                    <a16:creationId xmlns:a16="http://schemas.microsoft.com/office/drawing/2014/main" id="{61C44EB4-C961-48AC-A8F6-FD98F4A8A71C}"/>
                  </a:ext>
                </a:extLst>
              </p:cNvPr>
              <p:cNvSpPr>
                <a:spLocks noChangeShapeType="1"/>
              </p:cNvSpPr>
              <p:nvPr/>
            </p:nvSpPr>
            <p:spPr bwMode="auto">
              <a:xfrm>
                <a:off x="7540919" y="6469122"/>
                <a:ext cx="52999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350" name="Text Box 5">
                <a:extLst>
                  <a:ext uri="{FF2B5EF4-FFF2-40B4-BE49-F238E27FC236}">
                    <a16:creationId xmlns:a16="http://schemas.microsoft.com/office/drawing/2014/main" id="{B9A4BC49-A38D-4B4C-8EFD-2CE001F95D25}"/>
                  </a:ext>
                </a:extLst>
              </p:cNvPr>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346" name="组合 345">
              <a:extLst>
                <a:ext uri="{FF2B5EF4-FFF2-40B4-BE49-F238E27FC236}">
                  <a16:creationId xmlns:a16="http://schemas.microsoft.com/office/drawing/2014/main" id="{C06939C2-F9BE-4E35-8EF4-C6BD3189245C}"/>
                </a:ext>
              </a:extLst>
            </p:cNvPr>
            <p:cNvGrpSpPr/>
            <p:nvPr/>
          </p:nvGrpSpPr>
          <p:grpSpPr>
            <a:xfrm>
              <a:off x="7872465" y="5872349"/>
              <a:ext cx="1141402" cy="288842"/>
              <a:chOff x="9288331" y="6321059"/>
              <a:chExt cx="1701568" cy="304638"/>
            </a:xfrm>
          </p:grpSpPr>
          <p:sp>
            <p:nvSpPr>
              <p:cNvPr id="347" name="Line 6">
                <a:extLst>
                  <a:ext uri="{FF2B5EF4-FFF2-40B4-BE49-F238E27FC236}">
                    <a16:creationId xmlns:a16="http://schemas.microsoft.com/office/drawing/2014/main" id="{FFFB2D68-28A4-48E3-8621-36A830AC4FF2}"/>
                  </a:ext>
                </a:extLst>
              </p:cNvPr>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348" name="Text Box 4">
                <a:extLst>
                  <a:ext uri="{FF2B5EF4-FFF2-40B4-BE49-F238E27FC236}">
                    <a16:creationId xmlns:a16="http://schemas.microsoft.com/office/drawing/2014/main" id="{D11C0522-127F-46F4-BBB6-270798B624D8}"/>
                  </a:ext>
                </a:extLst>
              </p:cNvPr>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51" name="组合 350">
            <a:extLst>
              <a:ext uri="{FF2B5EF4-FFF2-40B4-BE49-F238E27FC236}">
                <a16:creationId xmlns:a16="http://schemas.microsoft.com/office/drawing/2014/main" id="{02D94583-E3C0-4BCD-A426-FCD10F11EDB9}"/>
              </a:ext>
            </a:extLst>
          </p:cNvPr>
          <p:cNvGrpSpPr/>
          <p:nvPr/>
        </p:nvGrpSpPr>
        <p:grpSpPr>
          <a:xfrm>
            <a:off x="4846933" y="3498263"/>
            <a:ext cx="2408560" cy="1009445"/>
            <a:chOff x="4688732" y="3075697"/>
            <a:chExt cx="2408560" cy="1009445"/>
          </a:xfrm>
        </p:grpSpPr>
        <p:grpSp>
          <p:nvGrpSpPr>
            <p:cNvPr id="352" name="组合 351">
              <a:extLst>
                <a:ext uri="{FF2B5EF4-FFF2-40B4-BE49-F238E27FC236}">
                  <a16:creationId xmlns:a16="http://schemas.microsoft.com/office/drawing/2014/main" id="{FA562D90-BF49-4E72-90DA-F39AA73C1508}"/>
                </a:ext>
              </a:extLst>
            </p:cNvPr>
            <p:cNvGrpSpPr/>
            <p:nvPr/>
          </p:nvGrpSpPr>
          <p:grpSpPr>
            <a:xfrm>
              <a:off x="4688732" y="3312917"/>
              <a:ext cx="2408560" cy="772225"/>
              <a:chOff x="9209932" y="3236717"/>
              <a:chExt cx="2408560" cy="772225"/>
            </a:xfrm>
          </p:grpSpPr>
          <p:sp>
            <p:nvSpPr>
              <p:cNvPr id="354" name="Text Box 8">
                <a:extLst>
                  <a:ext uri="{FF2B5EF4-FFF2-40B4-BE49-F238E27FC236}">
                    <a16:creationId xmlns:a16="http://schemas.microsoft.com/office/drawing/2014/main" id="{DE5900C6-B637-4595-8F20-3EA06FA4E71F}"/>
                  </a:ext>
                </a:extLst>
              </p:cNvPr>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355" name="组合 354">
                <a:extLst>
                  <a:ext uri="{FF2B5EF4-FFF2-40B4-BE49-F238E27FC236}">
                    <a16:creationId xmlns:a16="http://schemas.microsoft.com/office/drawing/2014/main" id="{444F0132-8B7A-4190-964E-C01EC03585AD}"/>
                  </a:ext>
                </a:extLst>
              </p:cNvPr>
              <p:cNvGrpSpPr/>
              <p:nvPr/>
            </p:nvGrpSpPr>
            <p:grpSpPr>
              <a:xfrm>
                <a:off x="9209932" y="3236717"/>
                <a:ext cx="2408560" cy="772225"/>
                <a:chOff x="9209932" y="3236717"/>
                <a:chExt cx="2408560" cy="772225"/>
              </a:xfrm>
            </p:grpSpPr>
            <p:sp>
              <p:nvSpPr>
                <p:cNvPr id="356" name="Text Box 36">
                  <a:extLst>
                    <a:ext uri="{FF2B5EF4-FFF2-40B4-BE49-F238E27FC236}">
                      <a16:creationId xmlns:a16="http://schemas.microsoft.com/office/drawing/2014/main" id="{49661AFA-4147-4F09-BEB7-C9602FD72304}"/>
                    </a:ext>
                  </a:extLst>
                </p:cNvPr>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7" name="组合 356">
                  <a:extLst>
                    <a:ext uri="{FF2B5EF4-FFF2-40B4-BE49-F238E27FC236}">
                      <a16:creationId xmlns:a16="http://schemas.microsoft.com/office/drawing/2014/main" id="{5E847016-57D9-4917-B599-54C4436115D1}"/>
                    </a:ext>
                  </a:extLst>
                </p:cNvPr>
                <p:cNvGrpSpPr/>
                <p:nvPr/>
              </p:nvGrpSpPr>
              <p:grpSpPr>
                <a:xfrm>
                  <a:off x="9209932" y="3298292"/>
                  <a:ext cx="2408560" cy="710650"/>
                  <a:chOff x="9570959" y="3543889"/>
                  <a:chExt cx="2540278" cy="749514"/>
                </a:xfrm>
              </p:grpSpPr>
              <p:sp>
                <p:nvSpPr>
                  <p:cNvPr id="360" name="Rectangle 104">
                    <a:extLst>
                      <a:ext uri="{FF2B5EF4-FFF2-40B4-BE49-F238E27FC236}">
                        <a16:creationId xmlns:a16="http://schemas.microsoft.com/office/drawing/2014/main" id="{D9B7976C-3BFE-4D6C-B711-0BB4F84F1182}"/>
                      </a:ext>
                    </a:extLst>
                  </p:cNvPr>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361" name="Line 7">
                    <a:extLst>
                      <a:ext uri="{FF2B5EF4-FFF2-40B4-BE49-F238E27FC236}">
                        <a16:creationId xmlns:a16="http://schemas.microsoft.com/office/drawing/2014/main" id="{B074276A-34C7-455A-B286-67B7C29D33B9}"/>
                      </a:ext>
                    </a:extLst>
                  </p:cNvPr>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62" name="组合 361">
                    <a:extLst>
                      <a:ext uri="{FF2B5EF4-FFF2-40B4-BE49-F238E27FC236}">
                        <a16:creationId xmlns:a16="http://schemas.microsoft.com/office/drawing/2014/main" id="{2FCDA724-8DE0-4CCE-BD35-3083B6FDA6FA}"/>
                      </a:ext>
                    </a:extLst>
                  </p:cNvPr>
                  <p:cNvGrpSpPr/>
                  <p:nvPr/>
                </p:nvGrpSpPr>
                <p:grpSpPr>
                  <a:xfrm rot="16200000">
                    <a:off x="9875660" y="3482511"/>
                    <a:ext cx="159131" cy="768533"/>
                    <a:chOff x="6712622" y="6427719"/>
                    <a:chExt cx="159131" cy="768533"/>
                  </a:xfrm>
                </p:grpSpPr>
                <p:cxnSp>
                  <p:nvCxnSpPr>
                    <p:cNvPr id="365" name="直接连接符 364">
                      <a:extLst>
                        <a:ext uri="{FF2B5EF4-FFF2-40B4-BE49-F238E27FC236}">
                          <a16:creationId xmlns:a16="http://schemas.microsoft.com/office/drawing/2014/main" id="{43C9E62B-FDC7-416E-829E-1028DEB1B18F}"/>
                        </a:ext>
                      </a:extLst>
                    </p:cNvPr>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66" name="等腰三角形 365">
                      <a:extLst>
                        <a:ext uri="{FF2B5EF4-FFF2-40B4-BE49-F238E27FC236}">
                          <a16:creationId xmlns:a16="http://schemas.microsoft.com/office/drawing/2014/main" id="{88AA169F-19D2-40B3-B739-9D345E3E32FD}"/>
                        </a:ext>
                      </a:extLst>
                    </p:cNvPr>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63" name="直接箭头连接符 362">
                    <a:extLst>
                      <a:ext uri="{FF2B5EF4-FFF2-40B4-BE49-F238E27FC236}">
                        <a16:creationId xmlns:a16="http://schemas.microsoft.com/office/drawing/2014/main" id="{8372C092-51F6-4C95-92E4-B5382352913E}"/>
                      </a:ext>
                    </a:extLst>
                  </p:cNvPr>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64" name="Text Box 35">
                    <a:extLst>
                      <a:ext uri="{FF2B5EF4-FFF2-40B4-BE49-F238E27FC236}">
                        <a16:creationId xmlns:a16="http://schemas.microsoft.com/office/drawing/2014/main" id="{2959E3C4-3D1E-4A1C-B1DE-AF26A4683590}"/>
                      </a:ext>
                    </a:extLst>
                  </p:cNvPr>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358" name="直接箭头连接符 357">
                  <a:extLst>
                    <a:ext uri="{FF2B5EF4-FFF2-40B4-BE49-F238E27FC236}">
                      <a16:creationId xmlns:a16="http://schemas.microsoft.com/office/drawing/2014/main" id="{5F4F2D31-7B6D-4F53-BC73-4027BE05531F}"/>
                    </a:ext>
                  </a:extLst>
                </p:cNvPr>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59" name="直接箭头连接符 358">
                  <a:extLst>
                    <a:ext uri="{FF2B5EF4-FFF2-40B4-BE49-F238E27FC236}">
                      <a16:creationId xmlns:a16="http://schemas.microsoft.com/office/drawing/2014/main" id="{F82BD7BA-5DAE-4DF3-ADFC-BE8131304D2C}"/>
                    </a:ext>
                  </a:extLst>
                </p:cNvPr>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353" name="Line 7">
              <a:extLst>
                <a:ext uri="{FF2B5EF4-FFF2-40B4-BE49-F238E27FC236}">
                  <a16:creationId xmlns:a16="http://schemas.microsoft.com/office/drawing/2014/main" id="{3471827B-C91C-4703-A345-9F56C953705B}"/>
                </a:ext>
              </a:extLst>
            </p:cNvPr>
            <p:cNvSpPr>
              <a:spLocks noChangeShapeType="1"/>
            </p:cNvSpPr>
            <p:nvPr/>
          </p:nvSpPr>
          <p:spPr bwMode="auto">
            <a:xfrm rot="16200000">
              <a:off x="5404893" y="3230872"/>
              <a:ext cx="31035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367" name="组合 366">
            <a:extLst>
              <a:ext uri="{FF2B5EF4-FFF2-40B4-BE49-F238E27FC236}">
                <a16:creationId xmlns:a16="http://schemas.microsoft.com/office/drawing/2014/main" id="{838793F6-D2B1-432C-ABC8-B6B57260F7F9}"/>
              </a:ext>
            </a:extLst>
          </p:cNvPr>
          <p:cNvGrpSpPr/>
          <p:nvPr/>
        </p:nvGrpSpPr>
        <p:grpSpPr>
          <a:xfrm>
            <a:off x="1521535" y="4426074"/>
            <a:ext cx="1376750" cy="1462512"/>
            <a:chOff x="1363334" y="4003508"/>
            <a:chExt cx="1376750" cy="1462512"/>
          </a:xfrm>
        </p:grpSpPr>
        <p:sp>
          <p:nvSpPr>
            <p:cNvPr id="368" name="Text Box 36">
              <a:extLst>
                <a:ext uri="{FF2B5EF4-FFF2-40B4-BE49-F238E27FC236}">
                  <a16:creationId xmlns:a16="http://schemas.microsoft.com/office/drawing/2014/main" id="{40A0CC1E-CDE1-4F6C-AB72-6FA86AB3743D}"/>
                </a:ext>
              </a:extLst>
            </p:cNvPr>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Line 7">
              <a:extLst>
                <a:ext uri="{FF2B5EF4-FFF2-40B4-BE49-F238E27FC236}">
                  <a16:creationId xmlns:a16="http://schemas.microsoft.com/office/drawing/2014/main" id="{1EB4A23C-DA6E-41C8-A1FF-99E32D5D66D0}"/>
                </a:ext>
              </a:extLst>
            </p:cNvPr>
            <p:cNvSpPr>
              <a:spLocks noChangeShapeType="1"/>
            </p:cNvSpPr>
            <p:nvPr/>
          </p:nvSpPr>
          <p:spPr bwMode="auto">
            <a:xfrm flipH="1">
              <a:off x="1879695" y="4743009"/>
              <a:ext cx="733167"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70" name="直接箭头连接符 369">
              <a:extLst>
                <a:ext uri="{FF2B5EF4-FFF2-40B4-BE49-F238E27FC236}">
                  <a16:creationId xmlns:a16="http://schemas.microsoft.com/office/drawing/2014/main" id="{1E405F77-8501-4959-A1CF-C2AE90DDE4A8}"/>
                </a:ext>
              </a:extLst>
            </p:cNvPr>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71" name="直接箭头连接符 370">
              <a:extLst>
                <a:ext uri="{FF2B5EF4-FFF2-40B4-BE49-F238E27FC236}">
                  <a16:creationId xmlns:a16="http://schemas.microsoft.com/office/drawing/2014/main" id="{4B1BD468-6AD0-41AA-8C27-DD66EDE1A45C}"/>
                </a:ext>
              </a:extLst>
            </p:cNvPr>
            <p:cNvCxnSpPr/>
            <p:nvPr/>
          </p:nvCxnSpPr>
          <p:spPr>
            <a:xfrm rot="5400000" flipV="1">
              <a:off x="1462233" y="5107428"/>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72" name="Text Box 36">
              <a:extLst>
                <a:ext uri="{FF2B5EF4-FFF2-40B4-BE49-F238E27FC236}">
                  <a16:creationId xmlns:a16="http://schemas.microsoft.com/office/drawing/2014/main" id="{8A8E2E7E-5301-4B1A-BDF1-C1C529E171FF}"/>
                </a:ext>
              </a:extLst>
            </p:cNvPr>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3" name="Text Box 38">
              <a:extLst>
                <a:ext uri="{FF2B5EF4-FFF2-40B4-BE49-F238E27FC236}">
                  <a16:creationId xmlns:a16="http://schemas.microsoft.com/office/drawing/2014/main" id="{1927F5D6-F885-4D2E-929A-CBE34397D5E9}"/>
                </a:ext>
              </a:extLst>
            </p:cNvPr>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Rectangle 104">
              <a:extLst>
                <a:ext uri="{FF2B5EF4-FFF2-40B4-BE49-F238E27FC236}">
                  <a16:creationId xmlns:a16="http://schemas.microsoft.com/office/drawing/2014/main" id="{B905CF21-D974-43FE-83B3-0B386DB722AE}"/>
                </a:ext>
              </a:extLst>
            </p:cNvPr>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1123582143"/>
      </p:ext>
    </p:ext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wipe(down)">
                                      <p:cBhvr>
                                        <p:cTn id="7" dur="500"/>
                                        <p:tgtEl>
                                          <p:spTgt spid="3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wipe(down)">
                                      <p:cBhvr>
                                        <p:cTn id="12" dur="500"/>
                                        <p:tgtEl>
                                          <p:spTgt spid="2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7"/>
                                        </p:tgtEl>
                                        <p:attrNameLst>
                                          <p:attrName>style.visibility</p:attrName>
                                        </p:attrNameLst>
                                      </p:cBhvr>
                                      <p:to>
                                        <p:strVal val="visible"/>
                                      </p:to>
                                    </p:set>
                                    <p:animEffect transition="in" filter="wipe(down)">
                                      <p:cBhvr>
                                        <p:cTn id="17" dur="500"/>
                                        <p:tgtEl>
                                          <p:spTgt spid="3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4000" fill="hold" grpId="0" nodeType="clickEffect">
                                  <p:stCondLst>
                                    <p:cond delay="0"/>
                                  </p:stCondLst>
                                  <p:childTnLst>
                                    <p:set>
                                      <p:cBhvr>
                                        <p:cTn id="21" dur="1" fill="hold">
                                          <p:stCondLst>
                                            <p:cond delay="0"/>
                                          </p:stCondLst>
                                        </p:cTn>
                                        <p:tgtEl>
                                          <p:spTgt spid="343"/>
                                        </p:tgtEl>
                                        <p:attrNameLst>
                                          <p:attrName>style.visibility</p:attrName>
                                        </p:attrNameLst>
                                      </p:cBhvr>
                                      <p:to>
                                        <p:strVal val="visible"/>
                                      </p:to>
                                    </p:set>
                                    <p:animEffect transition="in" filter="wipe(left)">
                                      <p:cBhvr>
                                        <p:cTn id="22"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animBg="1"/>
    </p:bldLst>
  </p:timing>
  <p:extLst mod="1">
    <p:ext uri="{E180D4A7-C9FB-4DFB-919C-405C955672EB}">
      <p14:showEvtLst xmlns:p14="http://schemas.microsoft.com/office/powerpoint/2010/main">
        <p14:playEvt time="119" objId="20"/>
        <p14:stopEvt time="40683" objId="20"/>
      </p14:showEvt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2 MIPS </a:t>
            </a:r>
            <a:r>
              <a:rPr lang="zh-CN" altLang="en-US" dirty="0"/>
              <a:t>模型机的基本构成</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8229600" cy="4568825"/>
          </a:xfrm>
        </p:spPr>
        <p:txBody>
          <a:bodyPr/>
          <a:lstStyle/>
          <a:p>
            <a:pPr>
              <a:lnSpc>
                <a:spcPct val="150000"/>
              </a:lnSpc>
              <a:spcBef>
                <a:spcPts val="1200"/>
              </a:spcBef>
              <a:defRPr/>
            </a:pPr>
            <a:r>
              <a:rPr lang="en-US" altLang="zh-CN" dirty="0"/>
              <a:t>6.2.1</a:t>
            </a:r>
            <a:r>
              <a:rPr lang="zh-CN" altLang="en-US" dirty="0"/>
              <a:t>模型机的基本结构</a:t>
            </a:r>
            <a:endParaRPr lang="en-US" altLang="zh-CN" dirty="0"/>
          </a:p>
          <a:p>
            <a:pPr>
              <a:lnSpc>
                <a:spcPct val="150000"/>
              </a:lnSpc>
              <a:spcBef>
                <a:spcPts val="1200"/>
              </a:spcBef>
              <a:defRPr/>
            </a:pPr>
            <a:r>
              <a:rPr lang="en-US" altLang="zh-CN" dirty="0"/>
              <a:t>6.2.2</a:t>
            </a:r>
            <a:r>
              <a:rPr lang="zh-CN" altLang="en-US" dirty="0"/>
              <a:t>模型机主要功能部件</a:t>
            </a:r>
            <a:endParaRPr lang="en-US" altLang="zh-CN" dirty="0"/>
          </a:p>
        </p:txBody>
      </p:sp>
      <p:sp>
        <p:nvSpPr>
          <p:cNvPr id="4" name="矩形 3">
            <a:extLst>
              <a:ext uri="{FF2B5EF4-FFF2-40B4-BE49-F238E27FC236}">
                <a16:creationId xmlns:a16="http://schemas.microsoft.com/office/drawing/2014/main" id="{9D4009A7-808A-444D-8F86-716C47410EE7}"/>
              </a:ext>
            </a:extLst>
          </p:cNvPr>
          <p:cNvSpPr/>
          <p:nvPr/>
        </p:nvSpPr>
        <p:spPr>
          <a:xfrm>
            <a:off x="464871" y="2492896"/>
            <a:ext cx="5187249" cy="735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342900" lvl="0" indent="-342900" eaLnBrk="0" hangingPunct="0">
              <a:lnSpc>
                <a:spcPct val="150000"/>
              </a:lnSpc>
              <a:spcBef>
                <a:spcPts val="1200"/>
              </a:spcBef>
              <a:buFont typeface="Wingdings" panose="05000000000000000000" pitchFamily="2" charset="2"/>
              <a:buChar char="Ø"/>
              <a:defRPr/>
            </a:pPr>
            <a:r>
              <a:rPr lang="en-US" altLang="zh-CN" sz="3200" kern="0" dirty="0">
                <a:solidFill>
                  <a:srgbClr val="000000"/>
                </a:solidFill>
              </a:rPr>
              <a:t>6.2.2</a:t>
            </a:r>
            <a:r>
              <a:rPr lang="zh-CN" altLang="en-US" sz="3200" kern="0" dirty="0">
                <a:solidFill>
                  <a:srgbClr val="000000"/>
                </a:solidFill>
              </a:rPr>
              <a:t>模型机主要功能部件</a:t>
            </a:r>
          </a:p>
        </p:txBody>
      </p:sp>
    </p:spTree>
    <p:extLst>
      <p:ext uri="{BB962C8B-B14F-4D97-AF65-F5344CB8AC3E}">
        <p14:creationId xmlns:p14="http://schemas.microsoft.com/office/powerpoint/2010/main" val="333004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5" name="组合 334"/>
          <p:cNvGrpSpPr/>
          <p:nvPr/>
        </p:nvGrpSpPr>
        <p:grpSpPr>
          <a:xfrm>
            <a:off x="4693130" y="669384"/>
            <a:ext cx="4226928" cy="473951"/>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OP</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S</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err="1">
                  <a:ln>
                    <a:noFill/>
                  </a:ln>
                  <a:solidFill>
                    <a:sysClr val="window" lastClr="FFFFFF"/>
                  </a:solidFill>
                  <a:effectLst/>
                  <a:uLnTx/>
                  <a:uFillTx/>
                  <a:latin typeface="Calibri"/>
                  <a:ea typeface="宋体"/>
                  <a:cs typeface="+mn-cs"/>
                </a:rPr>
                <a:t>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d</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1" name="TextBox 17"/>
            <p:cNvSpPr txBox="1"/>
            <p:nvPr/>
          </p:nvSpPr>
          <p:spPr>
            <a:xfrm>
              <a:off x="1952624"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funct</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43" name="TextBox 22"/>
            <p:cNvSpPr txBox="1"/>
            <p:nvPr/>
          </p:nvSpPr>
          <p:spPr>
            <a:xfrm>
              <a:off x="2916239"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4" name="TextBox 23"/>
            <p:cNvSpPr txBox="1"/>
            <p:nvPr/>
          </p:nvSpPr>
          <p:spPr>
            <a:xfrm>
              <a:off x="3779838"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5" name="TextBox 24"/>
            <p:cNvSpPr txBox="1"/>
            <p:nvPr/>
          </p:nvSpPr>
          <p:spPr>
            <a:xfrm>
              <a:off x="4716463"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6" name="TextBox 25"/>
            <p:cNvSpPr txBox="1"/>
            <p:nvPr/>
          </p:nvSpPr>
          <p:spPr>
            <a:xfrm>
              <a:off x="5651502"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7" name="TextBox 26"/>
            <p:cNvSpPr txBox="1"/>
            <p:nvPr/>
          </p:nvSpPr>
          <p:spPr>
            <a:xfrm>
              <a:off x="6659563"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0000"/>
                  </a:solidFill>
                  <a:effectLst/>
                  <a:uLnTx/>
                  <a:uFillTx/>
                  <a:latin typeface="微软雅黑"/>
                  <a:ea typeface="微软雅黑"/>
                  <a:cs typeface="+mn-cs"/>
                </a:rPr>
                <a:t>R </a:t>
              </a:r>
              <a:r>
                <a:rPr kumimoji="0" lang="zh-CN" altLang="en-US" sz="1138" b="0" i="0" u="none" strike="noStrike" kern="0" cap="none" spc="0" normalizeH="0" baseline="0" noProof="0" dirty="0">
                  <a:ln>
                    <a:noFill/>
                  </a:ln>
                  <a:solidFill>
                    <a:srgbClr val="000000"/>
                  </a:solidFill>
                  <a:effectLst/>
                  <a:uLnTx/>
                  <a:uFillTx/>
                  <a:latin typeface="微软雅黑"/>
                  <a:ea typeface="微软雅黑"/>
                  <a:cs typeface="+mn-cs"/>
                </a:rPr>
                <a:t>型指令</a:t>
              </a:r>
            </a:p>
          </p:txBody>
        </p:sp>
      </p:grpSp>
      <p:sp>
        <p:nvSpPr>
          <p:cNvPr id="468" name="标题 467">
            <a:extLst>
              <a:ext uri="{FF2B5EF4-FFF2-40B4-BE49-F238E27FC236}">
                <a16:creationId xmlns:a16="http://schemas.microsoft.com/office/drawing/2014/main" id="{350E268F-0B3B-43E1-A8ED-2CDBB18F0834}"/>
              </a:ext>
            </a:extLst>
          </p:cNvPr>
          <p:cNvSpPr>
            <a:spLocks noGrp="1"/>
          </p:cNvSpPr>
          <p:nvPr>
            <p:ph type="title"/>
          </p:nvPr>
        </p:nvSpPr>
        <p:spPr>
          <a:xfrm>
            <a:off x="210103" y="183096"/>
            <a:ext cx="7886700" cy="617641"/>
          </a:xfrm>
        </p:spPr>
        <p:txBody>
          <a:bodyPr>
            <a:normAutofit fontScale="90000"/>
          </a:bodyPr>
          <a:lstStyle/>
          <a:p>
            <a:pPr lvl="0" defTabSz="914400">
              <a:lnSpc>
                <a:spcPct val="100000"/>
              </a:lnSpc>
              <a:spcBef>
                <a:spcPts val="0"/>
              </a:spcBef>
              <a:defRPr/>
            </a:pPr>
            <a:r>
              <a:rPr lang="en-US" altLang="zh-CN" sz="3600" kern="0" dirty="0">
                <a:latin typeface="Arial"/>
                <a:ea typeface="宋体"/>
                <a:cs typeface="+mn-cs"/>
              </a:rPr>
              <a:t>6.2.2</a:t>
            </a:r>
            <a:r>
              <a:rPr lang="zh-CN" altLang="en-US" sz="3600" kern="0" dirty="0">
                <a:latin typeface="Arial"/>
                <a:ea typeface="宋体"/>
                <a:cs typeface="+mn-cs"/>
              </a:rPr>
              <a:t>模型机主要功能部件</a:t>
            </a:r>
            <a:br>
              <a:rPr lang="zh-CN" altLang="en-US" sz="1800" b="0" kern="0" dirty="0">
                <a:solidFill>
                  <a:sysClr val="windowText" lastClr="000000"/>
                </a:solidFill>
                <a:latin typeface="Arial" panose="020B0604020202020204" pitchFamily="34" charset="0"/>
                <a:cs typeface="+mn-cs"/>
              </a:rPr>
            </a:br>
            <a:endParaRPr lang="zh-CN" altLang="en-US" dirty="0"/>
          </a:p>
        </p:txBody>
      </p:sp>
      <p:sp>
        <p:nvSpPr>
          <p:cNvPr id="469" name="文本框 468">
            <a:extLst>
              <a:ext uri="{FF2B5EF4-FFF2-40B4-BE49-F238E27FC236}">
                <a16:creationId xmlns:a16="http://schemas.microsoft.com/office/drawing/2014/main" id="{61482C50-EE1F-4DB5-99D7-EC8D243ABBE4}"/>
              </a:ext>
            </a:extLst>
          </p:cNvPr>
          <p:cNvSpPr txBox="1"/>
          <p:nvPr/>
        </p:nvSpPr>
        <p:spPr>
          <a:xfrm>
            <a:off x="405306" y="804284"/>
            <a:ext cx="3711991"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1.</a:t>
            </a:r>
            <a:r>
              <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rPr>
              <a:t> 指令存部件</a:t>
            </a:r>
          </a:p>
        </p:txBody>
      </p:sp>
      <p:sp>
        <p:nvSpPr>
          <p:cNvPr id="2" name="Rectangle 2">
            <a:extLst>
              <a:ext uri="{FF2B5EF4-FFF2-40B4-BE49-F238E27FC236}">
                <a16:creationId xmlns:a16="http://schemas.microsoft.com/office/drawing/2014/main" id="{7C258D2C-711D-4330-979A-3F6683A7658E}"/>
              </a:ext>
            </a:extLst>
          </p:cNvPr>
          <p:cNvSpPr>
            <a:spLocks noChangeArrowheads="1"/>
          </p:cNvSpPr>
          <p:nvPr/>
        </p:nvSpPr>
        <p:spPr bwMode="auto">
          <a:xfrm>
            <a:off x="1043608" y="177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23F23400-CBBB-4660-9871-4A82B7C4FFC2}"/>
              </a:ext>
            </a:extLst>
          </p:cNvPr>
          <p:cNvGraphicFramePr>
            <a:graphicFrameLocks noChangeAspect="1"/>
          </p:cNvGraphicFramePr>
          <p:nvPr>
            <p:extLst>
              <p:ext uri="{D42A27DB-BD31-4B8C-83A1-F6EECF244321}">
                <p14:modId xmlns:p14="http://schemas.microsoft.com/office/powerpoint/2010/main" val="3675631378"/>
              </p:ext>
            </p:extLst>
          </p:nvPr>
        </p:nvGraphicFramePr>
        <p:xfrm>
          <a:off x="106665" y="1327504"/>
          <a:ext cx="8307980" cy="5379739"/>
        </p:xfrm>
        <a:graphic>
          <a:graphicData uri="http://schemas.openxmlformats.org/presentationml/2006/ole">
            <mc:AlternateContent xmlns:mc="http://schemas.openxmlformats.org/markup-compatibility/2006">
              <mc:Choice xmlns:v="urn:schemas-microsoft-com:vml" Requires="v">
                <p:oleObj spid="_x0000_s224347" name="Visio" r:id="rId3" imgW="6337005" imgH="4104993" progId="Visio.Drawing.11">
                  <p:embed/>
                </p:oleObj>
              </mc:Choice>
              <mc:Fallback>
                <p:oleObj name="Visio" r:id="rId3" imgW="6337005" imgH="4104993" progId="Visio.Drawing.11">
                  <p:embed/>
                  <p:pic>
                    <p:nvPicPr>
                      <p:cNvPr id="0" name="Object 1"/>
                      <p:cNvPicPr>
                        <a:picLocks noChangeAspect="1" noChangeArrowheads="1"/>
                      </p:cNvPicPr>
                      <p:nvPr/>
                    </p:nvPicPr>
                    <p:blipFill>
                      <a:blip r:embed="rId4"/>
                      <a:srcRect/>
                      <a:stretch>
                        <a:fillRect/>
                      </a:stretch>
                    </p:blipFill>
                    <p:spPr bwMode="auto">
                      <a:xfrm>
                        <a:off x="106665" y="1327504"/>
                        <a:ext cx="8307980" cy="5379739"/>
                      </a:xfrm>
                      <a:prstGeom prst="rect">
                        <a:avLst/>
                      </a:prstGeom>
                      <a:noFill/>
                    </p:spPr>
                  </p:pic>
                </p:oleObj>
              </mc:Fallback>
            </mc:AlternateContent>
          </a:graphicData>
        </a:graphic>
      </p:graphicFrame>
      <p:sp>
        <p:nvSpPr>
          <p:cNvPr id="449" name="矩形 448">
            <a:extLst>
              <a:ext uri="{FF2B5EF4-FFF2-40B4-BE49-F238E27FC236}">
                <a16:creationId xmlns:a16="http://schemas.microsoft.com/office/drawing/2014/main" id="{ED5A02C0-9EA0-4D4A-A233-13015FBC8232}"/>
              </a:ext>
            </a:extLst>
          </p:cNvPr>
          <p:cNvSpPr/>
          <p:nvPr/>
        </p:nvSpPr>
        <p:spPr>
          <a:xfrm>
            <a:off x="2051720" y="1984295"/>
            <a:ext cx="2016224" cy="1685357"/>
          </a:xfrm>
          <a:prstGeom prst="rect">
            <a:avLst/>
          </a:prstGeom>
          <a:solidFill>
            <a:schemeClr val="bg1">
              <a:alpha val="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121760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wheel(1)">
                                      <p:cBhvr>
                                        <p:cTn id="7" dur="20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E98966-F8C6-4D3F-ACB8-6A074FAE0472}"/>
              </a:ext>
            </a:extLst>
          </p:cNvPr>
          <p:cNvSpPr>
            <a:spLocks noGrp="1"/>
          </p:cNvSpPr>
          <p:nvPr>
            <p:ph type="title"/>
          </p:nvPr>
        </p:nvSpPr>
        <p:spPr/>
        <p:txBody>
          <a:bodyPr/>
          <a:lstStyle/>
          <a:p>
            <a:r>
              <a:rPr lang="en-US" altLang="zh-CN" dirty="0"/>
              <a:t>6.2.2</a:t>
            </a:r>
            <a:r>
              <a:rPr lang="zh-CN" altLang="en-US" dirty="0"/>
              <a:t>模型机主要功能部件</a:t>
            </a:r>
          </a:p>
        </p:txBody>
      </p:sp>
      <p:sp>
        <p:nvSpPr>
          <p:cNvPr id="5" name="内容占位符 4">
            <a:extLst>
              <a:ext uri="{FF2B5EF4-FFF2-40B4-BE49-F238E27FC236}">
                <a16:creationId xmlns:a16="http://schemas.microsoft.com/office/drawing/2014/main" id="{A4EE6CBC-69B6-45EF-B1E9-86B7C6EB2042}"/>
              </a:ext>
            </a:extLst>
          </p:cNvPr>
          <p:cNvSpPr>
            <a:spLocks noGrp="1"/>
          </p:cNvSpPr>
          <p:nvPr>
            <p:ph idx="1"/>
          </p:nvPr>
        </p:nvSpPr>
        <p:spPr>
          <a:xfrm>
            <a:off x="107504" y="836712"/>
            <a:ext cx="8712968" cy="731837"/>
          </a:xfrm>
        </p:spPr>
        <p:txBody>
          <a:bodyPr/>
          <a:lstStyle/>
          <a:p>
            <a:r>
              <a:rPr lang="en-US" altLang="zh-CN" dirty="0"/>
              <a:t>1. </a:t>
            </a:r>
            <a:r>
              <a:rPr lang="zh-CN" altLang="en-US" dirty="0"/>
              <a:t>指令存取部件</a:t>
            </a:r>
            <a:endParaRPr lang="en-US" altLang="zh-CN" dirty="0"/>
          </a:p>
          <a:p>
            <a:pPr lvl="1"/>
            <a:r>
              <a:rPr lang="zh-CN" altLang="en-US" dirty="0"/>
              <a:t>（</a:t>
            </a:r>
            <a:r>
              <a:rPr lang="en-US" altLang="zh-CN" dirty="0"/>
              <a:t>1</a:t>
            </a:r>
            <a:r>
              <a:rPr lang="zh-CN" altLang="en-US" dirty="0"/>
              <a:t>）	程序计数器</a:t>
            </a:r>
            <a:r>
              <a:rPr lang="en-US" altLang="zh-CN" dirty="0"/>
              <a:t>PC</a:t>
            </a:r>
          </a:p>
          <a:p>
            <a:endParaRPr lang="en-US" altLang="zh-CN" dirty="0"/>
          </a:p>
          <a:p>
            <a:endParaRPr lang="en-US" altLang="zh-CN" dirty="0"/>
          </a:p>
        </p:txBody>
      </p:sp>
      <p:graphicFrame>
        <p:nvGraphicFramePr>
          <p:cNvPr id="3" name="表格 2">
            <a:extLst>
              <a:ext uri="{FF2B5EF4-FFF2-40B4-BE49-F238E27FC236}">
                <a16:creationId xmlns:a16="http://schemas.microsoft.com/office/drawing/2014/main" id="{45B847BE-17BF-4CF2-8CFA-D307DDF53511}"/>
              </a:ext>
            </a:extLst>
          </p:cNvPr>
          <p:cNvGraphicFramePr>
            <a:graphicFrameLocks noGrp="1"/>
          </p:cNvGraphicFramePr>
          <p:nvPr>
            <p:extLst>
              <p:ext uri="{D42A27DB-BD31-4B8C-83A1-F6EECF244321}">
                <p14:modId xmlns:p14="http://schemas.microsoft.com/office/powerpoint/2010/main" val="3354448238"/>
              </p:ext>
            </p:extLst>
          </p:nvPr>
        </p:nvGraphicFramePr>
        <p:xfrm>
          <a:off x="550717" y="2514599"/>
          <a:ext cx="7853513" cy="2513087"/>
        </p:xfrm>
        <a:graphic>
          <a:graphicData uri="http://schemas.openxmlformats.org/drawingml/2006/table">
            <a:tbl>
              <a:tblPr firstRow="1" firstCol="1" bandRow="1">
                <a:tableStyleId>{10A1B5D5-9B99-4C35-A422-299274C87663}</a:tableStyleId>
              </a:tblPr>
              <a:tblGrid>
                <a:gridCol w="1335627">
                  <a:extLst>
                    <a:ext uri="{9D8B030D-6E8A-4147-A177-3AD203B41FA5}">
                      <a16:colId xmlns:a16="http://schemas.microsoft.com/office/drawing/2014/main" val="1600794896"/>
                    </a:ext>
                  </a:extLst>
                </a:gridCol>
                <a:gridCol w="1278476">
                  <a:extLst>
                    <a:ext uri="{9D8B030D-6E8A-4147-A177-3AD203B41FA5}">
                      <a16:colId xmlns:a16="http://schemas.microsoft.com/office/drawing/2014/main" val="3281535736"/>
                    </a:ext>
                  </a:extLst>
                </a:gridCol>
                <a:gridCol w="1061488">
                  <a:extLst>
                    <a:ext uri="{9D8B030D-6E8A-4147-A177-3AD203B41FA5}">
                      <a16:colId xmlns:a16="http://schemas.microsoft.com/office/drawing/2014/main" val="712021750"/>
                    </a:ext>
                  </a:extLst>
                </a:gridCol>
                <a:gridCol w="4177922">
                  <a:extLst>
                    <a:ext uri="{9D8B030D-6E8A-4147-A177-3AD203B41FA5}">
                      <a16:colId xmlns:a16="http://schemas.microsoft.com/office/drawing/2014/main" val="3217333658"/>
                    </a:ext>
                  </a:extLst>
                </a:gridCol>
              </a:tblGrid>
              <a:tr h="611198">
                <a:tc>
                  <a:txBody>
                    <a:bodyPr/>
                    <a:lstStyle/>
                    <a:p>
                      <a:pPr indent="266700" algn="just">
                        <a:spcAft>
                          <a:spcPts val="0"/>
                        </a:spcAft>
                      </a:pPr>
                      <a:r>
                        <a:rPr lang="zh-CN" sz="2000" kern="100" dirty="0">
                          <a:effectLst/>
                        </a:rPr>
                        <a:t>信号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位宽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方向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描述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7396507"/>
                  </a:ext>
                </a:extLst>
              </a:tr>
              <a:tr h="328364">
                <a:tc>
                  <a:txBody>
                    <a:bodyPr/>
                    <a:lstStyle/>
                    <a:p>
                      <a:pPr indent="266700" algn="l">
                        <a:spcAft>
                          <a:spcPts val="0"/>
                        </a:spcAft>
                      </a:pPr>
                      <a:r>
                        <a:rPr lang="en-US" sz="2000" kern="100" dirty="0" err="1">
                          <a:effectLst/>
                        </a:rPr>
                        <a:t>clk</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en-US" sz="2000" kern="100">
                          <a:effectLst/>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zh-CN" sz="2000" kern="100" dirty="0">
                          <a:effectLst/>
                        </a:rPr>
                        <a:t>时钟信号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752183"/>
                  </a:ext>
                </a:extLst>
              </a:tr>
              <a:tr h="916797">
                <a:tc>
                  <a:txBody>
                    <a:bodyPr/>
                    <a:lstStyle/>
                    <a:p>
                      <a:pPr indent="266700" algn="l">
                        <a:spcAft>
                          <a:spcPts val="0"/>
                        </a:spcAft>
                      </a:pPr>
                      <a:r>
                        <a:rPr lang="en-US" sz="2000" kern="100" dirty="0" err="1">
                          <a:effectLst/>
                        </a:rPr>
                        <a:t>rst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en-US" sz="2000" kern="100" dirty="0">
                          <a:effectLst/>
                        </a:rPr>
                        <a:t>I</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zh-CN" sz="2000" kern="100" dirty="0">
                          <a:effectLst/>
                        </a:rPr>
                        <a:t>复位信号</a:t>
                      </a:r>
                    </a:p>
                    <a:p>
                      <a:pPr indent="266700" algn="l">
                        <a:spcAft>
                          <a:spcPts val="0"/>
                        </a:spcAft>
                      </a:pPr>
                      <a:r>
                        <a:rPr lang="en-US" sz="2000" kern="100" dirty="0">
                          <a:effectLst/>
                        </a:rPr>
                        <a:t>1</a:t>
                      </a:r>
                      <a:r>
                        <a:rPr lang="zh-CN" sz="2000" kern="100" dirty="0">
                          <a:effectLst/>
                        </a:rPr>
                        <a:t>：复位；</a:t>
                      </a:r>
                      <a:r>
                        <a:rPr lang="en-US" sz="2000" kern="100" dirty="0">
                          <a:effectLst/>
                        </a:rPr>
                        <a:t>0</a:t>
                      </a:r>
                      <a:r>
                        <a:rPr lang="zh-CN" sz="2000" kern="100" dirty="0">
                          <a:effectLst/>
                        </a:rPr>
                        <a:t>：无效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921155"/>
                  </a:ext>
                </a:extLst>
              </a:tr>
              <a:tr h="328364">
                <a:tc>
                  <a:txBody>
                    <a:bodyPr/>
                    <a:lstStyle/>
                    <a:p>
                      <a:pPr indent="266700" algn="l">
                        <a:spcAft>
                          <a:spcPts val="0"/>
                        </a:spcAft>
                      </a:pPr>
                      <a:r>
                        <a:rPr lang="en-US" sz="2000" kern="100">
                          <a:effectLst/>
                        </a:rPr>
                        <a:t>NPC</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en-US" sz="2000" kern="100">
                          <a:effectLst/>
                        </a:rPr>
                        <a:t>30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en-US" sz="2000" kern="100">
                          <a:effectLst/>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zh-CN" sz="2000" kern="100" dirty="0">
                          <a:effectLst/>
                        </a:rPr>
                        <a:t>输入</a:t>
                      </a:r>
                      <a:r>
                        <a:rPr lang="en-US" sz="2000" kern="100" dirty="0">
                          <a:effectLst/>
                        </a:rPr>
                        <a:t>PC</a:t>
                      </a:r>
                      <a:r>
                        <a:rPr lang="zh-CN" sz="2000" kern="100" dirty="0">
                          <a:effectLst/>
                        </a:rPr>
                        <a:t>值</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379343"/>
                  </a:ext>
                </a:extLst>
              </a:tr>
              <a:tr h="328364">
                <a:tc>
                  <a:txBody>
                    <a:bodyPr/>
                    <a:lstStyle/>
                    <a:p>
                      <a:pPr indent="266700" algn="l">
                        <a:spcAft>
                          <a:spcPts val="0"/>
                        </a:spcAft>
                      </a:pPr>
                      <a:r>
                        <a:rPr lang="en-US" sz="2000" kern="100">
                          <a:effectLst/>
                        </a:rPr>
                        <a:t>PC</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en-US" sz="2000" kern="100" dirty="0">
                          <a:effectLst/>
                        </a:rPr>
                        <a:t>30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en-US" sz="2000" kern="100" dirty="0">
                          <a:effectLst/>
                        </a:rPr>
                        <a:t>O</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l">
                        <a:spcAft>
                          <a:spcPts val="0"/>
                        </a:spcAft>
                      </a:pPr>
                      <a:r>
                        <a:rPr lang="zh-CN" sz="2000" kern="100" dirty="0">
                          <a:effectLst/>
                        </a:rPr>
                        <a:t>输出</a:t>
                      </a:r>
                      <a:r>
                        <a:rPr lang="en-US" sz="2000" kern="100" dirty="0">
                          <a:effectLst/>
                        </a:rPr>
                        <a:t>PC</a:t>
                      </a:r>
                      <a:r>
                        <a:rPr lang="zh-CN" sz="2000" kern="100" dirty="0">
                          <a:effectLst/>
                        </a:rPr>
                        <a:t>值</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549989"/>
                  </a:ext>
                </a:extLst>
              </a:tr>
            </a:tbl>
          </a:graphicData>
        </a:graphic>
      </p:graphicFrame>
      <p:pic>
        <p:nvPicPr>
          <p:cNvPr id="6" name="图片 5">
            <a:extLst>
              <a:ext uri="{FF2B5EF4-FFF2-40B4-BE49-F238E27FC236}">
                <a16:creationId xmlns:a16="http://schemas.microsoft.com/office/drawing/2014/main" id="{B48B0645-313C-4016-84ED-5AAD2D8F5C01}"/>
              </a:ext>
            </a:extLst>
          </p:cNvPr>
          <p:cNvPicPr>
            <a:picLocks noChangeAspect="1"/>
          </p:cNvPicPr>
          <p:nvPr/>
        </p:nvPicPr>
        <p:blipFill>
          <a:blip r:embed="rId2"/>
          <a:stretch>
            <a:fillRect/>
          </a:stretch>
        </p:blipFill>
        <p:spPr>
          <a:xfrm>
            <a:off x="5796136" y="332656"/>
            <a:ext cx="2808312" cy="1837353"/>
          </a:xfrm>
          <a:prstGeom prst="rect">
            <a:avLst/>
          </a:prstGeom>
        </p:spPr>
      </p:pic>
    </p:spTree>
    <p:extLst>
      <p:ext uri="{BB962C8B-B14F-4D97-AF65-F5344CB8AC3E}">
        <p14:creationId xmlns:p14="http://schemas.microsoft.com/office/powerpoint/2010/main" val="171851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C5C67-8D77-4513-9FF6-1EF2ADE82983}"/>
              </a:ext>
            </a:extLst>
          </p:cNvPr>
          <p:cNvSpPr>
            <a:spLocks noGrp="1"/>
          </p:cNvSpPr>
          <p:nvPr>
            <p:ph type="title"/>
          </p:nvPr>
        </p:nvSpPr>
        <p:spPr/>
        <p:txBody>
          <a:bodyPr/>
          <a:lstStyle/>
          <a:p>
            <a:r>
              <a:rPr lang="zh-CN" altLang="en-US" dirty="0"/>
              <a:t>（</a:t>
            </a:r>
            <a:r>
              <a:rPr lang="en-US" altLang="zh-CN" dirty="0"/>
              <a:t>1</a:t>
            </a:r>
            <a:r>
              <a:rPr lang="zh-CN" altLang="en-US" dirty="0"/>
              <a:t>）程序计数器</a:t>
            </a:r>
            <a:r>
              <a:rPr lang="en-US" altLang="zh-CN" dirty="0"/>
              <a:t>PC</a:t>
            </a:r>
            <a:endParaRPr lang="zh-CN" altLang="en-US" dirty="0"/>
          </a:p>
        </p:txBody>
      </p:sp>
      <p:sp>
        <p:nvSpPr>
          <p:cNvPr id="3" name="内容占位符 2">
            <a:extLst>
              <a:ext uri="{FF2B5EF4-FFF2-40B4-BE49-F238E27FC236}">
                <a16:creationId xmlns:a16="http://schemas.microsoft.com/office/drawing/2014/main" id="{9728E3DC-40B3-4532-A3F4-87132D4E4C05}"/>
              </a:ext>
            </a:extLst>
          </p:cNvPr>
          <p:cNvSpPr>
            <a:spLocks noGrp="1"/>
          </p:cNvSpPr>
          <p:nvPr>
            <p:ph idx="1"/>
          </p:nvPr>
        </p:nvSpPr>
        <p:spPr>
          <a:xfrm>
            <a:off x="215516" y="731837"/>
            <a:ext cx="8712968" cy="5688632"/>
          </a:xfrm>
        </p:spPr>
        <p:style>
          <a:lnRef idx="2">
            <a:schemeClr val="accent6"/>
          </a:lnRef>
          <a:fillRef idx="1">
            <a:schemeClr val="lt1"/>
          </a:fillRef>
          <a:effectRef idx="0">
            <a:schemeClr val="accent6"/>
          </a:effectRef>
          <a:fontRef idx="minor">
            <a:schemeClr val="dk1"/>
          </a:fontRef>
        </p:style>
        <p:txBody>
          <a:bodyPr/>
          <a:lstStyle/>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module PC(</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clk</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rst</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NPC, PC);</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input </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clk</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input </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rst</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input[31:2] NPC;</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output[31:2] PC;</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reg[31:2] PC;</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always @(</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posedge</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clk</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or </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posedge</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rst</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begin</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if(</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rst</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PC &lt;= 30'h0000_0000;</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else</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PC &lt;= NPC;</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end</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indent="0" algn="just">
              <a:lnSpc>
                <a:spcPts val="2000"/>
              </a:lnSpc>
              <a:spcAft>
                <a:spcPts val="0"/>
              </a:spcAft>
              <a:buNone/>
            </a:pP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endmodule</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710526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E98966-F8C6-4D3F-ACB8-6A074FAE0472}"/>
              </a:ext>
            </a:extLst>
          </p:cNvPr>
          <p:cNvSpPr>
            <a:spLocks noGrp="1"/>
          </p:cNvSpPr>
          <p:nvPr>
            <p:ph type="title"/>
          </p:nvPr>
        </p:nvSpPr>
        <p:spPr/>
        <p:txBody>
          <a:bodyPr/>
          <a:lstStyle/>
          <a:p>
            <a:r>
              <a:rPr lang="en-US" altLang="zh-CN" dirty="0"/>
              <a:t>6.2.2</a:t>
            </a:r>
            <a:r>
              <a:rPr lang="zh-CN" altLang="en-US" dirty="0"/>
              <a:t>模型机主要功能部件</a:t>
            </a:r>
          </a:p>
        </p:txBody>
      </p:sp>
      <p:sp>
        <p:nvSpPr>
          <p:cNvPr id="5" name="内容占位符 4">
            <a:extLst>
              <a:ext uri="{FF2B5EF4-FFF2-40B4-BE49-F238E27FC236}">
                <a16:creationId xmlns:a16="http://schemas.microsoft.com/office/drawing/2014/main" id="{A4EE6CBC-69B6-45EF-B1E9-86B7C6EB2042}"/>
              </a:ext>
            </a:extLst>
          </p:cNvPr>
          <p:cNvSpPr>
            <a:spLocks noGrp="1"/>
          </p:cNvSpPr>
          <p:nvPr>
            <p:ph idx="1"/>
          </p:nvPr>
        </p:nvSpPr>
        <p:spPr>
          <a:xfrm>
            <a:off x="0" y="939134"/>
            <a:ext cx="8712968" cy="731837"/>
          </a:xfrm>
        </p:spPr>
        <p:txBody>
          <a:bodyPr/>
          <a:lstStyle/>
          <a:p>
            <a:r>
              <a:rPr lang="en-US" altLang="zh-CN" dirty="0"/>
              <a:t>1. </a:t>
            </a:r>
            <a:r>
              <a:rPr lang="zh-CN" altLang="en-US" dirty="0"/>
              <a:t>指令存取部件</a:t>
            </a:r>
            <a:endParaRPr lang="en-US" altLang="zh-CN" dirty="0"/>
          </a:p>
          <a:p>
            <a:pPr lvl="1"/>
            <a:r>
              <a:rPr lang="zh-CN" altLang="en-US" dirty="0"/>
              <a:t>（</a:t>
            </a:r>
            <a:r>
              <a:rPr lang="en-US" altLang="zh-CN" dirty="0"/>
              <a:t>2</a:t>
            </a:r>
            <a:r>
              <a:rPr lang="zh-CN" altLang="en-US" dirty="0"/>
              <a:t>）</a:t>
            </a:r>
            <a:r>
              <a:rPr lang="en-US" altLang="zh-CN" dirty="0"/>
              <a:t>PC</a:t>
            </a:r>
            <a:r>
              <a:rPr lang="zh-CN" altLang="en-US" dirty="0"/>
              <a:t>更新部件</a:t>
            </a:r>
            <a:r>
              <a:rPr lang="en-US" altLang="zh-CN" dirty="0"/>
              <a:t>NPC</a:t>
            </a:r>
          </a:p>
          <a:p>
            <a:endParaRPr lang="en-US" altLang="zh-CN" dirty="0"/>
          </a:p>
        </p:txBody>
      </p:sp>
      <p:graphicFrame>
        <p:nvGraphicFramePr>
          <p:cNvPr id="3" name="表格 2">
            <a:extLst>
              <a:ext uri="{FF2B5EF4-FFF2-40B4-BE49-F238E27FC236}">
                <a16:creationId xmlns:a16="http://schemas.microsoft.com/office/drawing/2014/main" id="{45B847BE-17BF-4CF2-8CFA-D307DDF53511}"/>
              </a:ext>
            </a:extLst>
          </p:cNvPr>
          <p:cNvGraphicFramePr>
            <a:graphicFrameLocks noGrp="1"/>
          </p:cNvGraphicFramePr>
          <p:nvPr>
            <p:extLst>
              <p:ext uri="{D42A27DB-BD31-4B8C-83A1-F6EECF244321}">
                <p14:modId xmlns:p14="http://schemas.microsoft.com/office/powerpoint/2010/main" val="3906268710"/>
              </p:ext>
            </p:extLst>
          </p:nvPr>
        </p:nvGraphicFramePr>
        <p:xfrm>
          <a:off x="467544" y="2526340"/>
          <a:ext cx="7880486" cy="4101277"/>
        </p:xfrm>
        <a:graphic>
          <a:graphicData uri="http://schemas.openxmlformats.org/drawingml/2006/table">
            <a:tbl>
              <a:tblPr firstRow="1" firstCol="1" bandRow="1">
                <a:tableStyleId>{10A1B5D5-9B99-4C35-A422-299274C87663}</a:tableStyleId>
              </a:tblPr>
              <a:tblGrid>
                <a:gridCol w="1167935">
                  <a:extLst>
                    <a:ext uri="{9D8B030D-6E8A-4147-A177-3AD203B41FA5}">
                      <a16:colId xmlns:a16="http://schemas.microsoft.com/office/drawing/2014/main" val="1600794896"/>
                    </a:ext>
                  </a:extLst>
                </a:gridCol>
                <a:gridCol w="936104">
                  <a:extLst>
                    <a:ext uri="{9D8B030D-6E8A-4147-A177-3AD203B41FA5}">
                      <a16:colId xmlns:a16="http://schemas.microsoft.com/office/drawing/2014/main" val="3281535736"/>
                    </a:ext>
                  </a:extLst>
                </a:gridCol>
                <a:gridCol w="936104">
                  <a:extLst>
                    <a:ext uri="{9D8B030D-6E8A-4147-A177-3AD203B41FA5}">
                      <a16:colId xmlns:a16="http://schemas.microsoft.com/office/drawing/2014/main" val="712021750"/>
                    </a:ext>
                  </a:extLst>
                </a:gridCol>
                <a:gridCol w="4840343">
                  <a:extLst>
                    <a:ext uri="{9D8B030D-6E8A-4147-A177-3AD203B41FA5}">
                      <a16:colId xmlns:a16="http://schemas.microsoft.com/office/drawing/2014/main" val="3217333658"/>
                    </a:ext>
                  </a:extLst>
                </a:gridCol>
              </a:tblGrid>
              <a:tr h="616476">
                <a:tc>
                  <a:txBody>
                    <a:bodyPr/>
                    <a:lstStyle/>
                    <a:p>
                      <a:pPr indent="266700" algn="just">
                        <a:spcAft>
                          <a:spcPts val="0"/>
                        </a:spcAft>
                      </a:pPr>
                      <a:r>
                        <a:rPr lang="zh-CN" sz="2000" kern="100" dirty="0">
                          <a:effectLst/>
                        </a:rPr>
                        <a:t>信号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位宽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方向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描述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7396507"/>
                  </a:ext>
                </a:extLst>
              </a:tr>
              <a:tr h="331200">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PC</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输入旧的</a:t>
                      </a:r>
                      <a:r>
                        <a:rPr lang="en-US" sz="2000" kern="100">
                          <a:effectLst/>
                          <a:latin typeface="Calibri" panose="020F0502020204030204" pitchFamily="34" charset="0"/>
                          <a:ea typeface="宋体" panose="02010600030101010101" pitchFamily="2" charset="-122"/>
                          <a:cs typeface="Times New Roman" panose="02020603050405020304" pitchFamily="18" charset="0"/>
                        </a:rPr>
                        <a:t>PC</a:t>
                      </a:r>
                      <a:r>
                        <a:rPr lang="zh-CN" sz="2000" kern="100">
                          <a:effectLst/>
                          <a:latin typeface="Calibri" panose="020F0502020204030204" pitchFamily="34" charset="0"/>
                          <a:ea typeface="宋体" panose="02010600030101010101" pitchFamily="2" charset="-122"/>
                          <a:cs typeface="Times New Roman" panose="02020603050405020304" pitchFamily="18" charset="0"/>
                        </a:rPr>
                        <a:t>值</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752183"/>
                  </a:ext>
                </a:extLst>
              </a:tr>
              <a:tr h="924714">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NPCOp</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PC</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更新的方式</a:t>
                      </a:r>
                    </a:p>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00</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：顺序执行，即</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PC=PC+1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01:  </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短转移，</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PC=PC+1+IMM[15:0]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10</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：远转移，</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PC[27:2]= IMM[25:0]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921155"/>
                  </a:ext>
                </a:extLst>
              </a:tr>
              <a:tr h="993601">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IMM</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26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有短条件和无条件长转移指令的偏移量</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6067030"/>
                  </a:ext>
                </a:extLst>
              </a:tr>
              <a:tr h="331200">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TARGET_ADDR</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来自寄存器的远转移值</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379343"/>
                  </a:ext>
                </a:extLst>
              </a:tr>
              <a:tr h="331200">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NPC</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O</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更新后的</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PC</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值</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549989"/>
                  </a:ext>
                </a:extLst>
              </a:tr>
            </a:tbl>
          </a:graphicData>
        </a:graphic>
      </p:graphicFrame>
      <p:pic>
        <p:nvPicPr>
          <p:cNvPr id="6" name="图片 5">
            <a:extLst>
              <a:ext uri="{FF2B5EF4-FFF2-40B4-BE49-F238E27FC236}">
                <a16:creationId xmlns:a16="http://schemas.microsoft.com/office/drawing/2014/main" id="{1ADEFA67-BB34-433A-ABAF-3BB79E2EE367}"/>
              </a:ext>
            </a:extLst>
          </p:cNvPr>
          <p:cNvPicPr>
            <a:picLocks noChangeAspect="1"/>
          </p:cNvPicPr>
          <p:nvPr/>
        </p:nvPicPr>
        <p:blipFill>
          <a:blip r:embed="rId2"/>
          <a:stretch>
            <a:fillRect/>
          </a:stretch>
        </p:blipFill>
        <p:spPr>
          <a:xfrm>
            <a:off x="5387953" y="188640"/>
            <a:ext cx="3461677" cy="1689628"/>
          </a:xfrm>
          <a:prstGeom prst="rect">
            <a:avLst/>
          </a:prstGeom>
        </p:spPr>
      </p:pic>
    </p:spTree>
    <p:extLst>
      <p:ext uri="{BB962C8B-B14F-4D97-AF65-F5344CB8AC3E}">
        <p14:creationId xmlns:p14="http://schemas.microsoft.com/office/powerpoint/2010/main" val="208961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C5C67-8D77-4513-9FF6-1EF2ADE82983}"/>
              </a:ext>
            </a:extLst>
          </p:cNvPr>
          <p:cNvSpPr>
            <a:spLocks noGrp="1"/>
          </p:cNvSpPr>
          <p:nvPr>
            <p:ph type="title"/>
          </p:nvPr>
        </p:nvSpPr>
        <p:spPr/>
        <p:txBody>
          <a:bodyPr/>
          <a:lstStyle/>
          <a:p>
            <a:r>
              <a:rPr lang="en-US" altLang="zh-CN" dirty="0"/>
              <a:t>(2)PC</a:t>
            </a:r>
            <a:r>
              <a:rPr lang="zh-CN" altLang="en-US" dirty="0"/>
              <a:t>更新部件</a:t>
            </a:r>
            <a:r>
              <a:rPr lang="en-US" altLang="zh-CN" dirty="0"/>
              <a:t>NPC</a:t>
            </a:r>
            <a:endParaRPr lang="zh-CN" altLang="en-US" dirty="0"/>
          </a:p>
        </p:txBody>
      </p:sp>
      <p:sp>
        <p:nvSpPr>
          <p:cNvPr id="3" name="内容占位符 2">
            <a:extLst>
              <a:ext uri="{FF2B5EF4-FFF2-40B4-BE49-F238E27FC236}">
                <a16:creationId xmlns:a16="http://schemas.microsoft.com/office/drawing/2014/main" id="{9728E3DC-40B3-4532-A3F4-87132D4E4C05}"/>
              </a:ext>
            </a:extLst>
          </p:cNvPr>
          <p:cNvSpPr>
            <a:spLocks noGrp="1"/>
          </p:cNvSpPr>
          <p:nvPr>
            <p:ph idx="1"/>
          </p:nvPr>
        </p:nvSpPr>
        <p:spPr>
          <a:xfrm>
            <a:off x="215516" y="726884"/>
            <a:ext cx="8676964" cy="5870467"/>
          </a:xfrm>
        </p:spPr>
        <p:style>
          <a:lnRef idx="2">
            <a:schemeClr val="accent6"/>
          </a:lnRef>
          <a:fillRef idx="1">
            <a:schemeClr val="lt1"/>
          </a:fillRef>
          <a:effectRef idx="0">
            <a:schemeClr val="accent6"/>
          </a:effectRef>
          <a:fontRef idx="minor">
            <a:schemeClr val="dk1"/>
          </a:fontRef>
        </p:style>
        <p:txBody>
          <a:bodyPr/>
          <a:lstStyle/>
          <a:p>
            <a:pPr marL="0" indent="0">
              <a:lnSpc>
                <a:spcPts val="2000"/>
              </a:lnSpc>
              <a:buNone/>
            </a:pPr>
            <a:r>
              <a:rPr lang="en-US" altLang="zh-CN" sz="2000" dirty="0"/>
              <a:t>module NPC(PC, </a:t>
            </a:r>
            <a:r>
              <a:rPr lang="en-US" altLang="zh-CN" sz="2000" dirty="0" err="1"/>
              <a:t>NPCOp</a:t>
            </a:r>
            <a:r>
              <a:rPr lang="en-US" altLang="zh-CN" sz="2000" dirty="0"/>
              <a:t>, IMM, </a:t>
            </a:r>
            <a:r>
              <a:rPr lang="en-US" altLang="zh-CN" sz="2000" dirty="0" err="1"/>
              <a:t>target_addr</a:t>
            </a:r>
            <a:r>
              <a:rPr lang="en-US" altLang="zh-CN" sz="2000" dirty="0"/>
              <a:t>, NPC);</a:t>
            </a:r>
          </a:p>
          <a:p>
            <a:pPr marL="0" indent="0">
              <a:lnSpc>
                <a:spcPts val="2000"/>
              </a:lnSpc>
              <a:buNone/>
            </a:pPr>
            <a:r>
              <a:rPr lang="en-US" altLang="zh-CN" sz="2000" dirty="0"/>
              <a:t>	input[31:2] PC;</a:t>
            </a:r>
          </a:p>
          <a:p>
            <a:pPr marL="0" indent="0">
              <a:lnSpc>
                <a:spcPts val="2000"/>
              </a:lnSpc>
              <a:buNone/>
            </a:pPr>
            <a:r>
              <a:rPr lang="en-US" altLang="zh-CN" sz="2000" dirty="0"/>
              <a:t>	input[1:0] </a:t>
            </a:r>
            <a:r>
              <a:rPr lang="en-US" altLang="zh-CN" sz="2000" dirty="0" err="1"/>
              <a:t>NPCOp</a:t>
            </a:r>
            <a:r>
              <a:rPr lang="en-US" altLang="zh-CN" sz="2000" dirty="0"/>
              <a:t>;</a:t>
            </a:r>
          </a:p>
          <a:p>
            <a:pPr marL="0" indent="0">
              <a:lnSpc>
                <a:spcPts val="2000"/>
              </a:lnSpc>
              <a:buNone/>
            </a:pPr>
            <a:r>
              <a:rPr lang="en-US" altLang="zh-CN" sz="2000" dirty="0"/>
              <a:t>	input[25:0] IMM;</a:t>
            </a:r>
          </a:p>
          <a:p>
            <a:pPr marL="0" indent="0">
              <a:lnSpc>
                <a:spcPts val="2000"/>
              </a:lnSpc>
              <a:buNone/>
            </a:pPr>
            <a:r>
              <a:rPr lang="en-US" altLang="zh-CN" sz="2000" dirty="0"/>
              <a:t>	input[31:0] </a:t>
            </a:r>
            <a:r>
              <a:rPr lang="en-US" altLang="zh-CN" sz="2000" dirty="0" err="1"/>
              <a:t>target_addr</a:t>
            </a:r>
            <a:r>
              <a:rPr lang="en-US" altLang="zh-CN" sz="2000" dirty="0"/>
              <a:t>;</a:t>
            </a:r>
          </a:p>
          <a:p>
            <a:pPr marL="0" indent="0">
              <a:lnSpc>
                <a:spcPts val="2000"/>
              </a:lnSpc>
              <a:buNone/>
            </a:pPr>
            <a:r>
              <a:rPr lang="en-US" altLang="zh-CN" sz="2000" dirty="0"/>
              <a:t>	output[31:2] NPC;</a:t>
            </a:r>
          </a:p>
          <a:p>
            <a:pPr marL="0" indent="0">
              <a:lnSpc>
                <a:spcPts val="2000"/>
              </a:lnSpc>
              <a:buNone/>
            </a:pPr>
            <a:r>
              <a:rPr lang="en-US" altLang="zh-CN" sz="2000" dirty="0"/>
              <a:t>	reg[31:2] NPC;</a:t>
            </a:r>
          </a:p>
          <a:p>
            <a:pPr marL="0" indent="0">
              <a:lnSpc>
                <a:spcPts val="2000"/>
              </a:lnSpc>
              <a:buNone/>
            </a:pPr>
            <a:r>
              <a:rPr lang="en-US" altLang="zh-CN" sz="2000" dirty="0"/>
              <a:t>	reg[31:2] </a:t>
            </a:r>
            <a:r>
              <a:rPr lang="en-US" altLang="zh-CN" sz="2000" dirty="0" err="1"/>
              <a:t>tempPC</a:t>
            </a:r>
            <a:r>
              <a:rPr lang="en-US" altLang="zh-CN" sz="2000" dirty="0"/>
              <a:t>;</a:t>
            </a:r>
          </a:p>
          <a:p>
            <a:pPr marL="0" indent="0">
              <a:lnSpc>
                <a:spcPts val="2000"/>
              </a:lnSpc>
              <a:buNone/>
            </a:pPr>
            <a:r>
              <a:rPr lang="en-US" altLang="zh-CN" sz="2000" dirty="0"/>
              <a:t>	always@(*) begin</a:t>
            </a:r>
          </a:p>
          <a:p>
            <a:pPr marL="0" indent="0">
              <a:lnSpc>
                <a:spcPts val="2000"/>
              </a:lnSpc>
              <a:buNone/>
            </a:pPr>
            <a:r>
              <a:rPr lang="en-US" altLang="zh-CN" sz="2000" dirty="0"/>
              <a:t>		</a:t>
            </a:r>
            <a:r>
              <a:rPr lang="en-US" altLang="zh-CN" sz="2000" dirty="0" err="1"/>
              <a:t>tempPC</a:t>
            </a:r>
            <a:r>
              <a:rPr lang="en-US" altLang="zh-CN" sz="2000" dirty="0"/>
              <a:t> = PC + 1;</a:t>
            </a:r>
          </a:p>
          <a:p>
            <a:pPr marL="0" indent="0">
              <a:lnSpc>
                <a:spcPts val="2000"/>
              </a:lnSpc>
              <a:buNone/>
            </a:pPr>
            <a:r>
              <a:rPr lang="en-US" altLang="zh-CN" sz="2000" dirty="0"/>
              <a:t>		case(</a:t>
            </a:r>
            <a:r>
              <a:rPr lang="en-US" altLang="zh-CN" sz="2000" dirty="0" err="1"/>
              <a:t>NPCOp</a:t>
            </a:r>
            <a:r>
              <a:rPr lang="en-US" altLang="zh-CN" sz="2000" dirty="0"/>
              <a:t>)</a:t>
            </a:r>
          </a:p>
          <a:p>
            <a:pPr marL="0" indent="0">
              <a:lnSpc>
                <a:spcPts val="2000"/>
              </a:lnSpc>
              <a:buNone/>
            </a:pPr>
            <a:r>
              <a:rPr lang="en-US" altLang="zh-CN" sz="2000" dirty="0"/>
              <a:t>           `NPC_PLUS4: 	NPC = </a:t>
            </a:r>
            <a:r>
              <a:rPr lang="en-US" altLang="zh-CN" sz="2000" dirty="0" err="1"/>
              <a:t>tempPC</a:t>
            </a:r>
            <a:r>
              <a:rPr lang="en-US" altLang="zh-CN" sz="2000" dirty="0"/>
              <a:t>;</a:t>
            </a:r>
          </a:p>
          <a:p>
            <a:pPr marL="0" indent="0">
              <a:lnSpc>
                <a:spcPts val="2000"/>
              </a:lnSpc>
              <a:buNone/>
            </a:pPr>
            <a:r>
              <a:rPr lang="en-US" altLang="zh-CN" sz="2000" dirty="0"/>
              <a:t>          `NPC_BRANCH:	 NPC = </a:t>
            </a:r>
            <a:r>
              <a:rPr lang="en-US" altLang="zh-CN" sz="2000" dirty="0" err="1"/>
              <a:t>tempPC</a:t>
            </a:r>
            <a:r>
              <a:rPr lang="en-US" altLang="zh-CN" sz="2000" dirty="0"/>
              <a:t> + {{14{IMM[15]}}, IMM[15:0]};</a:t>
            </a:r>
          </a:p>
          <a:p>
            <a:pPr marL="0" indent="0">
              <a:lnSpc>
                <a:spcPts val="2000"/>
              </a:lnSpc>
              <a:buNone/>
            </a:pPr>
            <a:r>
              <a:rPr lang="en-US" altLang="zh-CN" sz="2000" dirty="0"/>
              <a:t>          ` NPC_JUMP: 	NPC = {</a:t>
            </a:r>
            <a:r>
              <a:rPr lang="en-US" altLang="zh-CN" sz="2000" dirty="0" err="1"/>
              <a:t>tempPC</a:t>
            </a:r>
            <a:r>
              <a:rPr lang="en-US" altLang="zh-CN" sz="2000" dirty="0"/>
              <a:t>[29:26], IMM[25:0]};</a:t>
            </a:r>
          </a:p>
          <a:p>
            <a:pPr marL="0" indent="0">
              <a:lnSpc>
                <a:spcPts val="2000"/>
              </a:lnSpc>
              <a:buNone/>
            </a:pPr>
            <a:r>
              <a:rPr lang="en-US" altLang="zh-CN" sz="2000" dirty="0"/>
              <a:t>           `NPC_JR: 	NPC = </a:t>
            </a:r>
            <a:r>
              <a:rPr lang="en-US" altLang="zh-CN" sz="2000" dirty="0" err="1"/>
              <a:t>target_addr</a:t>
            </a:r>
            <a:r>
              <a:rPr lang="en-US" altLang="zh-CN" sz="2000" dirty="0"/>
              <a:t>[31:2] ;</a:t>
            </a:r>
          </a:p>
          <a:p>
            <a:pPr marL="0" indent="0">
              <a:lnSpc>
                <a:spcPts val="2000"/>
              </a:lnSpc>
              <a:buNone/>
            </a:pPr>
            <a:r>
              <a:rPr lang="en-US" altLang="zh-CN" sz="2000" dirty="0"/>
              <a:t>		</a:t>
            </a:r>
            <a:r>
              <a:rPr lang="en-US" altLang="zh-CN" sz="2000" dirty="0" err="1"/>
              <a:t>endcase</a:t>
            </a:r>
            <a:endParaRPr lang="en-US" altLang="zh-CN" sz="2000" dirty="0"/>
          </a:p>
          <a:p>
            <a:pPr marL="0" indent="0">
              <a:lnSpc>
                <a:spcPts val="2000"/>
              </a:lnSpc>
              <a:buNone/>
            </a:pPr>
            <a:r>
              <a:rPr lang="en-US" altLang="zh-CN" sz="2000" dirty="0"/>
              <a:t>	end</a:t>
            </a:r>
          </a:p>
          <a:p>
            <a:pPr marL="0" indent="0">
              <a:lnSpc>
                <a:spcPts val="2000"/>
              </a:lnSpc>
              <a:buNone/>
            </a:pPr>
            <a:r>
              <a:rPr lang="en-US" altLang="zh-CN" sz="2000" dirty="0" err="1"/>
              <a:t>endmodule</a:t>
            </a:r>
            <a:endParaRPr lang="en-US" altLang="zh-CN" sz="2000" dirty="0"/>
          </a:p>
          <a:p>
            <a:pPr marL="0" indent="0">
              <a:lnSpc>
                <a:spcPts val="2000"/>
              </a:lnSpc>
              <a:buNone/>
            </a:pPr>
            <a:endParaRPr lang="zh-CN" altLang="en-US" sz="2000" dirty="0"/>
          </a:p>
        </p:txBody>
      </p:sp>
      <p:sp>
        <p:nvSpPr>
          <p:cNvPr id="4" name="矩形 3">
            <a:extLst>
              <a:ext uri="{FF2B5EF4-FFF2-40B4-BE49-F238E27FC236}">
                <a16:creationId xmlns:a16="http://schemas.microsoft.com/office/drawing/2014/main" id="{959AEEA9-641B-47A7-AB59-26E809B9D1B0}"/>
              </a:ext>
            </a:extLst>
          </p:cNvPr>
          <p:cNvSpPr/>
          <p:nvPr/>
        </p:nvSpPr>
        <p:spPr>
          <a:xfrm>
            <a:off x="467544" y="4149080"/>
            <a:ext cx="8280920" cy="144016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4853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5" name="组合 334"/>
          <p:cNvGrpSpPr/>
          <p:nvPr/>
        </p:nvGrpSpPr>
        <p:grpSpPr>
          <a:xfrm>
            <a:off x="4693130" y="669384"/>
            <a:ext cx="4226928" cy="473951"/>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OP</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S</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err="1">
                  <a:ln>
                    <a:noFill/>
                  </a:ln>
                  <a:solidFill>
                    <a:sysClr val="window" lastClr="FFFFFF"/>
                  </a:solidFill>
                  <a:effectLst/>
                  <a:uLnTx/>
                  <a:uFillTx/>
                  <a:latin typeface="Calibri"/>
                  <a:ea typeface="宋体"/>
                  <a:cs typeface="+mn-cs"/>
                </a:rPr>
                <a:t>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d</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1" name="TextBox 17"/>
            <p:cNvSpPr txBox="1"/>
            <p:nvPr/>
          </p:nvSpPr>
          <p:spPr>
            <a:xfrm>
              <a:off x="1952624"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funct</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43" name="TextBox 22"/>
            <p:cNvSpPr txBox="1"/>
            <p:nvPr/>
          </p:nvSpPr>
          <p:spPr>
            <a:xfrm>
              <a:off x="2916239"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4" name="TextBox 23"/>
            <p:cNvSpPr txBox="1"/>
            <p:nvPr/>
          </p:nvSpPr>
          <p:spPr>
            <a:xfrm>
              <a:off x="3779838"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5" name="TextBox 24"/>
            <p:cNvSpPr txBox="1"/>
            <p:nvPr/>
          </p:nvSpPr>
          <p:spPr>
            <a:xfrm>
              <a:off x="4716463"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6" name="TextBox 25"/>
            <p:cNvSpPr txBox="1"/>
            <p:nvPr/>
          </p:nvSpPr>
          <p:spPr>
            <a:xfrm>
              <a:off x="5651502"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7" name="TextBox 26"/>
            <p:cNvSpPr txBox="1"/>
            <p:nvPr/>
          </p:nvSpPr>
          <p:spPr>
            <a:xfrm>
              <a:off x="6659563"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0000"/>
                  </a:solidFill>
                  <a:effectLst/>
                  <a:uLnTx/>
                  <a:uFillTx/>
                  <a:latin typeface="微软雅黑"/>
                  <a:ea typeface="微软雅黑"/>
                  <a:cs typeface="+mn-cs"/>
                </a:rPr>
                <a:t>R </a:t>
              </a:r>
              <a:r>
                <a:rPr kumimoji="0" lang="zh-CN" altLang="en-US" sz="1138" b="0" i="0" u="none" strike="noStrike" kern="0" cap="none" spc="0" normalizeH="0" baseline="0" noProof="0" dirty="0">
                  <a:ln>
                    <a:noFill/>
                  </a:ln>
                  <a:solidFill>
                    <a:srgbClr val="000000"/>
                  </a:solidFill>
                  <a:effectLst/>
                  <a:uLnTx/>
                  <a:uFillTx/>
                  <a:latin typeface="微软雅黑"/>
                  <a:ea typeface="微软雅黑"/>
                  <a:cs typeface="+mn-cs"/>
                </a:rPr>
                <a:t>型指令</a:t>
              </a:r>
            </a:p>
          </p:txBody>
        </p:sp>
      </p:grpSp>
      <p:sp>
        <p:nvSpPr>
          <p:cNvPr id="468" name="标题 467">
            <a:extLst>
              <a:ext uri="{FF2B5EF4-FFF2-40B4-BE49-F238E27FC236}">
                <a16:creationId xmlns:a16="http://schemas.microsoft.com/office/drawing/2014/main" id="{350E268F-0B3B-43E1-A8ED-2CDBB18F0834}"/>
              </a:ext>
            </a:extLst>
          </p:cNvPr>
          <p:cNvSpPr>
            <a:spLocks noGrp="1"/>
          </p:cNvSpPr>
          <p:nvPr>
            <p:ph type="title"/>
          </p:nvPr>
        </p:nvSpPr>
        <p:spPr>
          <a:xfrm>
            <a:off x="210103" y="183096"/>
            <a:ext cx="7886700" cy="617641"/>
          </a:xfrm>
        </p:spPr>
        <p:txBody>
          <a:bodyPr>
            <a:normAutofit fontScale="90000"/>
          </a:bodyPr>
          <a:lstStyle/>
          <a:p>
            <a:pPr lvl="0" defTabSz="914400">
              <a:lnSpc>
                <a:spcPct val="100000"/>
              </a:lnSpc>
              <a:spcBef>
                <a:spcPts val="0"/>
              </a:spcBef>
              <a:defRPr/>
            </a:pPr>
            <a:r>
              <a:rPr lang="en-US" altLang="zh-CN" sz="3600" kern="0" dirty="0">
                <a:latin typeface="Arial"/>
                <a:ea typeface="宋体"/>
                <a:cs typeface="+mn-cs"/>
              </a:rPr>
              <a:t>6.2.2</a:t>
            </a:r>
            <a:r>
              <a:rPr lang="zh-CN" altLang="en-US" sz="3600" kern="0" dirty="0">
                <a:latin typeface="Arial"/>
                <a:ea typeface="宋体"/>
                <a:cs typeface="+mn-cs"/>
              </a:rPr>
              <a:t>模型机主要功能部件</a:t>
            </a:r>
            <a:br>
              <a:rPr lang="zh-CN" altLang="en-US" sz="1800" b="0" kern="0" dirty="0">
                <a:solidFill>
                  <a:sysClr val="windowText" lastClr="000000"/>
                </a:solidFill>
                <a:latin typeface="Arial" panose="020B0604020202020204" pitchFamily="34" charset="0"/>
                <a:cs typeface="+mn-cs"/>
              </a:rPr>
            </a:br>
            <a:endParaRPr lang="zh-CN" altLang="en-US" dirty="0"/>
          </a:p>
        </p:txBody>
      </p:sp>
      <p:sp>
        <p:nvSpPr>
          <p:cNvPr id="469" name="文本框 468">
            <a:extLst>
              <a:ext uri="{FF2B5EF4-FFF2-40B4-BE49-F238E27FC236}">
                <a16:creationId xmlns:a16="http://schemas.microsoft.com/office/drawing/2014/main" id="{61482C50-EE1F-4DB5-99D7-EC8D243ABBE4}"/>
              </a:ext>
            </a:extLst>
          </p:cNvPr>
          <p:cNvSpPr txBox="1"/>
          <p:nvPr/>
        </p:nvSpPr>
        <p:spPr>
          <a:xfrm>
            <a:off x="355953" y="763217"/>
            <a:ext cx="3711991"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2.</a:t>
            </a:r>
            <a:r>
              <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rPr>
              <a:t> 指令译码器</a:t>
            </a:r>
          </a:p>
        </p:txBody>
      </p:sp>
      <p:sp>
        <p:nvSpPr>
          <p:cNvPr id="2" name="Rectangle 2">
            <a:extLst>
              <a:ext uri="{FF2B5EF4-FFF2-40B4-BE49-F238E27FC236}">
                <a16:creationId xmlns:a16="http://schemas.microsoft.com/office/drawing/2014/main" id="{7C258D2C-711D-4330-979A-3F6683A7658E}"/>
              </a:ext>
            </a:extLst>
          </p:cNvPr>
          <p:cNvSpPr>
            <a:spLocks noChangeArrowheads="1"/>
          </p:cNvSpPr>
          <p:nvPr/>
        </p:nvSpPr>
        <p:spPr bwMode="auto">
          <a:xfrm>
            <a:off x="1043608" y="177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aphicFrame>
        <p:nvGraphicFramePr>
          <p:cNvPr id="3" name="对象 2">
            <a:extLst>
              <a:ext uri="{FF2B5EF4-FFF2-40B4-BE49-F238E27FC236}">
                <a16:creationId xmlns:a16="http://schemas.microsoft.com/office/drawing/2014/main" id="{23F23400-CBBB-4660-9871-4A82B7C4FFC2}"/>
              </a:ext>
            </a:extLst>
          </p:cNvPr>
          <p:cNvGraphicFramePr>
            <a:graphicFrameLocks noChangeAspect="1"/>
          </p:cNvGraphicFramePr>
          <p:nvPr>
            <p:extLst>
              <p:ext uri="{D42A27DB-BD31-4B8C-83A1-F6EECF244321}">
                <p14:modId xmlns:p14="http://schemas.microsoft.com/office/powerpoint/2010/main" val="962606098"/>
              </p:ext>
            </p:extLst>
          </p:nvPr>
        </p:nvGraphicFramePr>
        <p:xfrm>
          <a:off x="-86046" y="1143335"/>
          <a:ext cx="8307980" cy="5379739"/>
        </p:xfrm>
        <a:graphic>
          <a:graphicData uri="http://schemas.openxmlformats.org/presentationml/2006/ole">
            <mc:AlternateContent xmlns:mc="http://schemas.openxmlformats.org/markup-compatibility/2006">
              <mc:Choice xmlns:v="urn:schemas-microsoft-com:vml" Requires="v">
                <p:oleObj spid="_x0000_s227412" name="Visio" r:id="rId3" imgW="6337005" imgH="4104993" progId="Visio.Drawing.11">
                  <p:embed/>
                </p:oleObj>
              </mc:Choice>
              <mc:Fallback>
                <p:oleObj name="Visio" r:id="rId3" imgW="6337005" imgH="4104993" progId="Visio.Drawing.11">
                  <p:embed/>
                  <p:pic>
                    <p:nvPicPr>
                      <p:cNvPr id="3" name="对象 2">
                        <a:extLst>
                          <a:ext uri="{FF2B5EF4-FFF2-40B4-BE49-F238E27FC236}">
                            <a16:creationId xmlns:a16="http://schemas.microsoft.com/office/drawing/2014/main" id="{23F23400-CBBB-4660-9871-4A82B7C4FFC2}"/>
                          </a:ext>
                        </a:extLst>
                      </p:cNvPr>
                      <p:cNvPicPr>
                        <a:picLocks noChangeAspect="1" noChangeArrowheads="1"/>
                      </p:cNvPicPr>
                      <p:nvPr/>
                    </p:nvPicPr>
                    <p:blipFill>
                      <a:blip r:embed="rId4"/>
                      <a:srcRect/>
                      <a:stretch>
                        <a:fillRect/>
                      </a:stretch>
                    </p:blipFill>
                    <p:spPr bwMode="auto">
                      <a:xfrm>
                        <a:off x="-86046" y="1143335"/>
                        <a:ext cx="8307980" cy="5379739"/>
                      </a:xfrm>
                      <a:prstGeom prst="rect">
                        <a:avLst/>
                      </a:prstGeom>
                      <a:noFill/>
                    </p:spPr>
                  </p:pic>
                </p:oleObj>
              </mc:Fallback>
            </mc:AlternateContent>
          </a:graphicData>
        </a:graphic>
      </p:graphicFrame>
      <p:sp>
        <p:nvSpPr>
          <p:cNvPr id="449" name="矩形 448">
            <a:extLst>
              <a:ext uri="{FF2B5EF4-FFF2-40B4-BE49-F238E27FC236}">
                <a16:creationId xmlns:a16="http://schemas.microsoft.com/office/drawing/2014/main" id="{ED5A02C0-9EA0-4D4A-A233-13015FBC8232}"/>
              </a:ext>
            </a:extLst>
          </p:cNvPr>
          <p:cNvSpPr/>
          <p:nvPr/>
        </p:nvSpPr>
        <p:spPr>
          <a:xfrm>
            <a:off x="2843808" y="3368135"/>
            <a:ext cx="936104" cy="1546983"/>
          </a:xfrm>
          <a:prstGeom prst="rect">
            <a:avLst/>
          </a:prstGeom>
          <a:solidFill>
            <a:schemeClr val="bg1">
              <a:alpha val="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noFill/>
              <a:effectLst/>
              <a:uLnTx/>
              <a:uFillTx/>
              <a:latin typeface="微软雅黑"/>
              <a:ea typeface="微软雅黑"/>
              <a:cs typeface="+mn-cs"/>
            </a:endParaRPr>
          </a:p>
        </p:txBody>
      </p:sp>
    </p:spTree>
    <p:extLst>
      <p:ext uri="{BB962C8B-B14F-4D97-AF65-F5344CB8AC3E}">
        <p14:creationId xmlns:p14="http://schemas.microsoft.com/office/powerpoint/2010/main" val="32923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wheel(1)">
                                      <p:cBhvr>
                                        <p:cTn id="7" dur="20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E98966-F8C6-4D3F-ACB8-6A074FAE0472}"/>
              </a:ext>
            </a:extLst>
          </p:cNvPr>
          <p:cNvSpPr>
            <a:spLocks noGrp="1"/>
          </p:cNvSpPr>
          <p:nvPr>
            <p:ph type="title"/>
          </p:nvPr>
        </p:nvSpPr>
        <p:spPr/>
        <p:txBody>
          <a:bodyPr/>
          <a:lstStyle/>
          <a:p>
            <a:r>
              <a:rPr lang="en-US" altLang="zh-CN" dirty="0"/>
              <a:t>6.2.2</a:t>
            </a:r>
            <a:r>
              <a:rPr lang="zh-CN" altLang="en-US" dirty="0"/>
              <a:t>模型机主要功能部件</a:t>
            </a:r>
          </a:p>
        </p:txBody>
      </p:sp>
      <p:sp>
        <p:nvSpPr>
          <p:cNvPr id="5" name="内容占位符 4">
            <a:extLst>
              <a:ext uri="{FF2B5EF4-FFF2-40B4-BE49-F238E27FC236}">
                <a16:creationId xmlns:a16="http://schemas.microsoft.com/office/drawing/2014/main" id="{A4EE6CBC-69B6-45EF-B1E9-86B7C6EB2042}"/>
              </a:ext>
            </a:extLst>
          </p:cNvPr>
          <p:cNvSpPr>
            <a:spLocks noGrp="1"/>
          </p:cNvSpPr>
          <p:nvPr>
            <p:ph idx="1"/>
          </p:nvPr>
        </p:nvSpPr>
        <p:spPr>
          <a:xfrm>
            <a:off x="107504" y="836712"/>
            <a:ext cx="8712968" cy="731837"/>
          </a:xfrm>
        </p:spPr>
        <p:txBody>
          <a:bodyPr/>
          <a:lstStyle/>
          <a:p>
            <a:r>
              <a:rPr lang="en-US" altLang="zh-CN" dirty="0"/>
              <a:t>2. </a:t>
            </a:r>
            <a:r>
              <a:rPr lang="zh-CN" altLang="en-US" dirty="0"/>
              <a:t>指令译码器</a:t>
            </a:r>
          </a:p>
          <a:p>
            <a:pPr marL="0" indent="0">
              <a:buNone/>
            </a:pPr>
            <a:endParaRPr lang="en-US" altLang="zh-CN" dirty="0"/>
          </a:p>
          <a:p>
            <a:endParaRPr lang="en-US" altLang="zh-CN" dirty="0"/>
          </a:p>
        </p:txBody>
      </p:sp>
      <p:graphicFrame>
        <p:nvGraphicFramePr>
          <p:cNvPr id="3" name="表格 2">
            <a:extLst>
              <a:ext uri="{FF2B5EF4-FFF2-40B4-BE49-F238E27FC236}">
                <a16:creationId xmlns:a16="http://schemas.microsoft.com/office/drawing/2014/main" id="{45B847BE-17BF-4CF2-8CFA-D307DDF53511}"/>
              </a:ext>
            </a:extLst>
          </p:cNvPr>
          <p:cNvGraphicFramePr>
            <a:graphicFrameLocks noGrp="1"/>
          </p:cNvGraphicFramePr>
          <p:nvPr>
            <p:extLst>
              <p:ext uri="{D42A27DB-BD31-4B8C-83A1-F6EECF244321}">
                <p14:modId xmlns:p14="http://schemas.microsoft.com/office/powerpoint/2010/main" val="2403081864"/>
              </p:ext>
            </p:extLst>
          </p:nvPr>
        </p:nvGraphicFramePr>
        <p:xfrm>
          <a:off x="3707904" y="1673424"/>
          <a:ext cx="5112568" cy="4607102"/>
        </p:xfrm>
        <a:graphic>
          <a:graphicData uri="http://schemas.openxmlformats.org/drawingml/2006/table">
            <a:tbl>
              <a:tblPr firstRow="1" firstCol="1" bandRow="1">
                <a:tableStyleId>{10A1B5D5-9B99-4C35-A422-299274C87663}</a:tableStyleId>
              </a:tblPr>
              <a:tblGrid>
                <a:gridCol w="1360738">
                  <a:extLst>
                    <a:ext uri="{9D8B030D-6E8A-4147-A177-3AD203B41FA5}">
                      <a16:colId xmlns:a16="http://schemas.microsoft.com/office/drawing/2014/main" val="1600794896"/>
                    </a:ext>
                  </a:extLst>
                </a:gridCol>
                <a:gridCol w="1023226">
                  <a:extLst>
                    <a:ext uri="{9D8B030D-6E8A-4147-A177-3AD203B41FA5}">
                      <a16:colId xmlns:a16="http://schemas.microsoft.com/office/drawing/2014/main" val="3281535736"/>
                    </a:ext>
                  </a:extLst>
                </a:gridCol>
                <a:gridCol w="818581">
                  <a:extLst>
                    <a:ext uri="{9D8B030D-6E8A-4147-A177-3AD203B41FA5}">
                      <a16:colId xmlns:a16="http://schemas.microsoft.com/office/drawing/2014/main" val="712021750"/>
                    </a:ext>
                  </a:extLst>
                </a:gridCol>
                <a:gridCol w="1910023">
                  <a:extLst>
                    <a:ext uri="{9D8B030D-6E8A-4147-A177-3AD203B41FA5}">
                      <a16:colId xmlns:a16="http://schemas.microsoft.com/office/drawing/2014/main" val="3217333658"/>
                    </a:ext>
                  </a:extLst>
                </a:gridCol>
              </a:tblGrid>
              <a:tr h="501038">
                <a:tc>
                  <a:txBody>
                    <a:bodyPr/>
                    <a:lstStyle/>
                    <a:p>
                      <a:pPr indent="266700" algn="just">
                        <a:spcAft>
                          <a:spcPts val="0"/>
                        </a:spcAft>
                      </a:pPr>
                      <a:r>
                        <a:rPr lang="zh-CN" sz="2000" kern="100" dirty="0">
                          <a:effectLst/>
                        </a:rPr>
                        <a:t>信号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位宽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方向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描述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7396507"/>
                  </a:ext>
                </a:extLst>
              </a:tr>
              <a:tr h="269181">
                <a:tc>
                  <a:txBody>
                    <a:bodyPr/>
                    <a:lstStyle/>
                    <a:p>
                      <a:pPr indent="1270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Instruction</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32</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位指令</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752183"/>
                  </a:ext>
                </a:extLst>
              </a:tr>
              <a:tr h="269181">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Op</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6</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O</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操作码</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3961037"/>
                  </a:ext>
                </a:extLst>
              </a:tr>
              <a:tr h="269181">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Funct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6</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O</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子功能码</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805159"/>
                  </a:ext>
                </a:extLst>
              </a:tr>
              <a:tr h="269181">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rs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O</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err="1">
                          <a:effectLst/>
                          <a:latin typeface="Calibri" panose="020F0502020204030204" pitchFamily="34" charset="0"/>
                          <a:ea typeface="宋体" panose="02010600030101010101" pitchFamily="2" charset="-122"/>
                          <a:cs typeface="Times New Roman" panose="02020603050405020304" pitchFamily="18" charset="0"/>
                        </a:rPr>
                        <a:t>rs</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寄存器</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663415"/>
                  </a:ext>
                </a:extLst>
              </a:tr>
              <a:tr h="751557">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rt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O</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rt</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寄存器</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921155"/>
                  </a:ext>
                </a:extLst>
              </a:tr>
              <a:tr h="807545">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rd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O</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err="1">
                          <a:effectLst/>
                          <a:latin typeface="Calibri" panose="020F0502020204030204" pitchFamily="34" charset="0"/>
                          <a:ea typeface="宋体" panose="02010600030101010101" pitchFamily="2" charset="-122"/>
                          <a:cs typeface="Times New Roman" panose="02020603050405020304" pitchFamily="18" charset="0"/>
                        </a:rPr>
                        <a:t>rd</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寄存器</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6067030"/>
                  </a:ext>
                </a:extLst>
              </a:tr>
              <a:tr h="269181">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IMM16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O</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16</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位立即数</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379343"/>
                  </a:ext>
                </a:extLst>
              </a:tr>
              <a:tr h="269181">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IMM26</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26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O</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26</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位转移地址</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549989"/>
                  </a:ext>
                </a:extLst>
              </a:tr>
            </a:tbl>
          </a:graphicData>
        </a:graphic>
      </p:graphicFrame>
      <p:pic>
        <p:nvPicPr>
          <p:cNvPr id="2" name="图片 1">
            <a:extLst>
              <a:ext uri="{FF2B5EF4-FFF2-40B4-BE49-F238E27FC236}">
                <a16:creationId xmlns:a16="http://schemas.microsoft.com/office/drawing/2014/main" id="{7ACB8C35-1F4F-4D3F-8720-0A8BBE83D229}"/>
              </a:ext>
            </a:extLst>
          </p:cNvPr>
          <p:cNvPicPr>
            <a:picLocks noChangeAspect="1"/>
          </p:cNvPicPr>
          <p:nvPr/>
        </p:nvPicPr>
        <p:blipFill>
          <a:blip r:embed="rId2"/>
          <a:stretch>
            <a:fillRect/>
          </a:stretch>
        </p:blipFill>
        <p:spPr>
          <a:xfrm>
            <a:off x="270813" y="2311427"/>
            <a:ext cx="2764012" cy="2349410"/>
          </a:xfrm>
          <a:prstGeom prst="rect">
            <a:avLst/>
          </a:prstGeom>
        </p:spPr>
      </p:pic>
    </p:spTree>
    <p:extLst>
      <p:ext uri="{BB962C8B-B14F-4D97-AF65-F5344CB8AC3E}">
        <p14:creationId xmlns:p14="http://schemas.microsoft.com/office/powerpoint/2010/main" val="377736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C5C67-8D77-4513-9FF6-1EF2ADE82983}"/>
              </a:ext>
            </a:extLst>
          </p:cNvPr>
          <p:cNvSpPr>
            <a:spLocks noGrp="1"/>
          </p:cNvSpPr>
          <p:nvPr>
            <p:ph type="title"/>
          </p:nvPr>
        </p:nvSpPr>
        <p:spPr/>
        <p:txBody>
          <a:bodyPr/>
          <a:lstStyle/>
          <a:p>
            <a:r>
              <a:rPr lang="en-US" altLang="zh-CN" dirty="0"/>
              <a:t>2. </a:t>
            </a:r>
            <a:r>
              <a:rPr lang="zh-CN" altLang="en-US" dirty="0"/>
              <a:t>指令译码器</a:t>
            </a:r>
          </a:p>
        </p:txBody>
      </p:sp>
      <p:sp>
        <p:nvSpPr>
          <p:cNvPr id="3" name="内容占位符 2">
            <a:extLst>
              <a:ext uri="{FF2B5EF4-FFF2-40B4-BE49-F238E27FC236}">
                <a16:creationId xmlns:a16="http://schemas.microsoft.com/office/drawing/2014/main" id="{9728E3DC-40B3-4532-A3F4-87132D4E4C05}"/>
              </a:ext>
            </a:extLst>
          </p:cNvPr>
          <p:cNvSpPr>
            <a:spLocks noGrp="1"/>
          </p:cNvSpPr>
          <p:nvPr>
            <p:ph idx="1"/>
          </p:nvPr>
        </p:nvSpPr>
        <p:spPr>
          <a:xfrm>
            <a:off x="215516" y="980728"/>
            <a:ext cx="8676964" cy="5616623"/>
          </a:xfrm>
        </p:spPr>
        <p:style>
          <a:lnRef idx="2">
            <a:schemeClr val="accent6"/>
          </a:lnRef>
          <a:fillRef idx="1">
            <a:schemeClr val="lt1"/>
          </a:fillRef>
          <a:effectRef idx="0">
            <a:schemeClr val="accent6"/>
          </a:effectRef>
          <a:fontRef idx="minor">
            <a:schemeClr val="dk1"/>
          </a:fontRef>
        </p:style>
        <p:txBody>
          <a:bodyPr/>
          <a:lstStyle/>
          <a:p>
            <a:pPr marL="0" indent="0">
              <a:lnSpc>
                <a:spcPts val="2000"/>
              </a:lnSpc>
              <a:buNone/>
            </a:pPr>
            <a:r>
              <a:rPr lang="en-US" altLang="zh-CN" sz="2400" dirty="0"/>
              <a:t>module ID(instruction, op, </a:t>
            </a:r>
            <a:r>
              <a:rPr lang="en-US" altLang="zh-CN" sz="2400" dirty="0" err="1"/>
              <a:t>rs</a:t>
            </a:r>
            <a:r>
              <a:rPr lang="en-US" altLang="zh-CN" sz="2400" dirty="0"/>
              <a:t>, rt, </a:t>
            </a:r>
            <a:r>
              <a:rPr lang="en-US" altLang="zh-CN" sz="2400" dirty="0" err="1"/>
              <a:t>rd</a:t>
            </a:r>
            <a:r>
              <a:rPr lang="en-US" altLang="zh-CN" sz="2400" dirty="0"/>
              <a:t>, </a:t>
            </a:r>
            <a:r>
              <a:rPr lang="en-US" altLang="zh-CN" sz="2400" dirty="0" err="1"/>
              <a:t>funct</a:t>
            </a:r>
            <a:r>
              <a:rPr lang="en-US" altLang="zh-CN" sz="2400" dirty="0"/>
              <a:t>, IMM16, IMM26);</a:t>
            </a:r>
          </a:p>
          <a:p>
            <a:pPr marL="0" indent="0">
              <a:lnSpc>
                <a:spcPts val="2000"/>
              </a:lnSpc>
              <a:buNone/>
            </a:pPr>
            <a:r>
              <a:rPr lang="en-US" altLang="zh-CN" sz="2400" dirty="0"/>
              <a:t>	input[31:0] instruction;</a:t>
            </a:r>
          </a:p>
          <a:p>
            <a:pPr marL="0" indent="0">
              <a:lnSpc>
                <a:spcPts val="2000"/>
              </a:lnSpc>
              <a:buNone/>
            </a:pPr>
            <a:r>
              <a:rPr lang="en-US" altLang="zh-CN" sz="2400" dirty="0"/>
              <a:t>	output[5:0] </a:t>
            </a:r>
            <a:r>
              <a:rPr lang="en-US" altLang="zh-CN" sz="2400" dirty="0" err="1"/>
              <a:t>op,funct</a:t>
            </a:r>
            <a:r>
              <a:rPr lang="en-US" altLang="zh-CN" sz="2400" dirty="0"/>
              <a:t>;</a:t>
            </a:r>
          </a:p>
          <a:p>
            <a:pPr marL="0" indent="0">
              <a:lnSpc>
                <a:spcPts val="2000"/>
              </a:lnSpc>
              <a:buNone/>
            </a:pPr>
            <a:r>
              <a:rPr lang="en-US" altLang="zh-CN" sz="2400" dirty="0"/>
              <a:t>	output[4:0] </a:t>
            </a:r>
            <a:r>
              <a:rPr lang="en-US" altLang="zh-CN" sz="2400" dirty="0" err="1"/>
              <a:t>rs,rt,rd</a:t>
            </a:r>
            <a:r>
              <a:rPr lang="en-US" altLang="zh-CN" sz="2400" dirty="0"/>
              <a:t>;</a:t>
            </a:r>
          </a:p>
          <a:p>
            <a:pPr marL="0" indent="0">
              <a:lnSpc>
                <a:spcPts val="2000"/>
              </a:lnSpc>
              <a:buNone/>
            </a:pPr>
            <a:r>
              <a:rPr lang="en-US" altLang="zh-CN" sz="2400" dirty="0"/>
              <a:t>	output[15:0] IMM16;</a:t>
            </a:r>
          </a:p>
          <a:p>
            <a:pPr marL="0" indent="0">
              <a:lnSpc>
                <a:spcPts val="2000"/>
              </a:lnSpc>
              <a:buNone/>
            </a:pPr>
            <a:r>
              <a:rPr lang="en-US" altLang="zh-CN" sz="2400" dirty="0"/>
              <a:t>	output[25:0] IMM26;</a:t>
            </a:r>
          </a:p>
          <a:p>
            <a:pPr marL="0" indent="0">
              <a:lnSpc>
                <a:spcPts val="2000"/>
              </a:lnSpc>
              <a:buNone/>
            </a:pPr>
            <a:r>
              <a:rPr lang="en-US" altLang="zh-CN" sz="2400" dirty="0"/>
              <a:t>	</a:t>
            </a:r>
          </a:p>
          <a:p>
            <a:pPr marL="0" indent="0">
              <a:lnSpc>
                <a:spcPts val="2000"/>
              </a:lnSpc>
              <a:buNone/>
            </a:pPr>
            <a:r>
              <a:rPr lang="en-US" altLang="zh-CN" sz="2400" dirty="0"/>
              <a:t>	assign  op    = instruction[31:26];</a:t>
            </a:r>
          </a:p>
          <a:p>
            <a:pPr marL="0" indent="0">
              <a:lnSpc>
                <a:spcPts val="2000"/>
              </a:lnSpc>
              <a:buNone/>
            </a:pPr>
            <a:r>
              <a:rPr lang="en-US" altLang="zh-CN" sz="2400" dirty="0"/>
              <a:t>	assign  </a:t>
            </a:r>
            <a:r>
              <a:rPr lang="en-US" altLang="zh-CN" sz="2400" dirty="0" err="1"/>
              <a:t>funct</a:t>
            </a:r>
            <a:r>
              <a:rPr lang="en-US" altLang="zh-CN" sz="2400" dirty="0"/>
              <a:t> = instruction[5:0];</a:t>
            </a:r>
          </a:p>
          <a:p>
            <a:pPr marL="0" indent="0">
              <a:lnSpc>
                <a:spcPts val="2000"/>
              </a:lnSpc>
              <a:buNone/>
            </a:pPr>
            <a:r>
              <a:rPr lang="en-US" altLang="zh-CN" sz="2400" dirty="0"/>
              <a:t>	assign  </a:t>
            </a:r>
            <a:r>
              <a:rPr lang="en-US" altLang="zh-CN" sz="2400" dirty="0" err="1"/>
              <a:t>rs</a:t>
            </a:r>
            <a:r>
              <a:rPr lang="en-US" altLang="zh-CN" sz="2400" dirty="0"/>
              <a:t> 	 = instruction[25:21];</a:t>
            </a:r>
          </a:p>
          <a:p>
            <a:pPr marL="0" indent="0">
              <a:lnSpc>
                <a:spcPts val="2000"/>
              </a:lnSpc>
              <a:buNone/>
            </a:pPr>
            <a:r>
              <a:rPr lang="en-US" altLang="zh-CN" sz="2400" dirty="0"/>
              <a:t>	assign  rt	 = instruction[20:16];</a:t>
            </a:r>
          </a:p>
          <a:p>
            <a:pPr marL="0" indent="0">
              <a:lnSpc>
                <a:spcPts val="2000"/>
              </a:lnSpc>
              <a:buNone/>
            </a:pPr>
            <a:r>
              <a:rPr lang="en-US" altLang="zh-CN" sz="2400" dirty="0"/>
              <a:t>	assign  </a:t>
            </a:r>
            <a:r>
              <a:rPr lang="en-US" altLang="zh-CN" sz="2400" dirty="0" err="1"/>
              <a:t>rd</a:t>
            </a:r>
            <a:r>
              <a:rPr lang="en-US" altLang="zh-CN" sz="2400" dirty="0"/>
              <a:t>    = instruction[15:11];</a:t>
            </a:r>
          </a:p>
          <a:p>
            <a:pPr marL="0" indent="0">
              <a:lnSpc>
                <a:spcPts val="2000"/>
              </a:lnSpc>
              <a:buNone/>
            </a:pPr>
            <a:r>
              <a:rPr lang="en-US" altLang="zh-CN" sz="2400" dirty="0"/>
              <a:t>	assign  IMM16 = instruction[15:0];</a:t>
            </a:r>
          </a:p>
          <a:p>
            <a:pPr marL="0" indent="0">
              <a:lnSpc>
                <a:spcPts val="2000"/>
              </a:lnSpc>
              <a:buNone/>
            </a:pPr>
            <a:r>
              <a:rPr lang="en-US" altLang="zh-CN" sz="2400" dirty="0"/>
              <a:t>	assign  IMM26 = instruction[25:0];</a:t>
            </a:r>
          </a:p>
          <a:p>
            <a:pPr marL="0" indent="0">
              <a:lnSpc>
                <a:spcPts val="2000"/>
              </a:lnSpc>
              <a:buNone/>
            </a:pPr>
            <a:r>
              <a:rPr lang="en-US" altLang="zh-CN" sz="2400" dirty="0"/>
              <a:t>	</a:t>
            </a:r>
          </a:p>
          <a:p>
            <a:pPr marL="0" indent="0">
              <a:lnSpc>
                <a:spcPts val="2000"/>
              </a:lnSpc>
              <a:buNone/>
            </a:pPr>
            <a:r>
              <a:rPr lang="en-US" altLang="zh-CN" sz="2400" dirty="0" err="1"/>
              <a:t>endmodule</a:t>
            </a:r>
            <a:endParaRPr lang="zh-CN" altLang="en-US" sz="2400" dirty="0"/>
          </a:p>
        </p:txBody>
      </p:sp>
      <p:sp>
        <p:nvSpPr>
          <p:cNvPr id="4" name="矩形 3">
            <a:extLst>
              <a:ext uri="{FF2B5EF4-FFF2-40B4-BE49-F238E27FC236}">
                <a16:creationId xmlns:a16="http://schemas.microsoft.com/office/drawing/2014/main" id="{959AEEA9-641B-47A7-AB59-26E809B9D1B0}"/>
              </a:ext>
            </a:extLst>
          </p:cNvPr>
          <p:cNvSpPr/>
          <p:nvPr/>
        </p:nvSpPr>
        <p:spPr>
          <a:xfrm>
            <a:off x="755576" y="3212976"/>
            <a:ext cx="5760640" cy="2448272"/>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57642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B6BB7C8-AE35-4AA2-AE37-77DA19E5FFC3}"/>
              </a:ext>
            </a:extLst>
          </p:cNvPr>
          <p:cNvSpPr>
            <a:spLocks noGrp="1"/>
          </p:cNvSpPr>
          <p:nvPr>
            <p:ph type="title"/>
          </p:nvPr>
        </p:nvSpPr>
        <p:spPr>
          <a:xfrm>
            <a:off x="79391" y="851717"/>
            <a:ext cx="7812360" cy="731837"/>
          </a:xfrm>
        </p:spPr>
        <p:txBody>
          <a:bodyPr/>
          <a:lstStyle/>
          <a:p>
            <a:r>
              <a:rPr lang="zh-CN" altLang="en-US" sz="2800" b="1" dirty="0">
                <a:solidFill>
                  <a:schemeClr val="tx1"/>
                </a:solidFill>
              </a:rPr>
              <a:t> </a:t>
            </a:r>
            <a:r>
              <a:rPr lang="en-US" altLang="zh-CN" sz="2800" b="1" dirty="0">
                <a:solidFill>
                  <a:schemeClr val="tx1"/>
                </a:solidFill>
              </a:rPr>
              <a:t>1.</a:t>
            </a:r>
            <a:r>
              <a:rPr lang="zh-CN" altLang="en-US" sz="2800" b="1" dirty="0">
                <a:solidFill>
                  <a:schemeClr val="tx1"/>
                </a:solidFill>
                <a:latin typeface="+mn-ea"/>
                <a:ea typeface="+mn-ea"/>
              </a:rPr>
              <a:t>单总线系统的计算机</a:t>
            </a:r>
          </a:p>
        </p:txBody>
      </p:sp>
      <p:sp>
        <p:nvSpPr>
          <p:cNvPr id="6" name="Rectangle 2">
            <a:extLst>
              <a:ext uri="{FF2B5EF4-FFF2-40B4-BE49-F238E27FC236}">
                <a16:creationId xmlns:a16="http://schemas.microsoft.com/office/drawing/2014/main" id="{BB1A52A9-69EE-4C87-9ABC-E066532F2158}"/>
              </a:ext>
            </a:extLst>
          </p:cNvPr>
          <p:cNvSpPr>
            <a:spLocks noChangeArrowheads="1"/>
          </p:cNvSpPr>
          <p:nvPr/>
        </p:nvSpPr>
        <p:spPr bwMode="auto">
          <a:xfrm>
            <a:off x="323528" y="122713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2D7A1D29-77FF-4E68-BF58-AE42D98BA453}"/>
              </a:ext>
            </a:extLst>
          </p:cNvPr>
          <p:cNvGraphicFramePr>
            <a:graphicFrameLocks noChangeAspect="1"/>
          </p:cNvGraphicFramePr>
          <p:nvPr>
            <p:extLst>
              <p:ext uri="{D42A27DB-BD31-4B8C-83A1-F6EECF244321}">
                <p14:modId xmlns:p14="http://schemas.microsoft.com/office/powerpoint/2010/main" val="4100702583"/>
              </p:ext>
            </p:extLst>
          </p:nvPr>
        </p:nvGraphicFramePr>
        <p:xfrm>
          <a:off x="99298" y="1939970"/>
          <a:ext cx="8579119" cy="4146077"/>
        </p:xfrm>
        <a:graphic>
          <a:graphicData uri="http://schemas.openxmlformats.org/presentationml/2006/ole">
            <mc:AlternateContent xmlns:mc="http://schemas.openxmlformats.org/markup-compatibility/2006">
              <mc:Choice xmlns:v="urn:schemas-microsoft-com:vml" Requires="v">
                <p:oleObj spid="_x0000_s172140" name="Visio" r:id="rId3" imgW="4540953" imgH="2197261" progId="Visio.Drawing.11">
                  <p:embed/>
                </p:oleObj>
              </mc:Choice>
              <mc:Fallback>
                <p:oleObj name="Visio" r:id="rId3" imgW="4540953" imgH="2197261" progId="Visio.Drawing.11">
                  <p:embed/>
                  <p:pic>
                    <p:nvPicPr>
                      <p:cNvPr id="0" name="Object 1"/>
                      <p:cNvPicPr>
                        <a:picLocks noChangeAspect="1" noChangeArrowheads="1"/>
                      </p:cNvPicPr>
                      <p:nvPr/>
                    </p:nvPicPr>
                    <p:blipFill>
                      <a:blip r:embed="rId4"/>
                      <a:srcRect/>
                      <a:stretch>
                        <a:fillRect/>
                      </a:stretch>
                    </p:blipFill>
                    <p:spPr bwMode="auto">
                      <a:xfrm>
                        <a:off x="99298" y="1939970"/>
                        <a:ext cx="8579119" cy="4146077"/>
                      </a:xfrm>
                      <a:prstGeom prst="rect">
                        <a:avLst/>
                      </a:prstGeom>
                      <a:noFill/>
                    </p:spPr>
                  </p:pic>
                </p:oleObj>
              </mc:Fallback>
            </mc:AlternateContent>
          </a:graphicData>
        </a:graphic>
      </p:graphicFrame>
      <p:sp>
        <p:nvSpPr>
          <p:cNvPr id="8" name="Rectangle 2">
            <a:extLst>
              <a:ext uri="{FF2B5EF4-FFF2-40B4-BE49-F238E27FC236}">
                <a16:creationId xmlns:a16="http://schemas.microsoft.com/office/drawing/2014/main" id="{9F5C25DB-69C6-42E2-9864-E5646806FF94}"/>
              </a:ext>
            </a:extLst>
          </p:cNvPr>
          <p:cNvSpPr txBox="1">
            <a:spLocks noChangeArrowheads="1"/>
          </p:cNvSpPr>
          <p:nvPr/>
        </p:nvSpPr>
        <p:spPr bwMode="auto">
          <a:xfrm>
            <a:off x="107504" y="21486"/>
            <a:ext cx="781236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r>
              <a:rPr lang="en-US" altLang="zh-CN" b="1" kern="0"/>
              <a:t>6.1.2 CPU</a:t>
            </a:r>
            <a:r>
              <a:rPr lang="zh-CN" altLang="en-US" b="1" kern="0"/>
              <a:t>的内部结构</a:t>
            </a:r>
            <a:endParaRPr lang="zh-CN" altLang="en-US" b="1" kern="0" dirty="0"/>
          </a:p>
        </p:txBody>
      </p:sp>
    </p:spTree>
    <p:extLst>
      <p:ext uri="{BB962C8B-B14F-4D97-AF65-F5344CB8AC3E}">
        <p14:creationId xmlns:p14="http://schemas.microsoft.com/office/powerpoint/2010/main" val="3575790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5" name="组合 334"/>
          <p:cNvGrpSpPr/>
          <p:nvPr/>
        </p:nvGrpSpPr>
        <p:grpSpPr>
          <a:xfrm>
            <a:off x="4693130" y="669384"/>
            <a:ext cx="4226928" cy="473951"/>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OP</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S</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err="1">
                  <a:ln>
                    <a:noFill/>
                  </a:ln>
                  <a:solidFill>
                    <a:sysClr val="window" lastClr="FFFFFF"/>
                  </a:solidFill>
                  <a:effectLst/>
                  <a:uLnTx/>
                  <a:uFillTx/>
                  <a:latin typeface="Calibri"/>
                  <a:ea typeface="宋体"/>
                  <a:cs typeface="+mn-cs"/>
                </a:rPr>
                <a:t>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d</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1" name="TextBox 17"/>
            <p:cNvSpPr txBox="1"/>
            <p:nvPr/>
          </p:nvSpPr>
          <p:spPr>
            <a:xfrm>
              <a:off x="1952624"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funct</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43" name="TextBox 22"/>
            <p:cNvSpPr txBox="1"/>
            <p:nvPr/>
          </p:nvSpPr>
          <p:spPr>
            <a:xfrm>
              <a:off x="2916239"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4" name="TextBox 23"/>
            <p:cNvSpPr txBox="1"/>
            <p:nvPr/>
          </p:nvSpPr>
          <p:spPr>
            <a:xfrm>
              <a:off x="3779838"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5" name="TextBox 24"/>
            <p:cNvSpPr txBox="1"/>
            <p:nvPr/>
          </p:nvSpPr>
          <p:spPr>
            <a:xfrm>
              <a:off x="4716463"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6" name="TextBox 25"/>
            <p:cNvSpPr txBox="1"/>
            <p:nvPr/>
          </p:nvSpPr>
          <p:spPr>
            <a:xfrm>
              <a:off x="5651502"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7" name="TextBox 26"/>
            <p:cNvSpPr txBox="1"/>
            <p:nvPr/>
          </p:nvSpPr>
          <p:spPr>
            <a:xfrm>
              <a:off x="6659563"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0000"/>
                  </a:solidFill>
                  <a:effectLst/>
                  <a:uLnTx/>
                  <a:uFillTx/>
                  <a:latin typeface="微软雅黑"/>
                  <a:ea typeface="微软雅黑"/>
                  <a:cs typeface="+mn-cs"/>
                </a:rPr>
                <a:t>R </a:t>
              </a:r>
              <a:r>
                <a:rPr kumimoji="0" lang="zh-CN" altLang="en-US" sz="1138" b="0" i="0" u="none" strike="noStrike" kern="0" cap="none" spc="0" normalizeH="0" baseline="0" noProof="0" dirty="0">
                  <a:ln>
                    <a:noFill/>
                  </a:ln>
                  <a:solidFill>
                    <a:srgbClr val="000000"/>
                  </a:solidFill>
                  <a:effectLst/>
                  <a:uLnTx/>
                  <a:uFillTx/>
                  <a:latin typeface="微软雅黑"/>
                  <a:ea typeface="微软雅黑"/>
                  <a:cs typeface="+mn-cs"/>
                </a:rPr>
                <a:t>型指令</a:t>
              </a:r>
            </a:p>
          </p:txBody>
        </p:sp>
      </p:grpSp>
      <p:sp>
        <p:nvSpPr>
          <p:cNvPr id="468" name="标题 467">
            <a:extLst>
              <a:ext uri="{FF2B5EF4-FFF2-40B4-BE49-F238E27FC236}">
                <a16:creationId xmlns:a16="http://schemas.microsoft.com/office/drawing/2014/main" id="{350E268F-0B3B-43E1-A8ED-2CDBB18F0834}"/>
              </a:ext>
            </a:extLst>
          </p:cNvPr>
          <p:cNvSpPr>
            <a:spLocks noGrp="1"/>
          </p:cNvSpPr>
          <p:nvPr>
            <p:ph type="title"/>
          </p:nvPr>
        </p:nvSpPr>
        <p:spPr>
          <a:xfrm>
            <a:off x="210103" y="183096"/>
            <a:ext cx="7886700" cy="617641"/>
          </a:xfrm>
        </p:spPr>
        <p:txBody>
          <a:bodyPr>
            <a:normAutofit fontScale="90000"/>
          </a:bodyPr>
          <a:lstStyle/>
          <a:p>
            <a:pPr lvl="0" defTabSz="914400">
              <a:lnSpc>
                <a:spcPct val="100000"/>
              </a:lnSpc>
              <a:spcBef>
                <a:spcPts val="0"/>
              </a:spcBef>
              <a:defRPr/>
            </a:pPr>
            <a:r>
              <a:rPr lang="en-US" altLang="zh-CN" sz="3600" kern="0" dirty="0">
                <a:latin typeface="Arial"/>
                <a:ea typeface="宋体"/>
                <a:cs typeface="+mn-cs"/>
              </a:rPr>
              <a:t>6.2.2</a:t>
            </a:r>
            <a:r>
              <a:rPr lang="zh-CN" altLang="en-US" sz="3600" kern="0" dirty="0">
                <a:latin typeface="Arial"/>
                <a:ea typeface="宋体"/>
                <a:cs typeface="+mn-cs"/>
              </a:rPr>
              <a:t>模型机主要功能部件</a:t>
            </a:r>
            <a:br>
              <a:rPr lang="zh-CN" altLang="en-US" sz="1800" b="0" kern="0" dirty="0">
                <a:solidFill>
                  <a:sysClr val="windowText" lastClr="000000"/>
                </a:solidFill>
                <a:latin typeface="Arial" panose="020B0604020202020204" pitchFamily="34" charset="0"/>
                <a:cs typeface="+mn-cs"/>
              </a:rPr>
            </a:br>
            <a:endParaRPr lang="zh-CN" altLang="en-US" dirty="0"/>
          </a:p>
        </p:txBody>
      </p:sp>
      <p:sp>
        <p:nvSpPr>
          <p:cNvPr id="469" name="文本框 468">
            <a:extLst>
              <a:ext uri="{FF2B5EF4-FFF2-40B4-BE49-F238E27FC236}">
                <a16:creationId xmlns:a16="http://schemas.microsoft.com/office/drawing/2014/main" id="{61482C50-EE1F-4DB5-99D7-EC8D243ABBE4}"/>
              </a:ext>
            </a:extLst>
          </p:cNvPr>
          <p:cNvSpPr txBox="1"/>
          <p:nvPr/>
        </p:nvSpPr>
        <p:spPr>
          <a:xfrm>
            <a:off x="355953" y="763217"/>
            <a:ext cx="2371503"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800" dirty="0">
                <a:solidFill>
                  <a:prstClr val="white"/>
                </a:solidFill>
                <a:latin typeface="微软雅黑"/>
                <a:ea typeface="微软雅黑"/>
              </a:rPr>
              <a:t>3.</a:t>
            </a:r>
            <a:r>
              <a:rPr lang="zh-CN" altLang="en-US" sz="2800" dirty="0">
                <a:solidFill>
                  <a:prstClr val="white"/>
                </a:solidFill>
                <a:latin typeface="微软雅黑"/>
                <a:ea typeface="微软雅黑"/>
              </a:rPr>
              <a:t>寄存器组</a:t>
            </a:r>
            <a:r>
              <a:rPr lang="en-US" altLang="zh-CN" sz="2800" dirty="0">
                <a:solidFill>
                  <a:prstClr val="white"/>
                </a:solidFill>
                <a:latin typeface="微软雅黑"/>
                <a:ea typeface="微软雅黑"/>
              </a:rPr>
              <a:t>RF</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 name="Rectangle 2">
            <a:extLst>
              <a:ext uri="{FF2B5EF4-FFF2-40B4-BE49-F238E27FC236}">
                <a16:creationId xmlns:a16="http://schemas.microsoft.com/office/drawing/2014/main" id="{7C258D2C-711D-4330-979A-3F6683A7658E}"/>
              </a:ext>
            </a:extLst>
          </p:cNvPr>
          <p:cNvSpPr>
            <a:spLocks noChangeArrowheads="1"/>
          </p:cNvSpPr>
          <p:nvPr/>
        </p:nvSpPr>
        <p:spPr bwMode="auto">
          <a:xfrm>
            <a:off x="1043608" y="177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aphicFrame>
        <p:nvGraphicFramePr>
          <p:cNvPr id="3" name="对象 2">
            <a:extLst>
              <a:ext uri="{FF2B5EF4-FFF2-40B4-BE49-F238E27FC236}">
                <a16:creationId xmlns:a16="http://schemas.microsoft.com/office/drawing/2014/main" id="{23F23400-CBBB-4660-9871-4A82B7C4FFC2}"/>
              </a:ext>
            </a:extLst>
          </p:cNvPr>
          <p:cNvGraphicFramePr>
            <a:graphicFrameLocks noChangeAspect="1"/>
          </p:cNvGraphicFramePr>
          <p:nvPr>
            <p:extLst/>
          </p:nvPr>
        </p:nvGraphicFramePr>
        <p:xfrm>
          <a:off x="-86046" y="1143335"/>
          <a:ext cx="8307980" cy="5379739"/>
        </p:xfrm>
        <a:graphic>
          <a:graphicData uri="http://schemas.openxmlformats.org/presentationml/2006/ole">
            <mc:AlternateContent xmlns:mc="http://schemas.openxmlformats.org/markup-compatibility/2006">
              <mc:Choice xmlns:v="urn:schemas-microsoft-com:vml" Requires="v">
                <p:oleObj spid="_x0000_s228431" name="Visio" r:id="rId3" imgW="6337005" imgH="4104993" progId="Visio.Drawing.11">
                  <p:embed/>
                </p:oleObj>
              </mc:Choice>
              <mc:Fallback>
                <p:oleObj name="Visio" r:id="rId3" imgW="6337005" imgH="4104993" progId="Visio.Drawing.11">
                  <p:embed/>
                  <p:pic>
                    <p:nvPicPr>
                      <p:cNvPr id="3" name="对象 2">
                        <a:extLst>
                          <a:ext uri="{FF2B5EF4-FFF2-40B4-BE49-F238E27FC236}">
                            <a16:creationId xmlns:a16="http://schemas.microsoft.com/office/drawing/2014/main" id="{23F23400-CBBB-4660-9871-4A82B7C4FFC2}"/>
                          </a:ext>
                        </a:extLst>
                      </p:cNvPr>
                      <p:cNvPicPr>
                        <a:picLocks noChangeAspect="1" noChangeArrowheads="1"/>
                      </p:cNvPicPr>
                      <p:nvPr/>
                    </p:nvPicPr>
                    <p:blipFill>
                      <a:blip r:embed="rId4"/>
                      <a:srcRect/>
                      <a:stretch>
                        <a:fillRect/>
                      </a:stretch>
                    </p:blipFill>
                    <p:spPr bwMode="auto">
                      <a:xfrm>
                        <a:off x="-86046" y="1143335"/>
                        <a:ext cx="8307980" cy="5379739"/>
                      </a:xfrm>
                      <a:prstGeom prst="rect">
                        <a:avLst/>
                      </a:prstGeom>
                      <a:noFill/>
                    </p:spPr>
                  </p:pic>
                </p:oleObj>
              </mc:Fallback>
            </mc:AlternateContent>
          </a:graphicData>
        </a:graphic>
      </p:graphicFrame>
      <p:sp>
        <p:nvSpPr>
          <p:cNvPr id="449" name="矩形 448">
            <a:extLst>
              <a:ext uri="{FF2B5EF4-FFF2-40B4-BE49-F238E27FC236}">
                <a16:creationId xmlns:a16="http://schemas.microsoft.com/office/drawing/2014/main" id="{ED5A02C0-9EA0-4D4A-A233-13015FBC8232}"/>
              </a:ext>
            </a:extLst>
          </p:cNvPr>
          <p:cNvSpPr/>
          <p:nvPr/>
        </p:nvSpPr>
        <p:spPr>
          <a:xfrm>
            <a:off x="3851920" y="3415406"/>
            <a:ext cx="1296144" cy="1402967"/>
          </a:xfrm>
          <a:prstGeom prst="rect">
            <a:avLst/>
          </a:prstGeom>
          <a:solidFill>
            <a:schemeClr val="bg1">
              <a:alpha val="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noFill/>
              <a:effectLst/>
              <a:uLnTx/>
              <a:uFillTx/>
              <a:latin typeface="微软雅黑"/>
              <a:ea typeface="微软雅黑"/>
              <a:cs typeface="+mn-cs"/>
            </a:endParaRPr>
          </a:p>
        </p:txBody>
      </p:sp>
    </p:spTree>
    <p:extLst>
      <p:ext uri="{BB962C8B-B14F-4D97-AF65-F5344CB8AC3E}">
        <p14:creationId xmlns:p14="http://schemas.microsoft.com/office/powerpoint/2010/main" val="33977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wheel(1)">
                                      <p:cBhvr>
                                        <p:cTn id="7" dur="20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E98966-F8C6-4D3F-ACB8-6A074FAE0472}"/>
              </a:ext>
            </a:extLst>
          </p:cNvPr>
          <p:cNvSpPr>
            <a:spLocks noGrp="1"/>
          </p:cNvSpPr>
          <p:nvPr>
            <p:ph type="title"/>
          </p:nvPr>
        </p:nvSpPr>
        <p:spPr/>
        <p:txBody>
          <a:bodyPr/>
          <a:lstStyle/>
          <a:p>
            <a:r>
              <a:rPr lang="en-US" altLang="zh-CN" dirty="0"/>
              <a:t>6.2.2</a:t>
            </a:r>
            <a:r>
              <a:rPr lang="zh-CN" altLang="en-US" dirty="0"/>
              <a:t>模型机主要功能部件</a:t>
            </a:r>
          </a:p>
        </p:txBody>
      </p:sp>
      <p:sp>
        <p:nvSpPr>
          <p:cNvPr id="5" name="内容占位符 4">
            <a:extLst>
              <a:ext uri="{FF2B5EF4-FFF2-40B4-BE49-F238E27FC236}">
                <a16:creationId xmlns:a16="http://schemas.microsoft.com/office/drawing/2014/main" id="{A4EE6CBC-69B6-45EF-B1E9-86B7C6EB2042}"/>
              </a:ext>
            </a:extLst>
          </p:cNvPr>
          <p:cNvSpPr>
            <a:spLocks noGrp="1"/>
          </p:cNvSpPr>
          <p:nvPr>
            <p:ph idx="1"/>
          </p:nvPr>
        </p:nvSpPr>
        <p:spPr>
          <a:xfrm>
            <a:off x="107504" y="836712"/>
            <a:ext cx="8712968" cy="731837"/>
          </a:xfrm>
        </p:spPr>
        <p:txBody>
          <a:bodyPr/>
          <a:lstStyle/>
          <a:p>
            <a:r>
              <a:rPr lang="en-US" altLang="zh-CN" dirty="0"/>
              <a:t>3.</a:t>
            </a:r>
            <a:r>
              <a:rPr lang="zh-CN" altLang="en-US" dirty="0"/>
              <a:t>寄存器组</a:t>
            </a:r>
            <a:r>
              <a:rPr lang="en-US" altLang="zh-CN" dirty="0"/>
              <a:t>RF</a:t>
            </a:r>
          </a:p>
          <a:p>
            <a:pPr marL="0" indent="0">
              <a:buNone/>
            </a:pPr>
            <a:endParaRPr lang="en-US" altLang="zh-CN" dirty="0"/>
          </a:p>
          <a:p>
            <a:endParaRPr lang="en-US" altLang="zh-CN" dirty="0"/>
          </a:p>
        </p:txBody>
      </p:sp>
      <p:graphicFrame>
        <p:nvGraphicFramePr>
          <p:cNvPr id="3" name="表格 2">
            <a:extLst>
              <a:ext uri="{FF2B5EF4-FFF2-40B4-BE49-F238E27FC236}">
                <a16:creationId xmlns:a16="http://schemas.microsoft.com/office/drawing/2014/main" id="{45B847BE-17BF-4CF2-8CFA-D307DDF53511}"/>
              </a:ext>
            </a:extLst>
          </p:cNvPr>
          <p:cNvGraphicFramePr>
            <a:graphicFrameLocks noGrp="1"/>
          </p:cNvGraphicFramePr>
          <p:nvPr>
            <p:extLst>
              <p:ext uri="{D42A27DB-BD31-4B8C-83A1-F6EECF244321}">
                <p14:modId xmlns:p14="http://schemas.microsoft.com/office/powerpoint/2010/main" val="1032944950"/>
              </p:ext>
            </p:extLst>
          </p:nvPr>
        </p:nvGraphicFramePr>
        <p:xfrm>
          <a:off x="349712" y="1988840"/>
          <a:ext cx="5446424" cy="3816422"/>
        </p:xfrm>
        <a:graphic>
          <a:graphicData uri="http://schemas.openxmlformats.org/drawingml/2006/table">
            <a:tbl>
              <a:tblPr firstRow="1" firstCol="1" bandRow="1">
                <a:tableStyleId>{10A1B5D5-9B99-4C35-A422-299274C87663}</a:tableStyleId>
              </a:tblPr>
              <a:tblGrid>
                <a:gridCol w="1073462">
                  <a:extLst>
                    <a:ext uri="{9D8B030D-6E8A-4147-A177-3AD203B41FA5}">
                      <a16:colId xmlns:a16="http://schemas.microsoft.com/office/drawing/2014/main" val="1600794896"/>
                    </a:ext>
                  </a:extLst>
                </a:gridCol>
                <a:gridCol w="988586">
                  <a:extLst>
                    <a:ext uri="{9D8B030D-6E8A-4147-A177-3AD203B41FA5}">
                      <a16:colId xmlns:a16="http://schemas.microsoft.com/office/drawing/2014/main" val="3281535736"/>
                    </a:ext>
                  </a:extLst>
                </a:gridCol>
                <a:gridCol w="1008112">
                  <a:extLst>
                    <a:ext uri="{9D8B030D-6E8A-4147-A177-3AD203B41FA5}">
                      <a16:colId xmlns:a16="http://schemas.microsoft.com/office/drawing/2014/main" val="712021750"/>
                    </a:ext>
                  </a:extLst>
                </a:gridCol>
                <a:gridCol w="2376264">
                  <a:extLst>
                    <a:ext uri="{9D8B030D-6E8A-4147-A177-3AD203B41FA5}">
                      <a16:colId xmlns:a16="http://schemas.microsoft.com/office/drawing/2014/main" val="3217333658"/>
                    </a:ext>
                  </a:extLst>
                </a:gridCol>
              </a:tblGrid>
              <a:tr h="710581">
                <a:tc>
                  <a:txBody>
                    <a:bodyPr/>
                    <a:lstStyle/>
                    <a:p>
                      <a:pPr indent="266700" algn="just">
                        <a:spcAft>
                          <a:spcPts val="0"/>
                        </a:spcAft>
                      </a:pPr>
                      <a:r>
                        <a:rPr lang="zh-CN" sz="2000" kern="100" dirty="0">
                          <a:effectLst/>
                        </a:rPr>
                        <a:t>信号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位宽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方向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rPr>
                        <a:t>描述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7396507"/>
                  </a:ext>
                </a:extLst>
              </a:tr>
              <a:tr h="355290">
                <a:tc>
                  <a:txBody>
                    <a:bodyPr/>
                    <a:lstStyle/>
                    <a:p>
                      <a:pPr indent="266700" algn="just">
                        <a:spcAft>
                          <a:spcPts val="0"/>
                        </a:spcAft>
                      </a:pPr>
                      <a:r>
                        <a:rPr lang="en-US" sz="2000" kern="100" dirty="0" err="1">
                          <a:effectLst/>
                          <a:latin typeface="Calibri" panose="020F0502020204030204" pitchFamily="34" charset="0"/>
                          <a:ea typeface="宋体" panose="02010600030101010101" pitchFamily="2" charset="-122"/>
                          <a:cs typeface="Times New Roman" panose="02020603050405020304" pitchFamily="18" charset="0"/>
                        </a:rPr>
                        <a:t>clk</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时钟信号</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752183"/>
                  </a:ext>
                </a:extLst>
              </a:tr>
              <a:tr h="355290">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A1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读出寄存器地址</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3961037"/>
                  </a:ext>
                </a:extLst>
              </a:tr>
              <a:tr h="355290">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A2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读出寄存器地址</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805159"/>
                  </a:ext>
                </a:extLst>
              </a:tr>
              <a:tr h="355290">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A3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写入寄存器地址</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663415"/>
                  </a:ext>
                </a:extLst>
              </a:tr>
              <a:tr h="463428">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WD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写入寄存器数据</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921155"/>
                  </a:ext>
                </a:extLst>
              </a:tr>
              <a:tr h="510673">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RFWr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写入使能</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6067030"/>
                  </a:ext>
                </a:extLst>
              </a:tr>
              <a:tr h="355290">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RD1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O</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A1</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读出数据</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379343"/>
                  </a:ext>
                </a:extLst>
              </a:tr>
              <a:tr h="355290">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RD2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32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O</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A</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读出数据</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549989"/>
                  </a:ext>
                </a:extLst>
              </a:tr>
            </a:tbl>
          </a:graphicData>
        </a:graphic>
      </p:graphicFrame>
      <p:pic>
        <p:nvPicPr>
          <p:cNvPr id="6" name="图片 5">
            <a:extLst>
              <a:ext uri="{FF2B5EF4-FFF2-40B4-BE49-F238E27FC236}">
                <a16:creationId xmlns:a16="http://schemas.microsoft.com/office/drawing/2014/main" id="{D939B76F-E32F-4093-BFC0-90A6E18A2C5F}"/>
              </a:ext>
            </a:extLst>
          </p:cNvPr>
          <p:cNvPicPr>
            <a:picLocks noChangeAspect="1"/>
          </p:cNvPicPr>
          <p:nvPr/>
        </p:nvPicPr>
        <p:blipFill>
          <a:blip r:embed="rId2"/>
          <a:stretch>
            <a:fillRect/>
          </a:stretch>
        </p:blipFill>
        <p:spPr>
          <a:xfrm>
            <a:off x="6155524" y="333482"/>
            <a:ext cx="2864173" cy="2361419"/>
          </a:xfrm>
          <a:prstGeom prst="rect">
            <a:avLst/>
          </a:prstGeom>
        </p:spPr>
      </p:pic>
    </p:spTree>
    <p:extLst>
      <p:ext uri="{BB962C8B-B14F-4D97-AF65-F5344CB8AC3E}">
        <p14:creationId xmlns:p14="http://schemas.microsoft.com/office/powerpoint/2010/main" val="333410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C5C67-8D77-4513-9FF6-1EF2ADE82983}"/>
              </a:ext>
            </a:extLst>
          </p:cNvPr>
          <p:cNvSpPr>
            <a:spLocks noGrp="1"/>
          </p:cNvSpPr>
          <p:nvPr>
            <p:ph type="title"/>
          </p:nvPr>
        </p:nvSpPr>
        <p:spPr/>
        <p:txBody>
          <a:bodyPr/>
          <a:lstStyle/>
          <a:p>
            <a:r>
              <a:rPr lang="en-US" altLang="zh-CN" dirty="0"/>
              <a:t>3.</a:t>
            </a:r>
            <a:r>
              <a:rPr lang="zh-CN" altLang="en-US" dirty="0"/>
              <a:t>寄存器组</a:t>
            </a:r>
            <a:r>
              <a:rPr lang="en-US" altLang="zh-CN" dirty="0"/>
              <a:t>RF</a:t>
            </a:r>
          </a:p>
        </p:txBody>
      </p:sp>
      <p:sp>
        <p:nvSpPr>
          <p:cNvPr id="3" name="内容占位符 2">
            <a:extLst>
              <a:ext uri="{FF2B5EF4-FFF2-40B4-BE49-F238E27FC236}">
                <a16:creationId xmlns:a16="http://schemas.microsoft.com/office/drawing/2014/main" id="{9728E3DC-40B3-4532-A3F4-87132D4E4C05}"/>
              </a:ext>
            </a:extLst>
          </p:cNvPr>
          <p:cNvSpPr>
            <a:spLocks noGrp="1"/>
          </p:cNvSpPr>
          <p:nvPr>
            <p:ph idx="1"/>
          </p:nvPr>
        </p:nvSpPr>
        <p:spPr>
          <a:xfrm>
            <a:off x="323528" y="731837"/>
            <a:ext cx="8676964" cy="5937523"/>
          </a:xfrm>
        </p:spPr>
        <p:style>
          <a:lnRef idx="2">
            <a:schemeClr val="accent6"/>
          </a:lnRef>
          <a:fillRef idx="1">
            <a:schemeClr val="lt1"/>
          </a:fillRef>
          <a:effectRef idx="0">
            <a:schemeClr val="accent6"/>
          </a:effectRef>
          <a:fontRef idx="minor">
            <a:schemeClr val="dk1"/>
          </a:fontRef>
        </p:style>
        <p:txBody>
          <a:bodyPr/>
          <a:lstStyle/>
          <a:p>
            <a:pPr marL="0" indent="0">
              <a:lnSpc>
                <a:spcPts val="2000"/>
              </a:lnSpc>
              <a:buNone/>
            </a:pPr>
            <a:r>
              <a:rPr lang="en-US" altLang="zh-CN" sz="2400" dirty="0"/>
              <a:t>module RF(A1, A2, A3, WD, </a:t>
            </a:r>
            <a:r>
              <a:rPr lang="en-US" altLang="zh-CN" sz="2400" dirty="0" err="1"/>
              <a:t>clk</a:t>
            </a:r>
            <a:r>
              <a:rPr lang="en-US" altLang="zh-CN" sz="2400" dirty="0"/>
              <a:t>, </a:t>
            </a:r>
            <a:r>
              <a:rPr lang="en-US" altLang="zh-CN" sz="2400" dirty="0" err="1"/>
              <a:t>RFWr</a:t>
            </a:r>
            <a:r>
              <a:rPr lang="en-US" altLang="zh-CN" sz="2400" dirty="0"/>
              <a:t>, RD1, RD2);</a:t>
            </a:r>
          </a:p>
          <a:p>
            <a:pPr marL="0" indent="0">
              <a:lnSpc>
                <a:spcPts val="2000"/>
              </a:lnSpc>
              <a:buNone/>
            </a:pPr>
            <a:r>
              <a:rPr lang="en-US" altLang="zh-CN" sz="2400" dirty="0"/>
              <a:t>	input[4:0] A1,A2,A3;</a:t>
            </a:r>
          </a:p>
          <a:p>
            <a:pPr marL="0" indent="0">
              <a:lnSpc>
                <a:spcPts val="2000"/>
              </a:lnSpc>
              <a:buNone/>
            </a:pPr>
            <a:r>
              <a:rPr lang="en-US" altLang="zh-CN" sz="2400" dirty="0"/>
              <a:t>	input[31:0] WD;</a:t>
            </a:r>
          </a:p>
          <a:p>
            <a:pPr marL="0" indent="0">
              <a:lnSpc>
                <a:spcPts val="2000"/>
              </a:lnSpc>
              <a:buNone/>
            </a:pPr>
            <a:r>
              <a:rPr lang="en-US" altLang="zh-CN" sz="2400" dirty="0"/>
              <a:t>	input  </a:t>
            </a:r>
            <a:r>
              <a:rPr lang="en-US" altLang="zh-CN" sz="2400" dirty="0" err="1"/>
              <a:t>clk</a:t>
            </a:r>
            <a:r>
              <a:rPr lang="en-US" altLang="zh-CN" sz="2400" dirty="0"/>
              <a:t>;</a:t>
            </a:r>
          </a:p>
          <a:p>
            <a:pPr marL="0" indent="0">
              <a:lnSpc>
                <a:spcPts val="2000"/>
              </a:lnSpc>
              <a:buNone/>
            </a:pPr>
            <a:r>
              <a:rPr lang="en-US" altLang="zh-CN" sz="2400" dirty="0"/>
              <a:t>	input  </a:t>
            </a:r>
            <a:r>
              <a:rPr lang="en-US" altLang="zh-CN" sz="2400" dirty="0" err="1"/>
              <a:t>RFWr</a:t>
            </a:r>
            <a:r>
              <a:rPr lang="en-US" altLang="zh-CN" sz="2400" dirty="0"/>
              <a:t>;</a:t>
            </a:r>
          </a:p>
          <a:p>
            <a:pPr marL="0" indent="0">
              <a:lnSpc>
                <a:spcPts val="2000"/>
              </a:lnSpc>
              <a:buNone/>
            </a:pPr>
            <a:r>
              <a:rPr lang="en-US" altLang="zh-CN" sz="2400" dirty="0"/>
              <a:t>	output[31:0] RD1, RD2;</a:t>
            </a:r>
          </a:p>
          <a:p>
            <a:pPr marL="0" indent="0">
              <a:lnSpc>
                <a:spcPts val="2000"/>
              </a:lnSpc>
              <a:buNone/>
            </a:pPr>
            <a:r>
              <a:rPr lang="en-US" altLang="zh-CN" sz="2400" dirty="0"/>
              <a:t>	</a:t>
            </a:r>
          </a:p>
          <a:p>
            <a:pPr marL="0" indent="0">
              <a:lnSpc>
                <a:spcPts val="2000"/>
              </a:lnSpc>
              <a:buNone/>
            </a:pPr>
            <a:r>
              <a:rPr lang="en-US" altLang="zh-CN" sz="2400" dirty="0"/>
              <a:t>	reg[31:0] rf[31:0];</a:t>
            </a:r>
          </a:p>
          <a:p>
            <a:pPr marL="0" indent="0">
              <a:lnSpc>
                <a:spcPts val="2000"/>
              </a:lnSpc>
              <a:buNone/>
            </a:pPr>
            <a:r>
              <a:rPr lang="en-US" altLang="zh-CN" sz="2400" dirty="0"/>
              <a:t>	</a:t>
            </a:r>
          </a:p>
          <a:p>
            <a:pPr marL="0" indent="0">
              <a:lnSpc>
                <a:spcPts val="2000"/>
              </a:lnSpc>
              <a:buNone/>
            </a:pPr>
            <a:r>
              <a:rPr lang="en-US" altLang="zh-CN" sz="2400" dirty="0"/>
              <a:t>	always@(</a:t>
            </a:r>
            <a:r>
              <a:rPr lang="en-US" altLang="zh-CN" sz="2400" dirty="0" err="1"/>
              <a:t>posedge</a:t>
            </a:r>
            <a:r>
              <a:rPr lang="en-US" altLang="zh-CN" sz="2400" dirty="0"/>
              <a:t> </a:t>
            </a:r>
            <a:r>
              <a:rPr lang="en-US" altLang="zh-CN" sz="2400" dirty="0" err="1"/>
              <a:t>clk</a:t>
            </a:r>
            <a:r>
              <a:rPr lang="en-US" altLang="zh-CN" sz="2400" dirty="0"/>
              <a:t>) begin</a:t>
            </a:r>
          </a:p>
          <a:p>
            <a:pPr marL="0" indent="0">
              <a:lnSpc>
                <a:spcPts val="2000"/>
              </a:lnSpc>
              <a:buNone/>
            </a:pPr>
            <a:r>
              <a:rPr lang="en-US" altLang="zh-CN" sz="2400" dirty="0"/>
              <a:t>		if(</a:t>
            </a:r>
            <a:r>
              <a:rPr lang="en-US" altLang="zh-CN" sz="2400" dirty="0" err="1"/>
              <a:t>RFWr</a:t>
            </a:r>
            <a:r>
              <a:rPr lang="en-US" altLang="zh-CN" sz="2400" dirty="0"/>
              <a:t>)</a:t>
            </a:r>
          </a:p>
          <a:p>
            <a:pPr marL="0" indent="0">
              <a:lnSpc>
                <a:spcPts val="2000"/>
              </a:lnSpc>
              <a:buNone/>
            </a:pPr>
            <a:r>
              <a:rPr lang="en-US" altLang="zh-CN" sz="2400" dirty="0"/>
              <a:t>			rf[A3] = WD;</a:t>
            </a:r>
          </a:p>
          <a:p>
            <a:pPr marL="0" indent="0">
              <a:lnSpc>
                <a:spcPts val="2000"/>
              </a:lnSpc>
              <a:buNone/>
            </a:pPr>
            <a:r>
              <a:rPr lang="en-US" altLang="zh-CN" sz="2400" dirty="0"/>
              <a:t>	end</a:t>
            </a:r>
          </a:p>
          <a:p>
            <a:pPr marL="0" indent="0">
              <a:lnSpc>
                <a:spcPts val="2000"/>
              </a:lnSpc>
              <a:buNone/>
            </a:pPr>
            <a:r>
              <a:rPr lang="en-US" altLang="zh-CN" sz="2400" dirty="0"/>
              <a:t>	</a:t>
            </a:r>
          </a:p>
          <a:p>
            <a:pPr marL="0" indent="0">
              <a:lnSpc>
                <a:spcPts val="2000"/>
              </a:lnSpc>
              <a:buNone/>
            </a:pPr>
            <a:r>
              <a:rPr lang="en-US" altLang="zh-CN" sz="2400" dirty="0"/>
              <a:t>	assign RD1 = (A1 == 0) ? 32'd0 : rf[A1];</a:t>
            </a:r>
          </a:p>
          <a:p>
            <a:pPr marL="0" indent="0">
              <a:lnSpc>
                <a:spcPts val="2000"/>
              </a:lnSpc>
              <a:buNone/>
            </a:pPr>
            <a:endParaRPr lang="en-US" altLang="zh-CN" sz="2400" dirty="0"/>
          </a:p>
          <a:p>
            <a:pPr marL="0" indent="0">
              <a:lnSpc>
                <a:spcPts val="2000"/>
              </a:lnSpc>
              <a:buNone/>
            </a:pPr>
            <a:r>
              <a:rPr lang="en-US" altLang="zh-CN" sz="2400" dirty="0"/>
              <a:t>	assign RD2 = (A2 == 0) ? 32'd0 : rf[A2];</a:t>
            </a:r>
          </a:p>
          <a:p>
            <a:pPr marL="0" indent="0">
              <a:lnSpc>
                <a:spcPts val="2000"/>
              </a:lnSpc>
              <a:buNone/>
            </a:pPr>
            <a:r>
              <a:rPr lang="en-US" altLang="zh-CN" sz="2400" dirty="0" err="1"/>
              <a:t>endmodule</a:t>
            </a:r>
            <a:endParaRPr lang="en-US" altLang="zh-CN" sz="2400" dirty="0"/>
          </a:p>
          <a:p>
            <a:pPr marL="0" indent="0">
              <a:lnSpc>
                <a:spcPts val="2000"/>
              </a:lnSpc>
              <a:buNone/>
            </a:pPr>
            <a:endParaRPr lang="zh-CN" altLang="en-US" sz="2400" dirty="0"/>
          </a:p>
        </p:txBody>
      </p:sp>
      <p:sp>
        <p:nvSpPr>
          <p:cNvPr id="4" name="矩形 3">
            <a:extLst>
              <a:ext uri="{FF2B5EF4-FFF2-40B4-BE49-F238E27FC236}">
                <a16:creationId xmlns:a16="http://schemas.microsoft.com/office/drawing/2014/main" id="{959AEEA9-641B-47A7-AB59-26E809B9D1B0}"/>
              </a:ext>
            </a:extLst>
          </p:cNvPr>
          <p:cNvSpPr/>
          <p:nvPr/>
        </p:nvSpPr>
        <p:spPr>
          <a:xfrm>
            <a:off x="1178260" y="3573016"/>
            <a:ext cx="5760640" cy="144016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5" name="矩形 4">
            <a:extLst>
              <a:ext uri="{FF2B5EF4-FFF2-40B4-BE49-F238E27FC236}">
                <a16:creationId xmlns:a16="http://schemas.microsoft.com/office/drawing/2014/main" id="{C9192B3C-8E6F-435A-B818-5C40FA75F2D6}"/>
              </a:ext>
            </a:extLst>
          </p:cNvPr>
          <p:cNvSpPr/>
          <p:nvPr/>
        </p:nvSpPr>
        <p:spPr>
          <a:xfrm>
            <a:off x="1178260" y="5283572"/>
            <a:ext cx="5760640" cy="305668"/>
          </a:xfrm>
          <a:prstGeom prst="rect">
            <a:avLst/>
          </a:prstGeom>
          <a:solidFill>
            <a:schemeClr val="accent1">
              <a:alpha val="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6" name="矩形 5">
            <a:extLst>
              <a:ext uri="{FF2B5EF4-FFF2-40B4-BE49-F238E27FC236}">
                <a16:creationId xmlns:a16="http://schemas.microsoft.com/office/drawing/2014/main" id="{55177E34-EE8E-46BC-9C15-4AB856E6D73A}"/>
              </a:ext>
            </a:extLst>
          </p:cNvPr>
          <p:cNvSpPr/>
          <p:nvPr/>
        </p:nvSpPr>
        <p:spPr>
          <a:xfrm>
            <a:off x="1202343" y="6015409"/>
            <a:ext cx="5760640" cy="305668"/>
          </a:xfrm>
          <a:prstGeom prst="rect">
            <a:avLst/>
          </a:prstGeom>
          <a:solidFill>
            <a:schemeClr val="accent1">
              <a:alpha val="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7" name="对话气泡: 矩形 6">
            <a:extLst>
              <a:ext uri="{FF2B5EF4-FFF2-40B4-BE49-F238E27FC236}">
                <a16:creationId xmlns:a16="http://schemas.microsoft.com/office/drawing/2014/main" id="{65E6064F-4AB0-4946-9ABD-0E811515C722}"/>
              </a:ext>
            </a:extLst>
          </p:cNvPr>
          <p:cNvSpPr/>
          <p:nvPr/>
        </p:nvSpPr>
        <p:spPr>
          <a:xfrm>
            <a:off x="6588224" y="2213162"/>
            <a:ext cx="1969709" cy="559467"/>
          </a:xfrm>
          <a:prstGeom prst="wedgeRectCallout">
            <a:avLst>
              <a:gd name="adj1" fmla="val -47937"/>
              <a:gd name="adj2" fmla="val 1888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400" dirty="0">
                <a:solidFill>
                  <a:srgbClr val="FF0000"/>
                </a:solidFill>
              </a:rPr>
              <a:t>1</a:t>
            </a:r>
            <a:r>
              <a:rPr lang="zh-CN" altLang="en-US" sz="2400" dirty="0">
                <a:solidFill>
                  <a:srgbClr val="FF0000"/>
                </a:solidFill>
              </a:rPr>
              <a:t>个写入端口</a:t>
            </a:r>
          </a:p>
        </p:txBody>
      </p:sp>
      <p:sp>
        <p:nvSpPr>
          <p:cNvPr id="8" name="对话气泡: 矩形 7">
            <a:extLst>
              <a:ext uri="{FF2B5EF4-FFF2-40B4-BE49-F238E27FC236}">
                <a16:creationId xmlns:a16="http://schemas.microsoft.com/office/drawing/2014/main" id="{B35F6F39-FF70-4577-B0F2-4E5010E76B26}"/>
              </a:ext>
            </a:extLst>
          </p:cNvPr>
          <p:cNvSpPr/>
          <p:nvPr/>
        </p:nvSpPr>
        <p:spPr>
          <a:xfrm>
            <a:off x="7508838" y="3429000"/>
            <a:ext cx="1388840" cy="1440160"/>
          </a:xfrm>
          <a:prstGeom prst="wedgeRectCallout">
            <a:avLst>
              <a:gd name="adj1" fmla="val -87544"/>
              <a:gd name="adj2" fmla="val 6750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dirty="0">
                <a:solidFill>
                  <a:srgbClr val="FF0000"/>
                </a:solidFill>
              </a:rPr>
              <a:t>2</a:t>
            </a:r>
            <a:r>
              <a:rPr lang="zh-CN" altLang="en-US" sz="2400" dirty="0">
                <a:solidFill>
                  <a:srgbClr val="FF0000"/>
                </a:solidFill>
              </a:rPr>
              <a:t>个读出端口</a:t>
            </a:r>
          </a:p>
        </p:txBody>
      </p:sp>
    </p:spTree>
    <p:extLst>
      <p:ext uri="{BB962C8B-B14F-4D97-AF65-F5344CB8AC3E}">
        <p14:creationId xmlns:p14="http://schemas.microsoft.com/office/powerpoint/2010/main" val="30556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5" name="组合 334"/>
          <p:cNvGrpSpPr/>
          <p:nvPr/>
        </p:nvGrpSpPr>
        <p:grpSpPr>
          <a:xfrm>
            <a:off x="4693130" y="669384"/>
            <a:ext cx="4226928" cy="473951"/>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OP</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S</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err="1">
                  <a:ln>
                    <a:noFill/>
                  </a:ln>
                  <a:solidFill>
                    <a:sysClr val="window" lastClr="FFFFFF"/>
                  </a:solidFill>
                  <a:effectLst/>
                  <a:uLnTx/>
                  <a:uFillTx/>
                  <a:latin typeface="Calibri"/>
                  <a:ea typeface="宋体"/>
                  <a:cs typeface="+mn-cs"/>
                </a:rPr>
                <a:t>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d</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1" name="TextBox 17"/>
            <p:cNvSpPr txBox="1"/>
            <p:nvPr/>
          </p:nvSpPr>
          <p:spPr>
            <a:xfrm>
              <a:off x="1952624"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funct</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43" name="TextBox 22"/>
            <p:cNvSpPr txBox="1"/>
            <p:nvPr/>
          </p:nvSpPr>
          <p:spPr>
            <a:xfrm>
              <a:off x="2916239"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4" name="TextBox 23"/>
            <p:cNvSpPr txBox="1"/>
            <p:nvPr/>
          </p:nvSpPr>
          <p:spPr>
            <a:xfrm>
              <a:off x="3779838"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5" name="TextBox 24"/>
            <p:cNvSpPr txBox="1"/>
            <p:nvPr/>
          </p:nvSpPr>
          <p:spPr>
            <a:xfrm>
              <a:off x="4716463"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6" name="TextBox 25"/>
            <p:cNvSpPr txBox="1"/>
            <p:nvPr/>
          </p:nvSpPr>
          <p:spPr>
            <a:xfrm>
              <a:off x="5651502"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7" name="TextBox 26"/>
            <p:cNvSpPr txBox="1"/>
            <p:nvPr/>
          </p:nvSpPr>
          <p:spPr>
            <a:xfrm>
              <a:off x="6659563"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0000"/>
                  </a:solidFill>
                  <a:effectLst/>
                  <a:uLnTx/>
                  <a:uFillTx/>
                  <a:latin typeface="微软雅黑"/>
                  <a:ea typeface="微软雅黑"/>
                  <a:cs typeface="+mn-cs"/>
                </a:rPr>
                <a:t>R </a:t>
              </a:r>
              <a:r>
                <a:rPr kumimoji="0" lang="zh-CN" altLang="en-US" sz="1138" b="0" i="0" u="none" strike="noStrike" kern="0" cap="none" spc="0" normalizeH="0" baseline="0" noProof="0" dirty="0">
                  <a:ln>
                    <a:noFill/>
                  </a:ln>
                  <a:solidFill>
                    <a:srgbClr val="000000"/>
                  </a:solidFill>
                  <a:effectLst/>
                  <a:uLnTx/>
                  <a:uFillTx/>
                  <a:latin typeface="微软雅黑"/>
                  <a:ea typeface="微软雅黑"/>
                  <a:cs typeface="+mn-cs"/>
                </a:rPr>
                <a:t>型指令</a:t>
              </a:r>
            </a:p>
          </p:txBody>
        </p:sp>
      </p:grpSp>
      <p:sp>
        <p:nvSpPr>
          <p:cNvPr id="468" name="标题 467">
            <a:extLst>
              <a:ext uri="{FF2B5EF4-FFF2-40B4-BE49-F238E27FC236}">
                <a16:creationId xmlns:a16="http://schemas.microsoft.com/office/drawing/2014/main" id="{350E268F-0B3B-43E1-A8ED-2CDBB18F0834}"/>
              </a:ext>
            </a:extLst>
          </p:cNvPr>
          <p:cNvSpPr>
            <a:spLocks noGrp="1"/>
          </p:cNvSpPr>
          <p:nvPr>
            <p:ph type="title"/>
          </p:nvPr>
        </p:nvSpPr>
        <p:spPr>
          <a:xfrm>
            <a:off x="210103" y="183096"/>
            <a:ext cx="7886700" cy="617641"/>
          </a:xfrm>
        </p:spPr>
        <p:txBody>
          <a:bodyPr>
            <a:normAutofit fontScale="90000"/>
          </a:bodyPr>
          <a:lstStyle/>
          <a:p>
            <a:pPr lvl="0" defTabSz="914400">
              <a:lnSpc>
                <a:spcPct val="100000"/>
              </a:lnSpc>
              <a:spcBef>
                <a:spcPts val="0"/>
              </a:spcBef>
              <a:defRPr/>
            </a:pPr>
            <a:r>
              <a:rPr lang="en-US" altLang="zh-CN" sz="3600" kern="0" dirty="0">
                <a:latin typeface="Arial"/>
                <a:ea typeface="宋体"/>
                <a:cs typeface="+mn-cs"/>
              </a:rPr>
              <a:t>6.2.2</a:t>
            </a:r>
            <a:r>
              <a:rPr lang="zh-CN" altLang="en-US" sz="3600" kern="0" dirty="0">
                <a:latin typeface="Arial"/>
                <a:ea typeface="宋体"/>
                <a:cs typeface="+mn-cs"/>
              </a:rPr>
              <a:t>模型机主要功能部件</a:t>
            </a:r>
            <a:br>
              <a:rPr lang="zh-CN" altLang="en-US" sz="1800" b="0" kern="0" dirty="0">
                <a:solidFill>
                  <a:sysClr val="windowText" lastClr="000000"/>
                </a:solidFill>
                <a:latin typeface="Arial" panose="020B0604020202020204" pitchFamily="34" charset="0"/>
                <a:cs typeface="+mn-cs"/>
              </a:rPr>
            </a:br>
            <a:endParaRPr lang="zh-CN" altLang="en-US" dirty="0"/>
          </a:p>
        </p:txBody>
      </p:sp>
      <p:sp>
        <p:nvSpPr>
          <p:cNvPr id="469" name="文本框 468">
            <a:extLst>
              <a:ext uri="{FF2B5EF4-FFF2-40B4-BE49-F238E27FC236}">
                <a16:creationId xmlns:a16="http://schemas.microsoft.com/office/drawing/2014/main" id="{61482C50-EE1F-4DB5-99D7-EC8D243ABBE4}"/>
              </a:ext>
            </a:extLst>
          </p:cNvPr>
          <p:cNvSpPr txBox="1"/>
          <p:nvPr/>
        </p:nvSpPr>
        <p:spPr>
          <a:xfrm>
            <a:off x="355953" y="763217"/>
            <a:ext cx="1911791"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4.</a:t>
            </a:r>
            <a:r>
              <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rPr>
              <a:t>运算器</a:t>
            </a:r>
          </a:p>
        </p:txBody>
      </p:sp>
      <p:sp>
        <p:nvSpPr>
          <p:cNvPr id="2" name="Rectangle 2">
            <a:extLst>
              <a:ext uri="{FF2B5EF4-FFF2-40B4-BE49-F238E27FC236}">
                <a16:creationId xmlns:a16="http://schemas.microsoft.com/office/drawing/2014/main" id="{7C258D2C-711D-4330-979A-3F6683A7658E}"/>
              </a:ext>
            </a:extLst>
          </p:cNvPr>
          <p:cNvSpPr>
            <a:spLocks noChangeArrowheads="1"/>
          </p:cNvSpPr>
          <p:nvPr/>
        </p:nvSpPr>
        <p:spPr bwMode="auto">
          <a:xfrm>
            <a:off x="1043608" y="177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aphicFrame>
        <p:nvGraphicFramePr>
          <p:cNvPr id="3" name="对象 2">
            <a:extLst>
              <a:ext uri="{FF2B5EF4-FFF2-40B4-BE49-F238E27FC236}">
                <a16:creationId xmlns:a16="http://schemas.microsoft.com/office/drawing/2014/main" id="{23F23400-CBBB-4660-9871-4A82B7C4FFC2}"/>
              </a:ext>
            </a:extLst>
          </p:cNvPr>
          <p:cNvGraphicFramePr>
            <a:graphicFrameLocks noChangeAspect="1"/>
          </p:cNvGraphicFramePr>
          <p:nvPr>
            <p:extLst/>
          </p:nvPr>
        </p:nvGraphicFramePr>
        <p:xfrm>
          <a:off x="-86046" y="1143335"/>
          <a:ext cx="8307980" cy="5379739"/>
        </p:xfrm>
        <a:graphic>
          <a:graphicData uri="http://schemas.openxmlformats.org/presentationml/2006/ole">
            <mc:AlternateContent xmlns:mc="http://schemas.openxmlformats.org/markup-compatibility/2006">
              <mc:Choice xmlns:v="urn:schemas-microsoft-com:vml" Requires="v">
                <p:oleObj spid="_x0000_s229456" name="Visio" r:id="rId3" imgW="6337005" imgH="4104993" progId="Visio.Drawing.11">
                  <p:embed/>
                </p:oleObj>
              </mc:Choice>
              <mc:Fallback>
                <p:oleObj name="Visio" r:id="rId3" imgW="6337005" imgH="4104993" progId="Visio.Drawing.11">
                  <p:embed/>
                  <p:pic>
                    <p:nvPicPr>
                      <p:cNvPr id="3" name="对象 2">
                        <a:extLst>
                          <a:ext uri="{FF2B5EF4-FFF2-40B4-BE49-F238E27FC236}">
                            <a16:creationId xmlns:a16="http://schemas.microsoft.com/office/drawing/2014/main" id="{23F23400-CBBB-4660-9871-4A82B7C4FFC2}"/>
                          </a:ext>
                        </a:extLst>
                      </p:cNvPr>
                      <p:cNvPicPr>
                        <a:picLocks noChangeAspect="1" noChangeArrowheads="1"/>
                      </p:cNvPicPr>
                      <p:nvPr/>
                    </p:nvPicPr>
                    <p:blipFill>
                      <a:blip r:embed="rId4"/>
                      <a:srcRect/>
                      <a:stretch>
                        <a:fillRect/>
                      </a:stretch>
                    </p:blipFill>
                    <p:spPr bwMode="auto">
                      <a:xfrm>
                        <a:off x="-86046" y="1143335"/>
                        <a:ext cx="8307980" cy="5379739"/>
                      </a:xfrm>
                      <a:prstGeom prst="rect">
                        <a:avLst/>
                      </a:prstGeom>
                      <a:noFill/>
                    </p:spPr>
                  </p:pic>
                </p:oleObj>
              </mc:Fallback>
            </mc:AlternateContent>
          </a:graphicData>
        </a:graphic>
      </p:graphicFrame>
      <p:sp>
        <p:nvSpPr>
          <p:cNvPr id="449" name="矩形 448">
            <a:extLst>
              <a:ext uri="{FF2B5EF4-FFF2-40B4-BE49-F238E27FC236}">
                <a16:creationId xmlns:a16="http://schemas.microsoft.com/office/drawing/2014/main" id="{ED5A02C0-9EA0-4D4A-A233-13015FBC8232}"/>
              </a:ext>
            </a:extLst>
          </p:cNvPr>
          <p:cNvSpPr/>
          <p:nvPr/>
        </p:nvSpPr>
        <p:spPr>
          <a:xfrm>
            <a:off x="5574132" y="3429000"/>
            <a:ext cx="870076" cy="1440159"/>
          </a:xfrm>
          <a:prstGeom prst="rect">
            <a:avLst/>
          </a:prstGeom>
          <a:solidFill>
            <a:schemeClr val="bg1">
              <a:alpha val="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noFill/>
              <a:effectLst/>
              <a:uLnTx/>
              <a:uFillTx/>
              <a:latin typeface="微软雅黑"/>
              <a:ea typeface="微软雅黑"/>
              <a:cs typeface="+mn-cs"/>
            </a:endParaRPr>
          </a:p>
        </p:txBody>
      </p:sp>
    </p:spTree>
    <p:extLst>
      <p:ext uri="{BB962C8B-B14F-4D97-AF65-F5344CB8AC3E}">
        <p14:creationId xmlns:p14="http://schemas.microsoft.com/office/powerpoint/2010/main" val="222393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wheel(1)">
                                      <p:cBhvr>
                                        <p:cTn id="7" dur="20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E98966-F8C6-4D3F-ACB8-6A074FAE0472}"/>
              </a:ext>
            </a:extLst>
          </p:cNvPr>
          <p:cNvSpPr>
            <a:spLocks noGrp="1"/>
          </p:cNvSpPr>
          <p:nvPr>
            <p:ph type="title"/>
          </p:nvPr>
        </p:nvSpPr>
        <p:spPr/>
        <p:txBody>
          <a:bodyPr/>
          <a:lstStyle/>
          <a:p>
            <a:r>
              <a:rPr lang="en-US" altLang="zh-CN" dirty="0"/>
              <a:t>6.2.2</a:t>
            </a:r>
            <a:r>
              <a:rPr lang="zh-CN" altLang="en-US" dirty="0"/>
              <a:t>模型机主要功能部件</a:t>
            </a:r>
          </a:p>
        </p:txBody>
      </p:sp>
      <p:sp>
        <p:nvSpPr>
          <p:cNvPr id="5" name="内容占位符 4">
            <a:extLst>
              <a:ext uri="{FF2B5EF4-FFF2-40B4-BE49-F238E27FC236}">
                <a16:creationId xmlns:a16="http://schemas.microsoft.com/office/drawing/2014/main" id="{A4EE6CBC-69B6-45EF-B1E9-86B7C6EB2042}"/>
              </a:ext>
            </a:extLst>
          </p:cNvPr>
          <p:cNvSpPr>
            <a:spLocks noGrp="1"/>
          </p:cNvSpPr>
          <p:nvPr>
            <p:ph idx="1"/>
          </p:nvPr>
        </p:nvSpPr>
        <p:spPr>
          <a:xfrm>
            <a:off x="107504" y="836712"/>
            <a:ext cx="8712968" cy="731837"/>
          </a:xfrm>
        </p:spPr>
        <p:txBody>
          <a:bodyPr/>
          <a:lstStyle/>
          <a:p>
            <a:r>
              <a:rPr lang="en-US" altLang="zh-CN" dirty="0"/>
              <a:t>4.</a:t>
            </a:r>
            <a:r>
              <a:rPr lang="zh-CN" altLang="en-US" dirty="0"/>
              <a:t>运算器</a:t>
            </a:r>
          </a:p>
          <a:p>
            <a:pPr marL="0" indent="0">
              <a:buNone/>
            </a:pPr>
            <a:endParaRPr lang="en-US" altLang="zh-CN" dirty="0"/>
          </a:p>
          <a:p>
            <a:endParaRPr lang="en-US" altLang="zh-CN" dirty="0"/>
          </a:p>
        </p:txBody>
      </p:sp>
      <p:graphicFrame>
        <p:nvGraphicFramePr>
          <p:cNvPr id="3" name="表格 2">
            <a:extLst>
              <a:ext uri="{FF2B5EF4-FFF2-40B4-BE49-F238E27FC236}">
                <a16:creationId xmlns:a16="http://schemas.microsoft.com/office/drawing/2014/main" id="{45B847BE-17BF-4CF2-8CFA-D307DDF53511}"/>
              </a:ext>
            </a:extLst>
          </p:cNvPr>
          <p:cNvGraphicFramePr>
            <a:graphicFrameLocks noGrp="1"/>
          </p:cNvGraphicFramePr>
          <p:nvPr>
            <p:extLst>
              <p:ext uri="{D42A27DB-BD31-4B8C-83A1-F6EECF244321}">
                <p14:modId xmlns:p14="http://schemas.microsoft.com/office/powerpoint/2010/main" val="72791298"/>
              </p:ext>
            </p:extLst>
          </p:nvPr>
        </p:nvGraphicFramePr>
        <p:xfrm>
          <a:off x="3275856" y="1202630"/>
          <a:ext cx="5760640" cy="3291840"/>
        </p:xfrm>
        <a:graphic>
          <a:graphicData uri="http://schemas.openxmlformats.org/drawingml/2006/table">
            <a:tbl>
              <a:tblPr firstRow="1" firstCol="1" bandRow="1">
                <a:tableStyleId>{10A1B5D5-9B99-4C35-A422-299274C87663}</a:tableStyleId>
              </a:tblPr>
              <a:tblGrid>
                <a:gridCol w="1533226">
                  <a:extLst>
                    <a:ext uri="{9D8B030D-6E8A-4147-A177-3AD203B41FA5}">
                      <a16:colId xmlns:a16="http://schemas.microsoft.com/office/drawing/2014/main" val="1600794896"/>
                    </a:ext>
                  </a:extLst>
                </a:gridCol>
                <a:gridCol w="1152931">
                  <a:extLst>
                    <a:ext uri="{9D8B030D-6E8A-4147-A177-3AD203B41FA5}">
                      <a16:colId xmlns:a16="http://schemas.microsoft.com/office/drawing/2014/main" val="3281535736"/>
                    </a:ext>
                  </a:extLst>
                </a:gridCol>
                <a:gridCol w="922344">
                  <a:extLst>
                    <a:ext uri="{9D8B030D-6E8A-4147-A177-3AD203B41FA5}">
                      <a16:colId xmlns:a16="http://schemas.microsoft.com/office/drawing/2014/main" val="712021750"/>
                    </a:ext>
                  </a:extLst>
                </a:gridCol>
                <a:gridCol w="2152139">
                  <a:extLst>
                    <a:ext uri="{9D8B030D-6E8A-4147-A177-3AD203B41FA5}">
                      <a16:colId xmlns:a16="http://schemas.microsoft.com/office/drawing/2014/main" val="3217333658"/>
                    </a:ext>
                  </a:extLst>
                </a:gridCol>
              </a:tblGrid>
              <a:tr h="501038">
                <a:tc>
                  <a:txBody>
                    <a:bodyPr/>
                    <a:lstStyle/>
                    <a:p>
                      <a:pPr indent="266700" algn="just">
                        <a:spcAft>
                          <a:spcPts val="0"/>
                        </a:spcAft>
                      </a:pPr>
                      <a:r>
                        <a:rPr lang="zh-CN" sz="2400" kern="100" dirty="0">
                          <a:effectLst/>
                        </a:rPr>
                        <a:t>信号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位宽</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方向</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描述</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7396507"/>
                  </a:ext>
                </a:extLst>
              </a:tr>
              <a:tr h="269181">
                <a:tc>
                  <a:txBody>
                    <a:bodyPr/>
                    <a:lstStyle/>
                    <a:p>
                      <a:pPr indent="266700" algn="just">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A</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输入数据</a:t>
                      </a:r>
                      <a:r>
                        <a:rPr lang="en-US" sz="24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752183"/>
                  </a:ext>
                </a:extLst>
              </a:tr>
              <a:tr h="269181">
                <a:tc>
                  <a:txBody>
                    <a:bodyPr/>
                    <a:lstStyle/>
                    <a:p>
                      <a:pPr indent="266700" algn="just">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输入数据</a:t>
                      </a:r>
                      <a:r>
                        <a:rPr lang="en-US" sz="2400" kern="100">
                          <a:effectLst/>
                          <a:latin typeface="Calibri" panose="020F0502020204030204" pitchFamily="34" charset="0"/>
                          <a:ea typeface="宋体" panose="02010600030101010101" pitchFamily="2" charset="-122"/>
                          <a:cs typeface="Times New Roman" panose="02020603050405020304" pitchFamily="18" charset="0"/>
                        </a:rPr>
                        <a:t>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3961037"/>
                  </a:ext>
                </a:extLst>
              </a:tr>
              <a:tr h="269181">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ALUOp</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运算控制</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805159"/>
                  </a:ext>
                </a:extLst>
              </a:tr>
              <a:tr h="269181">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C</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O</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运算结果</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663415"/>
                  </a:ext>
                </a:extLst>
              </a:tr>
              <a:tr h="751557">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ZF</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O</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ZF</a:t>
                      </a: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标志位</a:t>
                      </a:r>
                    </a:p>
                    <a:p>
                      <a:pPr indent="266700" algn="just">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C=0</a:t>
                      </a: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时</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ZF=1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C</a:t>
                      </a: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0</a:t>
                      </a: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时</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ZF=0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921155"/>
                  </a:ext>
                </a:extLst>
              </a:tr>
            </a:tbl>
          </a:graphicData>
        </a:graphic>
      </p:graphicFrame>
      <p:pic>
        <p:nvPicPr>
          <p:cNvPr id="6" name="图片 5">
            <a:extLst>
              <a:ext uri="{FF2B5EF4-FFF2-40B4-BE49-F238E27FC236}">
                <a16:creationId xmlns:a16="http://schemas.microsoft.com/office/drawing/2014/main" id="{9111F711-E9F9-4FB1-9B94-A3A25E14701F}"/>
              </a:ext>
            </a:extLst>
          </p:cNvPr>
          <p:cNvPicPr>
            <a:picLocks noChangeAspect="1"/>
          </p:cNvPicPr>
          <p:nvPr/>
        </p:nvPicPr>
        <p:blipFill>
          <a:blip r:embed="rId2"/>
          <a:stretch>
            <a:fillRect/>
          </a:stretch>
        </p:blipFill>
        <p:spPr>
          <a:xfrm>
            <a:off x="251520" y="2852936"/>
            <a:ext cx="2753416" cy="1801437"/>
          </a:xfrm>
          <a:prstGeom prst="rect">
            <a:avLst/>
          </a:prstGeom>
        </p:spPr>
      </p:pic>
      <p:graphicFrame>
        <p:nvGraphicFramePr>
          <p:cNvPr id="7" name="表格 6">
            <a:extLst>
              <a:ext uri="{FF2B5EF4-FFF2-40B4-BE49-F238E27FC236}">
                <a16:creationId xmlns:a16="http://schemas.microsoft.com/office/drawing/2014/main" id="{238A5C95-2A93-413F-A746-BD17FF0580F1}"/>
              </a:ext>
            </a:extLst>
          </p:cNvPr>
          <p:cNvGraphicFramePr>
            <a:graphicFrameLocks noGrp="1"/>
          </p:cNvGraphicFramePr>
          <p:nvPr>
            <p:extLst>
              <p:ext uri="{D42A27DB-BD31-4B8C-83A1-F6EECF244321}">
                <p14:modId xmlns:p14="http://schemas.microsoft.com/office/powerpoint/2010/main" val="2055432877"/>
              </p:ext>
            </p:extLst>
          </p:nvPr>
        </p:nvGraphicFramePr>
        <p:xfrm>
          <a:off x="4572000" y="4893370"/>
          <a:ext cx="3384376" cy="1524000"/>
        </p:xfrm>
        <a:graphic>
          <a:graphicData uri="http://schemas.openxmlformats.org/drawingml/2006/table">
            <a:tbl>
              <a:tblPr firstRow="1" firstCol="1" bandRow="1">
                <a:tableStyleId>{21E4AEA4-8DFA-4A89-87EB-49C32662AFE0}</a:tableStyleId>
              </a:tblPr>
              <a:tblGrid>
                <a:gridCol w="1398466">
                  <a:extLst>
                    <a:ext uri="{9D8B030D-6E8A-4147-A177-3AD203B41FA5}">
                      <a16:colId xmlns:a16="http://schemas.microsoft.com/office/drawing/2014/main" val="43020455"/>
                    </a:ext>
                  </a:extLst>
                </a:gridCol>
                <a:gridCol w="1985910">
                  <a:extLst>
                    <a:ext uri="{9D8B030D-6E8A-4147-A177-3AD203B41FA5}">
                      <a16:colId xmlns:a16="http://schemas.microsoft.com/office/drawing/2014/main" val="1175752548"/>
                    </a:ext>
                  </a:extLst>
                </a:gridCol>
              </a:tblGrid>
              <a:tr h="0">
                <a:tc>
                  <a:txBody>
                    <a:bodyPr/>
                    <a:lstStyle/>
                    <a:p>
                      <a:pPr indent="266700" algn="just">
                        <a:spcAft>
                          <a:spcPts val="0"/>
                        </a:spcAft>
                      </a:pPr>
                      <a:r>
                        <a:rPr lang="en-US" altLang="zh-CN" sz="2000" kern="100" dirty="0" err="1">
                          <a:effectLst/>
                        </a:rPr>
                        <a:t>ALUOp</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详细说明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547010"/>
                  </a:ext>
                </a:extLst>
              </a:tr>
              <a:tr h="0">
                <a:tc>
                  <a:txBody>
                    <a:bodyPr/>
                    <a:lstStyle/>
                    <a:p>
                      <a:pPr indent="266700" algn="just">
                        <a:spcAft>
                          <a:spcPts val="0"/>
                        </a:spcAft>
                      </a:pPr>
                      <a:r>
                        <a:rPr lang="en-US" altLang="zh-CN" sz="2000" kern="100" dirty="0">
                          <a:effectLst/>
                        </a:rPr>
                        <a:t>00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000" kern="100">
                          <a:effectLst/>
                        </a:rPr>
                        <a:t>C=A+B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27607574"/>
                  </a:ext>
                </a:extLst>
              </a:tr>
              <a:tr h="0">
                <a:tc>
                  <a:txBody>
                    <a:bodyPr/>
                    <a:lstStyle/>
                    <a:p>
                      <a:pPr indent="266700" algn="just">
                        <a:spcAft>
                          <a:spcPts val="0"/>
                        </a:spcAft>
                      </a:pPr>
                      <a:r>
                        <a:rPr lang="en-US" altLang="zh-CN" sz="2000" kern="100" dirty="0">
                          <a:effectLst/>
                        </a:rPr>
                        <a:t>01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000" kern="100">
                          <a:effectLst/>
                        </a:rPr>
                        <a:t>C=A-B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08776839"/>
                  </a:ext>
                </a:extLst>
              </a:tr>
              <a:tr h="0">
                <a:tc>
                  <a:txBody>
                    <a:bodyPr/>
                    <a:lstStyle/>
                    <a:p>
                      <a:pPr indent="266700" algn="just">
                        <a:spcAft>
                          <a:spcPts val="0"/>
                        </a:spcAft>
                      </a:pPr>
                      <a:r>
                        <a:rPr lang="en-US" altLang="zh-CN" sz="2000" kern="100" dirty="0">
                          <a:effectLst/>
                        </a:rPr>
                        <a:t>10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000" kern="100">
                          <a:effectLst/>
                        </a:rPr>
                        <a:t>C=A&amp;B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0221494"/>
                  </a:ext>
                </a:extLst>
              </a:tr>
              <a:tr h="0">
                <a:tc>
                  <a:txBody>
                    <a:bodyPr/>
                    <a:lstStyle/>
                    <a:p>
                      <a:pPr indent="266700" algn="just">
                        <a:spcAft>
                          <a:spcPts val="0"/>
                        </a:spcAft>
                      </a:pPr>
                      <a:r>
                        <a:rPr lang="en-US" altLang="zh-CN" sz="2000" kern="100" dirty="0">
                          <a:effectLst/>
                        </a:rPr>
                        <a:t>11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000" kern="100" dirty="0">
                          <a:effectLst/>
                        </a:rPr>
                        <a:t>C=A|B</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5282663"/>
                  </a:ext>
                </a:extLst>
              </a:tr>
            </a:tbl>
          </a:graphicData>
        </a:graphic>
      </p:graphicFrame>
    </p:spTree>
    <p:extLst>
      <p:ext uri="{BB962C8B-B14F-4D97-AF65-F5344CB8AC3E}">
        <p14:creationId xmlns:p14="http://schemas.microsoft.com/office/powerpoint/2010/main" val="73722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C5C67-8D77-4513-9FF6-1EF2ADE82983}"/>
              </a:ext>
            </a:extLst>
          </p:cNvPr>
          <p:cNvSpPr>
            <a:spLocks noGrp="1"/>
          </p:cNvSpPr>
          <p:nvPr>
            <p:ph type="title"/>
          </p:nvPr>
        </p:nvSpPr>
        <p:spPr/>
        <p:txBody>
          <a:bodyPr/>
          <a:lstStyle/>
          <a:p>
            <a:r>
              <a:rPr lang="en-US" altLang="zh-CN" dirty="0"/>
              <a:t>4.</a:t>
            </a:r>
            <a:r>
              <a:rPr lang="zh-CN" altLang="en-US" dirty="0"/>
              <a:t>运算器</a:t>
            </a:r>
            <a:endParaRPr lang="en-US" altLang="zh-CN" dirty="0"/>
          </a:p>
        </p:txBody>
      </p:sp>
      <p:sp>
        <p:nvSpPr>
          <p:cNvPr id="3" name="内容占位符 2">
            <a:extLst>
              <a:ext uri="{FF2B5EF4-FFF2-40B4-BE49-F238E27FC236}">
                <a16:creationId xmlns:a16="http://schemas.microsoft.com/office/drawing/2014/main" id="{9728E3DC-40B3-4532-A3F4-87132D4E4C05}"/>
              </a:ext>
            </a:extLst>
          </p:cNvPr>
          <p:cNvSpPr>
            <a:spLocks noGrp="1"/>
          </p:cNvSpPr>
          <p:nvPr>
            <p:ph idx="1"/>
          </p:nvPr>
        </p:nvSpPr>
        <p:spPr>
          <a:xfrm>
            <a:off x="323528" y="731837"/>
            <a:ext cx="8676964" cy="5937523"/>
          </a:xfrm>
        </p:spPr>
        <p:style>
          <a:lnRef idx="2">
            <a:schemeClr val="accent6"/>
          </a:lnRef>
          <a:fillRef idx="1">
            <a:schemeClr val="lt1"/>
          </a:fillRef>
          <a:effectRef idx="0">
            <a:schemeClr val="accent6"/>
          </a:effectRef>
          <a:fontRef idx="minor">
            <a:schemeClr val="dk1"/>
          </a:fontRef>
        </p:style>
        <p:txBody>
          <a:bodyPr/>
          <a:lstStyle/>
          <a:p>
            <a:pPr marL="0" indent="0">
              <a:lnSpc>
                <a:spcPts val="2000"/>
              </a:lnSpc>
              <a:buNone/>
            </a:pPr>
            <a:r>
              <a:rPr lang="en-US" altLang="zh-CN" sz="2400" dirty="0"/>
              <a:t>module ALU(A, B, </a:t>
            </a:r>
            <a:r>
              <a:rPr lang="en-US" altLang="zh-CN" sz="2400" dirty="0" err="1"/>
              <a:t>ALUOp</a:t>
            </a:r>
            <a:r>
              <a:rPr lang="en-US" altLang="zh-CN" sz="2400" dirty="0"/>
              <a:t>, C, ZF);</a:t>
            </a:r>
          </a:p>
          <a:p>
            <a:pPr marL="0" indent="0">
              <a:lnSpc>
                <a:spcPts val="2000"/>
              </a:lnSpc>
              <a:buNone/>
            </a:pPr>
            <a:r>
              <a:rPr lang="en-US" altLang="zh-CN" sz="2400" dirty="0"/>
              <a:t>	input[31:0] A,B;</a:t>
            </a:r>
          </a:p>
          <a:p>
            <a:pPr marL="0" indent="0">
              <a:lnSpc>
                <a:spcPts val="2000"/>
              </a:lnSpc>
              <a:buNone/>
            </a:pPr>
            <a:r>
              <a:rPr lang="en-US" altLang="zh-CN" sz="2400" dirty="0"/>
              <a:t>	input[1:0] </a:t>
            </a:r>
            <a:r>
              <a:rPr lang="en-US" altLang="zh-CN" sz="2400" dirty="0" err="1"/>
              <a:t>ALUOp</a:t>
            </a:r>
            <a:r>
              <a:rPr lang="en-US" altLang="zh-CN" sz="2400" dirty="0"/>
              <a:t>;</a:t>
            </a:r>
          </a:p>
          <a:p>
            <a:pPr marL="0" indent="0">
              <a:lnSpc>
                <a:spcPts val="2000"/>
              </a:lnSpc>
              <a:buNone/>
            </a:pPr>
            <a:r>
              <a:rPr lang="en-US" altLang="zh-CN" sz="2400" dirty="0"/>
              <a:t>	output[31:0] C;</a:t>
            </a:r>
          </a:p>
          <a:p>
            <a:pPr marL="0" indent="0">
              <a:lnSpc>
                <a:spcPts val="2000"/>
              </a:lnSpc>
              <a:buNone/>
            </a:pPr>
            <a:r>
              <a:rPr lang="en-US" altLang="zh-CN" sz="2400" dirty="0"/>
              <a:t>	output ZF;</a:t>
            </a:r>
          </a:p>
          <a:p>
            <a:pPr marL="0" indent="0">
              <a:lnSpc>
                <a:spcPts val="2000"/>
              </a:lnSpc>
              <a:buNone/>
            </a:pPr>
            <a:r>
              <a:rPr lang="en-US" altLang="zh-CN" sz="2400" dirty="0"/>
              <a:t>	</a:t>
            </a:r>
          </a:p>
          <a:p>
            <a:pPr marL="0" indent="0">
              <a:lnSpc>
                <a:spcPts val="2000"/>
              </a:lnSpc>
              <a:buNone/>
            </a:pPr>
            <a:r>
              <a:rPr lang="en-US" altLang="zh-CN" sz="2400" dirty="0"/>
              <a:t>	reg[31:0] C;</a:t>
            </a:r>
          </a:p>
          <a:p>
            <a:pPr marL="0" indent="0">
              <a:lnSpc>
                <a:spcPts val="2000"/>
              </a:lnSpc>
              <a:buNone/>
            </a:pPr>
            <a:r>
              <a:rPr lang="en-US" altLang="zh-CN" sz="2400" dirty="0"/>
              <a:t>	</a:t>
            </a:r>
          </a:p>
          <a:p>
            <a:pPr marL="0" indent="0">
              <a:lnSpc>
                <a:spcPts val="2000"/>
              </a:lnSpc>
              <a:buNone/>
            </a:pPr>
            <a:r>
              <a:rPr lang="en-US" altLang="zh-CN" sz="2400" dirty="0"/>
              <a:t>	always@(A or B or </a:t>
            </a:r>
            <a:r>
              <a:rPr lang="en-US" altLang="zh-CN" sz="2400" dirty="0" err="1"/>
              <a:t>ALUOp</a:t>
            </a:r>
            <a:r>
              <a:rPr lang="en-US" altLang="zh-CN" sz="2400" dirty="0"/>
              <a:t>) begin</a:t>
            </a:r>
          </a:p>
          <a:p>
            <a:pPr marL="0" indent="0">
              <a:lnSpc>
                <a:spcPts val="2000"/>
              </a:lnSpc>
              <a:buNone/>
            </a:pPr>
            <a:r>
              <a:rPr lang="en-US" altLang="zh-CN" sz="2400" dirty="0"/>
              <a:t> 		case(</a:t>
            </a:r>
            <a:r>
              <a:rPr lang="en-US" altLang="zh-CN" sz="2400" dirty="0" err="1"/>
              <a:t>ALUOp</a:t>
            </a:r>
            <a:r>
              <a:rPr lang="en-US" altLang="zh-CN" sz="2400" dirty="0"/>
              <a:t>) </a:t>
            </a:r>
          </a:p>
          <a:p>
            <a:pPr marL="0" indent="0">
              <a:lnSpc>
                <a:spcPts val="2000"/>
              </a:lnSpc>
              <a:buNone/>
            </a:pPr>
            <a:r>
              <a:rPr lang="en-US" altLang="zh-CN" sz="2400" dirty="0"/>
              <a:t> 		  2'b00:C=A+B;</a:t>
            </a:r>
          </a:p>
          <a:p>
            <a:pPr marL="0" indent="0">
              <a:lnSpc>
                <a:spcPts val="2000"/>
              </a:lnSpc>
              <a:buNone/>
            </a:pPr>
            <a:r>
              <a:rPr lang="en-US" altLang="zh-CN" sz="2400" dirty="0"/>
              <a:t>		  2'b01:C=A-B;</a:t>
            </a:r>
          </a:p>
          <a:p>
            <a:pPr marL="0" indent="0">
              <a:lnSpc>
                <a:spcPts val="2000"/>
              </a:lnSpc>
              <a:buNone/>
            </a:pPr>
            <a:r>
              <a:rPr lang="en-US" altLang="zh-CN" sz="2400" dirty="0"/>
              <a:t>		  2'b10:C=A&amp;B;</a:t>
            </a:r>
          </a:p>
          <a:p>
            <a:pPr marL="0" indent="0">
              <a:lnSpc>
                <a:spcPts val="2000"/>
              </a:lnSpc>
              <a:buNone/>
            </a:pPr>
            <a:r>
              <a:rPr lang="en-US" altLang="zh-CN" sz="2400" dirty="0"/>
              <a:t>		  2'b11:C=A|B;</a:t>
            </a:r>
          </a:p>
          <a:p>
            <a:pPr marL="0" indent="0">
              <a:lnSpc>
                <a:spcPts val="2000"/>
              </a:lnSpc>
              <a:buNone/>
            </a:pPr>
            <a:r>
              <a:rPr lang="en-US" altLang="zh-CN" sz="2400" dirty="0"/>
              <a:t> 		</a:t>
            </a:r>
            <a:r>
              <a:rPr lang="en-US" altLang="zh-CN" sz="2400" dirty="0" err="1"/>
              <a:t>endcase</a:t>
            </a:r>
            <a:endParaRPr lang="en-US" altLang="zh-CN" sz="2400" dirty="0"/>
          </a:p>
          <a:p>
            <a:pPr marL="0" indent="0">
              <a:lnSpc>
                <a:spcPts val="2000"/>
              </a:lnSpc>
              <a:buNone/>
            </a:pPr>
            <a:r>
              <a:rPr lang="en-US" altLang="zh-CN" sz="2400" dirty="0"/>
              <a:t>	end </a:t>
            </a:r>
          </a:p>
          <a:p>
            <a:pPr marL="0" indent="0">
              <a:lnSpc>
                <a:spcPts val="2000"/>
              </a:lnSpc>
              <a:buNone/>
            </a:pPr>
            <a:r>
              <a:rPr lang="en-US" altLang="zh-CN" sz="2400" dirty="0"/>
              <a:t> 	assign ZF = (!(|C)) ? 1 : 0;</a:t>
            </a:r>
          </a:p>
          <a:p>
            <a:pPr marL="0" indent="0">
              <a:lnSpc>
                <a:spcPts val="2000"/>
              </a:lnSpc>
              <a:buNone/>
            </a:pPr>
            <a:r>
              <a:rPr lang="en-US" altLang="zh-CN" sz="2400" dirty="0"/>
              <a:t>	</a:t>
            </a:r>
          </a:p>
          <a:p>
            <a:pPr marL="0" indent="0">
              <a:lnSpc>
                <a:spcPts val="2000"/>
              </a:lnSpc>
              <a:buNone/>
            </a:pPr>
            <a:r>
              <a:rPr lang="en-US" altLang="zh-CN" sz="2400" dirty="0" err="1"/>
              <a:t>endmodule</a:t>
            </a:r>
            <a:endParaRPr lang="zh-CN" altLang="en-US" sz="2400" dirty="0"/>
          </a:p>
        </p:txBody>
      </p:sp>
      <p:sp>
        <p:nvSpPr>
          <p:cNvPr id="4" name="矩形 3">
            <a:extLst>
              <a:ext uri="{FF2B5EF4-FFF2-40B4-BE49-F238E27FC236}">
                <a16:creationId xmlns:a16="http://schemas.microsoft.com/office/drawing/2014/main" id="{959AEEA9-641B-47A7-AB59-26E809B9D1B0}"/>
              </a:ext>
            </a:extLst>
          </p:cNvPr>
          <p:cNvSpPr/>
          <p:nvPr/>
        </p:nvSpPr>
        <p:spPr>
          <a:xfrm>
            <a:off x="1178260" y="3717032"/>
            <a:ext cx="5760640" cy="1950094"/>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6" name="矩形 5">
            <a:extLst>
              <a:ext uri="{FF2B5EF4-FFF2-40B4-BE49-F238E27FC236}">
                <a16:creationId xmlns:a16="http://schemas.microsoft.com/office/drawing/2014/main" id="{55177E34-EE8E-46BC-9C15-4AB856E6D73A}"/>
              </a:ext>
            </a:extLst>
          </p:cNvPr>
          <p:cNvSpPr/>
          <p:nvPr/>
        </p:nvSpPr>
        <p:spPr>
          <a:xfrm>
            <a:off x="1202343" y="5949280"/>
            <a:ext cx="5760640" cy="371797"/>
          </a:xfrm>
          <a:prstGeom prst="rect">
            <a:avLst/>
          </a:prstGeom>
          <a:solidFill>
            <a:schemeClr val="accent1">
              <a:alpha val="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8" name="对话气泡: 矩形 7">
            <a:extLst>
              <a:ext uri="{FF2B5EF4-FFF2-40B4-BE49-F238E27FC236}">
                <a16:creationId xmlns:a16="http://schemas.microsoft.com/office/drawing/2014/main" id="{B35F6F39-FF70-4577-B0F2-4E5010E76B26}"/>
              </a:ext>
            </a:extLst>
          </p:cNvPr>
          <p:cNvSpPr/>
          <p:nvPr/>
        </p:nvSpPr>
        <p:spPr>
          <a:xfrm>
            <a:off x="7275276" y="5301208"/>
            <a:ext cx="1388840" cy="526539"/>
          </a:xfrm>
          <a:prstGeom prst="wedgeRectCallout">
            <a:avLst>
              <a:gd name="adj1" fmla="val -87544"/>
              <a:gd name="adj2" fmla="val 67508"/>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标志位</a:t>
            </a:r>
          </a:p>
        </p:txBody>
      </p:sp>
    </p:spTree>
    <p:extLst>
      <p:ext uri="{BB962C8B-B14F-4D97-AF65-F5344CB8AC3E}">
        <p14:creationId xmlns:p14="http://schemas.microsoft.com/office/powerpoint/2010/main" val="228086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5" name="组合 334"/>
          <p:cNvGrpSpPr/>
          <p:nvPr/>
        </p:nvGrpSpPr>
        <p:grpSpPr>
          <a:xfrm>
            <a:off x="4693130" y="669384"/>
            <a:ext cx="4226928" cy="473951"/>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OP</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S</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err="1">
                  <a:ln>
                    <a:noFill/>
                  </a:ln>
                  <a:solidFill>
                    <a:sysClr val="window" lastClr="FFFFFF"/>
                  </a:solidFill>
                  <a:effectLst/>
                  <a:uLnTx/>
                  <a:uFillTx/>
                  <a:latin typeface="Calibri"/>
                  <a:ea typeface="宋体"/>
                  <a:cs typeface="+mn-cs"/>
                </a:rPr>
                <a:t>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d</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1" name="TextBox 17"/>
            <p:cNvSpPr txBox="1"/>
            <p:nvPr/>
          </p:nvSpPr>
          <p:spPr>
            <a:xfrm>
              <a:off x="1952624"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funct</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43" name="TextBox 22"/>
            <p:cNvSpPr txBox="1"/>
            <p:nvPr/>
          </p:nvSpPr>
          <p:spPr>
            <a:xfrm>
              <a:off x="2916239"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4" name="TextBox 23"/>
            <p:cNvSpPr txBox="1"/>
            <p:nvPr/>
          </p:nvSpPr>
          <p:spPr>
            <a:xfrm>
              <a:off x="3779838"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5" name="TextBox 24"/>
            <p:cNvSpPr txBox="1"/>
            <p:nvPr/>
          </p:nvSpPr>
          <p:spPr>
            <a:xfrm>
              <a:off x="4716463"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6" name="TextBox 25"/>
            <p:cNvSpPr txBox="1"/>
            <p:nvPr/>
          </p:nvSpPr>
          <p:spPr>
            <a:xfrm>
              <a:off x="5651502"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7" name="TextBox 26"/>
            <p:cNvSpPr txBox="1"/>
            <p:nvPr/>
          </p:nvSpPr>
          <p:spPr>
            <a:xfrm>
              <a:off x="6659563"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0000"/>
                  </a:solidFill>
                  <a:effectLst/>
                  <a:uLnTx/>
                  <a:uFillTx/>
                  <a:latin typeface="微软雅黑"/>
                  <a:ea typeface="微软雅黑"/>
                  <a:cs typeface="+mn-cs"/>
                </a:rPr>
                <a:t>R </a:t>
              </a:r>
              <a:r>
                <a:rPr kumimoji="0" lang="zh-CN" altLang="en-US" sz="1138" b="0" i="0" u="none" strike="noStrike" kern="0" cap="none" spc="0" normalizeH="0" baseline="0" noProof="0" dirty="0">
                  <a:ln>
                    <a:noFill/>
                  </a:ln>
                  <a:solidFill>
                    <a:srgbClr val="000000"/>
                  </a:solidFill>
                  <a:effectLst/>
                  <a:uLnTx/>
                  <a:uFillTx/>
                  <a:latin typeface="微软雅黑"/>
                  <a:ea typeface="微软雅黑"/>
                  <a:cs typeface="+mn-cs"/>
                </a:rPr>
                <a:t>型指令</a:t>
              </a:r>
            </a:p>
          </p:txBody>
        </p:sp>
      </p:grpSp>
      <p:sp>
        <p:nvSpPr>
          <p:cNvPr id="468" name="标题 467">
            <a:extLst>
              <a:ext uri="{FF2B5EF4-FFF2-40B4-BE49-F238E27FC236}">
                <a16:creationId xmlns:a16="http://schemas.microsoft.com/office/drawing/2014/main" id="{350E268F-0B3B-43E1-A8ED-2CDBB18F0834}"/>
              </a:ext>
            </a:extLst>
          </p:cNvPr>
          <p:cNvSpPr>
            <a:spLocks noGrp="1"/>
          </p:cNvSpPr>
          <p:nvPr>
            <p:ph type="title"/>
          </p:nvPr>
        </p:nvSpPr>
        <p:spPr>
          <a:xfrm>
            <a:off x="210103" y="183096"/>
            <a:ext cx="7886700" cy="617641"/>
          </a:xfrm>
        </p:spPr>
        <p:txBody>
          <a:bodyPr>
            <a:normAutofit fontScale="90000"/>
          </a:bodyPr>
          <a:lstStyle/>
          <a:p>
            <a:pPr lvl="0" defTabSz="914400">
              <a:lnSpc>
                <a:spcPct val="100000"/>
              </a:lnSpc>
              <a:spcBef>
                <a:spcPts val="0"/>
              </a:spcBef>
              <a:defRPr/>
            </a:pPr>
            <a:r>
              <a:rPr lang="en-US" altLang="zh-CN" sz="3600" kern="0" dirty="0">
                <a:latin typeface="Arial"/>
                <a:ea typeface="宋体"/>
                <a:cs typeface="+mn-cs"/>
              </a:rPr>
              <a:t>6.2.2</a:t>
            </a:r>
            <a:r>
              <a:rPr lang="zh-CN" altLang="en-US" sz="3600" kern="0" dirty="0">
                <a:latin typeface="Arial"/>
                <a:ea typeface="宋体"/>
                <a:cs typeface="+mn-cs"/>
              </a:rPr>
              <a:t>模型机主要功能部件</a:t>
            </a:r>
            <a:br>
              <a:rPr lang="zh-CN" altLang="en-US" sz="1800" b="0" kern="0" dirty="0">
                <a:solidFill>
                  <a:sysClr val="windowText" lastClr="000000"/>
                </a:solidFill>
                <a:latin typeface="Arial" panose="020B0604020202020204" pitchFamily="34" charset="0"/>
                <a:cs typeface="+mn-cs"/>
              </a:rPr>
            </a:br>
            <a:endParaRPr lang="zh-CN" altLang="en-US" dirty="0"/>
          </a:p>
        </p:txBody>
      </p:sp>
      <p:sp>
        <p:nvSpPr>
          <p:cNvPr id="469" name="文本框 468">
            <a:extLst>
              <a:ext uri="{FF2B5EF4-FFF2-40B4-BE49-F238E27FC236}">
                <a16:creationId xmlns:a16="http://schemas.microsoft.com/office/drawing/2014/main" id="{61482C50-EE1F-4DB5-99D7-EC8D243ABBE4}"/>
              </a:ext>
            </a:extLst>
          </p:cNvPr>
          <p:cNvSpPr txBox="1"/>
          <p:nvPr/>
        </p:nvSpPr>
        <p:spPr>
          <a:xfrm>
            <a:off x="355953" y="763217"/>
            <a:ext cx="3711991"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5.</a:t>
            </a:r>
            <a:r>
              <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rPr>
              <a:t>存储器</a:t>
            </a:r>
          </a:p>
        </p:txBody>
      </p:sp>
      <p:sp>
        <p:nvSpPr>
          <p:cNvPr id="2" name="Rectangle 2">
            <a:extLst>
              <a:ext uri="{FF2B5EF4-FFF2-40B4-BE49-F238E27FC236}">
                <a16:creationId xmlns:a16="http://schemas.microsoft.com/office/drawing/2014/main" id="{7C258D2C-711D-4330-979A-3F6683A7658E}"/>
              </a:ext>
            </a:extLst>
          </p:cNvPr>
          <p:cNvSpPr>
            <a:spLocks noChangeArrowheads="1"/>
          </p:cNvSpPr>
          <p:nvPr/>
        </p:nvSpPr>
        <p:spPr bwMode="auto">
          <a:xfrm>
            <a:off x="1043608" y="177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aphicFrame>
        <p:nvGraphicFramePr>
          <p:cNvPr id="3" name="对象 2">
            <a:extLst>
              <a:ext uri="{FF2B5EF4-FFF2-40B4-BE49-F238E27FC236}">
                <a16:creationId xmlns:a16="http://schemas.microsoft.com/office/drawing/2014/main" id="{23F23400-CBBB-4660-9871-4A82B7C4FFC2}"/>
              </a:ext>
            </a:extLst>
          </p:cNvPr>
          <p:cNvGraphicFramePr>
            <a:graphicFrameLocks noChangeAspect="1"/>
          </p:cNvGraphicFramePr>
          <p:nvPr>
            <p:extLst/>
          </p:nvPr>
        </p:nvGraphicFramePr>
        <p:xfrm>
          <a:off x="-86046" y="1143335"/>
          <a:ext cx="8307980" cy="5379739"/>
        </p:xfrm>
        <a:graphic>
          <a:graphicData uri="http://schemas.openxmlformats.org/presentationml/2006/ole">
            <mc:AlternateContent xmlns:mc="http://schemas.openxmlformats.org/markup-compatibility/2006">
              <mc:Choice xmlns:v="urn:schemas-microsoft-com:vml" Requires="v">
                <p:oleObj spid="_x0000_s230480" name="Visio" r:id="rId3" imgW="6337005" imgH="4104993" progId="Visio.Drawing.11">
                  <p:embed/>
                </p:oleObj>
              </mc:Choice>
              <mc:Fallback>
                <p:oleObj name="Visio" r:id="rId3" imgW="6337005" imgH="4104993" progId="Visio.Drawing.11">
                  <p:embed/>
                  <p:pic>
                    <p:nvPicPr>
                      <p:cNvPr id="3" name="对象 2">
                        <a:extLst>
                          <a:ext uri="{FF2B5EF4-FFF2-40B4-BE49-F238E27FC236}">
                            <a16:creationId xmlns:a16="http://schemas.microsoft.com/office/drawing/2014/main" id="{23F23400-CBBB-4660-9871-4A82B7C4FFC2}"/>
                          </a:ext>
                        </a:extLst>
                      </p:cNvPr>
                      <p:cNvPicPr>
                        <a:picLocks noChangeAspect="1" noChangeArrowheads="1"/>
                      </p:cNvPicPr>
                      <p:nvPr/>
                    </p:nvPicPr>
                    <p:blipFill>
                      <a:blip r:embed="rId4"/>
                      <a:srcRect/>
                      <a:stretch>
                        <a:fillRect/>
                      </a:stretch>
                    </p:blipFill>
                    <p:spPr bwMode="auto">
                      <a:xfrm>
                        <a:off x="-86046" y="1143335"/>
                        <a:ext cx="8307980" cy="5379739"/>
                      </a:xfrm>
                      <a:prstGeom prst="rect">
                        <a:avLst/>
                      </a:prstGeom>
                      <a:noFill/>
                    </p:spPr>
                  </p:pic>
                </p:oleObj>
              </mc:Fallback>
            </mc:AlternateContent>
          </a:graphicData>
        </a:graphic>
      </p:graphicFrame>
      <p:sp>
        <p:nvSpPr>
          <p:cNvPr id="449" name="矩形 448">
            <a:extLst>
              <a:ext uri="{FF2B5EF4-FFF2-40B4-BE49-F238E27FC236}">
                <a16:creationId xmlns:a16="http://schemas.microsoft.com/office/drawing/2014/main" id="{ED5A02C0-9EA0-4D4A-A233-13015FBC8232}"/>
              </a:ext>
            </a:extLst>
          </p:cNvPr>
          <p:cNvSpPr/>
          <p:nvPr/>
        </p:nvSpPr>
        <p:spPr>
          <a:xfrm>
            <a:off x="355953" y="1916152"/>
            <a:ext cx="1479743" cy="1546983"/>
          </a:xfrm>
          <a:prstGeom prst="rect">
            <a:avLst/>
          </a:prstGeom>
          <a:solidFill>
            <a:schemeClr val="bg1">
              <a:alpha val="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noFill/>
              <a:effectLst/>
              <a:uLnTx/>
              <a:uFillTx/>
              <a:latin typeface="微软雅黑"/>
              <a:ea typeface="微软雅黑"/>
              <a:cs typeface="+mn-cs"/>
            </a:endParaRPr>
          </a:p>
        </p:txBody>
      </p:sp>
      <p:sp>
        <p:nvSpPr>
          <p:cNvPr id="21" name="矩形 20">
            <a:extLst>
              <a:ext uri="{FF2B5EF4-FFF2-40B4-BE49-F238E27FC236}">
                <a16:creationId xmlns:a16="http://schemas.microsoft.com/office/drawing/2014/main" id="{E36BD8FC-BD8D-4A81-A2F7-3889813F535B}"/>
              </a:ext>
            </a:extLst>
          </p:cNvPr>
          <p:cNvSpPr/>
          <p:nvPr/>
        </p:nvSpPr>
        <p:spPr>
          <a:xfrm>
            <a:off x="6499214" y="3374571"/>
            <a:ext cx="1479743" cy="1546983"/>
          </a:xfrm>
          <a:prstGeom prst="rect">
            <a:avLst/>
          </a:prstGeom>
          <a:solidFill>
            <a:schemeClr val="bg1">
              <a:alpha val="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noFill/>
              <a:effectLst/>
              <a:uLnTx/>
              <a:uFillTx/>
              <a:latin typeface="微软雅黑"/>
              <a:ea typeface="微软雅黑"/>
              <a:cs typeface="+mn-cs"/>
            </a:endParaRPr>
          </a:p>
        </p:txBody>
      </p:sp>
    </p:spTree>
    <p:extLst>
      <p:ext uri="{BB962C8B-B14F-4D97-AF65-F5344CB8AC3E}">
        <p14:creationId xmlns:p14="http://schemas.microsoft.com/office/powerpoint/2010/main" val="195119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wheel(1)">
                                      <p:cBhvr>
                                        <p:cTn id="7" dur="2000"/>
                                        <p:tgtEl>
                                          <p:spTgt spid="44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E98966-F8C6-4D3F-ACB8-6A074FAE0472}"/>
              </a:ext>
            </a:extLst>
          </p:cNvPr>
          <p:cNvSpPr>
            <a:spLocks noGrp="1"/>
          </p:cNvSpPr>
          <p:nvPr>
            <p:ph type="title"/>
          </p:nvPr>
        </p:nvSpPr>
        <p:spPr/>
        <p:txBody>
          <a:bodyPr/>
          <a:lstStyle/>
          <a:p>
            <a:r>
              <a:rPr lang="en-US" altLang="zh-CN" dirty="0"/>
              <a:t>6.2.2</a:t>
            </a:r>
            <a:r>
              <a:rPr lang="zh-CN" altLang="en-US" dirty="0"/>
              <a:t>模型机主要功能部件</a:t>
            </a:r>
          </a:p>
        </p:txBody>
      </p:sp>
      <p:sp>
        <p:nvSpPr>
          <p:cNvPr id="5" name="内容占位符 4">
            <a:extLst>
              <a:ext uri="{FF2B5EF4-FFF2-40B4-BE49-F238E27FC236}">
                <a16:creationId xmlns:a16="http://schemas.microsoft.com/office/drawing/2014/main" id="{A4EE6CBC-69B6-45EF-B1E9-86B7C6EB2042}"/>
              </a:ext>
            </a:extLst>
          </p:cNvPr>
          <p:cNvSpPr>
            <a:spLocks noGrp="1"/>
          </p:cNvSpPr>
          <p:nvPr>
            <p:ph idx="1"/>
          </p:nvPr>
        </p:nvSpPr>
        <p:spPr>
          <a:xfrm>
            <a:off x="107504" y="836712"/>
            <a:ext cx="8712968" cy="3600400"/>
          </a:xfrm>
        </p:spPr>
        <p:txBody>
          <a:bodyPr/>
          <a:lstStyle/>
          <a:p>
            <a:r>
              <a:rPr lang="en-US" altLang="zh-CN" dirty="0"/>
              <a:t>5.</a:t>
            </a:r>
            <a:r>
              <a:rPr lang="zh-CN" altLang="en-US" dirty="0"/>
              <a:t>存储器</a:t>
            </a:r>
            <a:endParaRPr lang="en-US" altLang="zh-CN" dirty="0"/>
          </a:p>
          <a:p>
            <a:pPr lvl="1"/>
            <a:r>
              <a:rPr lang="zh-CN" altLang="en-US" dirty="0"/>
              <a:t>指令存储器（</a:t>
            </a:r>
            <a:r>
              <a:rPr lang="en-US" altLang="zh-CN" dirty="0"/>
              <a:t>ROM</a:t>
            </a:r>
            <a:r>
              <a:rPr lang="zh-CN" altLang="en-US" dirty="0"/>
              <a:t>）</a:t>
            </a:r>
            <a:endParaRPr lang="en-US" altLang="zh-CN" dirty="0"/>
          </a:p>
          <a:p>
            <a:pPr lvl="2"/>
            <a:r>
              <a:rPr lang="en-US" altLang="zh-CN" dirty="0"/>
              <a:t>IM</a:t>
            </a:r>
          </a:p>
          <a:p>
            <a:pPr lvl="1"/>
            <a:r>
              <a:rPr lang="zh-CN" altLang="en-US" dirty="0"/>
              <a:t>数据存储器（</a:t>
            </a:r>
            <a:r>
              <a:rPr lang="en-US" altLang="zh-CN" dirty="0"/>
              <a:t>RAM</a:t>
            </a:r>
            <a:r>
              <a:rPr lang="zh-CN" altLang="en-US" dirty="0"/>
              <a:t>）</a:t>
            </a:r>
            <a:endParaRPr lang="en-US" altLang="zh-CN" dirty="0"/>
          </a:p>
          <a:p>
            <a:pPr lvl="2"/>
            <a:r>
              <a:rPr lang="en-US" altLang="zh-CN" dirty="0"/>
              <a:t>DM</a:t>
            </a:r>
            <a:endParaRPr lang="zh-CN" altLang="en-US" dirty="0"/>
          </a:p>
          <a:p>
            <a:pPr marL="0" indent="0">
              <a:buNone/>
            </a:pPr>
            <a:endParaRPr lang="en-US" altLang="zh-CN" dirty="0"/>
          </a:p>
          <a:p>
            <a:endParaRPr lang="en-US" altLang="zh-CN" dirty="0"/>
          </a:p>
        </p:txBody>
      </p:sp>
      <p:graphicFrame>
        <p:nvGraphicFramePr>
          <p:cNvPr id="3" name="表格 2">
            <a:extLst>
              <a:ext uri="{FF2B5EF4-FFF2-40B4-BE49-F238E27FC236}">
                <a16:creationId xmlns:a16="http://schemas.microsoft.com/office/drawing/2014/main" id="{45B847BE-17BF-4CF2-8CFA-D307DDF53511}"/>
              </a:ext>
            </a:extLst>
          </p:cNvPr>
          <p:cNvGraphicFramePr>
            <a:graphicFrameLocks noGrp="1"/>
          </p:cNvGraphicFramePr>
          <p:nvPr>
            <p:extLst>
              <p:ext uri="{D42A27DB-BD31-4B8C-83A1-F6EECF244321}">
                <p14:modId xmlns:p14="http://schemas.microsoft.com/office/powerpoint/2010/main" val="310666428"/>
              </p:ext>
            </p:extLst>
          </p:nvPr>
        </p:nvGraphicFramePr>
        <p:xfrm>
          <a:off x="899592" y="3573016"/>
          <a:ext cx="7704855" cy="3081395"/>
        </p:xfrm>
        <a:graphic>
          <a:graphicData uri="http://schemas.openxmlformats.org/drawingml/2006/table">
            <a:tbl>
              <a:tblPr firstRow="1" firstCol="1" bandRow="1">
                <a:tableStyleId>{10A1B5D5-9B99-4C35-A422-299274C87663}</a:tableStyleId>
              </a:tblPr>
              <a:tblGrid>
                <a:gridCol w="2050689">
                  <a:extLst>
                    <a:ext uri="{9D8B030D-6E8A-4147-A177-3AD203B41FA5}">
                      <a16:colId xmlns:a16="http://schemas.microsoft.com/office/drawing/2014/main" val="1600794896"/>
                    </a:ext>
                  </a:extLst>
                </a:gridCol>
                <a:gridCol w="1542045">
                  <a:extLst>
                    <a:ext uri="{9D8B030D-6E8A-4147-A177-3AD203B41FA5}">
                      <a16:colId xmlns:a16="http://schemas.microsoft.com/office/drawing/2014/main" val="3281535736"/>
                    </a:ext>
                  </a:extLst>
                </a:gridCol>
                <a:gridCol w="1724701">
                  <a:extLst>
                    <a:ext uri="{9D8B030D-6E8A-4147-A177-3AD203B41FA5}">
                      <a16:colId xmlns:a16="http://schemas.microsoft.com/office/drawing/2014/main" val="712021750"/>
                    </a:ext>
                  </a:extLst>
                </a:gridCol>
                <a:gridCol w="2387420">
                  <a:extLst>
                    <a:ext uri="{9D8B030D-6E8A-4147-A177-3AD203B41FA5}">
                      <a16:colId xmlns:a16="http://schemas.microsoft.com/office/drawing/2014/main" val="3217333658"/>
                    </a:ext>
                  </a:extLst>
                </a:gridCol>
              </a:tblGrid>
              <a:tr h="501038">
                <a:tc>
                  <a:txBody>
                    <a:bodyPr/>
                    <a:lstStyle/>
                    <a:p>
                      <a:pPr indent="266700" algn="just">
                        <a:spcAft>
                          <a:spcPts val="0"/>
                        </a:spcAft>
                      </a:pPr>
                      <a:r>
                        <a:rPr lang="zh-CN" sz="2400" kern="100" dirty="0">
                          <a:effectLst/>
                        </a:rPr>
                        <a:t>信号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位宽</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方向</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rPr>
                        <a:t>描述</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7396507"/>
                  </a:ext>
                </a:extLst>
              </a:tr>
              <a:tr h="269181">
                <a:tc>
                  <a:txBody>
                    <a:bodyPr/>
                    <a:lstStyle/>
                    <a:p>
                      <a:pPr indent="266700" algn="just">
                        <a:spcAft>
                          <a:spcPts val="0"/>
                        </a:spcAft>
                      </a:pPr>
                      <a:r>
                        <a:rPr lang="en-US" sz="2400" kern="100" dirty="0" err="1">
                          <a:effectLst/>
                          <a:latin typeface="Calibri" panose="020F0502020204030204" pitchFamily="34" charset="0"/>
                          <a:ea typeface="宋体" panose="02010600030101010101" pitchFamily="2" charset="-122"/>
                          <a:cs typeface="Times New Roman" panose="02020603050405020304" pitchFamily="18" charset="0"/>
                        </a:rPr>
                        <a:t>Clk</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数据写入时钟</a:t>
                      </a:r>
                      <a:r>
                        <a:rPr lang="zh-CN" altLang="en-US" sz="24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752183"/>
                  </a:ext>
                </a:extLst>
              </a:tr>
              <a:tr h="269181">
                <a:tc>
                  <a:txBody>
                    <a:bodyPr/>
                    <a:lstStyle/>
                    <a:p>
                      <a:pPr indent="266700" algn="just">
                        <a:spcAft>
                          <a:spcPts val="0"/>
                        </a:spcAft>
                      </a:pPr>
                      <a:r>
                        <a:rPr lang="en-US" sz="2400" kern="100" dirty="0" err="1">
                          <a:effectLst/>
                          <a:latin typeface="Calibri" panose="020F0502020204030204" pitchFamily="34" charset="0"/>
                          <a:ea typeface="宋体" panose="02010600030101010101" pitchFamily="2" charset="-122"/>
                          <a:cs typeface="Times New Roman" panose="02020603050405020304" pitchFamily="18" charset="0"/>
                        </a:rPr>
                        <a:t>Addr</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地址</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3961037"/>
                  </a:ext>
                </a:extLst>
              </a:tr>
              <a:tr h="269181">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Din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写入数据</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805159"/>
                  </a:ext>
                </a:extLst>
              </a:tr>
              <a:tr h="269181">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DWWr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I</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写入使能</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663415"/>
                  </a:ext>
                </a:extLst>
              </a:tr>
              <a:tr h="751557">
                <a:tc>
                  <a:txBody>
                    <a:bodyPr/>
                    <a:lstStyle/>
                    <a:p>
                      <a:pPr indent="266700" algn="just">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Dout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O</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读出数据</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921155"/>
                  </a:ext>
                </a:extLst>
              </a:tr>
            </a:tbl>
          </a:graphicData>
        </a:graphic>
      </p:graphicFrame>
      <p:pic>
        <p:nvPicPr>
          <p:cNvPr id="6" name="图片 5">
            <a:extLst>
              <a:ext uri="{FF2B5EF4-FFF2-40B4-BE49-F238E27FC236}">
                <a16:creationId xmlns:a16="http://schemas.microsoft.com/office/drawing/2014/main" id="{38171C8F-A879-4449-B83E-6E76F75B9151}"/>
              </a:ext>
            </a:extLst>
          </p:cNvPr>
          <p:cNvPicPr>
            <a:picLocks noChangeAspect="1"/>
          </p:cNvPicPr>
          <p:nvPr/>
        </p:nvPicPr>
        <p:blipFill>
          <a:blip r:embed="rId2"/>
          <a:stretch>
            <a:fillRect/>
          </a:stretch>
        </p:blipFill>
        <p:spPr>
          <a:xfrm>
            <a:off x="5148064" y="866234"/>
            <a:ext cx="3161328" cy="2160240"/>
          </a:xfrm>
          <a:prstGeom prst="rect">
            <a:avLst/>
          </a:prstGeom>
        </p:spPr>
      </p:pic>
    </p:spTree>
    <p:extLst>
      <p:ext uri="{BB962C8B-B14F-4D97-AF65-F5344CB8AC3E}">
        <p14:creationId xmlns:p14="http://schemas.microsoft.com/office/powerpoint/2010/main" val="20010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C5C67-8D77-4513-9FF6-1EF2ADE82983}"/>
              </a:ext>
            </a:extLst>
          </p:cNvPr>
          <p:cNvSpPr>
            <a:spLocks noGrp="1"/>
          </p:cNvSpPr>
          <p:nvPr>
            <p:ph type="title"/>
          </p:nvPr>
        </p:nvSpPr>
        <p:spPr/>
        <p:txBody>
          <a:bodyPr/>
          <a:lstStyle/>
          <a:p>
            <a:r>
              <a:rPr lang="en-US" altLang="zh-CN" dirty="0"/>
              <a:t>5.</a:t>
            </a:r>
            <a:r>
              <a:rPr lang="zh-CN" altLang="en-US" dirty="0"/>
              <a:t>存储器</a:t>
            </a:r>
            <a:r>
              <a:rPr lang="en-US" altLang="zh-CN" dirty="0"/>
              <a:t>-DM</a:t>
            </a:r>
          </a:p>
        </p:txBody>
      </p:sp>
      <p:sp>
        <p:nvSpPr>
          <p:cNvPr id="3" name="内容占位符 2">
            <a:extLst>
              <a:ext uri="{FF2B5EF4-FFF2-40B4-BE49-F238E27FC236}">
                <a16:creationId xmlns:a16="http://schemas.microsoft.com/office/drawing/2014/main" id="{9728E3DC-40B3-4532-A3F4-87132D4E4C05}"/>
              </a:ext>
            </a:extLst>
          </p:cNvPr>
          <p:cNvSpPr>
            <a:spLocks noGrp="1"/>
          </p:cNvSpPr>
          <p:nvPr>
            <p:ph idx="1"/>
          </p:nvPr>
        </p:nvSpPr>
        <p:spPr>
          <a:xfrm>
            <a:off x="323528" y="731837"/>
            <a:ext cx="8676964" cy="5937523"/>
          </a:xfrm>
        </p:spPr>
        <p:style>
          <a:lnRef idx="2">
            <a:schemeClr val="accent6"/>
          </a:lnRef>
          <a:fillRef idx="1">
            <a:schemeClr val="lt1"/>
          </a:fillRef>
          <a:effectRef idx="0">
            <a:schemeClr val="accent6"/>
          </a:effectRef>
          <a:fontRef idx="minor">
            <a:schemeClr val="dk1"/>
          </a:fontRef>
        </p:style>
        <p:txBody>
          <a:bodyPr/>
          <a:lstStyle/>
          <a:p>
            <a:pPr marL="0" indent="0">
              <a:lnSpc>
                <a:spcPts val="2000"/>
              </a:lnSpc>
              <a:buNone/>
            </a:pPr>
            <a:r>
              <a:rPr lang="en-US" altLang="zh-CN" sz="2400" dirty="0"/>
              <a:t>module dm_4k(</a:t>
            </a:r>
            <a:r>
              <a:rPr lang="en-US" altLang="zh-CN" sz="2400" dirty="0" err="1"/>
              <a:t>clk</a:t>
            </a:r>
            <a:r>
              <a:rPr lang="en-US" altLang="zh-CN" sz="2400" dirty="0"/>
              <a:t>, </a:t>
            </a:r>
            <a:r>
              <a:rPr lang="en-US" altLang="zh-CN" sz="2400" dirty="0" err="1"/>
              <a:t>addr</a:t>
            </a:r>
            <a:r>
              <a:rPr lang="en-US" altLang="zh-CN" sz="2400" dirty="0"/>
              <a:t>, din,  </a:t>
            </a:r>
            <a:r>
              <a:rPr lang="en-US" altLang="zh-CN" sz="2400" dirty="0" err="1"/>
              <a:t>DMWr</a:t>
            </a:r>
            <a:r>
              <a:rPr lang="en-US" altLang="zh-CN" sz="2400" dirty="0"/>
              <a:t>,  </a:t>
            </a:r>
            <a:r>
              <a:rPr lang="en-US" altLang="zh-CN" sz="2400" dirty="0" err="1"/>
              <a:t>dout</a:t>
            </a:r>
            <a:r>
              <a:rPr lang="en-US" altLang="zh-CN" sz="2400" dirty="0"/>
              <a:t>);</a:t>
            </a:r>
          </a:p>
          <a:p>
            <a:pPr marL="0" indent="0">
              <a:lnSpc>
                <a:spcPts val="2000"/>
              </a:lnSpc>
              <a:buNone/>
            </a:pPr>
            <a:r>
              <a:rPr lang="en-US" altLang="zh-CN" sz="2400" dirty="0"/>
              <a:t>   input         </a:t>
            </a:r>
            <a:r>
              <a:rPr lang="en-US" altLang="zh-CN" sz="2400" dirty="0" err="1"/>
              <a:t>clk</a:t>
            </a:r>
            <a:r>
              <a:rPr lang="en-US" altLang="zh-CN" sz="2400" dirty="0"/>
              <a:t>;  </a:t>
            </a:r>
          </a:p>
          <a:p>
            <a:pPr marL="0" indent="0">
              <a:lnSpc>
                <a:spcPts val="2000"/>
              </a:lnSpc>
              <a:buNone/>
            </a:pPr>
            <a:r>
              <a:rPr lang="en-US" altLang="zh-CN" sz="2400" dirty="0"/>
              <a:t>   input[8:0] </a:t>
            </a:r>
            <a:r>
              <a:rPr lang="en-US" altLang="zh-CN" sz="2400" dirty="0" err="1"/>
              <a:t>addr</a:t>
            </a:r>
            <a:r>
              <a:rPr lang="en-US" altLang="zh-CN" sz="2400" dirty="0"/>
              <a:t>;	</a:t>
            </a:r>
          </a:p>
          <a:p>
            <a:pPr marL="0" indent="0">
              <a:lnSpc>
                <a:spcPts val="2000"/>
              </a:lnSpc>
              <a:buNone/>
            </a:pPr>
            <a:r>
              <a:rPr lang="en-US" altLang="zh-CN" sz="2400" dirty="0"/>
              <a:t>   input[31:0] din;</a:t>
            </a:r>
          </a:p>
          <a:p>
            <a:pPr marL="0" indent="0">
              <a:lnSpc>
                <a:spcPts val="2000"/>
              </a:lnSpc>
              <a:buNone/>
            </a:pPr>
            <a:r>
              <a:rPr lang="en-US" altLang="zh-CN" sz="2400" dirty="0"/>
              <a:t>   input         </a:t>
            </a:r>
            <a:r>
              <a:rPr lang="en-US" altLang="zh-CN" sz="2400" dirty="0" err="1"/>
              <a:t>DMWr</a:t>
            </a:r>
            <a:r>
              <a:rPr lang="en-US" altLang="zh-CN" sz="2400" dirty="0"/>
              <a:t>;</a:t>
            </a:r>
          </a:p>
          <a:p>
            <a:pPr marL="0" indent="0">
              <a:lnSpc>
                <a:spcPts val="2000"/>
              </a:lnSpc>
              <a:buNone/>
            </a:pPr>
            <a:r>
              <a:rPr lang="en-US" altLang="zh-CN" sz="2400" dirty="0"/>
              <a:t>   output[31:0] </a:t>
            </a:r>
            <a:r>
              <a:rPr lang="en-US" altLang="zh-CN" sz="2400" dirty="0" err="1"/>
              <a:t>dout</a:t>
            </a:r>
            <a:r>
              <a:rPr lang="en-US" altLang="zh-CN" sz="2400" dirty="0"/>
              <a:t>;</a:t>
            </a:r>
          </a:p>
          <a:p>
            <a:pPr marL="0" indent="0">
              <a:lnSpc>
                <a:spcPts val="2000"/>
              </a:lnSpc>
              <a:buNone/>
            </a:pPr>
            <a:r>
              <a:rPr lang="en-US" altLang="zh-CN" sz="2400" dirty="0"/>
              <a:t>     </a:t>
            </a:r>
          </a:p>
          <a:p>
            <a:pPr marL="0" indent="0">
              <a:lnSpc>
                <a:spcPts val="2000"/>
              </a:lnSpc>
              <a:buNone/>
            </a:pPr>
            <a:r>
              <a:rPr lang="en-US" altLang="zh-CN" sz="2400" dirty="0"/>
              <a:t>   reg [31:0] </a:t>
            </a:r>
            <a:r>
              <a:rPr lang="en-US" altLang="zh-CN" sz="2400" dirty="0" err="1"/>
              <a:t>dmem</a:t>
            </a:r>
            <a:r>
              <a:rPr lang="en-US" altLang="zh-CN" sz="2400" dirty="0"/>
              <a:t>[127:0];	//</a:t>
            </a:r>
            <a:r>
              <a:rPr lang="zh-CN" altLang="en-US" sz="2400" dirty="0"/>
              <a:t>定义存储单元</a:t>
            </a:r>
          </a:p>
          <a:p>
            <a:pPr marL="0" indent="0">
              <a:lnSpc>
                <a:spcPts val="2000"/>
              </a:lnSpc>
              <a:buNone/>
            </a:pPr>
            <a:r>
              <a:rPr lang="zh-CN" altLang="en-US" sz="2400" dirty="0"/>
              <a:t>	</a:t>
            </a:r>
          </a:p>
          <a:p>
            <a:pPr marL="0" indent="0">
              <a:lnSpc>
                <a:spcPts val="2000"/>
              </a:lnSpc>
              <a:buNone/>
            </a:pPr>
            <a:r>
              <a:rPr lang="zh-CN" altLang="en-US" sz="2400" dirty="0"/>
              <a:t>   </a:t>
            </a:r>
            <a:r>
              <a:rPr lang="en-US" altLang="zh-CN" sz="2400" dirty="0"/>
              <a:t>always @(</a:t>
            </a:r>
            <a:r>
              <a:rPr lang="en-US" altLang="zh-CN" sz="2400" dirty="0" err="1"/>
              <a:t>posedge</a:t>
            </a:r>
            <a:r>
              <a:rPr lang="en-US" altLang="zh-CN" sz="2400" dirty="0"/>
              <a:t> </a:t>
            </a:r>
            <a:r>
              <a:rPr lang="en-US" altLang="zh-CN" sz="2400" dirty="0" err="1"/>
              <a:t>clk</a:t>
            </a:r>
            <a:r>
              <a:rPr lang="en-US" altLang="zh-CN" sz="2400" dirty="0"/>
              <a:t>)  </a:t>
            </a:r>
          </a:p>
          <a:p>
            <a:pPr marL="0" indent="0">
              <a:lnSpc>
                <a:spcPts val="2000"/>
              </a:lnSpc>
              <a:buNone/>
            </a:pPr>
            <a:r>
              <a:rPr lang="en-US" altLang="zh-CN" sz="2400" dirty="0"/>
              <a:t>      if (</a:t>
            </a:r>
            <a:r>
              <a:rPr lang="en-US" altLang="zh-CN" sz="2400" dirty="0" err="1"/>
              <a:t>DMWr</a:t>
            </a:r>
            <a:r>
              <a:rPr lang="en-US" altLang="zh-CN" sz="2400" dirty="0"/>
              <a:t>) begin</a:t>
            </a:r>
          </a:p>
          <a:p>
            <a:pPr marL="0" indent="0">
              <a:lnSpc>
                <a:spcPts val="2000"/>
              </a:lnSpc>
              <a:buNone/>
            </a:pPr>
            <a:r>
              <a:rPr lang="en-US" altLang="zh-CN" sz="2400" dirty="0"/>
              <a:t>			</a:t>
            </a:r>
            <a:r>
              <a:rPr lang="en-US" altLang="zh-CN" sz="2400" dirty="0" err="1"/>
              <a:t>dmem</a:t>
            </a:r>
            <a:r>
              <a:rPr lang="en-US" altLang="zh-CN" sz="2400" dirty="0"/>
              <a:t>[</a:t>
            </a:r>
            <a:r>
              <a:rPr lang="en-US" altLang="zh-CN" sz="2400" dirty="0" err="1"/>
              <a:t>addr</a:t>
            </a:r>
            <a:r>
              <a:rPr lang="en-US" altLang="zh-CN" sz="2400" dirty="0"/>
              <a:t>] &lt;= din;</a:t>
            </a:r>
          </a:p>
          <a:p>
            <a:pPr marL="0" indent="0">
              <a:lnSpc>
                <a:spcPts val="2000"/>
              </a:lnSpc>
              <a:buNone/>
            </a:pPr>
            <a:r>
              <a:rPr lang="en-US" altLang="zh-CN" sz="2400" dirty="0"/>
              <a:t>		end</a:t>
            </a:r>
          </a:p>
          <a:p>
            <a:pPr marL="0" indent="0">
              <a:lnSpc>
                <a:spcPts val="2000"/>
              </a:lnSpc>
              <a:buNone/>
            </a:pPr>
            <a:r>
              <a:rPr lang="en-US" altLang="zh-CN" sz="2400" dirty="0"/>
              <a:t>    </a:t>
            </a:r>
          </a:p>
          <a:p>
            <a:pPr marL="0" indent="0">
              <a:lnSpc>
                <a:spcPts val="2000"/>
              </a:lnSpc>
              <a:buNone/>
            </a:pPr>
            <a:r>
              <a:rPr lang="en-US" altLang="zh-CN" sz="2400" dirty="0"/>
              <a:t>  </a:t>
            </a:r>
          </a:p>
          <a:p>
            <a:pPr marL="0" indent="0">
              <a:lnSpc>
                <a:spcPts val="2000"/>
              </a:lnSpc>
              <a:buNone/>
            </a:pPr>
            <a:r>
              <a:rPr lang="en-US" altLang="zh-CN" sz="2400" dirty="0"/>
              <a:t>   assign </a:t>
            </a:r>
            <a:r>
              <a:rPr lang="en-US" altLang="zh-CN" sz="2400" dirty="0" err="1"/>
              <a:t>dout</a:t>
            </a:r>
            <a:r>
              <a:rPr lang="en-US" altLang="zh-CN" sz="2400" dirty="0"/>
              <a:t> = </a:t>
            </a:r>
            <a:r>
              <a:rPr lang="en-US" altLang="zh-CN" sz="2400" dirty="0" err="1"/>
              <a:t>dmem</a:t>
            </a:r>
            <a:r>
              <a:rPr lang="en-US" altLang="zh-CN" sz="2400" dirty="0"/>
              <a:t>[</a:t>
            </a:r>
            <a:r>
              <a:rPr lang="en-US" altLang="zh-CN" sz="2400" dirty="0" err="1"/>
              <a:t>addr</a:t>
            </a:r>
            <a:r>
              <a:rPr lang="en-US" altLang="zh-CN" sz="2400" dirty="0"/>
              <a:t>] ;</a:t>
            </a:r>
          </a:p>
          <a:p>
            <a:pPr marL="0" indent="0">
              <a:lnSpc>
                <a:spcPts val="2000"/>
              </a:lnSpc>
              <a:buNone/>
            </a:pPr>
            <a:r>
              <a:rPr lang="en-US" altLang="zh-CN" sz="2400" dirty="0"/>
              <a:t>   </a:t>
            </a:r>
            <a:r>
              <a:rPr lang="en-US" altLang="zh-CN" sz="2400" dirty="0" err="1"/>
              <a:t>endmodule</a:t>
            </a:r>
            <a:endParaRPr lang="zh-CN" altLang="en-US" sz="2400" dirty="0"/>
          </a:p>
        </p:txBody>
      </p:sp>
      <p:sp>
        <p:nvSpPr>
          <p:cNvPr id="4" name="矩形 3">
            <a:extLst>
              <a:ext uri="{FF2B5EF4-FFF2-40B4-BE49-F238E27FC236}">
                <a16:creationId xmlns:a16="http://schemas.microsoft.com/office/drawing/2014/main" id="{959AEEA9-641B-47A7-AB59-26E809B9D1B0}"/>
              </a:ext>
            </a:extLst>
          </p:cNvPr>
          <p:cNvSpPr/>
          <p:nvPr/>
        </p:nvSpPr>
        <p:spPr>
          <a:xfrm>
            <a:off x="683568" y="4005064"/>
            <a:ext cx="5904656" cy="1008112"/>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6" name="矩形 5">
            <a:extLst>
              <a:ext uri="{FF2B5EF4-FFF2-40B4-BE49-F238E27FC236}">
                <a16:creationId xmlns:a16="http://schemas.microsoft.com/office/drawing/2014/main" id="{55177E34-EE8E-46BC-9C15-4AB856E6D73A}"/>
              </a:ext>
            </a:extLst>
          </p:cNvPr>
          <p:cNvSpPr/>
          <p:nvPr/>
        </p:nvSpPr>
        <p:spPr>
          <a:xfrm>
            <a:off x="539552" y="5559114"/>
            <a:ext cx="5760640" cy="371797"/>
          </a:xfrm>
          <a:prstGeom prst="rect">
            <a:avLst/>
          </a:prstGeom>
          <a:solidFill>
            <a:schemeClr val="accent1">
              <a:alpha val="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8" name="对话气泡: 矩形 7">
            <a:extLst>
              <a:ext uri="{FF2B5EF4-FFF2-40B4-BE49-F238E27FC236}">
                <a16:creationId xmlns:a16="http://schemas.microsoft.com/office/drawing/2014/main" id="{B35F6F39-FF70-4577-B0F2-4E5010E76B26}"/>
              </a:ext>
            </a:extLst>
          </p:cNvPr>
          <p:cNvSpPr/>
          <p:nvPr/>
        </p:nvSpPr>
        <p:spPr>
          <a:xfrm>
            <a:off x="7465765" y="5262609"/>
            <a:ext cx="1388840" cy="454531"/>
          </a:xfrm>
          <a:prstGeom prst="wedgeRectCallout">
            <a:avLst>
              <a:gd name="adj1" fmla="val -135427"/>
              <a:gd name="adj2" fmla="val 58128"/>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读出</a:t>
            </a:r>
          </a:p>
        </p:txBody>
      </p:sp>
      <p:sp>
        <p:nvSpPr>
          <p:cNvPr id="7" name="对话气泡: 矩形 6">
            <a:extLst>
              <a:ext uri="{FF2B5EF4-FFF2-40B4-BE49-F238E27FC236}">
                <a16:creationId xmlns:a16="http://schemas.microsoft.com/office/drawing/2014/main" id="{B5670A8A-20D9-4F84-87D7-E0AD11BEC8F8}"/>
              </a:ext>
            </a:extLst>
          </p:cNvPr>
          <p:cNvSpPr/>
          <p:nvPr/>
        </p:nvSpPr>
        <p:spPr>
          <a:xfrm>
            <a:off x="7434445" y="3654619"/>
            <a:ext cx="994667" cy="454531"/>
          </a:xfrm>
          <a:prstGeom prst="wedgeRectCallout">
            <a:avLst>
              <a:gd name="adj1" fmla="val -128497"/>
              <a:gd name="adj2" fmla="val 156428"/>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写入</a:t>
            </a:r>
          </a:p>
        </p:txBody>
      </p:sp>
    </p:spTree>
    <p:extLst>
      <p:ext uri="{BB962C8B-B14F-4D97-AF65-F5344CB8AC3E}">
        <p14:creationId xmlns:p14="http://schemas.microsoft.com/office/powerpoint/2010/main" val="354609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C5C67-8D77-4513-9FF6-1EF2ADE82983}"/>
              </a:ext>
            </a:extLst>
          </p:cNvPr>
          <p:cNvSpPr>
            <a:spLocks noGrp="1"/>
          </p:cNvSpPr>
          <p:nvPr>
            <p:ph type="title"/>
          </p:nvPr>
        </p:nvSpPr>
        <p:spPr/>
        <p:txBody>
          <a:bodyPr/>
          <a:lstStyle/>
          <a:p>
            <a:r>
              <a:rPr lang="en-US" altLang="zh-CN" dirty="0"/>
              <a:t>5.</a:t>
            </a:r>
            <a:r>
              <a:rPr lang="zh-CN" altLang="en-US" dirty="0"/>
              <a:t>存储器</a:t>
            </a:r>
            <a:r>
              <a:rPr lang="en-US" altLang="zh-CN" dirty="0"/>
              <a:t>-IM</a:t>
            </a:r>
          </a:p>
        </p:txBody>
      </p:sp>
      <p:sp>
        <p:nvSpPr>
          <p:cNvPr id="3" name="内容占位符 2">
            <a:extLst>
              <a:ext uri="{FF2B5EF4-FFF2-40B4-BE49-F238E27FC236}">
                <a16:creationId xmlns:a16="http://schemas.microsoft.com/office/drawing/2014/main" id="{9728E3DC-40B3-4532-A3F4-87132D4E4C05}"/>
              </a:ext>
            </a:extLst>
          </p:cNvPr>
          <p:cNvSpPr>
            <a:spLocks noGrp="1"/>
          </p:cNvSpPr>
          <p:nvPr>
            <p:ph idx="1"/>
          </p:nvPr>
        </p:nvSpPr>
        <p:spPr>
          <a:xfrm>
            <a:off x="323528" y="731837"/>
            <a:ext cx="8676964" cy="5937523"/>
          </a:xfrm>
        </p:spPr>
        <p:style>
          <a:lnRef idx="2">
            <a:schemeClr val="accent6"/>
          </a:lnRef>
          <a:fillRef idx="1">
            <a:schemeClr val="lt1"/>
          </a:fillRef>
          <a:effectRef idx="0">
            <a:schemeClr val="accent6"/>
          </a:effectRef>
          <a:fontRef idx="minor">
            <a:schemeClr val="dk1"/>
          </a:fontRef>
        </p:style>
        <p:txBody>
          <a:bodyPr/>
          <a:lstStyle/>
          <a:p>
            <a:pPr marL="0" indent="0">
              <a:lnSpc>
                <a:spcPts val="2000"/>
              </a:lnSpc>
              <a:buNone/>
            </a:pPr>
            <a:r>
              <a:rPr lang="en-US" altLang="zh-CN" sz="2400" dirty="0"/>
              <a:t>module IM(</a:t>
            </a:r>
            <a:r>
              <a:rPr lang="en-US" altLang="zh-CN" sz="2400" dirty="0" err="1"/>
              <a:t>addr</a:t>
            </a:r>
            <a:r>
              <a:rPr lang="en-US" altLang="zh-CN" sz="2400" dirty="0"/>
              <a:t>, </a:t>
            </a:r>
            <a:r>
              <a:rPr lang="en-US" altLang="zh-CN" sz="2400" dirty="0" err="1"/>
              <a:t>dout</a:t>
            </a:r>
            <a:r>
              <a:rPr lang="en-US" altLang="zh-CN" sz="2400" dirty="0"/>
              <a:t>);</a:t>
            </a:r>
          </a:p>
          <a:p>
            <a:pPr marL="0" indent="0">
              <a:lnSpc>
                <a:spcPts val="2000"/>
              </a:lnSpc>
              <a:buNone/>
            </a:pPr>
            <a:r>
              <a:rPr lang="en-US" altLang="zh-CN" sz="2400" dirty="0"/>
              <a:t>  input[29:0]	</a:t>
            </a:r>
            <a:r>
              <a:rPr lang="en-US" altLang="zh-CN" sz="2400" dirty="0" err="1"/>
              <a:t>addr</a:t>
            </a:r>
            <a:r>
              <a:rPr lang="en-US" altLang="zh-CN" sz="2400" dirty="0"/>
              <a:t>; </a:t>
            </a:r>
          </a:p>
          <a:p>
            <a:pPr marL="0" indent="0">
              <a:lnSpc>
                <a:spcPts val="2000"/>
              </a:lnSpc>
              <a:buNone/>
            </a:pPr>
            <a:r>
              <a:rPr lang="en-US" altLang="zh-CN" sz="2400" dirty="0"/>
              <a:t>  output[31:0] </a:t>
            </a:r>
            <a:r>
              <a:rPr lang="en-US" altLang="zh-CN" sz="2400" dirty="0" err="1"/>
              <a:t>dout</a:t>
            </a:r>
            <a:r>
              <a:rPr lang="en-US" altLang="zh-CN" sz="2400" dirty="0"/>
              <a:t>;</a:t>
            </a:r>
          </a:p>
          <a:p>
            <a:pPr marL="0" indent="0">
              <a:lnSpc>
                <a:spcPts val="2000"/>
              </a:lnSpc>
              <a:buNone/>
            </a:pPr>
            <a:r>
              <a:rPr lang="en-US" altLang="zh-CN" sz="2400" dirty="0"/>
              <a:t>	</a:t>
            </a:r>
          </a:p>
          <a:p>
            <a:pPr marL="0" indent="0">
              <a:lnSpc>
                <a:spcPts val="2000"/>
              </a:lnSpc>
              <a:buNone/>
            </a:pPr>
            <a:r>
              <a:rPr lang="en-US" altLang="zh-CN" sz="2400" dirty="0"/>
              <a:t>  reg[31:0] </a:t>
            </a:r>
            <a:r>
              <a:rPr lang="en-US" altLang="zh-CN" sz="2400" dirty="0" err="1"/>
              <a:t>imem</a:t>
            </a:r>
            <a:r>
              <a:rPr lang="en-US" altLang="zh-CN" sz="2400" dirty="0"/>
              <a:t>[127:0];</a:t>
            </a:r>
          </a:p>
          <a:p>
            <a:pPr marL="0" indent="0">
              <a:lnSpc>
                <a:spcPts val="2000"/>
              </a:lnSpc>
              <a:buNone/>
            </a:pPr>
            <a:r>
              <a:rPr lang="en-US" altLang="zh-CN" sz="2400" dirty="0">
                <a:solidFill>
                  <a:srgbClr val="FF0000"/>
                </a:solidFill>
              </a:rPr>
              <a:t>  initial </a:t>
            </a:r>
          </a:p>
          <a:p>
            <a:pPr marL="285750" lvl="1" indent="0">
              <a:lnSpc>
                <a:spcPts val="2000"/>
              </a:lnSpc>
              <a:buNone/>
            </a:pPr>
            <a:r>
              <a:rPr lang="en-US" altLang="zh-CN" sz="2000" dirty="0"/>
              <a:t>begin</a:t>
            </a:r>
          </a:p>
          <a:p>
            <a:pPr marL="285750" lvl="1" indent="0">
              <a:lnSpc>
                <a:spcPts val="2000"/>
              </a:lnSpc>
              <a:buNone/>
            </a:pPr>
            <a:r>
              <a:rPr lang="en-US" altLang="zh-CN" sz="2000" dirty="0" err="1"/>
              <a:t>imem</a:t>
            </a:r>
            <a:r>
              <a:rPr lang="en-US" altLang="zh-CN" sz="2000" dirty="0"/>
              <a:t>[0]=24040009	#</a:t>
            </a:r>
            <a:r>
              <a:rPr lang="en-US" altLang="zh-CN" sz="2000" dirty="0" err="1"/>
              <a:t>addiu</a:t>
            </a:r>
            <a:r>
              <a:rPr lang="en-US" altLang="zh-CN" sz="2000" dirty="0"/>
              <a:t>  $4,$0,9</a:t>
            </a:r>
          </a:p>
          <a:p>
            <a:pPr marL="285750" lvl="1" indent="0">
              <a:lnSpc>
                <a:spcPts val="2000"/>
              </a:lnSpc>
              <a:buNone/>
            </a:pPr>
            <a:r>
              <a:rPr lang="en-US" altLang="zh-CN" sz="2000" dirty="0" err="1"/>
              <a:t>imem</a:t>
            </a:r>
            <a:r>
              <a:rPr lang="en-US" altLang="zh-CN" sz="2000" dirty="0"/>
              <a:t>[1]=24030002	#</a:t>
            </a:r>
            <a:r>
              <a:rPr lang="en-US" altLang="zh-CN" sz="2000" dirty="0" err="1"/>
              <a:t>addiu</a:t>
            </a:r>
            <a:r>
              <a:rPr lang="en-US" altLang="zh-CN" sz="2000" dirty="0"/>
              <a:t>  $3,$0,2</a:t>
            </a:r>
          </a:p>
          <a:p>
            <a:pPr marL="285750" lvl="1" indent="0">
              <a:lnSpc>
                <a:spcPts val="2000"/>
              </a:lnSpc>
              <a:buNone/>
            </a:pPr>
            <a:r>
              <a:rPr lang="en-US" altLang="zh-CN" sz="2000" dirty="0" err="1"/>
              <a:t>imem</a:t>
            </a:r>
            <a:r>
              <a:rPr lang="en-US" altLang="zh-CN" sz="2000" dirty="0"/>
              <a:t>[2]=24010000	#</a:t>
            </a:r>
            <a:r>
              <a:rPr lang="en-US" altLang="zh-CN" sz="2000" dirty="0" err="1"/>
              <a:t>addiu</a:t>
            </a:r>
            <a:r>
              <a:rPr lang="en-US" altLang="zh-CN" sz="2000" dirty="0"/>
              <a:t>  $1,$0,0</a:t>
            </a:r>
          </a:p>
          <a:p>
            <a:pPr marL="285750" lvl="1" indent="0">
              <a:lnSpc>
                <a:spcPts val="2000"/>
              </a:lnSpc>
              <a:buNone/>
            </a:pPr>
            <a:r>
              <a:rPr lang="en-US" altLang="zh-CN" sz="2000" dirty="0" err="1"/>
              <a:t>imem</a:t>
            </a:r>
            <a:r>
              <a:rPr lang="en-US" altLang="zh-CN" sz="2000" dirty="0"/>
              <a:t>[3]=24020001	#</a:t>
            </a:r>
            <a:r>
              <a:rPr lang="en-US" altLang="zh-CN" sz="2000" dirty="0" err="1"/>
              <a:t>addiu</a:t>
            </a:r>
            <a:r>
              <a:rPr lang="en-US" altLang="zh-CN" sz="2000" dirty="0"/>
              <a:t>  $2,$0,1</a:t>
            </a:r>
          </a:p>
          <a:p>
            <a:pPr marL="285750" lvl="1" indent="0">
              <a:lnSpc>
                <a:spcPts val="2000"/>
              </a:lnSpc>
              <a:buNone/>
            </a:pPr>
            <a:r>
              <a:rPr lang="en-US" altLang="zh-CN" sz="2000" dirty="0" err="1"/>
              <a:t>imem</a:t>
            </a:r>
            <a:r>
              <a:rPr lang="en-US" altLang="zh-CN" sz="2000" dirty="0"/>
              <a:t>[4]=00220821	#label:    </a:t>
            </a:r>
            <a:r>
              <a:rPr lang="en-US" altLang="zh-CN" sz="2000" dirty="0" err="1"/>
              <a:t>addu</a:t>
            </a:r>
            <a:r>
              <a:rPr lang="en-US" altLang="zh-CN" sz="2000" dirty="0"/>
              <a:t> $1,$1,$2</a:t>
            </a:r>
          </a:p>
          <a:p>
            <a:pPr marL="285750" lvl="1" indent="0">
              <a:lnSpc>
                <a:spcPts val="2000"/>
              </a:lnSpc>
              <a:buNone/>
            </a:pPr>
            <a:r>
              <a:rPr lang="en-US" altLang="zh-CN" sz="2000" dirty="0" err="1"/>
              <a:t>imem</a:t>
            </a:r>
            <a:r>
              <a:rPr lang="en-US" altLang="zh-CN" sz="2000" dirty="0"/>
              <a:t>[5]=00431021	</a:t>
            </a:r>
            <a:r>
              <a:rPr lang="en-US" altLang="zh-CN" sz="2000" dirty="0" err="1"/>
              <a:t>addu</a:t>
            </a:r>
            <a:r>
              <a:rPr lang="en-US" altLang="zh-CN" sz="2000" dirty="0"/>
              <a:t> $2,$2,$3	</a:t>
            </a:r>
          </a:p>
          <a:p>
            <a:pPr marL="285750" lvl="1" indent="0">
              <a:lnSpc>
                <a:spcPts val="2000"/>
              </a:lnSpc>
              <a:buNone/>
            </a:pPr>
            <a:r>
              <a:rPr lang="en-US" altLang="zh-CN" sz="2000" dirty="0" err="1"/>
              <a:t>imem</a:t>
            </a:r>
            <a:r>
              <a:rPr lang="en-US" altLang="zh-CN" sz="2000" dirty="0"/>
              <a:t>[6]=1444fffd	</a:t>
            </a:r>
            <a:r>
              <a:rPr lang="en-US" altLang="zh-CN" sz="2000" dirty="0" err="1"/>
              <a:t>bne</a:t>
            </a:r>
            <a:r>
              <a:rPr lang="en-US" altLang="zh-CN" sz="2000" dirty="0"/>
              <a:t> $2,$4,label</a:t>
            </a:r>
          </a:p>
          <a:p>
            <a:pPr marL="285750" lvl="1" indent="0">
              <a:lnSpc>
                <a:spcPts val="2000"/>
              </a:lnSpc>
              <a:buNone/>
            </a:pPr>
            <a:r>
              <a:rPr lang="en-US" altLang="zh-CN" sz="2000" dirty="0"/>
              <a:t>end</a:t>
            </a:r>
          </a:p>
          <a:p>
            <a:pPr marL="0" indent="0">
              <a:lnSpc>
                <a:spcPts val="2000"/>
              </a:lnSpc>
              <a:buNone/>
            </a:pPr>
            <a:r>
              <a:rPr lang="en-US" altLang="zh-CN" sz="2400" dirty="0"/>
              <a:t>	assign </a:t>
            </a:r>
            <a:r>
              <a:rPr lang="en-US" altLang="zh-CN" sz="2400" dirty="0" err="1"/>
              <a:t>dout</a:t>
            </a:r>
            <a:r>
              <a:rPr lang="en-US" altLang="zh-CN" sz="2400" dirty="0"/>
              <a:t> = </a:t>
            </a:r>
            <a:r>
              <a:rPr lang="en-US" altLang="zh-CN" sz="2400" dirty="0" err="1"/>
              <a:t>imem</a:t>
            </a:r>
            <a:r>
              <a:rPr lang="en-US" altLang="zh-CN" sz="2400" dirty="0"/>
              <a:t>[</a:t>
            </a:r>
            <a:r>
              <a:rPr lang="en-US" altLang="zh-CN" sz="2400" dirty="0" err="1"/>
              <a:t>addr</a:t>
            </a:r>
            <a:r>
              <a:rPr lang="en-US" altLang="zh-CN" sz="2400" dirty="0"/>
              <a:t>];</a:t>
            </a:r>
          </a:p>
          <a:p>
            <a:pPr marL="0" indent="0">
              <a:lnSpc>
                <a:spcPts val="2000"/>
              </a:lnSpc>
              <a:buNone/>
            </a:pPr>
            <a:r>
              <a:rPr lang="en-US" altLang="zh-CN" sz="2400" dirty="0" err="1"/>
              <a:t>endmodule</a:t>
            </a:r>
            <a:r>
              <a:rPr lang="en-US" altLang="zh-CN" sz="2400" dirty="0"/>
              <a:t> </a:t>
            </a:r>
            <a:endParaRPr lang="zh-CN" altLang="en-US" sz="2400" dirty="0"/>
          </a:p>
        </p:txBody>
      </p:sp>
      <p:sp>
        <p:nvSpPr>
          <p:cNvPr id="4" name="矩形 3">
            <a:extLst>
              <a:ext uri="{FF2B5EF4-FFF2-40B4-BE49-F238E27FC236}">
                <a16:creationId xmlns:a16="http://schemas.microsoft.com/office/drawing/2014/main" id="{959AEEA9-641B-47A7-AB59-26E809B9D1B0}"/>
              </a:ext>
            </a:extLst>
          </p:cNvPr>
          <p:cNvSpPr/>
          <p:nvPr/>
        </p:nvSpPr>
        <p:spPr>
          <a:xfrm>
            <a:off x="683568" y="2996952"/>
            <a:ext cx="5904656" cy="2265656"/>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6" name="矩形 5">
            <a:extLst>
              <a:ext uri="{FF2B5EF4-FFF2-40B4-BE49-F238E27FC236}">
                <a16:creationId xmlns:a16="http://schemas.microsoft.com/office/drawing/2014/main" id="{55177E34-EE8E-46BC-9C15-4AB856E6D73A}"/>
              </a:ext>
            </a:extLst>
          </p:cNvPr>
          <p:cNvSpPr/>
          <p:nvPr/>
        </p:nvSpPr>
        <p:spPr>
          <a:xfrm>
            <a:off x="827584" y="5531241"/>
            <a:ext cx="5760640" cy="371797"/>
          </a:xfrm>
          <a:prstGeom prst="rect">
            <a:avLst/>
          </a:prstGeom>
          <a:solidFill>
            <a:schemeClr val="accent1">
              <a:alpha val="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8" name="对话气泡: 矩形 7">
            <a:extLst>
              <a:ext uri="{FF2B5EF4-FFF2-40B4-BE49-F238E27FC236}">
                <a16:creationId xmlns:a16="http://schemas.microsoft.com/office/drawing/2014/main" id="{B35F6F39-FF70-4577-B0F2-4E5010E76B26}"/>
              </a:ext>
            </a:extLst>
          </p:cNvPr>
          <p:cNvSpPr/>
          <p:nvPr/>
        </p:nvSpPr>
        <p:spPr>
          <a:xfrm>
            <a:off x="7465765" y="5262609"/>
            <a:ext cx="1388840" cy="454531"/>
          </a:xfrm>
          <a:prstGeom prst="wedgeRectCallout">
            <a:avLst>
              <a:gd name="adj1" fmla="val -135427"/>
              <a:gd name="adj2" fmla="val 58128"/>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读指令</a:t>
            </a:r>
          </a:p>
        </p:txBody>
      </p:sp>
      <p:sp>
        <p:nvSpPr>
          <p:cNvPr id="7" name="对话气泡: 矩形 6">
            <a:extLst>
              <a:ext uri="{FF2B5EF4-FFF2-40B4-BE49-F238E27FC236}">
                <a16:creationId xmlns:a16="http://schemas.microsoft.com/office/drawing/2014/main" id="{B5670A8A-20D9-4F84-87D7-E0AD11BEC8F8}"/>
              </a:ext>
            </a:extLst>
          </p:cNvPr>
          <p:cNvSpPr/>
          <p:nvPr/>
        </p:nvSpPr>
        <p:spPr>
          <a:xfrm>
            <a:off x="6126086" y="1817466"/>
            <a:ext cx="2034099" cy="454531"/>
          </a:xfrm>
          <a:prstGeom prst="wedgeRectCallout">
            <a:avLst>
              <a:gd name="adj1" fmla="val -34503"/>
              <a:gd name="adj2" fmla="val 202149"/>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指令代码</a:t>
            </a:r>
          </a:p>
        </p:txBody>
      </p:sp>
    </p:spTree>
    <p:extLst>
      <p:ext uri="{BB962C8B-B14F-4D97-AF65-F5344CB8AC3E}">
        <p14:creationId xmlns:p14="http://schemas.microsoft.com/office/powerpoint/2010/main" val="212285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6.1.2 CPU</a:t>
            </a:r>
            <a:r>
              <a:rPr lang="zh-CN" altLang="en-US" b="1" dirty="0"/>
              <a:t>的内部结构</a:t>
            </a:r>
          </a:p>
        </p:txBody>
      </p:sp>
      <p:sp>
        <p:nvSpPr>
          <p:cNvPr id="40" name="矩形 39">
            <a:extLst>
              <a:ext uri="{FF2B5EF4-FFF2-40B4-BE49-F238E27FC236}">
                <a16:creationId xmlns:a16="http://schemas.microsoft.com/office/drawing/2014/main" id="{FCB04B5F-3D01-4F2C-BA03-5BDB9862060E}"/>
              </a:ext>
            </a:extLst>
          </p:cNvPr>
          <p:cNvSpPr/>
          <p:nvPr/>
        </p:nvSpPr>
        <p:spPr>
          <a:xfrm>
            <a:off x="511680" y="4543346"/>
            <a:ext cx="8471421" cy="2147434"/>
          </a:xfrm>
          <a:prstGeom prst="rect">
            <a:avLst/>
          </a:prstGeom>
          <a:solidFill>
            <a:srgbClr val="70AD47">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标题 1">
            <a:extLst>
              <a:ext uri="{FF2B5EF4-FFF2-40B4-BE49-F238E27FC236}">
                <a16:creationId xmlns:a16="http://schemas.microsoft.com/office/drawing/2014/main" id="{40228512-730E-4898-B141-4DB20B5A5133}"/>
              </a:ext>
            </a:extLst>
          </p:cNvPr>
          <p:cNvSpPr txBox="1">
            <a:spLocks/>
          </p:cNvSpPr>
          <p:nvPr/>
        </p:nvSpPr>
        <p:spPr>
          <a:xfrm>
            <a:off x="375306" y="724845"/>
            <a:ext cx="5524860"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FF0000"/>
                </a:solidFill>
                <a:effectLst/>
                <a:latin typeface="宋体" panose="02010600030101010101" pitchFamily="2" charset="-122"/>
                <a:ea typeface="宋体" panose="02010600030101010101" pitchFamily="2"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举例：简单</a:t>
            </a:r>
            <a:r>
              <a:rPr kumimoji="0" lang="en-US" altLang="zh-CN" sz="28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CPU</a:t>
            </a:r>
            <a:r>
              <a:rPr kumimoji="0" lang="zh-CN" altLang="en-US" sz="28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模型</a:t>
            </a:r>
          </a:p>
        </p:txBody>
      </p:sp>
      <p:sp>
        <p:nvSpPr>
          <p:cNvPr id="42" name="矩形 41">
            <a:extLst>
              <a:ext uri="{FF2B5EF4-FFF2-40B4-BE49-F238E27FC236}">
                <a16:creationId xmlns:a16="http://schemas.microsoft.com/office/drawing/2014/main" id="{F878FE47-5570-41DC-A5C0-1DC7956C4E9D}"/>
              </a:ext>
            </a:extLst>
          </p:cNvPr>
          <p:cNvSpPr/>
          <p:nvPr/>
        </p:nvSpPr>
        <p:spPr>
          <a:xfrm>
            <a:off x="511680" y="2320012"/>
            <a:ext cx="8471421" cy="2224839"/>
          </a:xfrm>
          <a:prstGeom prst="rect">
            <a:avLst/>
          </a:prstGeom>
          <a:solidFill>
            <a:srgbClr val="5B9BD5">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3" name="矩形 42">
            <a:extLst>
              <a:ext uri="{FF2B5EF4-FFF2-40B4-BE49-F238E27FC236}">
                <a16:creationId xmlns:a16="http://schemas.microsoft.com/office/drawing/2014/main" id="{CE13A7FD-5911-4212-A627-579E6FC0CDBD}"/>
              </a:ext>
            </a:extLst>
          </p:cNvPr>
          <p:cNvSpPr/>
          <p:nvPr/>
        </p:nvSpPr>
        <p:spPr>
          <a:xfrm>
            <a:off x="2860772" y="2508943"/>
            <a:ext cx="384079" cy="1703167"/>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4" name="直接箭头连接符 43">
            <a:extLst>
              <a:ext uri="{FF2B5EF4-FFF2-40B4-BE49-F238E27FC236}">
                <a16:creationId xmlns:a16="http://schemas.microsoft.com/office/drawing/2014/main" id="{E6F08497-0AAE-4ED6-8F64-5B907B9734DB}"/>
              </a:ext>
            </a:extLst>
          </p:cNvPr>
          <p:cNvCxnSpPr>
            <a:cxnSpLocks/>
          </p:cNvCxnSpPr>
          <p:nvPr/>
        </p:nvCxnSpPr>
        <p:spPr>
          <a:xfrm>
            <a:off x="3137736" y="5281914"/>
            <a:ext cx="775340" cy="0"/>
          </a:xfrm>
          <a:prstGeom prst="straightConnector1">
            <a:avLst/>
          </a:prstGeom>
          <a:noFill/>
          <a:ln w="12700" cap="sq" cmpd="sng" algn="ctr">
            <a:solidFill>
              <a:srgbClr val="5B9BD5"/>
            </a:solidFill>
            <a:prstDash val="solid"/>
            <a:miter lim="800000"/>
            <a:tailEnd type="triangle"/>
          </a:ln>
          <a:effectLst/>
        </p:spPr>
      </p:cxnSp>
      <p:cxnSp>
        <p:nvCxnSpPr>
          <p:cNvPr id="45" name="直接箭头连接符 44">
            <a:extLst>
              <a:ext uri="{FF2B5EF4-FFF2-40B4-BE49-F238E27FC236}">
                <a16:creationId xmlns:a16="http://schemas.microsoft.com/office/drawing/2014/main" id="{BA0A23F7-B5FE-48DA-9C70-8E42DA6FAE9C}"/>
              </a:ext>
            </a:extLst>
          </p:cNvPr>
          <p:cNvCxnSpPr>
            <a:cxnSpLocks/>
          </p:cNvCxnSpPr>
          <p:nvPr/>
        </p:nvCxnSpPr>
        <p:spPr>
          <a:xfrm>
            <a:off x="4001654" y="5126919"/>
            <a:ext cx="750945" cy="0"/>
          </a:xfrm>
          <a:prstGeom prst="straightConnector1">
            <a:avLst/>
          </a:prstGeom>
          <a:noFill/>
          <a:ln w="12700" cap="flat" cmpd="sng" algn="ctr">
            <a:solidFill>
              <a:srgbClr val="5B9BD5"/>
            </a:solidFill>
            <a:prstDash val="solid"/>
            <a:miter lim="800000"/>
            <a:tailEnd type="triangle"/>
          </a:ln>
          <a:effectLst/>
        </p:spPr>
      </p:cxnSp>
      <p:cxnSp>
        <p:nvCxnSpPr>
          <p:cNvPr id="46" name="直接箭头连接符 45">
            <a:extLst>
              <a:ext uri="{FF2B5EF4-FFF2-40B4-BE49-F238E27FC236}">
                <a16:creationId xmlns:a16="http://schemas.microsoft.com/office/drawing/2014/main" id="{1E1D0D4C-08C3-4235-A975-811C270D5C58}"/>
              </a:ext>
            </a:extLst>
          </p:cNvPr>
          <p:cNvCxnSpPr>
            <a:cxnSpLocks/>
          </p:cNvCxnSpPr>
          <p:nvPr/>
        </p:nvCxnSpPr>
        <p:spPr>
          <a:xfrm>
            <a:off x="4089194" y="5965378"/>
            <a:ext cx="663405" cy="0"/>
          </a:xfrm>
          <a:prstGeom prst="straightConnector1">
            <a:avLst/>
          </a:prstGeom>
          <a:noFill/>
          <a:ln w="12700" cap="flat" cmpd="sng" algn="ctr">
            <a:solidFill>
              <a:srgbClr val="5B9BD5"/>
            </a:solidFill>
            <a:prstDash val="solid"/>
            <a:miter lim="800000"/>
            <a:tailEnd type="triangle"/>
          </a:ln>
          <a:effectLst/>
        </p:spPr>
      </p:cxnSp>
      <p:cxnSp>
        <p:nvCxnSpPr>
          <p:cNvPr id="47" name="直接箭头连接符 46">
            <a:extLst>
              <a:ext uri="{FF2B5EF4-FFF2-40B4-BE49-F238E27FC236}">
                <a16:creationId xmlns:a16="http://schemas.microsoft.com/office/drawing/2014/main" id="{8697F8F9-BCC0-4FC0-9667-D02A4BF89CBE}"/>
              </a:ext>
            </a:extLst>
          </p:cNvPr>
          <p:cNvCxnSpPr>
            <a:cxnSpLocks/>
          </p:cNvCxnSpPr>
          <p:nvPr/>
        </p:nvCxnSpPr>
        <p:spPr>
          <a:xfrm>
            <a:off x="4054888" y="3909381"/>
            <a:ext cx="702719" cy="0"/>
          </a:xfrm>
          <a:prstGeom prst="straightConnector1">
            <a:avLst/>
          </a:prstGeom>
          <a:noFill/>
          <a:ln w="12700" cap="flat" cmpd="sng" algn="ctr">
            <a:solidFill>
              <a:srgbClr val="5B9BD5"/>
            </a:solidFill>
            <a:prstDash val="solid"/>
            <a:miter lim="800000"/>
            <a:tailEnd type="triangle"/>
          </a:ln>
          <a:effectLst/>
        </p:spPr>
      </p:cxnSp>
      <p:cxnSp>
        <p:nvCxnSpPr>
          <p:cNvPr id="48" name="直接箭头连接符 47">
            <a:extLst>
              <a:ext uri="{FF2B5EF4-FFF2-40B4-BE49-F238E27FC236}">
                <a16:creationId xmlns:a16="http://schemas.microsoft.com/office/drawing/2014/main" id="{1D4F45D0-E71F-46B8-9191-7539B18AD681}"/>
              </a:ext>
            </a:extLst>
          </p:cNvPr>
          <p:cNvCxnSpPr>
            <a:cxnSpLocks/>
          </p:cNvCxnSpPr>
          <p:nvPr/>
        </p:nvCxnSpPr>
        <p:spPr>
          <a:xfrm>
            <a:off x="4054888" y="2977115"/>
            <a:ext cx="702719" cy="0"/>
          </a:xfrm>
          <a:prstGeom prst="straightConnector1">
            <a:avLst/>
          </a:prstGeom>
          <a:noFill/>
          <a:ln w="12700" cap="flat" cmpd="sng" algn="ctr">
            <a:solidFill>
              <a:srgbClr val="5B9BD5"/>
            </a:solidFill>
            <a:prstDash val="solid"/>
            <a:miter lim="800000"/>
            <a:tailEnd type="triangle"/>
          </a:ln>
          <a:effectLst/>
        </p:spPr>
      </p:cxnSp>
      <p:grpSp>
        <p:nvGrpSpPr>
          <p:cNvPr id="49" name="组合 48">
            <a:extLst>
              <a:ext uri="{FF2B5EF4-FFF2-40B4-BE49-F238E27FC236}">
                <a16:creationId xmlns:a16="http://schemas.microsoft.com/office/drawing/2014/main" id="{68B12E15-9105-40D0-949E-2E3803FE517B}"/>
              </a:ext>
            </a:extLst>
          </p:cNvPr>
          <p:cNvGrpSpPr/>
          <p:nvPr/>
        </p:nvGrpSpPr>
        <p:grpSpPr>
          <a:xfrm>
            <a:off x="5709920" y="2629232"/>
            <a:ext cx="660452" cy="646331"/>
            <a:chOff x="6055192" y="3095317"/>
            <a:chExt cx="560626" cy="548640"/>
          </a:xfrm>
        </p:grpSpPr>
        <p:cxnSp>
          <p:nvCxnSpPr>
            <p:cNvPr id="50" name="直接箭头连接符 49">
              <a:extLst>
                <a:ext uri="{FF2B5EF4-FFF2-40B4-BE49-F238E27FC236}">
                  <a16:creationId xmlns:a16="http://schemas.microsoft.com/office/drawing/2014/main" id="{222CAA2B-BFC6-4D5B-BA02-32A67F502ACB}"/>
                </a:ext>
              </a:extLst>
            </p:cNvPr>
            <p:cNvCxnSpPr>
              <a:cxnSpLocks/>
            </p:cNvCxnSpPr>
            <p:nvPr/>
          </p:nvCxnSpPr>
          <p:spPr>
            <a:xfrm>
              <a:off x="6055192" y="3095317"/>
              <a:ext cx="560626" cy="0"/>
            </a:xfrm>
            <a:prstGeom prst="straightConnector1">
              <a:avLst/>
            </a:prstGeom>
            <a:noFill/>
            <a:ln w="6350" cap="flat" cmpd="sng" algn="ctr">
              <a:solidFill>
                <a:srgbClr val="5B9BD5"/>
              </a:solidFill>
              <a:prstDash val="solid"/>
              <a:miter lim="800000"/>
              <a:tailEnd type="triangle"/>
            </a:ln>
            <a:effectLst/>
          </p:spPr>
        </p:cxnSp>
        <p:cxnSp>
          <p:nvCxnSpPr>
            <p:cNvPr id="51" name="直接箭头连接符 50">
              <a:extLst>
                <a:ext uri="{FF2B5EF4-FFF2-40B4-BE49-F238E27FC236}">
                  <a16:creationId xmlns:a16="http://schemas.microsoft.com/office/drawing/2014/main" id="{664AFD84-DC15-46D8-92BE-FDCF85CA39B4}"/>
                </a:ext>
              </a:extLst>
            </p:cNvPr>
            <p:cNvCxnSpPr>
              <a:cxnSpLocks/>
            </p:cNvCxnSpPr>
            <p:nvPr/>
          </p:nvCxnSpPr>
          <p:spPr>
            <a:xfrm>
              <a:off x="6055192" y="3186757"/>
              <a:ext cx="560626" cy="0"/>
            </a:xfrm>
            <a:prstGeom prst="straightConnector1">
              <a:avLst/>
            </a:prstGeom>
            <a:noFill/>
            <a:ln w="6350" cap="flat" cmpd="sng" algn="ctr">
              <a:solidFill>
                <a:srgbClr val="5B9BD5"/>
              </a:solidFill>
              <a:prstDash val="solid"/>
              <a:miter lim="800000"/>
              <a:tailEnd type="triangle"/>
            </a:ln>
            <a:effectLst/>
          </p:spPr>
        </p:cxnSp>
        <p:cxnSp>
          <p:nvCxnSpPr>
            <p:cNvPr id="52" name="直接箭头连接符 51">
              <a:extLst>
                <a:ext uri="{FF2B5EF4-FFF2-40B4-BE49-F238E27FC236}">
                  <a16:creationId xmlns:a16="http://schemas.microsoft.com/office/drawing/2014/main" id="{F4AF935E-BD2A-468F-AC91-C741C467CC2F}"/>
                </a:ext>
              </a:extLst>
            </p:cNvPr>
            <p:cNvCxnSpPr>
              <a:cxnSpLocks/>
            </p:cNvCxnSpPr>
            <p:nvPr/>
          </p:nvCxnSpPr>
          <p:spPr>
            <a:xfrm>
              <a:off x="6055192" y="3278197"/>
              <a:ext cx="560626" cy="0"/>
            </a:xfrm>
            <a:prstGeom prst="straightConnector1">
              <a:avLst/>
            </a:prstGeom>
            <a:noFill/>
            <a:ln w="6350" cap="flat" cmpd="sng" algn="ctr">
              <a:solidFill>
                <a:srgbClr val="5B9BD5"/>
              </a:solidFill>
              <a:prstDash val="solid"/>
              <a:miter lim="800000"/>
              <a:tailEnd type="triangle"/>
            </a:ln>
            <a:effectLst/>
          </p:spPr>
        </p:cxnSp>
        <p:cxnSp>
          <p:nvCxnSpPr>
            <p:cNvPr id="53" name="直接箭头连接符 52">
              <a:extLst>
                <a:ext uri="{FF2B5EF4-FFF2-40B4-BE49-F238E27FC236}">
                  <a16:creationId xmlns:a16="http://schemas.microsoft.com/office/drawing/2014/main" id="{FDF67384-62E7-4032-9146-970783DA6CD9}"/>
                </a:ext>
              </a:extLst>
            </p:cNvPr>
            <p:cNvCxnSpPr>
              <a:cxnSpLocks/>
            </p:cNvCxnSpPr>
            <p:nvPr/>
          </p:nvCxnSpPr>
          <p:spPr>
            <a:xfrm>
              <a:off x="6055192" y="3369637"/>
              <a:ext cx="560626" cy="0"/>
            </a:xfrm>
            <a:prstGeom prst="straightConnector1">
              <a:avLst/>
            </a:prstGeom>
            <a:noFill/>
            <a:ln w="6350" cap="flat" cmpd="sng" algn="ctr">
              <a:solidFill>
                <a:srgbClr val="5B9BD5"/>
              </a:solidFill>
              <a:prstDash val="solid"/>
              <a:miter lim="800000"/>
              <a:tailEnd type="triangle"/>
            </a:ln>
            <a:effectLst/>
          </p:spPr>
        </p:cxnSp>
        <p:cxnSp>
          <p:nvCxnSpPr>
            <p:cNvPr id="54" name="直接箭头连接符 53">
              <a:extLst>
                <a:ext uri="{FF2B5EF4-FFF2-40B4-BE49-F238E27FC236}">
                  <a16:creationId xmlns:a16="http://schemas.microsoft.com/office/drawing/2014/main" id="{D086733C-9C14-4966-81B6-C0A26CE436D8}"/>
                </a:ext>
              </a:extLst>
            </p:cNvPr>
            <p:cNvCxnSpPr>
              <a:cxnSpLocks/>
            </p:cNvCxnSpPr>
            <p:nvPr/>
          </p:nvCxnSpPr>
          <p:spPr>
            <a:xfrm>
              <a:off x="6055192" y="3461077"/>
              <a:ext cx="560626" cy="0"/>
            </a:xfrm>
            <a:prstGeom prst="straightConnector1">
              <a:avLst/>
            </a:prstGeom>
            <a:noFill/>
            <a:ln w="6350" cap="flat" cmpd="sng" algn="ctr">
              <a:solidFill>
                <a:srgbClr val="5B9BD5"/>
              </a:solidFill>
              <a:prstDash val="solid"/>
              <a:miter lim="800000"/>
              <a:tailEnd type="triangle"/>
            </a:ln>
            <a:effectLst/>
          </p:spPr>
        </p:cxnSp>
        <p:cxnSp>
          <p:nvCxnSpPr>
            <p:cNvPr id="55" name="直接箭头连接符 54">
              <a:extLst>
                <a:ext uri="{FF2B5EF4-FFF2-40B4-BE49-F238E27FC236}">
                  <a16:creationId xmlns:a16="http://schemas.microsoft.com/office/drawing/2014/main" id="{A20BE8D3-1E30-47AF-B9E2-CE3B3DE92C52}"/>
                </a:ext>
              </a:extLst>
            </p:cNvPr>
            <p:cNvCxnSpPr>
              <a:cxnSpLocks/>
            </p:cNvCxnSpPr>
            <p:nvPr/>
          </p:nvCxnSpPr>
          <p:spPr>
            <a:xfrm>
              <a:off x="6055192" y="3552517"/>
              <a:ext cx="560626" cy="0"/>
            </a:xfrm>
            <a:prstGeom prst="straightConnector1">
              <a:avLst/>
            </a:prstGeom>
            <a:noFill/>
            <a:ln w="6350" cap="flat" cmpd="sng" algn="ctr">
              <a:solidFill>
                <a:srgbClr val="5B9BD5"/>
              </a:solidFill>
              <a:prstDash val="solid"/>
              <a:miter lim="800000"/>
              <a:tailEnd type="triangle"/>
            </a:ln>
            <a:effectLst/>
          </p:spPr>
        </p:cxnSp>
        <p:cxnSp>
          <p:nvCxnSpPr>
            <p:cNvPr id="56" name="直接箭头连接符 55">
              <a:extLst>
                <a:ext uri="{FF2B5EF4-FFF2-40B4-BE49-F238E27FC236}">
                  <a16:creationId xmlns:a16="http://schemas.microsoft.com/office/drawing/2014/main" id="{F12B362B-5BAF-46C7-AEC2-7E16C4732D69}"/>
                </a:ext>
              </a:extLst>
            </p:cNvPr>
            <p:cNvCxnSpPr>
              <a:cxnSpLocks/>
            </p:cNvCxnSpPr>
            <p:nvPr/>
          </p:nvCxnSpPr>
          <p:spPr>
            <a:xfrm>
              <a:off x="6055192" y="3643957"/>
              <a:ext cx="560626" cy="0"/>
            </a:xfrm>
            <a:prstGeom prst="straightConnector1">
              <a:avLst/>
            </a:prstGeom>
            <a:noFill/>
            <a:ln w="6350" cap="flat" cmpd="sng" algn="ctr">
              <a:solidFill>
                <a:srgbClr val="5B9BD5"/>
              </a:solidFill>
              <a:prstDash val="solid"/>
              <a:miter lim="800000"/>
              <a:tailEnd type="triangle"/>
            </a:ln>
            <a:effectLst/>
          </p:spPr>
        </p:cxnSp>
      </p:grpSp>
      <p:grpSp>
        <p:nvGrpSpPr>
          <p:cNvPr id="57" name="组合 56">
            <a:extLst>
              <a:ext uri="{FF2B5EF4-FFF2-40B4-BE49-F238E27FC236}">
                <a16:creationId xmlns:a16="http://schemas.microsoft.com/office/drawing/2014/main" id="{BD7854DE-D1AF-4FBC-9175-4364C84A1531}"/>
              </a:ext>
            </a:extLst>
          </p:cNvPr>
          <p:cNvGrpSpPr/>
          <p:nvPr/>
        </p:nvGrpSpPr>
        <p:grpSpPr>
          <a:xfrm>
            <a:off x="8016041" y="2621115"/>
            <a:ext cx="384080" cy="1502978"/>
            <a:chOff x="8863702" y="1471168"/>
            <a:chExt cx="560626" cy="1275806"/>
          </a:xfrm>
        </p:grpSpPr>
        <p:cxnSp>
          <p:nvCxnSpPr>
            <p:cNvPr id="58" name="直接箭头连接符 57">
              <a:extLst>
                <a:ext uri="{FF2B5EF4-FFF2-40B4-BE49-F238E27FC236}">
                  <a16:creationId xmlns:a16="http://schemas.microsoft.com/office/drawing/2014/main" id="{E29E8439-18E6-49F5-AD13-93047E86944B}"/>
                </a:ext>
              </a:extLst>
            </p:cNvPr>
            <p:cNvCxnSpPr>
              <a:cxnSpLocks/>
            </p:cNvCxnSpPr>
            <p:nvPr/>
          </p:nvCxnSpPr>
          <p:spPr>
            <a:xfrm>
              <a:off x="8863702" y="1471168"/>
              <a:ext cx="560626" cy="0"/>
            </a:xfrm>
            <a:prstGeom prst="straightConnector1">
              <a:avLst/>
            </a:prstGeom>
            <a:noFill/>
            <a:ln w="6350" cap="flat" cmpd="sng" algn="ctr">
              <a:solidFill>
                <a:srgbClr val="5B9BD5"/>
              </a:solidFill>
              <a:prstDash val="dash"/>
              <a:miter lim="800000"/>
              <a:tailEnd type="triangle"/>
            </a:ln>
            <a:effectLst/>
          </p:spPr>
        </p:cxnSp>
        <p:cxnSp>
          <p:nvCxnSpPr>
            <p:cNvPr id="59" name="直接箭头连接符 58">
              <a:extLst>
                <a:ext uri="{FF2B5EF4-FFF2-40B4-BE49-F238E27FC236}">
                  <a16:creationId xmlns:a16="http://schemas.microsoft.com/office/drawing/2014/main" id="{C116DCBC-F7B4-40A8-97A6-8DE2C47D3FB3}"/>
                </a:ext>
              </a:extLst>
            </p:cNvPr>
            <p:cNvCxnSpPr>
              <a:cxnSpLocks/>
            </p:cNvCxnSpPr>
            <p:nvPr/>
          </p:nvCxnSpPr>
          <p:spPr>
            <a:xfrm>
              <a:off x="8863702" y="1562297"/>
              <a:ext cx="560626" cy="0"/>
            </a:xfrm>
            <a:prstGeom prst="straightConnector1">
              <a:avLst/>
            </a:prstGeom>
            <a:noFill/>
            <a:ln w="6350" cap="flat" cmpd="sng" algn="ctr">
              <a:solidFill>
                <a:srgbClr val="5B9BD5"/>
              </a:solidFill>
              <a:prstDash val="dash"/>
              <a:miter lim="800000"/>
              <a:tailEnd type="triangle"/>
            </a:ln>
            <a:effectLst/>
          </p:spPr>
        </p:cxnSp>
        <p:cxnSp>
          <p:nvCxnSpPr>
            <p:cNvPr id="60" name="直接箭头连接符 59">
              <a:extLst>
                <a:ext uri="{FF2B5EF4-FFF2-40B4-BE49-F238E27FC236}">
                  <a16:creationId xmlns:a16="http://schemas.microsoft.com/office/drawing/2014/main" id="{A5500974-10C4-4081-B6E7-AC25F57CE6F8}"/>
                </a:ext>
              </a:extLst>
            </p:cNvPr>
            <p:cNvCxnSpPr>
              <a:cxnSpLocks/>
            </p:cNvCxnSpPr>
            <p:nvPr/>
          </p:nvCxnSpPr>
          <p:spPr>
            <a:xfrm>
              <a:off x="8863702" y="1653426"/>
              <a:ext cx="560626" cy="0"/>
            </a:xfrm>
            <a:prstGeom prst="straightConnector1">
              <a:avLst/>
            </a:prstGeom>
            <a:noFill/>
            <a:ln w="6350" cap="flat" cmpd="sng" algn="ctr">
              <a:solidFill>
                <a:srgbClr val="5B9BD5"/>
              </a:solidFill>
              <a:prstDash val="dash"/>
              <a:miter lim="800000"/>
              <a:tailEnd type="triangle"/>
            </a:ln>
            <a:effectLst/>
          </p:spPr>
        </p:cxnSp>
        <p:cxnSp>
          <p:nvCxnSpPr>
            <p:cNvPr id="61" name="直接箭头连接符 60">
              <a:extLst>
                <a:ext uri="{FF2B5EF4-FFF2-40B4-BE49-F238E27FC236}">
                  <a16:creationId xmlns:a16="http://schemas.microsoft.com/office/drawing/2014/main" id="{94D19CB0-BE87-4981-A7D7-0AE7BA6C7667}"/>
                </a:ext>
              </a:extLst>
            </p:cNvPr>
            <p:cNvCxnSpPr>
              <a:cxnSpLocks/>
            </p:cNvCxnSpPr>
            <p:nvPr/>
          </p:nvCxnSpPr>
          <p:spPr>
            <a:xfrm>
              <a:off x="8863702" y="1744555"/>
              <a:ext cx="560626" cy="0"/>
            </a:xfrm>
            <a:prstGeom prst="straightConnector1">
              <a:avLst/>
            </a:prstGeom>
            <a:noFill/>
            <a:ln w="6350" cap="flat" cmpd="sng" algn="ctr">
              <a:solidFill>
                <a:srgbClr val="5B9BD5"/>
              </a:solidFill>
              <a:prstDash val="dash"/>
              <a:miter lim="800000"/>
              <a:tailEnd type="triangle"/>
            </a:ln>
            <a:effectLst/>
          </p:spPr>
        </p:cxnSp>
        <p:cxnSp>
          <p:nvCxnSpPr>
            <p:cNvPr id="62" name="直接箭头连接符 61">
              <a:extLst>
                <a:ext uri="{FF2B5EF4-FFF2-40B4-BE49-F238E27FC236}">
                  <a16:creationId xmlns:a16="http://schemas.microsoft.com/office/drawing/2014/main" id="{08B35817-4F2B-4A82-9187-C5DEC183D7DE}"/>
                </a:ext>
              </a:extLst>
            </p:cNvPr>
            <p:cNvCxnSpPr>
              <a:cxnSpLocks/>
            </p:cNvCxnSpPr>
            <p:nvPr/>
          </p:nvCxnSpPr>
          <p:spPr>
            <a:xfrm>
              <a:off x="8863702" y="1835684"/>
              <a:ext cx="560626" cy="0"/>
            </a:xfrm>
            <a:prstGeom prst="straightConnector1">
              <a:avLst/>
            </a:prstGeom>
            <a:noFill/>
            <a:ln w="6350" cap="flat" cmpd="sng" algn="ctr">
              <a:solidFill>
                <a:srgbClr val="5B9BD5"/>
              </a:solidFill>
              <a:prstDash val="dash"/>
              <a:miter lim="800000"/>
              <a:tailEnd type="triangle"/>
            </a:ln>
            <a:effectLst/>
          </p:spPr>
        </p:cxnSp>
        <p:cxnSp>
          <p:nvCxnSpPr>
            <p:cNvPr id="63" name="直接箭头连接符 62">
              <a:extLst>
                <a:ext uri="{FF2B5EF4-FFF2-40B4-BE49-F238E27FC236}">
                  <a16:creationId xmlns:a16="http://schemas.microsoft.com/office/drawing/2014/main" id="{2331B332-623F-417E-83C0-C5E8D98664FC}"/>
                </a:ext>
              </a:extLst>
            </p:cNvPr>
            <p:cNvCxnSpPr>
              <a:cxnSpLocks/>
            </p:cNvCxnSpPr>
            <p:nvPr/>
          </p:nvCxnSpPr>
          <p:spPr>
            <a:xfrm>
              <a:off x="8863702" y="1926813"/>
              <a:ext cx="560626" cy="0"/>
            </a:xfrm>
            <a:prstGeom prst="straightConnector1">
              <a:avLst/>
            </a:prstGeom>
            <a:noFill/>
            <a:ln w="6350" cap="flat" cmpd="sng" algn="ctr">
              <a:solidFill>
                <a:srgbClr val="5B9BD5"/>
              </a:solidFill>
              <a:prstDash val="dash"/>
              <a:miter lim="800000"/>
              <a:tailEnd type="triangle"/>
            </a:ln>
            <a:effectLst/>
          </p:spPr>
        </p:cxnSp>
        <p:cxnSp>
          <p:nvCxnSpPr>
            <p:cNvPr id="64" name="直接箭头连接符 63">
              <a:extLst>
                <a:ext uri="{FF2B5EF4-FFF2-40B4-BE49-F238E27FC236}">
                  <a16:creationId xmlns:a16="http://schemas.microsoft.com/office/drawing/2014/main" id="{77542159-67BF-4B8F-B488-C6290CDD4710}"/>
                </a:ext>
              </a:extLst>
            </p:cNvPr>
            <p:cNvCxnSpPr>
              <a:cxnSpLocks/>
            </p:cNvCxnSpPr>
            <p:nvPr/>
          </p:nvCxnSpPr>
          <p:spPr>
            <a:xfrm>
              <a:off x="8863702" y="2017942"/>
              <a:ext cx="560626" cy="0"/>
            </a:xfrm>
            <a:prstGeom prst="straightConnector1">
              <a:avLst/>
            </a:prstGeom>
            <a:noFill/>
            <a:ln w="6350" cap="flat" cmpd="sng" algn="ctr">
              <a:solidFill>
                <a:srgbClr val="5B9BD5"/>
              </a:solidFill>
              <a:prstDash val="dash"/>
              <a:miter lim="800000"/>
              <a:tailEnd type="triangle"/>
            </a:ln>
            <a:effectLst/>
          </p:spPr>
        </p:cxnSp>
        <p:cxnSp>
          <p:nvCxnSpPr>
            <p:cNvPr id="65" name="直接箭头连接符 64">
              <a:extLst>
                <a:ext uri="{FF2B5EF4-FFF2-40B4-BE49-F238E27FC236}">
                  <a16:creationId xmlns:a16="http://schemas.microsoft.com/office/drawing/2014/main" id="{A7535993-F806-44B2-84C9-FCD32BA01060}"/>
                </a:ext>
              </a:extLst>
            </p:cNvPr>
            <p:cNvCxnSpPr>
              <a:cxnSpLocks/>
            </p:cNvCxnSpPr>
            <p:nvPr/>
          </p:nvCxnSpPr>
          <p:spPr>
            <a:xfrm>
              <a:off x="8863702" y="2200200"/>
              <a:ext cx="560626" cy="0"/>
            </a:xfrm>
            <a:prstGeom prst="straightConnector1">
              <a:avLst/>
            </a:prstGeom>
            <a:noFill/>
            <a:ln w="6350" cap="flat" cmpd="sng" algn="ctr">
              <a:solidFill>
                <a:srgbClr val="5B9BD5"/>
              </a:solidFill>
              <a:prstDash val="dash"/>
              <a:miter lim="800000"/>
              <a:tailEnd type="triangle"/>
            </a:ln>
            <a:effectLst/>
          </p:spPr>
        </p:cxnSp>
        <p:cxnSp>
          <p:nvCxnSpPr>
            <p:cNvPr id="66" name="直接箭头连接符 65">
              <a:extLst>
                <a:ext uri="{FF2B5EF4-FFF2-40B4-BE49-F238E27FC236}">
                  <a16:creationId xmlns:a16="http://schemas.microsoft.com/office/drawing/2014/main" id="{534C07AB-3691-4ACE-9ABD-DBE05A570D29}"/>
                </a:ext>
              </a:extLst>
            </p:cNvPr>
            <p:cNvCxnSpPr>
              <a:cxnSpLocks/>
            </p:cNvCxnSpPr>
            <p:nvPr/>
          </p:nvCxnSpPr>
          <p:spPr>
            <a:xfrm>
              <a:off x="8863702" y="2291329"/>
              <a:ext cx="560626" cy="0"/>
            </a:xfrm>
            <a:prstGeom prst="straightConnector1">
              <a:avLst/>
            </a:prstGeom>
            <a:noFill/>
            <a:ln w="6350" cap="flat" cmpd="sng" algn="ctr">
              <a:solidFill>
                <a:srgbClr val="5B9BD5"/>
              </a:solidFill>
              <a:prstDash val="dash"/>
              <a:miter lim="800000"/>
              <a:tailEnd type="triangle"/>
            </a:ln>
            <a:effectLst/>
          </p:spPr>
        </p:cxnSp>
        <p:cxnSp>
          <p:nvCxnSpPr>
            <p:cNvPr id="67" name="直接箭头连接符 66">
              <a:extLst>
                <a:ext uri="{FF2B5EF4-FFF2-40B4-BE49-F238E27FC236}">
                  <a16:creationId xmlns:a16="http://schemas.microsoft.com/office/drawing/2014/main" id="{67C2F025-3CFB-4534-9AA8-D6BE4A182112}"/>
                </a:ext>
              </a:extLst>
            </p:cNvPr>
            <p:cNvCxnSpPr>
              <a:cxnSpLocks/>
            </p:cNvCxnSpPr>
            <p:nvPr/>
          </p:nvCxnSpPr>
          <p:spPr>
            <a:xfrm>
              <a:off x="8863702" y="2382458"/>
              <a:ext cx="560626" cy="0"/>
            </a:xfrm>
            <a:prstGeom prst="straightConnector1">
              <a:avLst/>
            </a:prstGeom>
            <a:noFill/>
            <a:ln w="6350" cap="flat" cmpd="sng" algn="ctr">
              <a:solidFill>
                <a:srgbClr val="5B9BD5"/>
              </a:solidFill>
              <a:prstDash val="dash"/>
              <a:miter lim="800000"/>
              <a:tailEnd type="triangle"/>
            </a:ln>
            <a:effectLst/>
          </p:spPr>
        </p:cxnSp>
        <p:cxnSp>
          <p:nvCxnSpPr>
            <p:cNvPr id="68" name="直接箭头连接符 67">
              <a:extLst>
                <a:ext uri="{FF2B5EF4-FFF2-40B4-BE49-F238E27FC236}">
                  <a16:creationId xmlns:a16="http://schemas.microsoft.com/office/drawing/2014/main" id="{8E923DA1-19C6-4A92-8FA6-57211EE5BA2D}"/>
                </a:ext>
              </a:extLst>
            </p:cNvPr>
            <p:cNvCxnSpPr>
              <a:cxnSpLocks/>
            </p:cNvCxnSpPr>
            <p:nvPr/>
          </p:nvCxnSpPr>
          <p:spPr>
            <a:xfrm>
              <a:off x="8863702" y="2473587"/>
              <a:ext cx="560626" cy="0"/>
            </a:xfrm>
            <a:prstGeom prst="straightConnector1">
              <a:avLst/>
            </a:prstGeom>
            <a:noFill/>
            <a:ln w="6350" cap="flat" cmpd="sng" algn="ctr">
              <a:solidFill>
                <a:srgbClr val="5B9BD5"/>
              </a:solidFill>
              <a:prstDash val="dash"/>
              <a:miter lim="800000"/>
              <a:tailEnd type="triangle"/>
            </a:ln>
            <a:effectLst/>
          </p:spPr>
        </p:cxnSp>
        <p:cxnSp>
          <p:nvCxnSpPr>
            <p:cNvPr id="69" name="直接箭头连接符 68">
              <a:extLst>
                <a:ext uri="{FF2B5EF4-FFF2-40B4-BE49-F238E27FC236}">
                  <a16:creationId xmlns:a16="http://schemas.microsoft.com/office/drawing/2014/main" id="{372BD039-A341-4C07-A305-D6023856B1C3}"/>
                </a:ext>
              </a:extLst>
            </p:cNvPr>
            <p:cNvCxnSpPr>
              <a:cxnSpLocks/>
            </p:cNvCxnSpPr>
            <p:nvPr/>
          </p:nvCxnSpPr>
          <p:spPr>
            <a:xfrm>
              <a:off x="8863702" y="2564716"/>
              <a:ext cx="560626" cy="0"/>
            </a:xfrm>
            <a:prstGeom prst="straightConnector1">
              <a:avLst/>
            </a:prstGeom>
            <a:noFill/>
            <a:ln w="6350" cap="flat" cmpd="sng" algn="ctr">
              <a:solidFill>
                <a:srgbClr val="5B9BD5"/>
              </a:solidFill>
              <a:prstDash val="dash"/>
              <a:miter lim="800000"/>
              <a:tailEnd type="triangle"/>
            </a:ln>
            <a:effectLst/>
          </p:spPr>
        </p:cxnSp>
        <p:cxnSp>
          <p:nvCxnSpPr>
            <p:cNvPr id="70" name="直接箭头连接符 69">
              <a:extLst>
                <a:ext uri="{FF2B5EF4-FFF2-40B4-BE49-F238E27FC236}">
                  <a16:creationId xmlns:a16="http://schemas.microsoft.com/office/drawing/2014/main" id="{A8BE45EE-681D-4EE7-9AE7-B5FE86819C6B}"/>
                </a:ext>
              </a:extLst>
            </p:cNvPr>
            <p:cNvCxnSpPr>
              <a:cxnSpLocks/>
            </p:cNvCxnSpPr>
            <p:nvPr/>
          </p:nvCxnSpPr>
          <p:spPr>
            <a:xfrm>
              <a:off x="8863702" y="2655845"/>
              <a:ext cx="560626" cy="0"/>
            </a:xfrm>
            <a:prstGeom prst="straightConnector1">
              <a:avLst/>
            </a:prstGeom>
            <a:noFill/>
            <a:ln w="6350" cap="flat" cmpd="sng" algn="ctr">
              <a:solidFill>
                <a:srgbClr val="5B9BD5"/>
              </a:solidFill>
              <a:prstDash val="dash"/>
              <a:miter lim="800000"/>
              <a:tailEnd type="triangle"/>
            </a:ln>
            <a:effectLst/>
          </p:spPr>
        </p:cxnSp>
        <p:cxnSp>
          <p:nvCxnSpPr>
            <p:cNvPr id="71" name="直接箭头连接符 70">
              <a:extLst>
                <a:ext uri="{FF2B5EF4-FFF2-40B4-BE49-F238E27FC236}">
                  <a16:creationId xmlns:a16="http://schemas.microsoft.com/office/drawing/2014/main" id="{D5346C8A-A2B7-4936-9C3E-C7BDFF441D35}"/>
                </a:ext>
              </a:extLst>
            </p:cNvPr>
            <p:cNvCxnSpPr>
              <a:cxnSpLocks/>
            </p:cNvCxnSpPr>
            <p:nvPr/>
          </p:nvCxnSpPr>
          <p:spPr>
            <a:xfrm>
              <a:off x="8863702" y="2746974"/>
              <a:ext cx="560626" cy="0"/>
            </a:xfrm>
            <a:prstGeom prst="straightConnector1">
              <a:avLst/>
            </a:prstGeom>
            <a:noFill/>
            <a:ln w="6350" cap="flat" cmpd="sng" algn="ctr">
              <a:solidFill>
                <a:srgbClr val="5B9BD5"/>
              </a:solidFill>
              <a:prstDash val="dash"/>
              <a:miter lim="800000"/>
              <a:tailEnd type="triangle"/>
            </a:ln>
            <a:effectLst/>
          </p:spPr>
        </p:cxnSp>
        <p:cxnSp>
          <p:nvCxnSpPr>
            <p:cNvPr id="72" name="直接箭头连接符 71">
              <a:extLst>
                <a:ext uri="{FF2B5EF4-FFF2-40B4-BE49-F238E27FC236}">
                  <a16:creationId xmlns:a16="http://schemas.microsoft.com/office/drawing/2014/main" id="{A2DC30BD-D129-4A31-8714-A8D162035864}"/>
                </a:ext>
              </a:extLst>
            </p:cNvPr>
            <p:cNvCxnSpPr>
              <a:cxnSpLocks/>
            </p:cNvCxnSpPr>
            <p:nvPr/>
          </p:nvCxnSpPr>
          <p:spPr>
            <a:xfrm>
              <a:off x="8863702" y="2109071"/>
              <a:ext cx="560626" cy="0"/>
            </a:xfrm>
            <a:prstGeom prst="straightConnector1">
              <a:avLst/>
            </a:prstGeom>
            <a:noFill/>
            <a:ln w="6350" cap="flat" cmpd="sng" algn="ctr">
              <a:solidFill>
                <a:srgbClr val="5B9BD5"/>
              </a:solidFill>
              <a:prstDash val="dash"/>
              <a:miter lim="800000"/>
              <a:tailEnd type="triangle"/>
            </a:ln>
            <a:effectLst/>
          </p:spPr>
        </p:cxnSp>
      </p:grpSp>
      <p:cxnSp>
        <p:nvCxnSpPr>
          <p:cNvPr id="73" name="直接箭头连接符 72">
            <a:extLst>
              <a:ext uri="{FF2B5EF4-FFF2-40B4-BE49-F238E27FC236}">
                <a16:creationId xmlns:a16="http://schemas.microsoft.com/office/drawing/2014/main" id="{B5676EA4-846D-4384-B24A-A6AC6304CC2E}"/>
              </a:ext>
            </a:extLst>
          </p:cNvPr>
          <p:cNvCxnSpPr>
            <a:cxnSpLocks/>
          </p:cNvCxnSpPr>
          <p:nvPr/>
        </p:nvCxnSpPr>
        <p:spPr>
          <a:xfrm flipV="1">
            <a:off x="1582911" y="3341689"/>
            <a:ext cx="437283" cy="1"/>
          </a:xfrm>
          <a:prstGeom prst="straightConnector1">
            <a:avLst/>
          </a:prstGeom>
          <a:noFill/>
          <a:ln w="12700" cap="flat" cmpd="sng" algn="ctr">
            <a:solidFill>
              <a:srgbClr val="5B9BD5"/>
            </a:solidFill>
            <a:prstDash val="solid"/>
            <a:miter lim="800000"/>
            <a:tailEnd type="triangle"/>
          </a:ln>
          <a:effectLst/>
        </p:spPr>
      </p:cxnSp>
      <p:cxnSp>
        <p:nvCxnSpPr>
          <p:cNvPr id="74" name="直接箭头连接符 73">
            <a:extLst>
              <a:ext uri="{FF2B5EF4-FFF2-40B4-BE49-F238E27FC236}">
                <a16:creationId xmlns:a16="http://schemas.microsoft.com/office/drawing/2014/main" id="{34651B50-78A5-456B-AE5C-21732205754F}"/>
              </a:ext>
            </a:extLst>
          </p:cNvPr>
          <p:cNvCxnSpPr>
            <a:cxnSpLocks/>
          </p:cNvCxnSpPr>
          <p:nvPr/>
        </p:nvCxnSpPr>
        <p:spPr>
          <a:xfrm flipV="1">
            <a:off x="3252666" y="3349309"/>
            <a:ext cx="437283" cy="1"/>
          </a:xfrm>
          <a:prstGeom prst="straightConnector1">
            <a:avLst/>
          </a:prstGeom>
          <a:noFill/>
          <a:ln w="12700" cap="flat" cmpd="sng" algn="ctr">
            <a:solidFill>
              <a:srgbClr val="5B9BD5"/>
            </a:solidFill>
            <a:prstDash val="solid"/>
            <a:miter lim="800000"/>
            <a:tailEnd type="triangle"/>
          </a:ln>
          <a:effectLst/>
        </p:spPr>
      </p:cxnSp>
      <p:cxnSp>
        <p:nvCxnSpPr>
          <p:cNvPr id="75" name="直接箭头连接符 74">
            <a:extLst>
              <a:ext uri="{FF2B5EF4-FFF2-40B4-BE49-F238E27FC236}">
                <a16:creationId xmlns:a16="http://schemas.microsoft.com/office/drawing/2014/main" id="{DB1EB9FD-4C5E-46C3-BB03-656631602375}"/>
              </a:ext>
            </a:extLst>
          </p:cNvPr>
          <p:cNvCxnSpPr>
            <a:cxnSpLocks/>
          </p:cNvCxnSpPr>
          <p:nvPr/>
        </p:nvCxnSpPr>
        <p:spPr>
          <a:xfrm flipV="1">
            <a:off x="754407" y="3349309"/>
            <a:ext cx="437283" cy="1"/>
          </a:xfrm>
          <a:prstGeom prst="straightConnector1">
            <a:avLst/>
          </a:prstGeom>
          <a:noFill/>
          <a:ln w="12700" cap="flat" cmpd="sng" algn="ctr">
            <a:solidFill>
              <a:srgbClr val="5B9BD5"/>
            </a:solidFill>
            <a:prstDash val="solid"/>
            <a:miter lim="800000"/>
            <a:tailEnd type="triangle"/>
          </a:ln>
          <a:effectLst/>
        </p:spPr>
      </p:cxnSp>
      <p:sp>
        <p:nvSpPr>
          <p:cNvPr id="76" name="矩形 75">
            <a:extLst>
              <a:ext uri="{FF2B5EF4-FFF2-40B4-BE49-F238E27FC236}">
                <a16:creationId xmlns:a16="http://schemas.microsoft.com/office/drawing/2014/main" id="{B4AA3EF6-616F-4FCF-BA7F-9E3DF075B489}"/>
              </a:ext>
            </a:extLst>
          </p:cNvPr>
          <p:cNvSpPr/>
          <p:nvPr/>
        </p:nvSpPr>
        <p:spPr>
          <a:xfrm>
            <a:off x="224695" y="3048014"/>
            <a:ext cx="1371381"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PC+1</a:t>
            </a:r>
            <a:endPar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7" name="矩形 76">
            <a:extLst>
              <a:ext uri="{FF2B5EF4-FFF2-40B4-BE49-F238E27FC236}">
                <a16:creationId xmlns:a16="http://schemas.microsoft.com/office/drawing/2014/main" id="{D96702B5-949F-4556-B091-A5B9C4BA4C06}"/>
              </a:ext>
            </a:extLst>
          </p:cNvPr>
          <p:cNvSpPr/>
          <p:nvPr/>
        </p:nvSpPr>
        <p:spPr>
          <a:xfrm>
            <a:off x="4034296" y="3629655"/>
            <a:ext cx="713095"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地址码</a:t>
            </a:r>
          </a:p>
        </p:txBody>
      </p:sp>
      <p:sp>
        <p:nvSpPr>
          <p:cNvPr id="78" name="矩形 77">
            <a:extLst>
              <a:ext uri="{FF2B5EF4-FFF2-40B4-BE49-F238E27FC236}">
                <a16:creationId xmlns:a16="http://schemas.microsoft.com/office/drawing/2014/main" id="{3342BB31-E033-46EF-AAA1-CD707EE5A8D0}"/>
              </a:ext>
            </a:extLst>
          </p:cNvPr>
          <p:cNvSpPr/>
          <p:nvPr/>
        </p:nvSpPr>
        <p:spPr>
          <a:xfrm>
            <a:off x="4016894" y="2692922"/>
            <a:ext cx="763796"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操作码</a:t>
            </a:r>
          </a:p>
        </p:txBody>
      </p:sp>
      <p:sp>
        <p:nvSpPr>
          <p:cNvPr id="79" name="矩形 78">
            <a:extLst>
              <a:ext uri="{FF2B5EF4-FFF2-40B4-BE49-F238E27FC236}">
                <a16:creationId xmlns:a16="http://schemas.microsoft.com/office/drawing/2014/main" id="{C38EA745-2CFE-460B-8C4D-D3A4CF487F8C}"/>
              </a:ext>
            </a:extLst>
          </p:cNvPr>
          <p:cNvSpPr/>
          <p:nvPr/>
        </p:nvSpPr>
        <p:spPr>
          <a:xfrm>
            <a:off x="8436773" y="2532090"/>
            <a:ext cx="384079" cy="1703167"/>
          </a:xfrm>
          <a:prstGeom prst="rect">
            <a:avLst/>
          </a:prstGeom>
          <a:noFill/>
          <a:ln w="12700" cap="flat" cmpd="sng" algn="ctr">
            <a:no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微操作控制信号序列</a:t>
            </a:r>
          </a:p>
        </p:txBody>
      </p:sp>
      <p:grpSp>
        <p:nvGrpSpPr>
          <p:cNvPr id="80" name="组合 79">
            <a:extLst>
              <a:ext uri="{FF2B5EF4-FFF2-40B4-BE49-F238E27FC236}">
                <a16:creationId xmlns:a16="http://schemas.microsoft.com/office/drawing/2014/main" id="{41E71160-B70C-40D3-A4BF-A0AEAA22B69E}"/>
              </a:ext>
            </a:extLst>
          </p:cNvPr>
          <p:cNvGrpSpPr/>
          <p:nvPr/>
        </p:nvGrpSpPr>
        <p:grpSpPr>
          <a:xfrm rot="16200000">
            <a:off x="6414009" y="4530091"/>
            <a:ext cx="890300" cy="323166"/>
            <a:chOff x="8438233" y="4763009"/>
            <a:chExt cx="560626" cy="274320"/>
          </a:xfrm>
        </p:grpSpPr>
        <p:cxnSp>
          <p:nvCxnSpPr>
            <p:cNvPr id="81" name="直接箭头连接符 80">
              <a:extLst>
                <a:ext uri="{FF2B5EF4-FFF2-40B4-BE49-F238E27FC236}">
                  <a16:creationId xmlns:a16="http://schemas.microsoft.com/office/drawing/2014/main" id="{899A3BBE-6D7F-435F-BBC5-5F12341D2393}"/>
                </a:ext>
              </a:extLst>
            </p:cNvPr>
            <p:cNvCxnSpPr>
              <a:cxnSpLocks/>
            </p:cNvCxnSpPr>
            <p:nvPr/>
          </p:nvCxnSpPr>
          <p:spPr>
            <a:xfrm>
              <a:off x="8438233" y="4763009"/>
              <a:ext cx="560626" cy="0"/>
            </a:xfrm>
            <a:prstGeom prst="straightConnector1">
              <a:avLst/>
            </a:prstGeom>
            <a:noFill/>
            <a:ln w="6350" cap="flat" cmpd="sng" algn="ctr">
              <a:solidFill>
                <a:srgbClr val="5B9BD5"/>
              </a:solidFill>
              <a:prstDash val="solid"/>
              <a:miter lim="800000"/>
              <a:tailEnd type="triangle"/>
            </a:ln>
            <a:effectLst/>
          </p:spPr>
        </p:cxnSp>
        <p:cxnSp>
          <p:nvCxnSpPr>
            <p:cNvPr id="82" name="直接箭头连接符 81">
              <a:extLst>
                <a:ext uri="{FF2B5EF4-FFF2-40B4-BE49-F238E27FC236}">
                  <a16:creationId xmlns:a16="http://schemas.microsoft.com/office/drawing/2014/main" id="{D93BDF50-A0EA-4B66-B396-136F98F86A20}"/>
                </a:ext>
              </a:extLst>
            </p:cNvPr>
            <p:cNvCxnSpPr>
              <a:cxnSpLocks/>
            </p:cNvCxnSpPr>
            <p:nvPr/>
          </p:nvCxnSpPr>
          <p:spPr>
            <a:xfrm>
              <a:off x="8438233" y="4854449"/>
              <a:ext cx="560626" cy="0"/>
            </a:xfrm>
            <a:prstGeom prst="straightConnector1">
              <a:avLst/>
            </a:prstGeom>
            <a:noFill/>
            <a:ln w="6350" cap="flat" cmpd="sng" algn="ctr">
              <a:solidFill>
                <a:srgbClr val="5B9BD5"/>
              </a:solidFill>
              <a:prstDash val="solid"/>
              <a:miter lim="800000"/>
              <a:tailEnd type="triangle"/>
            </a:ln>
            <a:effectLst/>
          </p:spPr>
        </p:cxnSp>
        <p:cxnSp>
          <p:nvCxnSpPr>
            <p:cNvPr id="83" name="直接箭头连接符 82">
              <a:extLst>
                <a:ext uri="{FF2B5EF4-FFF2-40B4-BE49-F238E27FC236}">
                  <a16:creationId xmlns:a16="http://schemas.microsoft.com/office/drawing/2014/main" id="{01D67528-FA77-41A7-9B92-E03339D0F106}"/>
                </a:ext>
              </a:extLst>
            </p:cNvPr>
            <p:cNvCxnSpPr>
              <a:cxnSpLocks/>
            </p:cNvCxnSpPr>
            <p:nvPr/>
          </p:nvCxnSpPr>
          <p:spPr>
            <a:xfrm>
              <a:off x="8438233" y="4945889"/>
              <a:ext cx="560626" cy="0"/>
            </a:xfrm>
            <a:prstGeom prst="straightConnector1">
              <a:avLst/>
            </a:prstGeom>
            <a:noFill/>
            <a:ln w="6350" cap="flat" cmpd="sng" algn="ctr">
              <a:solidFill>
                <a:srgbClr val="5B9BD5"/>
              </a:solidFill>
              <a:prstDash val="solid"/>
              <a:miter lim="800000"/>
              <a:tailEnd type="triangle"/>
            </a:ln>
            <a:effectLst/>
          </p:spPr>
        </p:cxnSp>
        <p:cxnSp>
          <p:nvCxnSpPr>
            <p:cNvPr id="84" name="直接箭头连接符 83">
              <a:extLst>
                <a:ext uri="{FF2B5EF4-FFF2-40B4-BE49-F238E27FC236}">
                  <a16:creationId xmlns:a16="http://schemas.microsoft.com/office/drawing/2014/main" id="{F69803CD-0F27-4AD0-9D56-E7BA338605F8}"/>
                </a:ext>
              </a:extLst>
            </p:cNvPr>
            <p:cNvCxnSpPr>
              <a:cxnSpLocks/>
            </p:cNvCxnSpPr>
            <p:nvPr/>
          </p:nvCxnSpPr>
          <p:spPr>
            <a:xfrm>
              <a:off x="8438233" y="5037329"/>
              <a:ext cx="560626" cy="0"/>
            </a:xfrm>
            <a:prstGeom prst="straightConnector1">
              <a:avLst/>
            </a:prstGeom>
            <a:noFill/>
            <a:ln w="6350" cap="flat" cmpd="sng" algn="ctr">
              <a:solidFill>
                <a:srgbClr val="5B9BD5"/>
              </a:solidFill>
              <a:prstDash val="solid"/>
              <a:miter lim="800000"/>
              <a:tailEnd type="triangle"/>
            </a:ln>
            <a:effectLst/>
          </p:spPr>
        </p:cxnSp>
      </p:grpSp>
      <p:grpSp>
        <p:nvGrpSpPr>
          <p:cNvPr id="85" name="组合 84">
            <a:extLst>
              <a:ext uri="{FF2B5EF4-FFF2-40B4-BE49-F238E27FC236}">
                <a16:creationId xmlns:a16="http://schemas.microsoft.com/office/drawing/2014/main" id="{0450B1B8-D8FC-4DC6-AD41-DA6054C1D2FA}"/>
              </a:ext>
            </a:extLst>
          </p:cNvPr>
          <p:cNvGrpSpPr/>
          <p:nvPr/>
        </p:nvGrpSpPr>
        <p:grpSpPr>
          <a:xfrm rot="16200000">
            <a:off x="7428087" y="4301882"/>
            <a:ext cx="456417" cy="323166"/>
            <a:chOff x="8438233" y="4763009"/>
            <a:chExt cx="560626" cy="274320"/>
          </a:xfrm>
        </p:grpSpPr>
        <p:cxnSp>
          <p:nvCxnSpPr>
            <p:cNvPr id="86" name="直接箭头连接符 85">
              <a:extLst>
                <a:ext uri="{FF2B5EF4-FFF2-40B4-BE49-F238E27FC236}">
                  <a16:creationId xmlns:a16="http://schemas.microsoft.com/office/drawing/2014/main" id="{A6B17FDC-72B0-47EE-A679-D846ABC1BC9A}"/>
                </a:ext>
              </a:extLst>
            </p:cNvPr>
            <p:cNvCxnSpPr>
              <a:cxnSpLocks/>
            </p:cNvCxnSpPr>
            <p:nvPr/>
          </p:nvCxnSpPr>
          <p:spPr>
            <a:xfrm>
              <a:off x="8438233" y="4763009"/>
              <a:ext cx="560626" cy="0"/>
            </a:xfrm>
            <a:prstGeom prst="straightConnector1">
              <a:avLst/>
            </a:prstGeom>
            <a:noFill/>
            <a:ln w="6350" cap="flat" cmpd="sng" algn="ctr">
              <a:solidFill>
                <a:srgbClr val="5B9BD5"/>
              </a:solidFill>
              <a:prstDash val="solid"/>
              <a:miter lim="800000"/>
              <a:tailEnd type="triangle"/>
            </a:ln>
            <a:effectLst/>
          </p:spPr>
        </p:cxnSp>
        <p:cxnSp>
          <p:nvCxnSpPr>
            <p:cNvPr id="87" name="直接箭头连接符 86">
              <a:extLst>
                <a:ext uri="{FF2B5EF4-FFF2-40B4-BE49-F238E27FC236}">
                  <a16:creationId xmlns:a16="http://schemas.microsoft.com/office/drawing/2014/main" id="{7C2AF41A-3379-4883-8F93-95DE6329EDBF}"/>
                </a:ext>
              </a:extLst>
            </p:cNvPr>
            <p:cNvCxnSpPr>
              <a:cxnSpLocks/>
            </p:cNvCxnSpPr>
            <p:nvPr/>
          </p:nvCxnSpPr>
          <p:spPr>
            <a:xfrm>
              <a:off x="8438233" y="4854449"/>
              <a:ext cx="560626" cy="0"/>
            </a:xfrm>
            <a:prstGeom prst="straightConnector1">
              <a:avLst/>
            </a:prstGeom>
            <a:noFill/>
            <a:ln w="6350" cap="flat" cmpd="sng" algn="ctr">
              <a:solidFill>
                <a:srgbClr val="5B9BD5"/>
              </a:solidFill>
              <a:prstDash val="solid"/>
              <a:miter lim="800000"/>
              <a:tailEnd type="triangle"/>
            </a:ln>
            <a:effectLst/>
          </p:spPr>
        </p:cxnSp>
        <p:cxnSp>
          <p:nvCxnSpPr>
            <p:cNvPr id="88" name="直接箭头连接符 87">
              <a:extLst>
                <a:ext uri="{FF2B5EF4-FFF2-40B4-BE49-F238E27FC236}">
                  <a16:creationId xmlns:a16="http://schemas.microsoft.com/office/drawing/2014/main" id="{4DABB03F-932E-4AAA-8B11-716480F0BD8D}"/>
                </a:ext>
              </a:extLst>
            </p:cNvPr>
            <p:cNvCxnSpPr>
              <a:cxnSpLocks/>
            </p:cNvCxnSpPr>
            <p:nvPr/>
          </p:nvCxnSpPr>
          <p:spPr>
            <a:xfrm>
              <a:off x="8438233" y="4945889"/>
              <a:ext cx="560626" cy="0"/>
            </a:xfrm>
            <a:prstGeom prst="straightConnector1">
              <a:avLst/>
            </a:prstGeom>
            <a:noFill/>
            <a:ln w="6350" cap="flat" cmpd="sng" algn="ctr">
              <a:solidFill>
                <a:srgbClr val="5B9BD5"/>
              </a:solidFill>
              <a:prstDash val="solid"/>
              <a:miter lim="800000"/>
              <a:tailEnd type="triangle"/>
            </a:ln>
            <a:effectLst/>
          </p:spPr>
        </p:cxnSp>
        <p:cxnSp>
          <p:nvCxnSpPr>
            <p:cNvPr id="89" name="直接箭头连接符 88">
              <a:extLst>
                <a:ext uri="{FF2B5EF4-FFF2-40B4-BE49-F238E27FC236}">
                  <a16:creationId xmlns:a16="http://schemas.microsoft.com/office/drawing/2014/main" id="{C571E477-906A-4CC4-B6AB-A7517438A2C5}"/>
                </a:ext>
              </a:extLst>
            </p:cNvPr>
            <p:cNvCxnSpPr>
              <a:cxnSpLocks/>
            </p:cNvCxnSpPr>
            <p:nvPr/>
          </p:nvCxnSpPr>
          <p:spPr>
            <a:xfrm>
              <a:off x="8438233" y="5037329"/>
              <a:ext cx="560626" cy="0"/>
            </a:xfrm>
            <a:prstGeom prst="straightConnector1">
              <a:avLst/>
            </a:prstGeom>
            <a:noFill/>
            <a:ln w="6350" cap="flat" cmpd="sng" algn="ctr">
              <a:solidFill>
                <a:srgbClr val="5B9BD5"/>
              </a:solidFill>
              <a:prstDash val="solid"/>
              <a:miter lim="800000"/>
              <a:tailEnd type="triangle"/>
            </a:ln>
            <a:effectLst/>
          </p:spPr>
        </p:cxnSp>
      </p:grpSp>
      <p:cxnSp>
        <p:nvCxnSpPr>
          <p:cNvPr id="90" name="直接连接符 89">
            <a:extLst>
              <a:ext uri="{FF2B5EF4-FFF2-40B4-BE49-F238E27FC236}">
                <a16:creationId xmlns:a16="http://schemas.microsoft.com/office/drawing/2014/main" id="{FECD65E2-58A1-41C3-BB8D-B27107EBE81F}"/>
              </a:ext>
            </a:extLst>
          </p:cNvPr>
          <p:cNvCxnSpPr>
            <a:cxnSpLocks/>
          </p:cNvCxnSpPr>
          <p:nvPr/>
        </p:nvCxnSpPr>
        <p:spPr>
          <a:xfrm>
            <a:off x="891914" y="6558273"/>
            <a:ext cx="5185914" cy="0"/>
          </a:xfrm>
          <a:prstGeom prst="line">
            <a:avLst/>
          </a:prstGeom>
          <a:noFill/>
          <a:ln w="12700" cap="sq" cmpd="sng" algn="ctr">
            <a:solidFill>
              <a:srgbClr val="5B9BD5"/>
            </a:solidFill>
            <a:prstDash val="solid"/>
            <a:miter lim="800000"/>
          </a:ln>
          <a:effectLst/>
        </p:spPr>
      </p:cxnSp>
      <p:cxnSp>
        <p:nvCxnSpPr>
          <p:cNvPr id="91" name="直接连接符 90">
            <a:extLst>
              <a:ext uri="{FF2B5EF4-FFF2-40B4-BE49-F238E27FC236}">
                <a16:creationId xmlns:a16="http://schemas.microsoft.com/office/drawing/2014/main" id="{E8B202F1-E959-494F-9563-EEA700BABF21}"/>
              </a:ext>
            </a:extLst>
          </p:cNvPr>
          <p:cNvCxnSpPr>
            <a:cxnSpLocks/>
          </p:cNvCxnSpPr>
          <p:nvPr/>
        </p:nvCxnSpPr>
        <p:spPr>
          <a:xfrm>
            <a:off x="6077829" y="5544102"/>
            <a:ext cx="0" cy="1016299"/>
          </a:xfrm>
          <a:prstGeom prst="line">
            <a:avLst/>
          </a:prstGeom>
          <a:noFill/>
          <a:ln w="12700" cap="sq" cmpd="sng" algn="ctr">
            <a:solidFill>
              <a:srgbClr val="5B9BD5"/>
            </a:solidFill>
            <a:prstDash val="solid"/>
            <a:miter lim="800000"/>
          </a:ln>
          <a:effectLst/>
        </p:spPr>
      </p:cxnSp>
      <p:grpSp>
        <p:nvGrpSpPr>
          <p:cNvPr id="92" name="组合 91">
            <a:extLst>
              <a:ext uri="{FF2B5EF4-FFF2-40B4-BE49-F238E27FC236}">
                <a16:creationId xmlns:a16="http://schemas.microsoft.com/office/drawing/2014/main" id="{D3CD3849-0901-485C-8FDD-5D8B8DD20230}"/>
              </a:ext>
            </a:extLst>
          </p:cNvPr>
          <p:cNvGrpSpPr/>
          <p:nvPr/>
        </p:nvGrpSpPr>
        <p:grpSpPr>
          <a:xfrm>
            <a:off x="3922591" y="4817359"/>
            <a:ext cx="317965" cy="624912"/>
            <a:chOff x="4262117" y="4168879"/>
            <a:chExt cx="197947" cy="466196"/>
          </a:xfrm>
        </p:grpSpPr>
        <p:sp>
          <p:nvSpPr>
            <p:cNvPr id="93" name="流程图: 手动操作 92">
              <a:extLst>
                <a:ext uri="{FF2B5EF4-FFF2-40B4-BE49-F238E27FC236}">
                  <a16:creationId xmlns:a16="http://schemas.microsoft.com/office/drawing/2014/main" id="{A93AFAA3-8C47-4CF1-98A7-C39BA7090C0B}"/>
                </a:ext>
              </a:extLst>
            </p:cNvPr>
            <p:cNvSpPr/>
            <p:nvPr/>
          </p:nvSpPr>
          <p:spPr>
            <a:xfrm rot="16200000">
              <a:off x="4127993" y="4303003"/>
              <a:ext cx="466196" cy="197947"/>
            </a:xfrm>
            <a:prstGeom prst="flowChartManualOperation">
              <a:avLst/>
            </a:prstGeom>
            <a:solidFill>
              <a:sysClr val="window" lastClr="FFFFFF"/>
            </a:solidFill>
            <a:ln w="1905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 b="1" i="0" u="none" strike="noStrike" kern="0" cap="none" spc="0" normalizeH="0" baseline="0" noProof="0">
                <a:ln>
                  <a:noFill/>
                </a:ln>
                <a:solidFill>
                  <a:prstClr val="black"/>
                </a:solidFill>
                <a:effectLst/>
                <a:uLnTx/>
                <a:uFillTx/>
                <a:latin typeface="微软雅黑"/>
                <a:ea typeface="微软雅黑"/>
                <a:cs typeface="+mn-cs"/>
              </a:endParaRPr>
            </a:p>
          </p:txBody>
        </p:sp>
        <p:sp>
          <p:nvSpPr>
            <p:cNvPr id="94" name="矩形 93">
              <a:extLst>
                <a:ext uri="{FF2B5EF4-FFF2-40B4-BE49-F238E27FC236}">
                  <a16:creationId xmlns:a16="http://schemas.microsoft.com/office/drawing/2014/main" id="{C3FFCD32-53BD-4EFE-9D28-97FB7DF11D19}"/>
                </a:ext>
              </a:extLst>
            </p:cNvPr>
            <p:cNvSpPr/>
            <p:nvPr/>
          </p:nvSpPr>
          <p:spPr>
            <a:xfrm>
              <a:off x="4311617" y="4168879"/>
              <a:ext cx="115003" cy="9184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 b="1" i="0" u="none" strike="noStrike" kern="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95" name="组合 94">
            <a:extLst>
              <a:ext uri="{FF2B5EF4-FFF2-40B4-BE49-F238E27FC236}">
                <a16:creationId xmlns:a16="http://schemas.microsoft.com/office/drawing/2014/main" id="{F7766CBF-1BE4-4B89-B8F2-40CEA6DFA081}"/>
              </a:ext>
            </a:extLst>
          </p:cNvPr>
          <p:cNvGrpSpPr/>
          <p:nvPr/>
        </p:nvGrpSpPr>
        <p:grpSpPr>
          <a:xfrm>
            <a:off x="3925907" y="5644404"/>
            <a:ext cx="317965" cy="624912"/>
            <a:chOff x="4262117" y="4168879"/>
            <a:chExt cx="197947" cy="466196"/>
          </a:xfrm>
        </p:grpSpPr>
        <p:sp>
          <p:nvSpPr>
            <p:cNvPr id="96" name="流程图: 手动操作 95">
              <a:extLst>
                <a:ext uri="{FF2B5EF4-FFF2-40B4-BE49-F238E27FC236}">
                  <a16:creationId xmlns:a16="http://schemas.microsoft.com/office/drawing/2014/main" id="{FFDDCBC1-FF65-4FFD-8E2C-EBD68A3CC598}"/>
                </a:ext>
              </a:extLst>
            </p:cNvPr>
            <p:cNvSpPr/>
            <p:nvPr/>
          </p:nvSpPr>
          <p:spPr>
            <a:xfrm rot="16200000">
              <a:off x="4127993" y="4303003"/>
              <a:ext cx="466196" cy="197947"/>
            </a:xfrm>
            <a:prstGeom prst="flowChartManualOperation">
              <a:avLst/>
            </a:prstGeom>
            <a:solidFill>
              <a:sysClr val="window" lastClr="FFFFFF"/>
            </a:solidFill>
            <a:ln w="1905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 b="1" i="0" u="none" strike="noStrike" kern="0" cap="none" spc="0" normalizeH="0" baseline="0" noProof="0">
                <a:ln>
                  <a:noFill/>
                </a:ln>
                <a:solidFill>
                  <a:prstClr val="black"/>
                </a:solidFill>
                <a:effectLst/>
                <a:uLnTx/>
                <a:uFillTx/>
                <a:latin typeface="微软雅黑"/>
                <a:ea typeface="微软雅黑"/>
                <a:cs typeface="+mn-cs"/>
              </a:endParaRPr>
            </a:p>
          </p:txBody>
        </p:sp>
        <p:sp>
          <p:nvSpPr>
            <p:cNvPr id="97" name="矩形 96">
              <a:extLst>
                <a:ext uri="{FF2B5EF4-FFF2-40B4-BE49-F238E27FC236}">
                  <a16:creationId xmlns:a16="http://schemas.microsoft.com/office/drawing/2014/main" id="{D8760DB7-9134-4F51-AF06-904D059401A3}"/>
                </a:ext>
              </a:extLst>
            </p:cNvPr>
            <p:cNvSpPr/>
            <p:nvPr/>
          </p:nvSpPr>
          <p:spPr>
            <a:xfrm>
              <a:off x="4311617" y="4168879"/>
              <a:ext cx="115003" cy="9184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 b="1" i="0" u="none" strike="noStrike" kern="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cxnSp>
        <p:nvCxnSpPr>
          <p:cNvPr id="98" name="直接箭头连接符 97">
            <a:extLst>
              <a:ext uri="{FF2B5EF4-FFF2-40B4-BE49-F238E27FC236}">
                <a16:creationId xmlns:a16="http://schemas.microsoft.com/office/drawing/2014/main" id="{DFDF8E81-7F82-4AFA-A557-F4CF7E8557BC}"/>
              </a:ext>
            </a:extLst>
          </p:cNvPr>
          <p:cNvCxnSpPr>
            <a:cxnSpLocks/>
          </p:cNvCxnSpPr>
          <p:nvPr/>
        </p:nvCxnSpPr>
        <p:spPr>
          <a:xfrm>
            <a:off x="3458457" y="5784980"/>
            <a:ext cx="452484" cy="0"/>
          </a:xfrm>
          <a:prstGeom prst="straightConnector1">
            <a:avLst/>
          </a:prstGeom>
          <a:noFill/>
          <a:ln w="12700" cap="sq" cmpd="sng" algn="ctr">
            <a:solidFill>
              <a:srgbClr val="5B9BD5"/>
            </a:solidFill>
            <a:prstDash val="solid"/>
            <a:miter lim="800000"/>
            <a:tailEnd type="triangle"/>
          </a:ln>
          <a:effectLst/>
        </p:spPr>
      </p:cxnSp>
      <p:cxnSp>
        <p:nvCxnSpPr>
          <p:cNvPr id="99" name="直接连接符 98">
            <a:extLst>
              <a:ext uri="{FF2B5EF4-FFF2-40B4-BE49-F238E27FC236}">
                <a16:creationId xmlns:a16="http://schemas.microsoft.com/office/drawing/2014/main" id="{49D0B980-8A1B-48FD-A2B0-F7529D597CBE}"/>
              </a:ext>
            </a:extLst>
          </p:cNvPr>
          <p:cNvCxnSpPr>
            <a:cxnSpLocks/>
          </p:cNvCxnSpPr>
          <p:nvPr/>
        </p:nvCxnSpPr>
        <p:spPr>
          <a:xfrm>
            <a:off x="2421711" y="5595528"/>
            <a:ext cx="716025" cy="0"/>
          </a:xfrm>
          <a:prstGeom prst="line">
            <a:avLst/>
          </a:prstGeom>
          <a:noFill/>
          <a:ln w="12700" cap="sq" cmpd="sng" algn="ctr">
            <a:solidFill>
              <a:srgbClr val="5B9BD5"/>
            </a:solidFill>
            <a:prstDash val="solid"/>
            <a:miter lim="800000"/>
            <a:tailEnd type="oval"/>
          </a:ln>
          <a:effectLst/>
        </p:spPr>
      </p:cxnSp>
      <p:cxnSp>
        <p:nvCxnSpPr>
          <p:cNvPr id="100" name="直接连接符 99">
            <a:extLst>
              <a:ext uri="{FF2B5EF4-FFF2-40B4-BE49-F238E27FC236}">
                <a16:creationId xmlns:a16="http://schemas.microsoft.com/office/drawing/2014/main" id="{65DDD036-7E3A-4276-93C5-43EEB9045E6E}"/>
              </a:ext>
            </a:extLst>
          </p:cNvPr>
          <p:cNvCxnSpPr>
            <a:cxnSpLocks/>
          </p:cNvCxnSpPr>
          <p:nvPr/>
        </p:nvCxnSpPr>
        <p:spPr>
          <a:xfrm>
            <a:off x="3137736" y="4215794"/>
            <a:ext cx="0" cy="1908790"/>
          </a:xfrm>
          <a:prstGeom prst="line">
            <a:avLst/>
          </a:prstGeom>
          <a:noFill/>
          <a:ln w="12700" cap="sq" cmpd="sng" algn="ctr">
            <a:solidFill>
              <a:srgbClr val="5B9BD5"/>
            </a:solidFill>
            <a:prstDash val="solid"/>
            <a:miter lim="800000"/>
            <a:headEnd type="triangle" w="med" len="med"/>
            <a:tailEnd type="none" w="med" len="med"/>
          </a:ln>
          <a:effectLst/>
        </p:spPr>
      </p:cxnSp>
      <p:cxnSp>
        <p:nvCxnSpPr>
          <p:cNvPr id="101" name="直接连接符 100">
            <a:extLst>
              <a:ext uri="{FF2B5EF4-FFF2-40B4-BE49-F238E27FC236}">
                <a16:creationId xmlns:a16="http://schemas.microsoft.com/office/drawing/2014/main" id="{4DBFC013-84F2-4524-BF8D-24E481C8085B}"/>
              </a:ext>
            </a:extLst>
          </p:cNvPr>
          <p:cNvCxnSpPr>
            <a:cxnSpLocks/>
          </p:cNvCxnSpPr>
          <p:nvPr/>
        </p:nvCxnSpPr>
        <p:spPr>
          <a:xfrm>
            <a:off x="3458457" y="3354175"/>
            <a:ext cx="0" cy="2430805"/>
          </a:xfrm>
          <a:prstGeom prst="line">
            <a:avLst/>
          </a:prstGeom>
          <a:noFill/>
          <a:ln w="12700" cap="flat" cmpd="sng" algn="ctr">
            <a:solidFill>
              <a:srgbClr val="5B9BD5"/>
            </a:solidFill>
            <a:prstDash val="solid"/>
            <a:miter lim="800000"/>
            <a:headEnd type="oval"/>
          </a:ln>
          <a:effectLst/>
        </p:spPr>
      </p:cxnSp>
      <p:cxnSp>
        <p:nvCxnSpPr>
          <p:cNvPr id="102" name="直接连接符 101">
            <a:extLst>
              <a:ext uri="{FF2B5EF4-FFF2-40B4-BE49-F238E27FC236}">
                <a16:creationId xmlns:a16="http://schemas.microsoft.com/office/drawing/2014/main" id="{FA9075F0-E2FB-4EA2-982C-787879671D6C}"/>
              </a:ext>
            </a:extLst>
          </p:cNvPr>
          <p:cNvCxnSpPr>
            <a:cxnSpLocks/>
          </p:cNvCxnSpPr>
          <p:nvPr/>
        </p:nvCxnSpPr>
        <p:spPr>
          <a:xfrm>
            <a:off x="891914" y="5608394"/>
            <a:ext cx="0" cy="940281"/>
          </a:xfrm>
          <a:prstGeom prst="line">
            <a:avLst/>
          </a:prstGeom>
          <a:noFill/>
          <a:ln w="12700" cap="sq" cmpd="sng" algn="ctr">
            <a:solidFill>
              <a:srgbClr val="5B9BD5"/>
            </a:solidFill>
            <a:prstDash val="solid"/>
            <a:miter lim="800000"/>
          </a:ln>
          <a:effectLst/>
        </p:spPr>
      </p:cxnSp>
      <p:cxnSp>
        <p:nvCxnSpPr>
          <p:cNvPr id="103" name="直接箭头连接符 102">
            <a:extLst>
              <a:ext uri="{FF2B5EF4-FFF2-40B4-BE49-F238E27FC236}">
                <a16:creationId xmlns:a16="http://schemas.microsoft.com/office/drawing/2014/main" id="{2DF7691C-8608-491C-AF73-C67C1D45187F}"/>
              </a:ext>
            </a:extLst>
          </p:cNvPr>
          <p:cNvCxnSpPr>
            <a:cxnSpLocks/>
          </p:cNvCxnSpPr>
          <p:nvPr/>
        </p:nvCxnSpPr>
        <p:spPr>
          <a:xfrm>
            <a:off x="891914" y="5594105"/>
            <a:ext cx="396321" cy="0"/>
          </a:xfrm>
          <a:prstGeom prst="straightConnector1">
            <a:avLst/>
          </a:prstGeom>
          <a:noFill/>
          <a:ln w="12700" cap="sq" cmpd="sng" algn="ctr">
            <a:solidFill>
              <a:srgbClr val="5B9BD5"/>
            </a:solidFill>
            <a:prstDash val="solid"/>
            <a:miter lim="800000"/>
            <a:tailEnd type="triangle"/>
          </a:ln>
          <a:effectLst/>
        </p:spPr>
      </p:cxnSp>
      <p:sp>
        <p:nvSpPr>
          <p:cNvPr id="104" name="矩形 103">
            <a:extLst>
              <a:ext uri="{FF2B5EF4-FFF2-40B4-BE49-F238E27FC236}">
                <a16:creationId xmlns:a16="http://schemas.microsoft.com/office/drawing/2014/main" id="{270296D4-C9D0-4BEB-BDDF-E9F3239F95D9}"/>
              </a:ext>
            </a:extLst>
          </p:cNvPr>
          <p:cNvSpPr/>
          <p:nvPr/>
        </p:nvSpPr>
        <p:spPr>
          <a:xfrm>
            <a:off x="3718118" y="4826190"/>
            <a:ext cx="688501" cy="625724"/>
          </a:xfrm>
          <a:prstGeom prst="rect">
            <a:avLst/>
          </a:prstGeom>
          <a:noFill/>
          <a:ln w="12700" cap="flat" cmpd="sng" algn="ctr">
            <a:noFill/>
            <a:prstDash val="dash"/>
            <a:miter lim="800000"/>
          </a:ln>
          <a:effectLst/>
        </p:spPr>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MUX</a:t>
            </a:r>
            <a:endParaRPr kumimoji="0" lang="zh-CN" altLang="en-US" sz="105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5" name="矩形 104">
            <a:extLst>
              <a:ext uri="{FF2B5EF4-FFF2-40B4-BE49-F238E27FC236}">
                <a16:creationId xmlns:a16="http://schemas.microsoft.com/office/drawing/2014/main" id="{5B4BD71A-9D62-4F7E-9976-E901CB31CE79}"/>
              </a:ext>
            </a:extLst>
          </p:cNvPr>
          <p:cNvSpPr/>
          <p:nvPr/>
        </p:nvSpPr>
        <p:spPr>
          <a:xfrm>
            <a:off x="3718118" y="5644134"/>
            <a:ext cx="688501" cy="625724"/>
          </a:xfrm>
          <a:prstGeom prst="rect">
            <a:avLst/>
          </a:prstGeom>
          <a:noFill/>
          <a:ln w="12700" cap="flat" cmpd="sng" algn="ctr">
            <a:noFill/>
            <a:prstDash val="dash"/>
            <a:miter lim="800000"/>
          </a:ln>
          <a:effectLst/>
        </p:spPr>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MUX</a:t>
            </a:r>
            <a:endParaRPr kumimoji="0" lang="zh-CN" altLang="en-US" sz="105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06" name="组合 105">
            <a:extLst>
              <a:ext uri="{FF2B5EF4-FFF2-40B4-BE49-F238E27FC236}">
                <a16:creationId xmlns:a16="http://schemas.microsoft.com/office/drawing/2014/main" id="{7AF360E7-3759-4980-89D9-304F2A71FD58}"/>
              </a:ext>
            </a:extLst>
          </p:cNvPr>
          <p:cNvGrpSpPr/>
          <p:nvPr/>
        </p:nvGrpSpPr>
        <p:grpSpPr>
          <a:xfrm>
            <a:off x="5492301" y="5191211"/>
            <a:ext cx="1014475" cy="259160"/>
            <a:chOff x="8438233" y="4854449"/>
            <a:chExt cx="560626" cy="182880"/>
          </a:xfrm>
        </p:grpSpPr>
        <p:cxnSp>
          <p:nvCxnSpPr>
            <p:cNvPr id="107" name="直接箭头连接符 106">
              <a:extLst>
                <a:ext uri="{FF2B5EF4-FFF2-40B4-BE49-F238E27FC236}">
                  <a16:creationId xmlns:a16="http://schemas.microsoft.com/office/drawing/2014/main" id="{944DB416-DE91-4E7D-824A-9FF46B4F60BC}"/>
                </a:ext>
              </a:extLst>
            </p:cNvPr>
            <p:cNvCxnSpPr>
              <a:cxnSpLocks/>
            </p:cNvCxnSpPr>
            <p:nvPr/>
          </p:nvCxnSpPr>
          <p:spPr>
            <a:xfrm>
              <a:off x="8438233" y="4854449"/>
              <a:ext cx="560626" cy="0"/>
            </a:xfrm>
            <a:prstGeom prst="straightConnector1">
              <a:avLst/>
            </a:prstGeom>
            <a:noFill/>
            <a:ln w="6350" cap="flat" cmpd="sng" algn="ctr">
              <a:solidFill>
                <a:srgbClr val="5B9BD5"/>
              </a:solidFill>
              <a:prstDash val="solid"/>
              <a:miter lim="800000"/>
              <a:tailEnd type="triangle"/>
            </a:ln>
            <a:effectLst/>
          </p:spPr>
        </p:cxnSp>
        <p:cxnSp>
          <p:nvCxnSpPr>
            <p:cNvPr id="108" name="直接箭头连接符 107">
              <a:extLst>
                <a:ext uri="{FF2B5EF4-FFF2-40B4-BE49-F238E27FC236}">
                  <a16:creationId xmlns:a16="http://schemas.microsoft.com/office/drawing/2014/main" id="{1DEE2F8F-6CCE-4CCF-8A18-DAAA1C5BC37F}"/>
                </a:ext>
              </a:extLst>
            </p:cNvPr>
            <p:cNvCxnSpPr>
              <a:cxnSpLocks/>
            </p:cNvCxnSpPr>
            <p:nvPr/>
          </p:nvCxnSpPr>
          <p:spPr>
            <a:xfrm>
              <a:off x="8438233" y="4945889"/>
              <a:ext cx="560626" cy="0"/>
            </a:xfrm>
            <a:prstGeom prst="straightConnector1">
              <a:avLst/>
            </a:prstGeom>
            <a:noFill/>
            <a:ln w="6350" cap="flat" cmpd="sng" algn="ctr">
              <a:solidFill>
                <a:srgbClr val="5B9BD5"/>
              </a:solidFill>
              <a:prstDash val="solid"/>
              <a:miter lim="800000"/>
              <a:tailEnd type="triangle"/>
            </a:ln>
            <a:effectLst/>
          </p:spPr>
        </p:cxnSp>
        <p:cxnSp>
          <p:nvCxnSpPr>
            <p:cNvPr id="109" name="直接箭头连接符 108">
              <a:extLst>
                <a:ext uri="{FF2B5EF4-FFF2-40B4-BE49-F238E27FC236}">
                  <a16:creationId xmlns:a16="http://schemas.microsoft.com/office/drawing/2014/main" id="{27D336E1-C745-4409-9C68-6E52865CBD04}"/>
                </a:ext>
              </a:extLst>
            </p:cNvPr>
            <p:cNvCxnSpPr>
              <a:cxnSpLocks/>
            </p:cNvCxnSpPr>
            <p:nvPr/>
          </p:nvCxnSpPr>
          <p:spPr>
            <a:xfrm>
              <a:off x="8438233" y="5037329"/>
              <a:ext cx="560626" cy="0"/>
            </a:xfrm>
            <a:prstGeom prst="straightConnector1">
              <a:avLst/>
            </a:prstGeom>
            <a:noFill/>
            <a:ln w="6350" cap="flat" cmpd="sng" algn="ctr">
              <a:solidFill>
                <a:srgbClr val="5B9BD5"/>
              </a:solidFill>
              <a:prstDash val="solid"/>
              <a:miter lim="800000"/>
              <a:tailEnd type="triangle"/>
            </a:ln>
            <a:effectLst/>
          </p:spPr>
        </p:cxnSp>
      </p:grpSp>
      <p:sp>
        <p:nvSpPr>
          <p:cNvPr id="110" name="矩形 109">
            <a:extLst>
              <a:ext uri="{FF2B5EF4-FFF2-40B4-BE49-F238E27FC236}">
                <a16:creationId xmlns:a16="http://schemas.microsoft.com/office/drawing/2014/main" id="{37C72AD1-E1A2-4A83-8CC8-9A17A7110DFA}"/>
              </a:ext>
            </a:extLst>
          </p:cNvPr>
          <p:cNvSpPr/>
          <p:nvPr/>
        </p:nvSpPr>
        <p:spPr>
          <a:xfrm>
            <a:off x="6512465" y="5017548"/>
            <a:ext cx="1466632" cy="5483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程序状态寄存器</a:t>
            </a:r>
            <a:r>
              <a:rPr kumimoji="0" lang="en-US" altLang="zh-CN"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PSW</a:t>
            </a:r>
            <a:endParaRPr kumimoji="0" lang="zh-CN" altLang="en-US" sz="1800" b="1" i="0" u="none" strike="noStrike" kern="0" cap="none" spc="0" normalizeH="0" baseline="-2500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11" name="直接箭头连接符 110">
            <a:extLst>
              <a:ext uri="{FF2B5EF4-FFF2-40B4-BE49-F238E27FC236}">
                <a16:creationId xmlns:a16="http://schemas.microsoft.com/office/drawing/2014/main" id="{2F0FD456-8324-4E4F-BD13-7136808F9914}"/>
              </a:ext>
            </a:extLst>
          </p:cNvPr>
          <p:cNvCxnSpPr>
            <a:cxnSpLocks/>
          </p:cNvCxnSpPr>
          <p:nvPr/>
        </p:nvCxnSpPr>
        <p:spPr>
          <a:xfrm>
            <a:off x="5490303" y="5544102"/>
            <a:ext cx="587525" cy="0"/>
          </a:xfrm>
          <a:prstGeom prst="straightConnector1">
            <a:avLst/>
          </a:prstGeom>
          <a:noFill/>
          <a:ln w="12700" cap="sq" cmpd="sng" algn="ctr">
            <a:solidFill>
              <a:srgbClr val="5B9BD5"/>
            </a:solidFill>
            <a:prstDash val="solid"/>
            <a:miter lim="800000"/>
            <a:tailEnd type="none"/>
          </a:ln>
          <a:effectLst/>
        </p:spPr>
      </p:cxnSp>
      <p:sp>
        <p:nvSpPr>
          <p:cNvPr id="112" name="矩形 111">
            <a:extLst>
              <a:ext uri="{FF2B5EF4-FFF2-40B4-BE49-F238E27FC236}">
                <a16:creationId xmlns:a16="http://schemas.microsoft.com/office/drawing/2014/main" id="{4E642EF7-CDF9-437F-9E17-2D85CE679946}"/>
              </a:ext>
            </a:extLst>
          </p:cNvPr>
          <p:cNvSpPr/>
          <p:nvPr/>
        </p:nvSpPr>
        <p:spPr>
          <a:xfrm>
            <a:off x="5733674" y="5879372"/>
            <a:ext cx="1371381"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运算结果</a:t>
            </a:r>
          </a:p>
        </p:txBody>
      </p:sp>
      <p:sp>
        <p:nvSpPr>
          <p:cNvPr id="113" name="矩形 112">
            <a:extLst>
              <a:ext uri="{FF2B5EF4-FFF2-40B4-BE49-F238E27FC236}">
                <a16:creationId xmlns:a16="http://schemas.microsoft.com/office/drawing/2014/main" id="{925DD861-3E11-46DA-85C6-5A4561B2BE09}"/>
              </a:ext>
            </a:extLst>
          </p:cNvPr>
          <p:cNvSpPr/>
          <p:nvPr/>
        </p:nvSpPr>
        <p:spPr>
          <a:xfrm>
            <a:off x="5546564" y="4898022"/>
            <a:ext cx="861169"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运算标志</a:t>
            </a:r>
          </a:p>
        </p:txBody>
      </p:sp>
      <p:sp>
        <p:nvSpPr>
          <p:cNvPr id="114" name="矩形 113">
            <a:extLst>
              <a:ext uri="{FF2B5EF4-FFF2-40B4-BE49-F238E27FC236}">
                <a16:creationId xmlns:a16="http://schemas.microsoft.com/office/drawing/2014/main" id="{8497E68C-0DCC-4126-94EC-DCCE4C445D79}"/>
              </a:ext>
            </a:extLst>
          </p:cNvPr>
          <p:cNvSpPr/>
          <p:nvPr/>
        </p:nvSpPr>
        <p:spPr>
          <a:xfrm>
            <a:off x="80013" y="5543521"/>
            <a:ext cx="243515" cy="45719"/>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运算器</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15" name="直接连接符 114">
            <a:extLst>
              <a:ext uri="{FF2B5EF4-FFF2-40B4-BE49-F238E27FC236}">
                <a16:creationId xmlns:a16="http://schemas.microsoft.com/office/drawing/2014/main" id="{9E6F45D0-337E-4CA5-91B5-0F9C8E95FC26}"/>
              </a:ext>
            </a:extLst>
          </p:cNvPr>
          <p:cNvCxnSpPr>
            <a:cxnSpLocks/>
          </p:cNvCxnSpPr>
          <p:nvPr/>
        </p:nvCxnSpPr>
        <p:spPr>
          <a:xfrm>
            <a:off x="1390872" y="4426098"/>
            <a:ext cx="3848268" cy="0"/>
          </a:xfrm>
          <a:prstGeom prst="line">
            <a:avLst/>
          </a:prstGeom>
          <a:noFill/>
          <a:ln w="12700" cap="sq" cmpd="sng" algn="ctr">
            <a:solidFill>
              <a:srgbClr val="5B9BD5"/>
            </a:solidFill>
            <a:prstDash val="solid"/>
            <a:miter lim="800000"/>
          </a:ln>
          <a:effectLst/>
        </p:spPr>
      </p:cxnSp>
      <p:cxnSp>
        <p:nvCxnSpPr>
          <p:cNvPr id="116" name="直接连接符 115">
            <a:extLst>
              <a:ext uri="{FF2B5EF4-FFF2-40B4-BE49-F238E27FC236}">
                <a16:creationId xmlns:a16="http://schemas.microsoft.com/office/drawing/2014/main" id="{2017DE42-5D8D-4CC9-9718-17467628A422}"/>
              </a:ext>
            </a:extLst>
          </p:cNvPr>
          <p:cNvCxnSpPr>
            <a:cxnSpLocks/>
            <a:stCxn id="124" idx="2"/>
          </p:cNvCxnSpPr>
          <p:nvPr/>
        </p:nvCxnSpPr>
        <p:spPr>
          <a:xfrm>
            <a:off x="1390872" y="4212114"/>
            <a:ext cx="0" cy="204748"/>
          </a:xfrm>
          <a:prstGeom prst="line">
            <a:avLst/>
          </a:prstGeom>
          <a:noFill/>
          <a:ln w="12700" cap="sq" cmpd="sng" algn="ctr">
            <a:solidFill>
              <a:srgbClr val="5B9BD5"/>
            </a:solidFill>
            <a:prstDash val="solid"/>
            <a:miter lim="800000"/>
            <a:headEnd type="triangle"/>
          </a:ln>
          <a:effectLst/>
        </p:spPr>
      </p:cxnSp>
      <p:cxnSp>
        <p:nvCxnSpPr>
          <p:cNvPr id="117" name="直接连接符 116">
            <a:extLst>
              <a:ext uri="{FF2B5EF4-FFF2-40B4-BE49-F238E27FC236}">
                <a16:creationId xmlns:a16="http://schemas.microsoft.com/office/drawing/2014/main" id="{9ED8358C-1A2A-480B-A0FE-664D1787DA94}"/>
              </a:ext>
            </a:extLst>
          </p:cNvPr>
          <p:cNvCxnSpPr>
            <a:cxnSpLocks/>
          </p:cNvCxnSpPr>
          <p:nvPr/>
        </p:nvCxnSpPr>
        <p:spPr>
          <a:xfrm>
            <a:off x="2212234" y="4207779"/>
            <a:ext cx="0" cy="218318"/>
          </a:xfrm>
          <a:prstGeom prst="line">
            <a:avLst/>
          </a:prstGeom>
          <a:noFill/>
          <a:ln w="12700" cap="sq" cmpd="sng" algn="ctr">
            <a:solidFill>
              <a:srgbClr val="5B9BD5"/>
            </a:solidFill>
            <a:prstDash val="solid"/>
            <a:miter lim="800000"/>
            <a:headEnd type="triangle"/>
            <a:tailEnd type="oval"/>
          </a:ln>
          <a:effectLst/>
        </p:spPr>
      </p:cxnSp>
      <p:sp>
        <p:nvSpPr>
          <p:cNvPr id="118" name="矩形 117">
            <a:extLst>
              <a:ext uri="{FF2B5EF4-FFF2-40B4-BE49-F238E27FC236}">
                <a16:creationId xmlns:a16="http://schemas.microsoft.com/office/drawing/2014/main" id="{C78AF2B5-ED6D-438B-99DC-195E5BC33878}"/>
              </a:ext>
            </a:extLst>
          </p:cNvPr>
          <p:cNvSpPr/>
          <p:nvPr/>
        </p:nvSpPr>
        <p:spPr>
          <a:xfrm rot="10800000" flipV="1">
            <a:off x="151098" y="2850625"/>
            <a:ext cx="223489" cy="1075905"/>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控制器</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19" name="直接连接符 118">
            <a:extLst>
              <a:ext uri="{FF2B5EF4-FFF2-40B4-BE49-F238E27FC236}">
                <a16:creationId xmlns:a16="http://schemas.microsoft.com/office/drawing/2014/main" id="{DF006C72-39A9-4BCE-B5EA-DF16F78BB874}"/>
              </a:ext>
            </a:extLst>
          </p:cNvPr>
          <p:cNvCxnSpPr>
            <a:cxnSpLocks/>
          </p:cNvCxnSpPr>
          <p:nvPr/>
        </p:nvCxnSpPr>
        <p:spPr>
          <a:xfrm>
            <a:off x="2206499" y="2066196"/>
            <a:ext cx="0" cy="465894"/>
          </a:xfrm>
          <a:prstGeom prst="line">
            <a:avLst/>
          </a:prstGeom>
          <a:noFill/>
          <a:ln w="38100" cap="flat" cmpd="sng" algn="ctr">
            <a:solidFill>
              <a:srgbClr val="5B9BD5"/>
            </a:solidFill>
            <a:prstDash val="solid"/>
            <a:miter lim="800000"/>
            <a:headEnd type="triangle"/>
          </a:ln>
          <a:effectLst/>
        </p:spPr>
      </p:cxnSp>
      <p:cxnSp>
        <p:nvCxnSpPr>
          <p:cNvPr id="120" name="直接连接符 119">
            <a:extLst>
              <a:ext uri="{FF2B5EF4-FFF2-40B4-BE49-F238E27FC236}">
                <a16:creationId xmlns:a16="http://schemas.microsoft.com/office/drawing/2014/main" id="{DB9350D0-D675-4E7E-9E6B-F9C55FFE7190}"/>
              </a:ext>
            </a:extLst>
          </p:cNvPr>
          <p:cNvCxnSpPr>
            <a:cxnSpLocks/>
          </p:cNvCxnSpPr>
          <p:nvPr/>
        </p:nvCxnSpPr>
        <p:spPr>
          <a:xfrm>
            <a:off x="3042552" y="2066196"/>
            <a:ext cx="0" cy="442746"/>
          </a:xfrm>
          <a:prstGeom prst="line">
            <a:avLst/>
          </a:prstGeom>
          <a:noFill/>
          <a:ln w="38100" cap="flat" cmpd="sng" algn="ctr">
            <a:solidFill>
              <a:srgbClr val="5B9BD5"/>
            </a:solidFill>
            <a:prstDash val="solid"/>
            <a:miter lim="800000"/>
            <a:headEnd type="triangle"/>
            <a:tailEnd type="triangle"/>
          </a:ln>
          <a:effectLst/>
        </p:spPr>
      </p:cxnSp>
      <p:cxnSp>
        <p:nvCxnSpPr>
          <p:cNvPr id="121" name="直接连接符 120">
            <a:extLst>
              <a:ext uri="{FF2B5EF4-FFF2-40B4-BE49-F238E27FC236}">
                <a16:creationId xmlns:a16="http://schemas.microsoft.com/office/drawing/2014/main" id="{026AF4E6-821A-4E3B-BD03-B202E0E95457}"/>
              </a:ext>
            </a:extLst>
          </p:cNvPr>
          <p:cNvCxnSpPr/>
          <p:nvPr/>
        </p:nvCxnSpPr>
        <p:spPr>
          <a:xfrm>
            <a:off x="5239140" y="4046127"/>
            <a:ext cx="0" cy="369524"/>
          </a:xfrm>
          <a:prstGeom prst="line">
            <a:avLst/>
          </a:prstGeom>
          <a:noFill/>
          <a:ln w="12700" cap="sq" cmpd="sng" algn="ctr">
            <a:solidFill>
              <a:srgbClr val="5B9BD5"/>
            </a:solidFill>
            <a:prstDash val="solid"/>
            <a:miter lim="800000"/>
          </a:ln>
          <a:effectLst/>
        </p:spPr>
      </p:cxnSp>
      <p:sp>
        <p:nvSpPr>
          <p:cNvPr id="122" name="矩形 121">
            <a:extLst>
              <a:ext uri="{FF2B5EF4-FFF2-40B4-BE49-F238E27FC236}">
                <a16:creationId xmlns:a16="http://schemas.microsoft.com/office/drawing/2014/main" id="{6CDF61CC-235E-4E76-98D2-B56B8F638424}"/>
              </a:ext>
            </a:extLst>
          </p:cNvPr>
          <p:cNvSpPr/>
          <p:nvPr/>
        </p:nvSpPr>
        <p:spPr>
          <a:xfrm>
            <a:off x="4766843" y="3538776"/>
            <a:ext cx="976175" cy="667493"/>
          </a:xfrm>
          <a:prstGeom prst="rect">
            <a:avLst/>
          </a:prstGeom>
          <a:solidFill>
            <a:srgbClr val="FF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地址</a:t>
            </a:r>
            <a:endParaRPr kumimoji="0" lang="en-US" altLang="zh-CN"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生成逻辑</a:t>
            </a:r>
          </a:p>
        </p:txBody>
      </p:sp>
      <p:sp>
        <p:nvSpPr>
          <p:cNvPr id="123" name="矩形 122">
            <a:extLst>
              <a:ext uri="{FF2B5EF4-FFF2-40B4-BE49-F238E27FC236}">
                <a16:creationId xmlns:a16="http://schemas.microsoft.com/office/drawing/2014/main" id="{1399AC8D-7BA6-456C-AC2C-1A3564AB4847}"/>
              </a:ext>
            </a:extLst>
          </p:cNvPr>
          <p:cNvSpPr/>
          <p:nvPr/>
        </p:nvSpPr>
        <p:spPr>
          <a:xfrm>
            <a:off x="2020195" y="2508946"/>
            <a:ext cx="384079" cy="17031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4" name="矩形 123">
            <a:extLst>
              <a:ext uri="{FF2B5EF4-FFF2-40B4-BE49-F238E27FC236}">
                <a16:creationId xmlns:a16="http://schemas.microsoft.com/office/drawing/2014/main" id="{CCB1826E-B7F2-4AD6-8BED-77FF0713BCA5}"/>
              </a:ext>
            </a:extLst>
          </p:cNvPr>
          <p:cNvSpPr/>
          <p:nvPr/>
        </p:nvSpPr>
        <p:spPr>
          <a:xfrm>
            <a:off x="1198833" y="2508947"/>
            <a:ext cx="384079" cy="1703167"/>
          </a:xfrm>
          <a:prstGeom prst="rect">
            <a:avLst/>
          </a:prstGeom>
          <a:solidFill>
            <a:srgbClr val="79F5F9"/>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25" name="组合 124">
            <a:extLst>
              <a:ext uri="{FF2B5EF4-FFF2-40B4-BE49-F238E27FC236}">
                <a16:creationId xmlns:a16="http://schemas.microsoft.com/office/drawing/2014/main" id="{42E27031-B860-4233-B561-3F794CD14A03}"/>
              </a:ext>
            </a:extLst>
          </p:cNvPr>
          <p:cNvGrpSpPr/>
          <p:nvPr/>
        </p:nvGrpSpPr>
        <p:grpSpPr>
          <a:xfrm>
            <a:off x="1303114" y="4804782"/>
            <a:ext cx="1277904" cy="1610344"/>
            <a:chOff x="2211917" y="4214752"/>
            <a:chExt cx="1594961" cy="1366944"/>
          </a:xfrm>
        </p:grpSpPr>
        <p:sp>
          <p:nvSpPr>
            <p:cNvPr id="126" name="矩形 125">
              <a:extLst>
                <a:ext uri="{FF2B5EF4-FFF2-40B4-BE49-F238E27FC236}">
                  <a16:creationId xmlns:a16="http://schemas.microsoft.com/office/drawing/2014/main" id="{DD45E2E5-7FE1-42FF-B165-1F0A6919845E}"/>
                </a:ext>
              </a:extLst>
            </p:cNvPr>
            <p:cNvSpPr/>
            <p:nvPr/>
          </p:nvSpPr>
          <p:spPr>
            <a:xfrm>
              <a:off x="2211917" y="4214752"/>
              <a:ext cx="1594961" cy="36121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R</a:t>
              </a:r>
              <a:r>
                <a:rPr kumimoji="0" lang="en-US" altLang="zh-CN" sz="1200" b="1" i="0" u="none" strike="noStrike" kern="0" cap="none" spc="0" normalizeH="0" baseline="-2500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en-US" sz="1200" b="1" i="0" u="none" strike="noStrike" kern="0" cap="none" spc="0" normalizeH="0" baseline="-2500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a:extLst>
                <a:ext uri="{FF2B5EF4-FFF2-40B4-BE49-F238E27FC236}">
                  <a16:creationId xmlns:a16="http://schemas.microsoft.com/office/drawing/2014/main" id="{A781B878-8754-43C0-BD93-AD534FB10446}"/>
                </a:ext>
              </a:extLst>
            </p:cNvPr>
            <p:cNvSpPr/>
            <p:nvPr/>
          </p:nvSpPr>
          <p:spPr>
            <a:xfrm>
              <a:off x="2211917" y="4549995"/>
              <a:ext cx="1594961" cy="36121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R</a:t>
              </a:r>
              <a:r>
                <a:rPr kumimoji="0" lang="en-US" altLang="zh-CN" sz="1200" b="1" i="0" u="none" strike="noStrike" kern="0" cap="none" spc="0" normalizeH="0" baseline="-2500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1200" b="1" i="0" u="none" strike="noStrike" kern="0" cap="none" spc="0" normalizeH="0" baseline="-2500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8" name="矩形 127">
              <a:extLst>
                <a:ext uri="{FF2B5EF4-FFF2-40B4-BE49-F238E27FC236}">
                  <a16:creationId xmlns:a16="http://schemas.microsoft.com/office/drawing/2014/main" id="{5544EC55-E281-4FF2-9972-D2FEB9A991E4}"/>
                </a:ext>
              </a:extLst>
            </p:cNvPr>
            <p:cNvSpPr/>
            <p:nvPr/>
          </p:nvSpPr>
          <p:spPr>
            <a:xfrm>
              <a:off x="2211917" y="4885238"/>
              <a:ext cx="1594961" cy="36121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100" b="1" i="0" u="none" strike="noStrike" kern="0" cap="none" spc="0" normalizeH="0" baseline="-2500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9" name="矩形 128">
              <a:extLst>
                <a:ext uri="{FF2B5EF4-FFF2-40B4-BE49-F238E27FC236}">
                  <a16:creationId xmlns:a16="http://schemas.microsoft.com/office/drawing/2014/main" id="{A8D7BB9E-0900-4EAE-B51B-46083FAC75C6}"/>
                </a:ext>
              </a:extLst>
            </p:cNvPr>
            <p:cNvSpPr/>
            <p:nvPr/>
          </p:nvSpPr>
          <p:spPr>
            <a:xfrm>
              <a:off x="2211917" y="5220481"/>
              <a:ext cx="1594961" cy="36121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R</a:t>
              </a:r>
              <a:r>
                <a:rPr kumimoji="0" lang="en-US" altLang="zh-CN" sz="1200" b="1" i="0" u="none" strike="noStrike" kern="0" cap="none" spc="0" normalizeH="0" baseline="-25000" noProof="0">
                  <a:ln>
                    <a:noFill/>
                  </a:ln>
                  <a:solidFill>
                    <a:prstClr val="black"/>
                  </a:solidFill>
                  <a:effectLst/>
                  <a:uLnTx/>
                  <a:uFillTx/>
                  <a:latin typeface="微软雅黑" panose="020B0503020204020204" pitchFamily="34" charset="-122"/>
                  <a:ea typeface="微软雅黑" panose="020B0503020204020204" pitchFamily="34" charset="-122"/>
                  <a:cs typeface="+mn-cs"/>
                </a:rPr>
                <a:t>i</a:t>
              </a:r>
              <a:endParaRPr kumimoji="0" lang="zh-CN" altLang="en-US" sz="1200" b="1" i="0" u="none" strike="noStrike" kern="0" cap="none" spc="0" normalizeH="0" baseline="-2500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30" name="矩形 129">
            <a:extLst>
              <a:ext uri="{FF2B5EF4-FFF2-40B4-BE49-F238E27FC236}">
                <a16:creationId xmlns:a16="http://schemas.microsoft.com/office/drawing/2014/main" id="{996EABC4-F1B9-471F-8438-F853D71BE215}"/>
              </a:ext>
            </a:extLst>
          </p:cNvPr>
          <p:cNvSpPr/>
          <p:nvPr/>
        </p:nvSpPr>
        <p:spPr>
          <a:xfrm>
            <a:off x="1097673" y="1994520"/>
            <a:ext cx="1371381"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地址总线</a:t>
            </a:r>
          </a:p>
        </p:txBody>
      </p:sp>
      <p:sp>
        <p:nvSpPr>
          <p:cNvPr id="131" name="矩形 130">
            <a:extLst>
              <a:ext uri="{FF2B5EF4-FFF2-40B4-BE49-F238E27FC236}">
                <a16:creationId xmlns:a16="http://schemas.microsoft.com/office/drawing/2014/main" id="{74DE5843-CDA7-4059-B44A-9E60A966BB9A}"/>
              </a:ext>
            </a:extLst>
          </p:cNvPr>
          <p:cNvSpPr/>
          <p:nvPr/>
        </p:nvSpPr>
        <p:spPr>
          <a:xfrm>
            <a:off x="2772766" y="1994476"/>
            <a:ext cx="1371381"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数据总线</a:t>
            </a:r>
          </a:p>
        </p:txBody>
      </p:sp>
      <p:sp>
        <p:nvSpPr>
          <p:cNvPr id="132" name="文本框 131">
            <a:extLst>
              <a:ext uri="{FF2B5EF4-FFF2-40B4-BE49-F238E27FC236}">
                <a16:creationId xmlns:a16="http://schemas.microsoft.com/office/drawing/2014/main" id="{EA921339-CADA-4883-A547-9D331A06A732}"/>
              </a:ext>
            </a:extLst>
          </p:cNvPr>
          <p:cNvSpPr txBox="1"/>
          <p:nvPr/>
        </p:nvSpPr>
        <p:spPr>
          <a:xfrm>
            <a:off x="1198437" y="3937976"/>
            <a:ext cx="389850" cy="276999"/>
          </a:xfrm>
          <a:prstGeom prst="rect">
            <a:avLst/>
          </a:prstGeom>
          <a:noFill/>
        </p:spPr>
        <p:txBody>
          <a:bodyPr wrap="none" rtlCol="0">
            <a:spAutoFit/>
          </a:bodyPr>
          <a:lstStyle/>
          <a:p>
            <a:pPr fontAlgn="auto">
              <a:spcBef>
                <a:spcPts val="0"/>
              </a:spcBef>
              <a:spcAft>
                <a:spcPts val="0"/>
              </a:spcAft>
            </a:pPr>
            <a:r>
              <a:rPr lang="en-US" altLang="zh-CN" sz="1200" b="1">
                <a:solidFill>
                  <a:prstClr val="black"/>
                </a:solidFill>
                <a:latin typeface="微软雅黑" panose="020B0503020204020204" pitchFamily="34" charset="-122"/>
                <a:ea typeface="微软雅黑" panose="020B0503020204020204" pitchFamily="34" charset="-122"/>
              </a:rPr>
              <a:t>PC</a:t>
            </a:r>
            <a:endParaRPr lang="zh-CN" altLang="en-US" sz="1200" b="1">
              <a:solidFill>
                <a:prstClr val="black"/>
              </a:solidFill>
              <a:latin typeface="微软雅黑" panose="020B0503020204020204" pitchFamily="34" charset="-122"/>
              <a:ea typeface="微软雅黑" panose="020B0503020204020204" pitchFamily="34" charset="-122"/>
            </a:endParaRPr>
          </a:p>
        </p:txBody>
      </p:sp>
      <p:sp>
        <p:nvSpPr>
          <p:cNvPr id="133" name="文本框 132">
            <a:extLst>
              <a:ext uri="{FF2B5EF4-FFF2-40B4-BE49-F238E27FC236}">
                <a16:creationId xmlns:a16="http://schemas.microsoft.com/office/drawing/2014/main" id="{74E6AAD7-C349-4DBC-99AF-A9E038313787}"/>
              </a:ext>
            </a:extLst>
          </p:cNvPr>
          <p:cNvSpPr txBox="1"/>
          <p:nvPr/>
        </p:nvSpPr>
        <p:spPr>
          <a:xfrm>
            <a:off x="2007508" y="3937976"/>
            <a:ext cx="407484" cy="276999"/>
          </a:xfrm>
          <a:prstGeom prst="rect">
            <a:avLst/>
          </a:prstGeom>
          <a:noFill/>
        </p:spPr>
        <p:txBody>
          <a:bodyPr wrap="none" rtlCol="0">
            <a:spAutoFit/>
          </a:bodyPr>
          <a:lstStyle/>
          <a:p>
            <a:pPr fontAlgn="auto">
              <a:spcBef>
                <a:spcPts val="0"/>
              </a:spcBef>
              <a:spcAft>
                <a:spcPts val="0"/>
              </a:spcAft>
            </a:pPr>
            <a:r>
              <a:rPr lang="en-US" altLang="zh-CN" sz="1200" b="1">
                <a:solidFill>
                  <a:prstClr val="black"/>
                </a:solidFill>
                <a:latin typeface="微软雅黑" panose="020B0503020204020204" pitchFamily="34" charset="-122"/>
                <a:ea typeface="微软雅黑" panose="020B0503020204020204" pitchFamily="34" charset="-122"/>
              </a:rPr>
              <a:t>AR</a:t>
            </a:r>
            <a:endParaRPr lang="zh-CN" altLang="en-US" sz="1200" b="1">
              <a:solidFill>
                <a:prstClr val="black"/>
              </a:solidFill>
              <a:latin typeface="微软雅黑" panose="020B0503020204020204" pitchFamily="34" charset="-122"/>
              <a:ea typeface="微软雅黑" panose="020B0503020204020204" pitchFamily="34" charset="-122"/>
            </a:endParaRPr>
          </a:p>
        </p:txBody>
      </p:sp>
      <p:sp>
        <p:nvSpPr>
          <p:cNvPr id="134" name="文本框 133">
            <a:extLst>
              <a:ext uri="{FF2B5EF4-FFF2-40B4-BE49-F238E27FC236}">
                <a16:creationId xmlns:a16="http://schemas.microsoft.com/office/drawing/2014/main" id="{844BC773-4C3C-4295-8138-20E10E0ACD8B}"/>
              </a:ext>
            </a:extLst>
          </p:cNvPr>
          <p:cNvSpPr txBox="1"/>
          <p:nvPr/>
        </p:nvSpPr>
        <p:spPr>
          <a:xfrm>
            <a:off x="2855517" y="3937976"/>
            <a:ext cx="413897" cy="276999"/>
          </a:xfrm>
          <a:prstGeom prst="rect">
            <a:avLst/>
          </a:prstGeom>
          <a:noFill/>
        </p:spPr>
        <p:txBody>
          <a:bodyPr wrap="none" rtlCol="0">
            <a:spAutoFit/>
          </a:bodyPr>
          <a:lstStyle/>
          <a:p>
            <a:pPr fontAlgn="auto">
              <a:spcBef>
                <a:spcPts val="0"/>
              </a:spcBef>
              <a:spcAft>
                <a:spcPts val="0"/>
              </a:spcAft>
            </a:pPr>
            <a:r>
              <a:rPr lang="en-US" altLang="zh-CN" sz="1200" b="1">
                <a:solidFill>
                  <a:prstClr val="black"/>
                </a:solidFill>
                <a:latin typeface="微软雅黑" panose="020B0503020204020204" pitchFamily="34" charset="-122"/>
                <a:ea typeface="微软雅黑" panose="020B0503020204020204" pitchFamily="34" charset="-122"/>
              </a:rPr>
              <a:t>DR</a:t>
            </a:r>
            <a:endParaRPr lang="zh-CN" altLang="en-US" sz="1200" b="1">
              <a:solidFill>
                <a:prstClr val="black"/>
              </a:solidFill>
              <a:latin typeface="微软雅黑" panose="020B0503020204020204" pitchFamily="34" charset="-122"/>
              <a:ea typeface="微软雅黑" panose="020B0503020204020204" pitchFamily="34" charset="-122"/>
            </a:endParaRPr>
          </a:p>
        </p:txBody>
      </p:sp>
      <p:sp>
        <p:nvSpPr>
          <p:cNvPr id="135" name="矩形 134">
            <a:extLst>
              <a:ext uri="{FF2B5EF4-FFF2-40B4-BE49-F238E27FC236}">
                <a16:creationId xmlns:a16="http://schemas.microsoft.com/office/drawing/2014/main" id="{DAFD7D84-F48D-4825-8181-28F45E0F632D}"/>
              </a:ext>
            </a:extLst>
          </p:cNvPr>
          <p:cNvSpPr/>
          <p:nvPr/>
        </p:nvSpPr>
        <p:spPr>
          <a:xfrm>
            <a:off x="544611" y="4926367"/>
            <a:ext cx="805638"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通用</a:t>
            </a:r>
            <a:endParaRPr kumimoji="0" lang="en-US" altLang="zh-CN"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寄存器</a:t>
            </a:r>
            <a:r>
              <a:rPr kumimoji="0" lang="en-US" altLang="zh-CN"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GR</a:t>
            </a:r>
            <a:endPar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6" name="矩形 135">
            <a:extLst>
              <a:ext uri="{FF2B5EF4-FFF2-40B4-BE49-F238E27FC236}">
                <a16:creationId xmlns:a16="http://schemas.microsoft.com/office/drawing/2014/main" id="{A2C33DD4-645A-47C7-A73A-E8A356A37C06}"/>
              </a:ext>
            </a:extLst>
          </p:cNvPr>
          <p:cNvSpPr/>
          <p:nvPr/>
        </p:nvSpPr>
        <p:spPr>
          <a:xfrm>
            <a:off x="5634005" y="3309071"/>
            <a:ext cx="805638"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37" name="直接连接符 136">
            <a:extLst>
              <a:ext uri="{FF2B5EF4-FFF2-40B4-BE49-F238E27FC236}">
                <a16:creationId xmlns:a16="http://schemas.microsoft.com/office/drawing/2014/main" id="{AEE0612A-904A-4619-BF73-9E111850C5B7}"/>
              </a:ext>
            </a:extLst>
          </p:cNvPr>
          <p:cNvCxnSpPr>
            <a:cxnSpLocks/>
          </p:cNvCxnSpPr>
          <p:nvPr/>
        </p:nvCxnSpPr>
        <p:spPr>
          <a:xfrm>
            <a:off x="3458457" y="4961373"/>
            <a:ext cx="452484" cy="0"/>
          </a:xfrm>
          <a:prstGeom prst="line">
            <a:avLst/>
          </a:prstGeom>
          <a:noFill/>
          <a:ln w="12700" cap="sq" cmpd="sng" algn="ctr">
            <a:solidFill>
              <a:srgbClr val="5B9BD5"/>
            </a:solidFill>
            <a:prstDash val="solid"/>
            <a:miter lim="800000"/>
            <a:headEnd type="oval"/>
            <a:tailEnd type="triangle"/>
          </a:ln>
          <a:effectLst/>
        </p:spPr>
      </p:cxnSp>
      <p:cxnSp>
        <p:nvCxnSpPr>
          <p:cNvPr id="138" name="直接连接符 137">
            <a:extLst>
              <a:ext uri="{FF2B5EF4-FFF2-40B4-BE49-F238E27FC236}">
                <a16:creationId xmlns:a16="http://schemas.microsoft.com/office/drawing/2014/main" id="{7EBBC936-F5EC-4DE6-9C31-40B2E72DBA3E}"/>
              </a:ext>
            </a:extLst>
          </p:cNvPr>
          <p:cNvCxnSpPr>
            <a:cxnSpLocks/>
          </p:cNvCxnSpPr>
          <p:nvPr/>
        </p:nvCxnSpPr>
        <p:spPr>
          <a:xfrm>
            <a:off x="3137736" y="6129347"/>
            <a:ext cx="773205" cy="0"/>
          </a:xfrm>
          <a:prstGeom prst="line">
            <a:avLst/>
          </a:prstGeom>
          <a:noFill/>
          <a:ln w="12700" cap="sq" cmpd="sng" algn="ctr">
            <a:solidFill>
              <a:srgbClr val="5B9BD5"/>
            </a:solidFill>
            <a:prstDash val="solid"/>
            <a:miter lim="800000"/>
            <a:tailEnd type="triangle"/>
          </a:ln>
          <a:effectLst/>
        </p:spPr>
      </p:cxnSp>
      <p:sp>
        <p:nvSpPr>
          <p:cNvPr id="139" name="矩形 138">
            <a:extLst>
              <a:ext uri="{FF2B5EF4-FFF2-40B4-BE49-F238E27FC236}">
                <a16:creationId xmlns:a16="http://schemas.microsoft.com/office/drawing/2014/main" id="{6D1D34A2-5496-4507-96C2-82151A68109B}"/>
              </a:ext>
            </a:extLst>
          </p:cNvPr>
          <p:cNvSpPr/>
          <p:nvPr/>
        </p:nvSpPr>
        <p:spPr>
          <a:xfrm>
            <a:off x="6385611" y="2508943"/>
            <a:ext cx="1683770" cy="1703165"/>
          </a:xfrm>
          <a:prstGeom prst="rect">
            <a:avLst/>
          </a:prstGeom>
          <a:solidFill>
            <a:srgbClr val="FF66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0" name="矩形 139">
            <a:extLst>
              <a:ext uri="{FF2B5EF4-FFF2-40B4-BE49-F238E27FC236}">
                <a16:creationId xmlns:a16="http://schemas.microsoft.com/office/drawing/2014/main" id="{08A5316C-D07C-4CF4-904E-CF65C8C98118}"/>
              </a:ext>
            </a:extLst>
          </p:cNvPr>
          <p:cNvSpPr/>
          <p:nvPr/>
        </p:nvSpPr>
        <p:spPr>
          <a:xfrm>
            <a:off x="4771333" y="2501312"/>
            <a:ext cx="983836" cy="951608"/>
          </a:xfrm>
          <a:prstGeom prst="rect">
            <a:avLst/>
          </a:prstGeom>
          <a:solidFill>
            <a:srgbClr val="FF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1" name="文本框 140">
            <a:extLst>
              <a:ext uri="{FF2B5EF4-FFF2-40B4-BE49-F238E27FC236}">
                <a16:creationId xmlns:a16="http://schemas.microsoft.com/office/drawing/2014/main" id="{64830F52-182E-4604-8BAB-4189C3301FF8}"/>
              </a:ext>
            </a:extLst>
          </p:cNvPr>
          <p:cNvSpPr txBox="1"/>
          <p:nvPr/>
        </p:nvSpPr>
        <p:spPr>
          <a:xfrm>
            <a:off x="5074114" y="3069092"/>
            <a:ext cx="357790" cy="276999"/>
          </a:xfrm>
          <a:prstGeom prst="rect">
            <a:avLst/>
          </a:prstGeom>
          <a:noFill/>
        </p:spPr>
        <p:txBody>
          <a:bodyPr wrap="none" rtlCol="0">
            <a:spAutoFit/>
          </a:bodyPr>
          <a:lstStyle/>
          <a:p>
            <a:pPr fontAlgn="auto">
              <a:spcBef>
                <a:spcPts val="0"/>
              </a:spcBef>
              <a:spcAft>
                <a:spcPts val="0"/>
              </a:spcAft>
            </a:pPr>
            <a:r>
              <a:rPr lang="en-US" altLang="zh-CN" sz="1200" b="1">
                <a:solidFill>
                  <a:prstClr val="black"/>
                </a:solidFill>
                <a:latin typeface="微软雅黑" panose="020B0503020204020204" pitchFamily="34" charset="-122"/>
                <a:ea typeface="微软雅黑" panose="020B0503020204020204" pitchFamily="34" charset="-122"/>
              </a:rPr>
              <a:t>ID</a:t>
            </a:r>
            <a:endParaRPr lang="zh-CN" altLang="en-US" sz="1200" b="1">
              <a:solidFill>
                <a:prstClr val="black"/>
              </a:solidFill>
              <a:latin typeface="微软雅黑" panose="020B0503020204020204" pitchFamily="34" charset="-122"/>
              <a:ea typeface="微软雅黑" panose="020B0503020204020204" pitchFamily="34" charset="-122"/>
            </a:endParaRPr>
          </a:p>
        </p:txBody>
      </p:sp>
      <p:sp>
        <p:nvSpPr>
          <p:cNvPr id="142" name="矩形 141">
            <a:extLst>
              <a:ext uri="{FF2B5EF4-FFF2-40B4-BE49-F238E27FC236}">
                <a16:creationId xmlns:a16="http://schemas.microsoft.com/office/drawing/2014/main" id="{73A0E4EC-195B-4A8B-A951-F46333B8D8B1}"/>
              </a:ext>
            </a:extLst>
          </p:cNvPr>
          <p:cNvSpPr/>
          <p:nvPr/>
        </p:nvSpPr>
        <p:spPr>
          <a:xfrm>
            <a:off x="4735791" y="2628106"/>
            <a:ext cx="1037525" cy="461665"/>
          </a:xfrm>
          <a:prstGeom prst="rect">
            <a:avLst/>
          </a:prstGeom>
        </p:spPr>
        <p:txBody>
          <a:bodyPr wrap="square">
            <a:spAutoFit/>
          </a:bodyPr>
          <a:lstStyle/>
          <a:p>
            <a:pPr algn="ctr" fontAlgn="auto">
              <a:spcBef>
                <a:spcPts val="0"/>
              </a:spcBef>
              <a:spcAft>
                <a:spcPts val="0"/>
              </a:spcAft>
            </a:pPr>
            <a:r>
              <a:rPr lang="zh-CN" altLang="en-US" sz="1200" b="1">
                <a:solidFill>
                  <a:prstClr val="black"/>
                </a:solidFill>
                <a:latin typeface="微软雅黑" panose="020B0503020204020204" pitchFamily="34" charset="-122"/>
                <a:ea typeface="微软雅黑" panose="020B0503020204020204" pitchFamily="34" charset="-122"/>
              </a:rPr>
              <a:t>指令</a:t>
            </a:r>
            <a:endParaRPr lang="en-US" altLang="zh-CN" sz="1200" b="1">
              <a:solidFill>
                <a:prstClr val="black"/>
              </a:solidFill>
              <a:latin typeface="微软雅黑" panose="020B0503020204020204" pitchFamily="34" charset="-122"/>
              <a:ea typeface="微软雅黑" panose="020B0503020204020204" pitchFamily="34" charset="-122"/>
            </a:endParaRPr>
          </a:p>
          <a:p>
            <a:pPr algn="ctr" fontAlgn="auto">
              <a:spcBef>
                <a:spcPts val="0"/>
              </a:spcBef>
              <a:spcAft>
                <a:spcPts val="0"/>
              </a:spcAft>
            </a:pPr>
            <a:r>
              <a:rPr lang="zh-CN" altLang="en-US" sz="1200" b="1">
                <a:solidFill>
                  <a:prstClr val="black"/>
                </a:solidFill>
                <a:latin typeface="微软雅黑" panose="020B0503020204020204" pitchFamily="34" charset="-122"/>
                <a:ea typeface="微软雅黑" panose="020B0503020204020204" pitchFamily="34" charset="-122"/>
              </a:rPr>
              <a:t>译码器</a:t>
            </a:r>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143" name="矩形 142">
            <a:extLst>
              <a:ext uri="{FF2B5EF4-FFF2-40B4-BE49-F238E27FC236}">
                <a16:creationId xmlns:a16="http://schemas.microsoft.com/office/drawing/2014/main" id="{09212723-C4E6-4821-AE58-D62E075E8540}"/>
              </a:ext>
            </a:extLst>
          </p:cNvPr>
          <p:cNvSpPr/>
          <p:nvPr/>
        </p:nvSpPr>
        <p:spPr>
          <a:xfrm>
            <a:off x="2861860" y="2733988"/>
            <a:ext cx="400110" cy="1182375"/>
          </a:xfrm>
          <a:prstGeom prst="rect">
            <a:avLst/>
          </a:prstGeom>
        </p:spPr>
        <p:txBody>
          <a:bodyPr vert="eaVert" wrap="none">
            <a:spAutoFit/>
          </a:bodyPr>
          <a:lstStyle/>
          <a:p>
            <a:pPr algn="ctr" fontAlgn="auto">
              <a:spcBef>
                <a:spcPts val="0"/>
              </a:spcBef>
              <a:spcAft>
                <a:spcPts val="0"/>
              </a:spcAft>
            </a:pPr>
            <a:r>
              <a:rPr lang="zh-CN" altLang="en-US" sz="1400" b="1" spc="300">
                <a:solidFill>
                  <a:prstClr val="black"/>
                </a:solidFill>
                <a:latin typeface="微软雅黑" panose="020B0503020204020204" pitchFamily="34" charset="-122"/>
                <a:ea typeface="微软雅黑" panose="020B0503020204020204" pitchFamily="34" charset="-122"/>
              </a:rPr>
              <a:t>数据寄存器</a:t>
            </a:r>
          </a:p>
        </p:txBody>
      </p:sp>
      <p:sp>
        <p:nvSpPr>
          <p:cNvPr id="144" name="矩形 143">
            <a:extLst>
              <a:ext uri="{FF2B5EF4-FFF2-40B4-BE49-F238E27FC236}">
                <a16:creationId xmlns:a16="http://schemas.microsoft.com/office/drawing/2014/main" id="{42590104-1A1B-4690-972A-BEA8C8A77C1C}"/>
              </a:ext>
            </a:extLst>
          </p:cNvPr>
          <p:cNvSpPr/>
          <p:nvPr/>
        </p:nvSpPr>
        <p:spPr>
          <a:xfrm>
            <a:off x="2015755" y="2710182"/>
            <a:ext cx="400110" cy="1182375"/>
          </a:xfrm>
          <a:prstGeom prst="rect">
            <a:avLst/>
          </a:prstGeom>
        </p:spPr>
        <p:txBody>
          <a:bodyPr vert="eaVert" wrap="none">
            <a:spAutoFit/>
          </a:bodyPr>
          <a:lstStyle/>
          <a:p>
            <a:pPr algn="ctr" fontAlgn="auto">
              <a:spcBef>
                <a:spcPts val="0"/>
              </a:spcBef>
              <a:spcAft>
                <a:spcPts val="0"/>
              </a:spcAft>
            </a:pPr>
            <a:r>
              <a:rPr lang="zh-CN" altLang="en-US" sz="1400" b="1" spc="300">
                <a:solidFill>
                  <a:prstClr val="black"/>
                </a:solidFill>
                <a:latin typeface="微软雅黑" panose="020B0503020204020204" pitchFamily="34" charset="-122"/>
                <a:ea typeface="微软雅黑" panose="020B0503020204020204" pitchFamily="34" charset="-122"/>
              </a:rPr>
              <a:t>地址寄存器</a:t>
            </a:r>
          </a:p>
        </p:txBody>
      </p:sp>
      <p:sp>
        <p:nvSpPr>
          <p:cNvPr id="145" name="矩形 144">
            <a:extLst>
              <a:ext uri="{FF2B5EF4-FFF2-40B4-BE49-F238E27FC236}">
                <a16:creationId xmlns:a16="http://schemas.microsoft.com/office/drawing/2014/main" id="{A878E285-ACDD-41F0-A4AF-2D0A7C7CEFC5}"/>
              </a:ext>
            </a:extLst>
          </p:cNvPr>
          <p:cNvSpPr/>
          <p:nvPr/>
        </p:nvSpPr>
        <p:spPr>
          <a:xfrm>
            <a:off x="1189132" y="2725234"/>
            <a:ext cx="400110" cy="1182375"/>
          </a:xfrm>
          <a:prstGeom prst="rect">
            <a:avLst/>
          </a:prstGeom>
        </p:spPr>
        <p:txBody>
          <a:bodyPr vert="eaVert" wrap="none">
            <a:spAutoFit/>
          </a:bodyPr>
          <a:lstStyle/>
          <a:p>
            <a:pPr algn="ctr" fontAlgn="auto">
              <a:spcBef>
                <a:spcPts val="0"/>
              </a:spcBef>
              <a:spcAft>
                <a:spcPts val="0"/>
              </a:spcAft>
            </a:pPr>
            <a:r>
              <a:rPr lang="zh-CN" altLang="en-US" sz="1400" b="1" spc="300">
                <a:solidFill>
                  <a:prstClr val="black"/>
                </a:solidFill>
                <a:latin typeface="微软雅黑" panose="020B0503020204020204" pitchFamily="34" charset="-122"/>
                <a:ea typeface="微软雅黑" panose="020B0503020204020204" pitchFamily="34" charset="-122"/>
              </a:rPr>
              <a:t>程序计数器</a:t>
            </a:r>
          </a:p>
        </p:txBody>
      </p:sp>
      <p:sp>
        <p:nvSpPr>
          <p:cNvPr id="146" name="矩形 145">
            <a:extLst>
              <a:ext uri="{FF2B5EF4-FFF2-40B4-BE49-F238E27FC236}">
                <a16:creationId xmlns:a16="http://schemas.microsoft.com/office/drawing/2014/main" id="{1695CE63-11B8-49BC-AD41-147DB991B3E9}"/>
              </a:ext>
            </a:extLst>
          </p:cNvPr>
          <p:cNvSpPr/>
          <p:nvPr/>
        </p:nvSpPr>
        <p:spPr>
          <a:xfrm>
            <a:off x="5917032" y="4233362"/>
            <a:ext cx="861169"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状态信息</a:t>
            </a:r>
          </a:p>
        </p:txBody>
      </p:sp>
      <p:sp>
        <p:nvSpPr>
          <p:cNvPr id="147" name="矩形 146">
            <a:extLst>
              <a:ext uri="{FF2B5EF4-FFF2-40B4-BE49-F238E27FC236}">
                <a16:creationId xmlns:a16="http://schemas.microsoft.com/office/drawing/2014/main" id="{557D4F6F-C6CA-4A61-A503-B3400BAA46C5}"/>
              </a:ext>
            </a:extLst>
          </p:cNvPr>
          <p:cNvSpPr/>
          <p:nvPr/>
        </p:nvSpPr>
        <p:spPr>
          <a:xfrm>
            <a:off x="4041134" y="2939440"/>
            <a:ext cx="713095"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8" name="矩形 147">
            <a:extLst>
              <a:ext uri="{FF2B5EF4-FFF2-40B4-BE49-F238E27FC236}">
                <a16:creationId xmlns:a16="http://schemas.microsoft.com/office/drawing/2014/main" id="{1007CC6F-224D-45A6-933A-DCC920FD6C9A}"/>
              </a:ext>
            </a:extLst>
          </p:cNvPr>
          <p:cNvSpPr/>
          <p:nvPr/>
        </p:nvSpPr>
        <p:spPr>
          <a:xfrm>
            <a:off x="4041133" y="2923863"/>
            <a:ext cx="713095"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地址码</a:t>
            </a:r>
          </a:p>
        </p:txBody>
      </p:sp>
      <p:sp>
        <p:nvSpPr>
          <p:cNvPr id="149" name="矩形 148">
            <a:extLst>
              <a:ext uri="{FF2B5EF4-FFF2-40B4-BE49-F238E27FC236}">
                <a16:creationId xmlns:a16="http://schemas.microsoft.com/office/drawing/2014/main" id="{03E8BBAF-DB68-4833-B3CB-79866CD739A7}"/>
              </a:ext>
            </a:extLst>
          </p:cNvPr>
          <p:cNvSpPr/>
          <p:nvPr/>
        </p:nvSpPr>
        <p:spPr>
          <a:xfrm>
            <a:off x="6506776" y="3446784"/>
            <a:ext cx="660282" cy="599343"/>
          </a:xfrm>
          <a:prstGeom prst="rect">
            <a:avLst/>
          </a:prstGeom>
          <a:solidFill>
            <a:srgbClr val="FFC000"/>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时序</a:t>
            </a:r>
            <a:endParaRPr kumimoji="0" lang="en-US" altLang="zh-CN"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产生器</a:t>
            </a:r>
          </a:p>
        </p:txBody>
      </p:sp>
      <p:sp>
        <p:nvSpPr>
          <p:cNvPr id="150" name="矩形 149">
            <a:extLst>
              <a:ext uri="{FF2B5EF4-FFF2-40B4-BE49-F238E27FC236}">
                <a16:creationId xmlns:a16="http://schemas.microsoft.com/office/drawing/2014/main" id="{0BAA96F8-791C-4ECA-B0C4-66322A747FCC}"/>
              </a:ext>
            </a:extLst>
          </p:cNvPr>
          <p:cNvSpPr/>
          <p:nvPr/>
        </p:nvSpPr>
        <p:spPr>
          <a:xfrm>
            <a:off x="7300016" y="3446783"/>
            <a:ext cx="660282" cy="599343"/>
          </a:xfrm>
          <a:prstGeom prst="rect">
            <a:avLst/>
          </a:prstGeom>
          <a:solidFill>
            <a:srgbClr val="FFC000"/>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逻辑</a:t>
            </a:r>
          </a:p>
        </p:txBody>
      </p:sp>
      <p:sp>
        <p:nvSpPr>
          <p:cNvPr id="151" name="矩形 150">
            <a:extLst>
              <a:ext uri="{FF2B5EF4-FFF2-40B4-BE49-F238E27FC236}">
                <a16:creationId xmlns:a16="http://schemas.microsoft.com/office/drawing/2014/main" id="{8DB40CDA-A808-49DC-BF43-40B71C24F488}"/>
              </a:ext>
            </a:extLst>
          </p:cNvPr>
          <p:cNvSpPr/>
          <p:nvPr/>
        </p:nvSpPr>
        <p:spPr>
          <a:xfrm>
            <a:off x="6367260" y="2894747"/>
            <a:ext cx="1710867" cy="307777"/>
          </a:xfrm>
          <a:prstGeom prst="rect">
            <a:avLst/>
          </a:prstGeom>
        </p:spPr>
        <p:txBody>
          <a:bodyPr wrap="square">
            <a:spAutoFit/>
          </a:bodyPr>
          <a:lstStyle/>
          <a:p>
            <a:pPr algn="ctr" fontAlgn="auto">
              <a:spcBef>
                <a:spcPts val="0"/>
              </a:spcBef>
              <a:spcAft>
                <a:spcPts val="0"/>
              </a:spcAft>
            </a:pPr>
            <a:r>
              <a:rPr lang="zh-CN" altLang="en-US" sz="1400" b="1">
                <a:solidFill>
                  <a:prstClr val="white"/>
                </a:solidFill>
                <a:latin typeface="微软雅黑" panose="020B0503020204020204" pitchFamily="34" charset="-122"/>
                <a:ea typeface="微软雅黑" panose="020B0503020204020204" pitchFamily="34" charset="-122"/>
              </a:rPr>
              <a:t>操作控制器</a:t>
            </a:r>
            <a:r>
              <a:rPr lang="en-US" altLang="zh-CN" sz="1400" b="1">
                <a:solidFill>
                  <a:prstClr val="white"/>
                </a:solidFill>
                <a:latin typeface="微软雅黑" panose="020B0503020204020204" pitchFamily="34" charset="-122"/>
                <a:ea typeface="微软雅黑" panose="020B0503020204020204" pitchFamily="34" charset="-122"/>
              </a:rPr>
              <a:t>OC</a:t>
            </a:r>
            <a:endParaRPr lang="zh-CN" altLang="en-US" sz="1400" b="1">
              <a:solidFill>
                <a:prstClr val="white"/>
              </a:solidFill>
              <a:latin typeface="微软雅黑" panose="020B0503020204020204" pitchFamily="34" charset="-122"/>
              <a:ea typeface="微软雅黑" panose="020B0503020204020204" pitchFamily="34" charset="-122"/>
            </a:endParaRPr>
          </a:p>
        </p:txBody>
      </p:sp>
      <p:cxnSp>
        <p:nvCxnSpPr>
          <p:cNvPr id="152" name="直接连接符 151">
            <a:extLst>
              <a:ext uri="{FF2B5EF4-FFF2-40B4-BE49-F238E27FC236}">
                <a16:creationId xmlns:a16="http://schemas.microsoft.com/office/drawing/2014/main" id="{6003E7AF-E266-4659-88A3-BF0DD68AB9E3}"/>
              </a:ext>
            </a:extLst>
          </p:cNvPr>
          <p:cNvCxnSpPr>
            <a:cxnSpLocks/>
          </p:cNvCxnSpPr>
          <p:nvPr/>
        </p:nvCxnSpPr>
        <p:spPr>
          <a:xfrm>
            <a:off x="4081574" y="6215925"/>
            <a:ext cx="0" cy="243871"/>
          </a:xfrm>
          <a:prstGeom prst="line">
            <a:avLst/>
          </a:prstGeom>
          <a:noFill/>
          <a:ln w="12700" cap="sq" cmpd="sng" algn="ctr">
            <a:solidFill>
              <a:srgbClr val="5B9BD5"/>
            </a:solidFill>
            <a:prstDash val="sysDash"/>
            <a:miter lim="800000"/>
            <a:headEnd type="triangle" w="med" len="med"/>
            <a:tailEnd type="none" w="med" len="med"/>
          </a:ln>
          <a:effectLst/>
        </p:spPr>
      </p:cxnSp>
      <p:sp>
        <p:nvSpPr>
          <p:cNvPr id="153" name="矩形 152">
            <a:extLst>
              <a:ext uri="{FF2B5EF4-FFF2-40B4-BE49-F238E27FC236}">
                <a16:creationId xmlns:a16="http://schemas.microsoft.com/office/drawing/2014/main" id="{EE95FAA6-D485-4EED-AC11-2536B1DB9A4F}"/>
              </a:ext>
            </a:extLst>
          </p:cNvPr>
          <p:cNvSpPr/>
          <p:nvPr/>
        </p:nvSpPr>
        <p:spPr>
          <a:xfrm>
            <a:off x="5712375" y="3311323"/>
            <a:ext cx="763796"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54" name="直接连接符 153">
            <a:extLst>
              <a:ext uri="{FF2B5EF4-FFF2-40B4-BE49-F238E27FC236}">
                <a16:creationId xmlns:a16="http://schemas.microsoft.com/office/drawing/2014/main" id="{1C6CFCDF-867A-4174-8F13-8ECFE60EB1EB}"/>
              </a:ext>
            </a:extLst>
          </p:cNvPr>
          <p:cNvCxnSpPr>
            <a:cxnSpLocks/>
          </p:cNvCxnSpPr>
          <p:nvPr/>
        </p:nvCxnSpPr>
        <p:spPr>
          <a:xfrm>
            <a:off x="4081574" y="5388337"/>
            <a:ext cx="0" cy="243871"/>
          </a:xfrm>
          <a:prstGeom prst="line">
            <a:avLst/>
          </a:prstGeom>
          <a:noFill/>
          <a:ln w="12700" cap="sq" cmpd="sng" algn="ctr">
            <a:solidFill>
              <a:srgbClr val="5B9BD5"/>
            </a:solidFill>
            <a:prstDash val="sysDash"/>
            <a:miter lim="800000"/>
            <a:headEnd type="triangle" w="med" len="med"/>
            <a:tailEnd type="none" w="med" len="med"/>
          </a:ln>
          <a:effectLst/>
        </p:spPr>
      </p:cxnSp>
      <p:cxnSp>
        <p:nvCxnSpPr>
          <p:cNvPr id="155" name="直接连接符 154">
            <a:extLst>
              <a:ext uri="{FF2B5EF4-FFF2-40B4-BE49-F238E27FC236}">
                <a16:creationId xmlns:a16="http://schemas.microsoft.com/office/drawing/2014/main" id="{132C89AE-BA9A-45FE-BEBC-0CAFE8F5EE02}"/>
              </a:ext>
            </a:extLst>
          </p:cNvPr>
          <p:cNvCxnSpPr>
            <a:cxnSpLocks/>
          </p:cNvCxnSpPr>
          <p:nvPr/>
        </p:nvCxnSpPr>
        <p:spPr>
          <a:xfrm>
            <a:off x="5153645" y="6070914"/>
            <a:ext cx="0" cy="243871"/>
          </a:xfrm>
          <a:prstGeom prst="line">
            <a:avLst/>
          </a:prstGeom>
          <a:noFill/>
          <a:ln w="12700" cap="sq" cmpd="sng" algn="ctr">
            <a:solidFill>
              <a:srgbClr val="5B9BD5"/>
            </a:solidFill>
            <a:prstDash val="sysDash"/>
            <a:miter lim="800000"/>
            <a:headEnd type="triangle" w="med" len="med"/>
            <a:tailEnd type="none" w="med" len="med"/>
          </a:ln>
          <a:effectLst/>
        </p:spPr>
      </p:cxnSp>
      <p:sp>
        <p:nvSpPr>
          <p:cNvPr id="156" name="矩形 155">
            <a:extLst>
              <a:ext uri="{FF2B5EF4-FFF2-40B4-BE49-F238E27FC236}">
                <a16:creationId xmlns:a16="http://schemas.microsoft.com/office/drawing/2014/main" id="{67CF8AA3-D720-47ED-8160-2D3C57F8BA64}"/>
              </a:ext>
            </a:extLst>
          </p:cNvPr>
          <p:cNvSpPr/>
          <p:nvPr/>
        </p:nvSpPr>
        <p:spPr>
          <a:xfrm>
            <a:off x="4482365" y="6270727"/>
            <a:ext cx="1371381"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err="1">
                <a:ln>
                  <a:noFill/>
                </a:ln>
                <a:solidFill>
                  <a:prstClr val="black"/>
                </a:solidFill>
                <a:effectLst/>
                <a:uLnTx/>
                <a:uFillTx/>
                <a:latin typeface="微软雅黑" panose="020B0503020204020204" pitchFamily="34" charset="-122"/>
                <a:ea typeface="微软雅黑" panose="020B0503020204020204" pitchFamily="34" charset="-122"/>
                <a:cs typeface="+mn-cs"/>
              </a:rPr>
              <a:t>AluOP</a:t>
            </a:r>
            <a:endPar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7" name="矩形 156">
            <a:extLst>
              <a:ext uri="{FF2B5EF4-FFF2-40B4-BE49-F238E27FC236}">
                <a16:creationId xmlns:a16="http://schemas.microsoft.com/office/drawing/2014/main" id="{A70B4F5D-808C-4297-911E-70F86CC3AFC5}"/>
              </a:ext>
            </a:extLst>
          </p:cNvPr>
          <p:cNvSpPr/>
          <p:nvPr/>
        </p:nvSpPr>
        <p:spPr>
          <a:xfrm>
            <a:off x="511681" y="1648516"/>
            <a:ext cx="8471420" cy="402787"/>
          </a:xfrm>
          <a:prstGeom prst="rect">
            <a:avLst/>
          </a:prstGeom>
          <a:solidFill>
            <a:srgbClr val="70AD47">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主存</a:t>
            </a:r>
          </a:p>
        </p:txBody>
      </p:sp>
      <p:sp>
        <p:nvSpPr>
          <p:cNvPr id="158" name="矩形 157">
            <a:extLst>
              <a:ext uri="{FF2B5EF4-FFF2-40B4-BE49-F238E27FC236}">
                <a16:creationId xmlns:a16="http://schemas.microsoft.com/office/drawing/2014/main" id="{F2C807DC-092E-4908-9225-7DCD904B6071}"/>
              </a:ext>
            </a:extLst>
          </p:cNvPr>
          <p:cNvSpPr/>
          <p:nvPr/>
        </p:nvSpPr>
        <p:spPr>
          <a:xfrm>
            <a:off x="7720261" y="4246460"/>
            <a:ext cx="861169" cy="326322"/>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I/O</a:t>
            </a:r>
            <a:r>
              <a:rPr kumimoji="0" lang="zh-CN" altLang="en-US" sz="11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状态</a:t>
            </a:r>
          </a:p>
        </p:txBody>
      </p:sp>
      <p:cxnSp>
        <p:nvCxnSpPr>
          <p:cNvPr id="159" name="直接连接符 158">
            <a:extLst>
              <a:ext uri="{FF2B5EF4-FFF2-40B4-BE49-F238E27FC236}">
                <a16:creationId xmlns:a16="http://schemas.microsoft.com/office/drawing/2014/main" id="{A4A7B63D-3BF8-4107-B83E-EE4F937F823C}"/>
              </a:ext>
            </a:extLst>
          </p:cNvPr>
          <p:cNvCxnSpPr>
            <a:cxnSpLocks/>
          </p:cNvCxnSpPr>
          <p:nvPr/>
        </p:nvCxnSpPr>
        <p:spPr>
          <a:xfrm>
            <a:off x="2957627" y="4215231"/>
            <a:ext cx="0" cy="2343042"/>
          </a:xfrm>
          <a:prstGeom prst="line">
            <a:avLst/>
          </a:prstGeom>
          <a:noFill/>
          <a:ln w="12700" cap="sq" cmpd="sng" algn="ctr">
            <a:solidFill>
              <a:srgbClr val="5B9BD5"/>
            </a:solidFill>
            <a:prstDash val="solid"/>
            <a:miter lim="800000"/>
            <a:headEnd type="triangle" w="med" len="med"/>
            <a:tailEnd type="oval" w="med" len="med"/>
          </a:ln>
          <a:effectLst/>
        </p:spPr>
      </p:cxnSp>
      <p:sp>
        <p:nvSpPr>
          <p:cNvPr id="160" name="矩形 159">
            <a:extLst>
              <a:ext uri="{FF2B5EF4-FFF2-40B4-BE49-F238E27FC236}">
                <a16:creationId xmlns:a16="http://schemas.microsoft.com/office/drawing/2014/main" id="{5CDB00E4-BC22-4A5F-82D1-C9CD64560693}"/>
              </a:ext>
            </a:extLst>
          </p:cNvPr>
          <p:cNvSpPr/>
          <p:nvPr/>
        </p:nvSpPr>
        <p:spPr>
          <a:xfrm>
            <a:off x="3675299" y="2508942"/>
            <a:ext cx="384079" cy="1703167"/>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1" name="文本框 160">
            <a:extLst>
              <a:ext uri="{FF2B5EF4-FFF2-40B4-BE49-F238E27FC236}">
                <a16:creationId xmlns:a16="http://schemas.microsoft.com/office/drawing/2014/main" id="{37D2E6E7-1EF2-48F1-A593-8FA8095E0503}"/>
              </a:ext>
            </a:extLst>
          </p:cNvPr>
          <p:cNvSpPr txBox="1"/>
          <p:nvPr/>
        </p:nvSpPr>
        <p:spPr>
          <a:xfrm>
            <a:off x="3707295" y="3937976"/>
            <a:ext cx="343364" cy="276999"/>
          </a:xfrm>
          <a:prstGeom prst="rect">
            <a:avLst/>
          </a:prstGeom>
          <a:noFill/>
        </p:spPr>
        <p:txBody>
          <a:bodyPr wrap="none" rtlCol="0">
            <a:spAutoFit/>
          </a:bodyPr>
          <a:lstStyle/>
          <a:p>
            <a:pPr fontAlgn="auto">
              <a:spcBef>
                <a:spcPts val="0"/>
              </a:spcBef>
              <a:spcAft>
                <a:spcPts val="0"/>
              </a:spcAft>
            </a:pPr>
            <a:r>
              <a:rPr lang="en-US" altLang="zh-CN" sz="1200" b="1">
                <a:solidFill>
                  <a:prstClr val="black"/>
                </a:solidFill>
                <a:latin typeface="微软雅黑" panose="020B0503020204020204" pitchFamily="34" charset="-122"/>
                <a:ea typeface="微软雅黑" panose="020B0503020204020204" pitchFamily="34" charset="-122"/>
              </a:rPr>
              <a:t>IR</a:t>
            </a:r>
            <a:endParaRPr lang="zh-CN" altLang="en-US" sz="1200" b="1">
              <a:solidFill>
                <a:prstClr val="black"/>
              </a:solidFill>
              <a:latin typeface="微软雅黑" panose="020B0503020204020204" pitchFamily="34" charset="-122"/>
              <a:ea typeface="微软雅黑" panose="020B0503020204020204" pitchFamily="34" charset="-122"/>
            </a:endParaRPr>
          </a:p>
        </p:txBody>
      </p:sp>
      <p:sp>
        <p:nvSpPr>
          <p:cNvPr id="162" name="矩形 161">
            <a:extLst>
              <a:ext uri="{FF2B5EF4-FFF2-40B4-BE49-F238E27FC236}">
                <a16:creationId xmlns:a16="http://schemas.microsoft.com/office/drawing/2014/main" id="{E59C734D-B4F1-4F97-BC41-915597924AFC}"/>
              </a:ext>
            </a:extLst>
          </p:cNvPr>
          <p:cNvSpPr/>
          <p:nvPr/>
        </p:nvSpPr>
        <p:spPr>
          <a:xfrm>
            <a:off x="3669987" y="2729150"/>
            <a:ext cx="400110" cy="1182375"/>
          </a:xfrm>
          <a:prstGeom prst="rect">
            <a:avLst/>
          </a:prstGeom>
        </p:spPr>
        <p:txBody>
          <a:bodyPr vert="eaVert" wrap="none">
            <a:spAutoFit/>
          </a:bodyPr>
          <a:lstStyle/>
          <a:p>
            <a:pPr algn="ctr" fontAlgn="auto">
              <a:spcBef>
                <a:spcPts val="0"/>
              </a:spcBef>
              <a:spcAft>
                <a:spcPts val="0"/>
              </a:spcAft>
            </a:pPr>
            <a:r>
              <a:rPr lang="zh-CN" altLang="en-US" sz="1400" b="1" spc="300">
                <a:solidFill>
                  <a:prstClr val="black"/>
                </a:solidFill>
                <a:latin typeface="微软雅黑" panose="020B0503020204020204" pitchFamily="34" charset="-122"/>
                <a:ea typeface="微软雅黑" panose="020B0503020204020204" pitchFamily="34" charset="-122"/>
              </a:rPr>
              <a:t>指令寄存器</a:t>
            </a:r>
          </a:p>
        </p:txBody>
      </p:sp>
      <p:sp>
        <p:nvSpPr>
          <p:cNvPr id="163" name="任意多边形 132">
            <a:extLst>
              <a:ext uri="{FF2B5EF4-FFF2-40B4-BE49-F238E27FC236}">
                <a16:creationId xmlns:a16="http://schemas.microsoft.com/office/drawing/2014/main" id="{F9F8F7AD-EEE8-4D2D-969A-C4B99BB0AFC8}"/>
              </a:ext>
            </a:extLst>
          </p:cNvPr>
          <p:cNvSpPr/>
          <p:nvPr/>
        </p:nvSpPr>
        <p:spPr>
          <a:xfrm rot="5400000">
            <a:off x="4418482" y="5135899"/>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55"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64" name="矩形 163">
            <a:extLst>
              <a:ext uri="{FF2B5EF4-FFF2-40B4-BE49-F238E27FC236}">
                <a16:creationId xmlns:a16="http://schemas.microsoft.com/office/drawing/2014/main" id="{2A83E49B-A94C-4815-B036-2EB6D829C42A}"/>
              </a:ext>
            </a:extLst>
          </p:cNvPr>
          <p:cNvSpPr/>
          <p:nvPr/>
        </p:nvSpPr>
        <p:spPr>
          <a:xfrm>
            <a:off x="4624252" y="5382651"/>
            <a:ext cx="1017867" cy="307777"/>
          </a:xfrm>
          <a:prstGeom prst="rect">
            <a:avLst/>
          </a:prstGeom>
        </p:spPr>
        <p:txBody>
          <a:bodyPr wrap="square">
            <a:spAutoFit/>
          </a:bodyPr>
          <a:lstStyle/>
          <a:p>
            <a:pPr algn="ctr" fontAlgn="auto">
              <a:spcBef>
                <a:spcPts val="0"/>
              </a:spcBef>
              <a:spcAft>
                <a:spcPts val="0"/>
              </a:spcAft>
            </a:pPr>
            <a:r>
              <a:rPr lang="en-US" altLang="zh-CN" sz="1400" b="1">
                <a:solidFill>
                  <a:prstClr val="white"/>
                </a:solidFill>
                <a:latin typeface="微软雅黑" panose="020B0503020204020204" pitchFamily="34" charset="-122"/>
                <a:ea typeface="微软雅黑" panose="020B0503020204020204" pitchFamily="34" charset="-122"/>
              </a:rPr>
              <a:t>ALU</a:t>
            </a:r>
            <a:endParaRPr lang="zh-CN" altLang="en-US" sz="1400" b="1">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2206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5" name="组合 334"/>
          <p:cNvGrpSpPr/>
          <p:nvPr/>
        </p:nvGrpSpPr>
        <p:grpSpPr>
          <a:xfrm>
            <a:off x="4693130" y="669384"/>
            <a:ext cx="4226928" cy="473951"/>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OP</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S</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err="1">
                  <a:ln>
                    <a:noFill/>
                  </a:ln>
                  <a:solidFill>
                    <a:sysClr val="window" lastClr="FFFFFF"/>
                  </a:solidFill>
                  <a:effectLst/>
                  <a:uLnTx/>
                  <a:uFillTx/>
                  <a:latin typeface="Calibri"/>
                  <a:ea typeface="宋体"/>
                  <a:cs typeface="+mn-cs"/>
                </a:rPr>
                <a:t>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ysClr val="window" lastClr="FFFFFF"/>
                  </a:solidFill>
                  <a:effectLst/>
                  <a:uLnTx/>
                  <a:uFillTx/>
                  <a:latin typeface="Calibri"/>
                  <a:ea typeface="宋体"/>
                  <a:cs typeface="+mn-cs"/>
                </a:rPr>
                <a:t>R</a:t>
              </a:r>
              <a:r>
                <a:rPr kumimoji="0" lang="en-US" altLang="zh-CN" sz="1138" b="0" i="0" u="none" strike="noStrike" kern="0" cap="none" spc="0" normalizeH="0" baseline="-25000" noProof="0" dirty="0">
                  <a:ln>
                    <a:noFill/>
                  </a:ln>
                  <a:solidFill>
                    <a:sysClr val="window" lastClr="FFFFFF"/>
                  </a:solidFill>
                  <a:effectLst/>
                  <a:uLnTx/>
                  <a:uFillTx/>
                  <a:latin typeface="Calibri"/>
                  <a:ea typeface="宋体"/>
                  <a:cs typeface="+mn-cs"/>
                </a:rPr>
                <a:t>d</a:t>
              </a:r>
              <a:endParaRPr kumimoji="0" lang="zh-CN" altLang="en-US" sz="1138" b="0"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41" name="TextBox 17"/>
            <p:cNvSpPr txBox="1"/>
            <p:nvPr/>
          </p:nvSpPr>
          <p:spPr>
            <a:xfrm>
              <a:off x="1952624"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err="1">
                  <a:ln>
                    <a:noFill/>
                  </a:ln>
                  <a:solidFill>
                    <a:sysClr val="window" lastClr="FFFFFF"/>
                  </a:solidFill>
                  <a:effectLst/>
                  <a:uLnTx/>
                  <a:uFillTx/>
                  <a:latin typeface="Calibri"/>
                  <a:ea typeface="宋体"/>
                  <a:cs typeface="+mn-cs"/>
                </a:rPr>
                <a:t>funct</a:t>
              </a:r>
              <a:endParaRPr kumimoji="0" lang="zh-CN" altLang="en-US" sz="1138"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43" name="TextBox 22"/>
            <p:cNvSpPr txBox="1"/>
            <p:nvPr/>
          </p:nvSpPr>
          <p:spPr>
            <a:xfrm>
              <a:off x="2916239"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4" name="TextBox 23"/>
            <p:cNvSpPr txBox="1"/>
            <p:nvPr/>
          </p:nvSpPr>
          <p:spPr>
            <a:xfrm>
              <a:off x="3779838"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5" name="TextBox 24"/>
            <p:cNvSpPr txBox="1"/>
            <p:nvPr/>
          </p:nvSpPr>
          <p:spPr>
            <a:xfrm>
              <a:off x="4716463" y="1622425"/>
              <a:ext cx="890587"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6" name="TextBox 25"/>
            <p:cNvSpPr txBox="1"/>
            <p:nvPr/>
          </p:nvSpPr>
          <p:spPr>
            <a:xfrm>
              <a:off x="5651502"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7" name="TextBox 26"/>
            <p:cNvSpPr txBox="1"/>
            <p:nvPr/>
          </p:nvSpPr>
          <p:spPr>
            <a:xfrm>
              <a:off x="6659563" y="1622425"/>
              <a:ext cx="892174" cy="450593"/>
            </a:xfrm>
            <a:prstGeom prst="rect">
              <a:avLst/>
            </a:prstGeom>
            <a:noFill/>
          </p:spPr>
          <p:txBody>
            <a:bodyPr>
              <a:spAutoFit/>
            </a:bodyP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138" b="0"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marL="0" marR="0" lvl="0" indent="0" algn="ctr" defTabSz="685708" rtl="0" eaLnBrk="1" fontAlgn="auto" latinLnBrk="0" hangingPunct="1">
                <a:lnSpc>
                  <a:spcPct val="100000"/>
                </a:lnSpc>
                <a:spcBef>
                  <a:spcPts val="0"/>
                </a:spcBef>
                <a:spcAft>
                  <a:spcPts val="0"/>
                </a:spcAft>
                <a:buClrTx/>
                <a:buSzTx/>
                <a:buFontTx/>
                <a:buNone/>
                <a:tabLst/>
                <a:defRPr/>
              </a:pPr>
              <a:r>
                <a:rPr kumimoji="0" lang="en-US" altLang="zh-CN" sz="1138" b="0" i="0" u="none" strike="noStrike" kern="0" cap="none" spc="0" normalizeH="0" baseline="0" noProof="0" dirty="0">
                  <a:ln>
                    <a:noFill/>
                  </a:ln>
                  <a:solidFill>
                    <a:srgbClr val="000000"/>
                  </a:solidFill>
                  <a:effectLst/>
                  <a:uLnTx/>
                  <a:uFillTx/>
                  <a:latin typeface="微软雅黑"/>
                  <a:ea typeface="微软雅黑"/>
                  <a:cs typeface="+mn-cs"/>
                </a:rPr>
                <a:t>R </a:t>
              </a:r>
              <a:r>
                <a:rPr kumimoji="0" lang="zh-CN" altLang="en-US" sz="1138" b="0" i="0" u="none" strike="noStrike" kern="0" cap="none" spc="0" normalizeH="0" baseline="0" noProof="0" dirty="0">
                  <a:ln>
                    <a:noFill/>
                  </a:ln>
                  <a:solidFill>
                    <a:srgbClr val="000000"/>
                  </a:solidFill>
                  <a:effectLst/>
                  <a:uLnTx/>
                  <a:uFillTx/>
                  <a:latin typeface="微软雅黑"/>
                  <a:ea typeface="微软雅黑"/>
                  <a:cs typeface="+mn-cs"/>
                </a:rPr>
                <a:t>型指令</a:t>
              </a:r>
            </a:p>
          </p:txBody>
        </p:sp>
      </p:grpSp>
      <p:sp>
        <p:nvSpPr>
          <p:cNvPr id="468" name="标题 467">
            <a:extLst>
              <a:ext uri="{FF2B5EF4-FFF2-40B4-BE49-F238E27FC236}">
                <a16:creationId xmlns:a16="http://schemas.microsoft.com/office/drawing/2014/main" id="{350E268F-0B3B-43E1-A8ED-2CDBB18F0834}"/>
              </a:ext>
            </a:extLst>
          </p:cNvPr>
          <p:cNvSpPr>
            <a:spLocks noGrp="1"/>
          </p:cNvSpPr>
          <p:nvPr>
            <p:ph type="title"/>
          </p:nvPr>
        </p:nvSpPr>
        <p:spPr>
          <a:xfrm>
            <a:off x="210103" y="183096"/>
            <a:ext cx="7886700" cy="617641"/>
          </a:xfrm>
        </p:spPr>
        <p:txBody>
          <a:bodyPr>
            <a:normAutofit fontScale="90000"/>
          </a:bodyPr>
          <a:lstStyle/>
          <a:p>
            <a:pPr lvl="0" defTabSz="914400">
              <a:lnSpc>
                <a:spcPct val="100000"/>
              </a:lnSpc>
              <a:spcBef>
                <a:spcPts val="0"/>
              </a:spcBef>
              <a:defRPr/>
            </a:pPr>
            <a:r>
              <a:rPr lang="en-US" altLang="zh-CN" sz="3600" kern="0" dirty="0">
                <a:latin typeface="Arial"/>
                <a:ea typeface="宋体"/>
                <a:cs typeface="+mn-cs"/>
              </a:rPr>
              <a:t>6.2.2</a:t>
            </a:r>
            <a:r>
              <a:rPr lang="zh-CN" altLang="en-US" sz="3600" kern="0" dirty="0">
                <a:latin typeface="Arial"/>
                <a:ea typeface="宋体"/>
                <a:cs typeface="+mn-cs"/>
              </a:rPr>
              <a:t>模型机主要功能部件</a:t>
            </a:r>
            <a:br>
              <a:rPr lang="zh-CN" altLang="en-US" sz="1800" b="0" kern="0" dirty="0">
                <a:solidFill>
                  <a:sysClr val="windowText" lastClr="000000"/>
                </a:solidFill>
                <a:latin typeface="Arial" panose="020B0604020202020204" pitchFamily="34" charset="0"/>
                <a:cs typeface="+mn-cs"/>
              </a:rPr>
            </a:br>
            <a:endParaRPr lang="zh-CN" altLang="en-US" dirty="0"/>
          </a:p>
        </p:txBody>
      </p:sp>
      <p:sp>
        <p:nvSpPr>
          <p:cNvPr id="469" name="文本框 468">
            <a:extLst>
              <a:ext uri="{FF2B5EF4-FFF2-40B4-BE49-F238E27FC236}">
                <a16:creationId xmlns:a16="http://schemas.microsoft.com/office/drawing/2014/main" id="{61482C50-EE1F-4DB5-99D7-EC8D243ABBE4}"/>
              </a:ext>
            </a:extLst>
          </p:cNvPr>
          <p:cNvSpPr txBox="1"/>
          <p:nvPr/>
        </p:nvSpPr>
        <p:spPr>
          <a:xfrm>
            <a:off x="355953" y="763217"/>
            <a:ext cx="3711991"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6.</a:t>
            </a:r>
            <a:r>
              <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rPr>
              <a:t>其他部件</a:t>
            </a:r>
          </a:p>
        </p:txBody>
      </p:sp>
      <p:sp>
        <p:nvSpPr>
          <p:cNvPr id="2" name="Rectangle 2">
            <a:extLst>
              <a:ext uri="{FF2B5EF4-FFF2-40B4-BE49-F238E27FC236}">
                <a16:creationId xmlns:a16="http://schemas.microsoft.com/office/drawing/2014/main" id="{7C258D2C-711D-4330-979A-3F6683A7658E}"/>
              </a:ext>
            </a:extLst>
          </p:cNvPr>
          <p:cNvSpPr>
            <a:spLocks noChangeArrowheads="1"/>
          </p:cNvSpPr>
          <p:nvPr/>
        </p:nvSpPr>
        <p:spPr bwMode="auto">
          <a:xfrm>
            <a:off x="1043608" y="177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aphicFrame>
        <p:nvGraphicFramePr>
          <p:cNvPr id="3" name="对象 2">
            <a:extLst>
              <a:ext uri="{FF2B5EF4-FFF2-40B4-BE49-F238E27FC236}">
                <a16:creationId xmlns:a16="http://schemas.microsoft.com/office/drawing/2014/main" id="{23F23400-CBBB-4660-9871-4A82B7C4FFC2}"/>
              </a:ext>
            </a:extLst>
          </p:cNvPr>
          <p:cNvGraphicFramePr>
            <a:graphicFrameLocks noChangeAspect="1"/>
          </p:cNvGraphicFramePr>
          <p:nvPr>
            <p:extLst/>
          </p:nvPr>
        </p:nvGraphicFramePr>
        <p:xfrm>
          <a:off x="-86046" y="1143335"/>
          <a:ext cx="8307980" cy="5379739"/>
        </p:xfrm>
        <a:graphic>
          <a:graphicData uri="http://schemas.openxmlformats.org/presentationml/2006/ole">
            <mc:AlternateContent xmlns:mc="http://schemas.openxmlformats.org/markup-compatibility/2006">
              <mc:Choice xmlns:v="urn:schemas-microsoft-com:vml" Requires="v">
                <p:oleObj spid="_x0000_s231505" name="Visio" r:id="rId3" imgW="6337005" imgH="4104993" progId="Visio.Drawing.11">
                  <p:embed/>
                </p:oleObj>
              </mc:Choice>
              <mc:Fallback>
                <p:oleObj name="Visio" r:id="rId3" imgW="6337005" imgH="4104993" progId="Visio.Drawing.11">
                  <p:embed/>
                  <p:pic>
                    <p:nvPicPr>
                      <p:cNvPr id="3" name="对象 2">
                        <a:extLst>
                          <a:ext uri="{FF2B5EF4-FFF2-40B4-BE49-F238E27FC236}">
                            <a16:creationId xmlns:a16="http://schemas.microsoft.com/office/drawing/2014/main" id="{23F23400-CBBB-4660-9871-4A82B7C4FFC2}"/>
                          </a:ext>
                        </a:extLst>
                      </p:cNvPr>
                      <p:cNvPicPr>
                        <a:picLocks noChangeAspect="1" noChangeArrowheads="1"/>
                      </p:cNvPicPr>
                      <p:nvPr/>
                    </p:nvPicPr>
                    <p:blipFill>
                      <a:blip r:embed="rId4"/>
                      <a:srcRect/>
                      <a:stretch>
                        <a:fillRect/>
                      </a:stretch>
                    </p:blipFill>
                    <p:spPr bwMode="auto">
                      <a:xfrm>
                        <a:off x="-86046" y="1143335"/>
                        <a:ext cx="8307980" cy="5379739"/>
                      </a:xfrm>
                      <a:prstGeom prst="rect">
                        <a:avLst/>
                      </a:prstGeom>
                      <a:noFill/>
                    </p:spPr>
                  </p:pic>
                </p:oleObj>
              </mc:Fallback>
            </mc:AlternateContent>
          </a:graphicData>
        </a:graphic>
      </p:graphicFrame>
      <p:sp>
        <p:nvSpPr>
          <p:cNvPr id="449" name="矩形 448">
            <a:extLst>
              <a:ext uri="{FF2B5EF4-FFF2-40B4-BE49-F238E27FC236}">
                <a16:creationId xmlns:a16="http://schemas.microsoft.com/office/drawing/2014/main" id="{ED5A02C0-9EA0-4D4A-A233-13015FBC8232}"/>
              </a:ext>
            </a:extLst>
          </p:cNvPr>
          <p:cNvSpPr/>
          <p:nvPr/>
        </p:nvSpPr>
        <p:spPr>
          <a:xfrm>
            <a:off x="4429659" y="4941168"/>
            <a:ext cx="526942" cy="1114933"/>
          </a:xfrm>
          <a:prstGeom prst="rect">
            <a:avLst/>
          </a:prstGeom>
          <a:solidFill>
            <a:schemeClr val="bg1">
              <a:alpha val="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noFill/>
              <a:effectLst/>
              <a:uLnTx/>
              <a:uFillTx/>
              <a:latin typeface="微软雅黑"/>
              <a:ea typeface="微软雅黑"/>
              <a:cs typeface="+mn-cs"/>
            </a:endParaRPr>
          </a:p>
        </p:txBody>
      </p:sp>
      <p:sp>
        <p:nvSpPr>
          <p:cNvPr id="21" name="矩形 20">
            <a:extLst>
              <a:ext uri="{FF2B5EF4-FFF2-40B4-BE49-F238E27FC236}">
                <a16:creationId xmlns:a16="http://schemas.microsoft.com/office/drawing/2014/main" id="{B4601552-E926-48C4-8E4B-0885EA758FF4}"/>
              </a:ext>
            </a:extLst>
          </p:cNvPr>
          <p:cNvSpPr/>
          <p:nvPr/>
        </p:nvSpPr>
        <p:spPr>
          <a:xfrm>
            <a:off x="5149025" y="4077072"/>
            <a:ext cx="526942" cy="1114933"/>
          </a:xfrm>
          <a:prstGeom prst="rect">
            <a:avLst/>
          </a:prstGeom>
          <a:solidFill>
            <a:schemeClr val="bg1">
              <a:alpha val="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noFill/>
              <a:effectLst/>
              <a:uLnTx/>
              <a:uFillTx/>
              <a:latin typeface="微软雅黑"/>
              <a:ea typeface="微软雅黑"/>
              <a:cs typeface="+mn-cs"/>
            </a:endParaRPr>
          </a:p>
        </p:txBody>
      </p:sp>
      <p:sp>
        <p:nvSpPr>
          <p:cNvPr id="4" name="文本框 3">
            <a:extLst>
              <a:ext uri="{FF2B5EF4-FFF2-40B4-BE49-F238E27FC236}">
                <a16:creationId xmlns:a16="http://schemas.microsoft.com/office/drawing/2014/main" id="{4260DB1F-2165-4AEC-A21D-A4BA29B387AA}"/>
              </a:ext>
            </a:extLst>
          </p:cNvPr>
          <p:cNvSpPr txBox="1"/>
          <p:nvPr/>
        </p:nvSpPr>
        <p:spPr>
          <a:xfrm>
            <a:off x="6946339" y="1736428"/>
            <a:ext cx="1919978"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400" dirty="0"/>
              <a:t>数据选择器</a:t>
            </a:r>
            <a:endParaRPr lang="en-US" altLang="zh-CN" sz="2400" dirty="0"/>
          </a:p>
          <a:p>
            <a:r>
              <a:rPr lang="zh-CN" altLang="en-US" sz="2400" dirty="0"/>
              <a:t>三态门</a:t>
            </a:r>
            <a:endParaRPr lang="en-US" altLang="zh-CN" sz="2400" dirty="0"/>
          </a:p>
          <a:p>
            <a:r>
              <a:rPr lang="zh-CN" altLang="en-US" sz="2400" dirty="0"/>
              <a:t>符号扩展</a:t>
            </a:r>
          </a:p>
        </p:txBody>
      </p:sp>
    </p:spTree>
    <p:extLst>
      <p:ext uri="{BB962C8B-B14F-4D97-AF65-F5344CB8AC3E}">
        <p14:creationId xmlns:p14="http://schemas.microsoft.com/office/powerpoint/2010/main" val="332629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wheel(1)">
                                      <p:cBhvr>
                                        <p:cTn id="7" dur="2000"/>
                                        <p:tgtEl>
                                          <p:spTgt spid="44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2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P spid="21" grpId="0" animBg="1"/>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E98966-F8C6-4D3F-ACB8-6A074FAE0472}"/>
              </a:ext>
            </a:extLst>
          </p:cNvPr>
          <p:cNvSpPr>
            <a:spLocks noGrp="1"/>
          </p:cNvSpPr>
          <p:nvPr>
            <p:ph type="title"/>
          </p:nvPr>
        </p:nvSpPr>
        <p:spPr/>
        <p:txBody>
          <a:bodyPr/>
          <a:lstStyle/>
          <a:p>
            <a:r>
              <a:rPr lang="en-US" altLang="zh-CN" dirty="0"/>
              <a:t>6.2.2</a:t>
            </a:r>
            <a:r>
              <a:rPr lang="zh-CN" altLang="en-US" dirty="0"/>
              <a:t>模型机主要功能部件</a:t>
            </a:r>
          </a:p>
        </p:txBody>
      </p:sp>
      <p:sp>
        <p:nvSpPr>
          <p:cNvPr id="32" name="矩形 31">
            <a:extLst>
              <a:ext uri="{FF2B5EF4-FFF2-40B4-BE49-F238E27FC236}">
                <a16:creationId xmlns:a16="http://schemas.microsoft.com/office/drawing/2014/main" id="{EC74D9BF-4B08-4BCA-87FA-F246F6EFA456}"/>
              </a:ext>
            </a:extLst>
          </p:cNvPr>
          <p:cNvSpPr/>
          <p:nvPr/>
        </p:nvSpPr>
        <p:spPr>
          <a:xfrm>
            <a:off x="343353" y="984323"/>
            <a:ext cx="2698175" cy="584775"/>
          </a:xfrm>
          <a:prstGeom prst="rect">
            <a:avLst/>
          </a:prstGeom>
        </p:spPr>
        <p:txBody>
          <a:bodyPr wrap="none">
            <a:spAutoFit/>
          </a:bodyPr>
          <a:lstStyle/>
          <a:p>
            <a:pPr marL="457200" lvl="0" indent="-457200" eaLnBrk="0" hangingPunct="0">
              <a:spcBef>
                <a:spcPct val="20000"/>
              </a:spcBef>
              <a:buClr>
                <a:srgbClr val="FF0000"/>
              </a:buClr>
              <a:buFont typeface="Wingdings" panose="05000000000000000000" pitchFamily="2" charset="2"/>
              <a:buChar char="n"/>
            </a:pPr>
            <a:r>
              <a:rPr lang="zh-CN" altLang="en-US" sz="3200" kern="0" dirty="0">
                <a:solidFill>
                  <a:srgbClr val="000000"/>
                </a:solidFill>
                <a:latin typeface="Arial"/>
                <a:ea typeface="宋体"/>
              </a:rPr>
              <a:t>数据选择器</a:t>
            </a:r>
            <a:endParaRPr lang="en-US" altLang="zh-CN" sz="3200" kern="0" dirty="0">
              <a:solidFill>
                <a:srgbClr val="000000"/>
              </a:solidFill>
              <a:latin typeface="Arial"/>
              <a:ea typeface="宋体"/>
            </a:endParaRPr>
          </a:p>
        </p:txBody>
      </p:sp>
      <p:grpSp>
        <p:nvGrpSpPr>
          <p:cNvPr id="33" name="Group 49">
            <a:extLst>
              <a:ext uri="{FF2B5EF4-FFF2-40B4-BE49-F238E27FC236}">
                <a16:creationId xmlns:a16="http://schemas.microsoft.com/office/drawing/2014/main" id="{31F9DA2F-1560-486E-9D10-0D92ADA561F5}"/>
              </a:ext>
            </a:extLst>
          </p:cNvPr>
          <p:cNvGrpSpPr>
            <a:grpSpLocks/>
          </p:cNvGrpSpPr>
          <p:nvPr/>
        </p:nvGrpSpPr>
        <p:grpSpPr bwMode="auto">
          <a:xfrm>
            <a:off x="3801940" y="2457734"/>
            <a:ext cx="330200" cy="1143000"/>
            <a:chOff x="4080" y="1152"/>
            <a:chExt cx="192" cy="720"/>
          </a:xfrm>
        </p:grpSpPr>
        <p:sp>
          <p:nvSpPr>
            <p:cNvPr id="34" name="Line 50">
              <a:extLst>
                <a:ext uri="{FF2B5EF4-FFF2-40B4-BE49-F238E27FC236}">
                  <a16:creationId xmlns:a16="http://schemas.microsoft.com/office/drawing/2014/main" id="{E171D53D-95F0-4875-91BE-CD10FF022308}"/>
                </a:ext>
              </a:extLst>
            </p:cNvPr>
            <p:cNvSpPr>
              <a:spLocks noChangeShapeType="1"/>
            </p:cNvSpPr>
            <p:nvPr/>
          </p:nvSpPr>
          <p:spPr bwMode="auto">
            <a:xfrm>
              <a:off x="4080" y="1152"/>
              <a:ext cx="0" cy="72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endParaRPr>
            </a:p>
          </p:txBody>
        </p:sp>
        <p:sp>
          <p:nvSpPr>
            <p:cNvPr id="35" name="Line 51">
              <a:extLst>
                <a:ext uri="{FF2B5EF4-FFF2-40B4-BE49-F238E27FC236}">
                  <a16:creationId xmlns:a16="http://schemas.microsoft.com/office/drawing/2014/main" id="{45DF79AD-3DE7-46DD-934F-3C1EBA41FE47}"/>
                </a:ext>
              </a:extLst>
            </p:cNvPr>
            <p:cNvSpPr>
              <a:spLocks noChangeShapeType="1"/>
            </p:cNvSpPr>
            <p:nvPr/>
          </p:nvSpPr>
          <p:spPr bwMode="auto">
            <a:xfrm>
              <a:off x="4080" y="1152"/>
              <a:ext cx="192" cy="96"/>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endParaRPr>
            </a:p>
          </p:txBody>
        </p:sp>
        <p:sp>
          <p:nvSpPr>
            <p:cNvPr id="36" name="Line 52">
              <a:extLst>
                <a:ext uri="{FF2B5EF4-FFF2-40B4-BE49-F238E27FC236}">
                  <a16:creationId xmlns:a16="http://schemas.microsoft.com/office/drawing/2014/main" id="{F4B2E894-1B5D-4EB4-8270-B2B488254C47}"/>
                </a:ext>
              </a:extLst>
            </p:cNvPr>
            <p:cNvSpPr>
              <a:spLocks noChangeShapeType="1"/>
            </p:cNvSpPr>
            <p:nvPr/>
          </p:nvSpPr>
          <p:spPr bwMode="auto">
            <a:xfrm flipV="1">
              <a:off x="4080" y="1776"/>
              <a:ext cx="192" cy="96"/>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endParaRPr>
            </a:p>
          </p:txBody>
        </p:sp>
        <p:sp>
          <p:nvSpPr>
            <p:cNvPr id="37" name="Line 53">
              <a:extLst>
                <a:ext uri="{FF2B5EF4-FFF2-40B4-BE49-F238E27FC236}">
                  <a16:creationId xmlns:a16="http://schemas.microsoft.com/office/drawing/2014/main" id="{89AFFE3F-F7FA-49AC-9C14-A05BFDEA0FAC}"/>
                </a:ext>
              </a:extLst>
            </p:cNvPr>
            <p:cNvSpPr>
              <a:spLocks noChangeShapeType="1"/>
            </p:cNvSpPr>
            <p:nvPr/>
          </p:nvSpPr>
          <p:spPr bwMode="auto">
            <a:xfrm>
              <a:off x="4272" y="1248"/>
              <a:ext cx="0" cy="528"/>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endParaRPr>
            </a:p>
          </p:txBody>
        </p:sp>
      </p:grpSp>
      <p:sp>
        <p:nvSpPr>
          <p:cNvPr id="38" name="Line 54">
            <a:extLst>
              <a:ext uri="{FF2B5EF4-FFF2-40B4-BE49-F238E27FC236}">
                <a16:creationId xmlns:a16="http://schemas.microsoft.com/office/drawing/2014/main" id="{59C981AD-0590-47DA-BB40-5FBFC16DF2D3}"/>
              </a:ext>
            </a:extLst>
          </p:cNvPr>
          <p:cNvSpPr>
            <a:spLocks noChangeShapeType="1"/>
          </p:cNvSpPr>
          <p:nvPr/>
        </p:nvSpPr>
        <p:spPr bwMode="auto">
          <a:xfrm flipH="1">
            <a:off x="2976440" y="2686334"/>
            <a:ext cx="825500" cy="0"/>
          </a:xfrm>
          <a:prstGeom prst="line">
            <a:avLst/>
          </a:prstGeom>
          <a:noFill/>
          <a:ln w="25400">
            <a:solidFill>
              <a:srgbClr val="00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endParaRPr>
          </a:p>
        </p:txBody>
      </p:sp>
      <p:sp>
        <p:nvSpPr>
          <p:cNvPr id="39" name="Line 55">
            <a:extLst>
              <a:ext uri="{FF2B5EF4-FFF2-40B4-BE49-F238E27FC236}">
                <a16:creationId xmlns:a16="http://schemas.microsoft.com/office/drawing/2014/main" id="{D925FA5C-5E63-43EF-9D4E-4B87F1F05C42}"/>
              </a:ext>
            </a:extLst>
          </p:cNvPr>
          <p:cNvSpPr>
            <a:spLocks noChangeShapeType="1"/>
          </p:cNvSpPr>
          <p:nvPr/>
        </p:nvSpPr>
        <p:spPr bwMode="auto">
          <a:xfrm flipH="1">
            <a:off x="3389190" y="2610134"/>
            <a:ext cx="8255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endParaRPr>
          </a:p>
        </p:txBody>
      </p:sp>
      <p:sp>
        <p:nvSpPr>
          <p:cNvPr id="40" name="Rectangle 56">
            <a:extLst>
              <a:ext uri="{FF2B5EF4-FFF2-40B4-BE49-F238E27FC236}">
                <a16:creationId xmlns:a16="http://schemas.microsoft.com/office/drawing/2014/main" id="{D2118742-7A31-4B79-A92E-22FD6ECC6A75}"/>
              </a:ext>
            </a:extLst>
          </p:cNvPr>
          <p:cNvSpPr>
            <a:spLocks noChangeArrowheads="1"/>
          </p:cNvSpPr>
          <p:nvPr/>
        </p:nvSpPr>
        <p:spPr bwMode="auto">
          <a:xfrm>
            <a:off x="3041528" y="2656172"/>
            <a:ext cx="506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0" hangingPunct="0"/>
            <a:r>
              <a:rPr kumimoji="1" lang="zh-TW" altLang="en-US" sz="2000" b="1" dirty="0">
                <a:solidFill>
                  <a:srgbClr val="000000"/>
                </a:solidFill>
                <a:latin typeface="Arial" panose="020B0604020202020204" pitchFamily="34" charset="0"/>
              </a:rPr>
              <a:t>32</a:t>
            </a:r>
          </a:p>
        </p:txBody>
      </p:sp>
      <p:sp>
        <p:nvSpPr>
          <p:cNvPr id="41" name="Line 57">
            <a:extLst>
              <a:ext uri="{FF2B5EF4-FFF2-40B4-BE49-F238E27FC236}">
                <a16:creationId xmlns:a16="http://schemas.microsoft.com/office/drawing/2014/main" id="{6A08043B-F915-4142-BF61-91ED23FB6B25}"/>
              </a:ext>
            </a:extLst>
          </p:cNvPr>
          <p:cNvSpPr>
            <a:spLocks noChangeShapeType="1"/>
          </p:cNvSpPr>
          <p:nvPr/>
        </p:nvSpPr>
        <p:spPr bwMode="auto">
          <a:xfrm flipH="1">
            <a:off x="2976440" y="3372134"/>
            <a:ext cx="825500" cy="0"/>
          </a:xfrm>
          <a:prstGeom prst="line">
            <a:avLst/>
          </a:prstGeom>
          <a:noFill/>
          <a:ln w="25400">
            <a:solidFill>
              <a:srgbClr val="00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endParaRPr>
          </a:p>
        </p:txBody>
      </p:sp>
      <p:sp>
        <p:nvSpPr>
          <p:cNvPr id="42" name="Line 58">
            <a:extLst>
              <a:ext uri="{FF2B5EF4-FFF2-40B4-BE49-F238E27FC236}">
                <a16:creationId xmlns:a16="http://schemas.microsoft.com/office/drawing/2014/main" id="{17738870-EC8B-4A4E-BAD1-A499E03AE3BC}"/>
              </a:ext>
            </a:extLst>
          </p:cNvPr>
          <p:cNvSpPr>
            <a:spLocks noChangeShapeType="1"/>
          </p:cNvSpPr>
          <p:nvPr/>
        </p:nvSpPr>
        <p:spPr bwMode="auto">
          <a:xfrm flipH="1">
            <a:off x="3389190" y="3295934"/>
            <a:ext cx="8255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endParaRPr>
          </a:p>
        </p:txBody>
      </p:sp>
      <p:sp>
        <p:nvSpPr>
          <p:cNvPr id="43" name="Rectangle 59">
            <a:extLst>
              <a:ext uri="{FF2B5EF4-FFF2-40B4-BE49-F238E27FC236}">
                <a16:creationId xmlns:a16="http://schemas.microsoft.com/office/drawing/2014/main" id="{AED5D9C2-D8C1-4A69-B278-3723ED139493}"/>
              </a:ext>
            </a:extLst>
          </p:cNvPr>
          <p:cNvSpPr>
            <a:spLocks noChangeArrowheads="1"/>
          </p:cNvSpPr>
          <p:nvPr/>
        </p:nvSpPr>
        <p:spPr bwMode="auto">
          <a:xfrm>
            <a:off x="2628778" y="2503772"/>
            <a:ext cx="400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0" hangingPunct="0"/>
            <a:r>
              <a:rPr kumimoji="1" lang="en-US" altLang="zh-TW" sz="2000" b="1">
                <a:solidFill>
                  <a:srgbClr val="000000"/>
                </a:solidFill>
                <a:latin typeface="Arial" panose="020B0604020202020204" pitchFamily="34" charset="0"/>
              </a:rPr>
              <a:t>A</a:t>
            </a:r>
          </a:p>
        </p:txBody>
      </p:sp>
      <p:sp>
        <p:nvSpPr>
          <p:cNvPr id="44" name="Rectangle 60">
            <a:extLst>
              <a:ext uri="{FF2B5EF4-FFF2-40B4-BE49-F238E27FC236}">
                <a16:creationId xmlns:a16="http://schemas.microsoft.com/office/drawing/2014/main" id="{4D27E8D8-1B4F-404C-903A-5F006279E787}"/>
              </a:ext>
            </a:extLst>
          </p:cNvPr>
          <p:cNvSpPr>
            <a:spLocks noChangeArrowheads="1"/>
          </p:cNvSpPr>
          <p:nvPr/>
        </p:nvSpPr>
        <p:spPr bwMode="auto">
          <a:xfrm>
            <a:off x="2628778" y="3189572"/>
            <a:ext cx="400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0" hangingPunct="0"/>
            <a:r>
              <a:rPr kumimoji="1" lang="en-US" altLang="zh-TW" sz="2000" b="1">
                <a:solidFill>
                  <a:srgbClr val="000000"/>
                </a:solidFill>
                <a:latin typeface="Arial" panose="020B0604020202020204" pitchFamily="34" charset="0"/>
              </a:rPr>
              <a:t>B</a:t>
            </a:r>
          </a:p>
        </p:txBody>
      </p:sp>
      <p:sp>
        <p:nvSpPr>
          <p:cNvPr id="45" name="Rectangle 61">
            <a:extLst>
              <a:ext uri="{FF2B5EF4-FFF2-40B4-BE49-F238E27FC236}">
                <a16:creationId xmlns:a16="http://schemas.microsoft.com/office/drawing/2014/main" id="{8E102BEB-CA23-4618-ABED-91B1DB46B2D3}"/>
              </a:ext>
            </a:extLst>
          </p:cNvPr>
          <p:cNvSpPr>
            <a:spLocks noChangeArrowheads="1"/>
          </p:cNvSpPr>
          <p:nvPr/>
        </p:nvSpPr>
        <p:spPr bwMode="auto">
          <a:xfrm>
            <a:off x="3041528" y="3341972"/>
            <a:ext cx="506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0" hangingPunct="0"/>
            <a:r>
              <a:rPr kumimoji="1" lang="zh-TW" altLang="en-US" sz="2000" b="1">
                <a:solidFill>
                  <a:srgbClr val="000000"/>
                </a:solidFill>
                <a:latin typeface="Arial" panose="020B0604020202020204" pitchFamily="34" charset="0"/>
              </a:rPr>
              <a:t>32</a:t>
            </a:r>
          </a:p>
        </p:txBody>
      </p:sp>
      <p:sp>
        <p:nvSpPr>
          <p:cNvPr id="46" name="Line 62">
            <a:extLst>
              <a:ext uri="{FF2B5EF4-FFF2-40B4-BE49-F238E27FC236}">
                <a16:creationId xmlns:a16="http://schemas.microsoft.com/office/drawing/2014/main" id="{F1E21DDD-BECF-4B0E-95E8-219442B64BE6}"/>
              </a:ext>
            </a:extLst>
          </p:cNvPr>
          <p:cNvSpPr>
            <a:spLocks noChangeShapeType="1"/>
          </p:cNvSpPr>
          <p:nvPr/>
        </p:nvSpPr>
        <p:spPr bwMode="auto">
          <a:xfrm flipH="1">
            <a:off x="4132140" y="3067334"/>
            <a:ext cx="825500" cy="0"/>
          </a:xfrm>
          <a:prstGeom prst="line">
            <a:avLst/>
          </a:prstGeom>
          <a:noFill/>
          <a:ln w="25400">
            <a:solidFill>
              <a:srgbClr val="00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endParaRPr>
          </a:p>
        </p:txBody>
      </p:sp>
      <p:sp>
        <p:nvSpPr>
          <p:cNvPr id="47" name="Line 63">
            <a:extLst>
              <a:ext uri="{FF2B5EF4-FFF2-40B4-BE49-F238E27FC236}">
                <a16:creationId xmlns:a16="http://schemas.microsoft.com/office/drawing/2014/main" id="{2859495E-0BF1-4765-95E5-F7AEE7D85C45}"/>
              </a:ext>
            </a:extLst>
          </p:cNvPr>
          <p:cNvSpPr>
            <a:spLocks noChangeShapeType="1"/>
          </p:cNvSpPr>
          <p:nvPr/>
        </p:nvSpPr>
        <p:spPr bwMode="auto">
          <a:xfrm flipH="1">
            <a:off x="4544890" y="2991134"/>
            <a:ext cx="8255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endParaRPr>
          </a:p>
        </p:txBody>
      </p:sp>
      <p:sp>
        <p:nvSpPr>
          <p:cNvPr id="48" name="Rectangle 64">
            <a:extLst>
              <a:ext uri="{FF2B5EF4-FFF2-40B4-BE49-F238E27FC236}">
                <a16:creationId xmlns:a16="http://schemas.microsoft.com/office/drawing/2014/main" id="{1CF552E5-D8D8-4D47-9961-A8BF74291787}"/>
              </a:ext>
            </a:extLst>
          </p:cNvPr>
          <p:cNvSpPr>
            <a:spLocks noChangeArrowheads="1"/>
          </p:cNvSpPr>
          <p:nvPr/>
        </p:nvSpPr>
        <p:spPr bwMode="auto">
          <a:xfrm>
            <a:off x="4940178" y="2884772"/>
            <a:ext cx="384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0" hangingPunct="0"/>
            <a:r>
              <a:rPr kumimoji="1" lang="en-US" altLang="zh-TW" sz="2000" b="1">
                <a:solidFill>
                  <a:srgbClr val="000000"/>
                </a:solidFill>
                <a:latin typeface="Arial" panose="020B0604020202020204" pitchFamily="34" charset="0"/>
              </a:rPr>
              <a:t>Y</a:t>
            </a:r>
          </a:p>
        </p:txBody>
      </p:sp>
      <p:sp>
        <p:nvSpPr>
          <p:cNvPr id="49" name="Rectangle 65">
            <a:extLst>
              <a:ext uri="{FF2B5EF4-FFF2-40B4-BE49-F238E27FC236}">
                <a16:creationId xmlns:a16="http://schemas.microsoft.com/office/drawing/2014/main" id="{23DEA66A-51EC-4423-A3D4-74B8161CA9C8}"/>
              </a:ext>
            </a:extLst>
          </p:cNvPr>
          <p:cNvSpPr>
            <a:spLocks noChangeArrowheads="1"/>
          </p:cNvSpPr>
          <p:nvPr/>
        </p:nvSpPr>
        <p:spPr bwMode="auto">
          <a:xfrm>
            <a:off x="4197228" y="3037172"/>
            <a:ext cx="506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0" hangingPunct="0"/>
            <a:r>
              <a:rPr kumimoji="1" lang="zh-TW" altLang="en-US" sz="2000" b="1">
                <a:solidFill>
                  <a:srgbClr val="000000"/>
                </a:solidFill>
                <a:latin typeface="Arial" panose="020B0604020202020204" pitchFamily="34" charset="0"/>
              </a:rPr>
              <a:t>32</a:t>
            </a:r>
          </a:p>
        </p:txBody>
      </p:sp>
      <p:sp>
        <p:nvSpPr>
          <p:cNvPr id="50" name="Line 66">
            <a:extLst>
              <a:ext uri="{FF2B5EF4-FFF2-40B4-BE49-F238E27FC236}">
                <a16:creationId xmlns:a16="http://schemas.microsoft.com/office/drawing/2014/main" id="{A97E33FF-E110-4405-963A-1DFE56AA2CFE}"/>
              </a:ext>
            </a:extLst>
          </p:cNvPr>
          <p:cNvSpPr>
            <a:spLocks noChangeShapeType="1"/>
          </p:cNvSpPr>
          <p:nvPr/>
        </p:nvSpPr>
        <p:spPr bwMode="auto">
          <a:xfrm>
            <a:off x="3967040" y="2076734"/>
            <a:ext cx="0" cy="457200"/>
          </a:xfrm>
          <a:prstGeom prst="line">
            <a:avLst/>
          </a:prstGeom>
          <a:noFill/>
          <a:ln w="12700">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endParaRPr>
          </a:p>
        </p:txBody>
      </p:sp>
      <p:sp>
        <p:nvSpPr>
          <p:cNvPr id="51" name="Rectangle 67">
            <a:extLst>
              <a:ext uri="{FF2B5EF4-FFF2-40B4-BE49-F238E27FC236}">
                <a16:creationId xmlns:a16="http://schemas.microsoft.com/office/drawing/2014/main" id="{8F4135AE-3FBF-4730-922C-B83942231932}"/>
              </a:ext>
            </a:extLst>
          </p:cNvPr>
          <p:cNvSpPr>
            <a:spLocks noChangeArrowheads="1"/>
          </p:cNvSpPr>
          <p:nvPr/>
        </p:nvSpPr>
        <p:spPr bwMode="auto">
          <a:xfrm>
            <a:off x="2976440" y="1998947"/>
            <a:ext cx="1073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0" hangingPunct="0"/>
            <a:r>
              <a:rPr kumimoji="1" lang="en-US" altLang="zh-TW" sz="2000" b="1">
                <a:solidFill>
                  <a:srgbClr val="000000"/>
                </a:solidFill>
                <a:latin typeface="Arial" panose="020B0604020202020204" pitchFamily="34" charset="0"/>
              </a:rPr>
              <a:t>Select</a:t>
            </a:r>
          </a:p>
        </p:txBody>
      </p:sp>
      <p:sp>
        <p:nvSpPr>
          <p:cNvPr id="52" name="Rectangle 69">
            <a:extLst>
              <a:ext uri="{FF2B5EF4-FFF2-40B4-BE49-F238E27FC236}">
                <a16:creationId xmlns:a16="http://schemas.microsoft.com/office/drawing/2014/main" id="{4EA856EB-2F20-465F-8F4B-D5C5E7DADB83}"/>
              </a:ext>
            </a:extLst>
          </p:cNvPr>
          <p:cNvSpPr>
            <a:spLocks noChangeArrowheads="1"/>
          </p:cNvSpPr>
          <p:nvPr/>
        </p:nvSpPr>
        <p:spPr bwMode="auto">
          <a:xfrm rot="5400000">
            <a:off x="3624141" y="2867309"/>
            <a:ext cx="635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0" hangingPunct="0"/>
            <a:r>
              <a:rPr kumimoji="1" lang="en-US" altLang="zh-TW" sz="1600" b="1">
                <a:solidFill>
                  <a:srgbClr val="000000"/>
                </a:solidFill>
                <a:latin typeface="Arial" panose="020B0604020202020204" pitchFamily="34" charset="0"/>
              </a:rPr>
              <a:t>MUX</a:t>
            </a:r>
          </a:p>
        </p:txBody>
      </p:sp>
      <p:sp>
        <p:nvSpPr>
          <p:cNvPr id="53" name="Rectangle 74">
            <a:extLst>
              <a:ext uri="{FF2B5EF4-FFF2-40B4-BE49-F238E27FC236}">
                <a16:creationId xmlns:a16="http://schemas.microsoft.com/office/drawing/2014/main" id="{35330F72-2325-44BF-8226-A203A41BA7F6}"/>
              </a:ext>
            </a:extLst>
          </p:cNvPr>
          <p:cNvSpPr>
            <a:spLocks noChangeArrowheads="1"/>
          </p:cNvSpPr>
          <p:nvPr/>
        </p:nvSpPr>
        <p:spPr bwMode="auto">
          <a:xfrm>
            <a:off x="3536828" y="3680109"/>
            <a:ext cx="933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0" hangingPunct="0"/>
            <a:r>
              <a:rPr kumimoji="1" lang="en-US" altLang="zh-TW" b="1">
                <a:solidFill>
                  <a:srgbClr val="000000"/>
                </a:solidFill>
                <a:latin typeface="Arial" panose="020B0604020202020204" pitchFamily="34" charset="0"/>
              </a:rPr>
              <a:t>MUX</a:t>
            </a:r>
          </a:p>
        </p:txBody>
      </p:sp>
    </p:spTree>
    <p:extLst>
      <p:ext uri="{BB962C8B-B14F-4D97-AF65-F5344CB8AC3E}">
        <p14:creationId xmlns:p14="http://schemas.microsoft.com/office/powerpoint/2010/main" val="3707993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D4FBB3E-ED7A-45CF-9EDF-D6F6BC61E148}"/>
              </a:ext>
            </a:extLst>
          </p:cNvPr>
          <p:cNvSpPr>
            <a:spLocks noGrp="1" noChangeArrowheads="1"/>
          </p:cNvSpPr>
          <p:nvPr>
            <p:ph type="title"/>
          </p:nvPr>
        </p:nvSpPr>
        <p:spPr>
          <a:xfrm>
            <a:off x="457200" y="274638"/>
            <a:ext cx="8229600" cy="850900"/>
          </a:xfrm>
        </p:spPr>
        <p:txBody>
          <a:bodyPr/>
          <a:lstStyle/>
          <a:p>
            <a:pPr algn="ctr" eaLnBrk="1" hangingPunct="1"/>
            <a:r>
              <a:rPr lang="zh-CN" altLang="en-US" b="1" dirty="0"/>
              <a:t>第</a:t>
            </a:r>
            <a:r>
              <a:rPr lang="en-US" altLang="zh-CN" b="1" dirty="0"/>
              <a:t>6</a:t>
            </a:r>
            <a:r>
              <a:rPr lang="zh-CN" altLang="en-US" b="1" dirty="0"/>
              <a:t>章 中央处理器</a:t>
            </a:r>
          </a:p>
        </p:txBody>
      </p:sp>
      <p:sp>
        <p:nvSpPr>
          <p:cNvPr id="4099" name="内容占位符 1">
            <a:extLst>
              <a:ext uri="{FF2B5EF4-FFF2-40B4-BE49-F238E27FC236}">
                <a16:creationId xmlns:a16="http://schemas.microsoft.com/office/drawing/2014/main" id="{4C1ACEFE-A55B-48FB-91A9-3906A3E66A88}"/>
              </a:ext>
            </a:extLst>
          </p:cNvPr>
          <p:cNvSpPr>
            <a:spLocks noGrp="1" noChangeArrowheads="1"/>
          </p:cNvSpPr>
          <p:nvPr>
            <p:ph idx="1"/>
          </p:nvPr>
        </p:nvSpPr>
        <p:spPr>
          <a:xfrm>
            <a:off x="971600" y="1268760"/>
            <a:ext cx="7450138" cy="4525963"/>
          </a:xfrm>
        </p:spPr>
        <p:txBody>
          <a:bodyPr/>
          <a:lstStyle/>
          <a:p>
            <a:pPr>
              <a:buFont typeface="Wingdings" panose="05000000000000000000" pitchFamily="2" charset="2"/>
              <a:buChar char="Ø"/>
            </a:pPr>
            <a:r>
              <a:rPr lang="en-US" altLang="zh-CN" dirty="0"/>
              <a:t>6. 1  </a:t>
            </a:r>
            <a:r>
              <a:rPr lang="zh-CN" altLang="en-US" dirty="0"/>
              <a:t>处 理 器 概 述</a:t>
            </a:r>
          </a:p>
          <a:p>
            <a:pPr>
              <a:buFont typeface="Wingdings" panose="05000000000000000000" pitchFamily="2" charset="2"/>
              <a:buChar char="Ø"/>
            </a:pPr>
            <a:r>
              <a:rPr lang="en-US" altLang="zh-CN" dirty="0"/>
              <a:t>6. 2 MIPS </a:t>
            </a:r>
            <a:r>
              <a:rPr lang="zh-CN" altLang="en-US" dirty="0"/>
              <a:t>模型机的基本构成</a:t>
            </a:r>
          </a:p>
          <a:p>
            <a:pPr>
              <a:buFont typeface="Wingdings" panose="05000000000000000000" pitchFamily="2" charset="2"/>
              <a:buChar char="Ø"/>
            </a:pPr>
            <a:r>
              <a:rPr lang="en-US" altLang="zh-CN" dirty="0"/>
              <a:t>6. 3  </a:t>
            </a:r>
            <a:r>
              <a:rPr lang="zh-CN" altLang="en-US" dirty="0"/>
              <a:t>建立模型机的数据通路</a:t>
            </a:r>
          </a:p>
          <a:p>
            <a:pPr>
              <a:buFont typeface="Wingdings" panose="05000000000000000000" pitchFamily="2" charset="2"/>
              <a:buChar char="Ø"/>
            </a:pPr>
            <a:r>
              <a:rPr lang="en-US" altLang="zh-CN" dirty="0"/>
              <a:t>6. 4  </a:t>
            </a:r>
            <a:r>
              <a:rPr lang="zh-CN" altLang="en-US" dirty="0"/>
              <a:t>控制器的实现</a:t>
            </a:r>
          </a:p>
          <a:p>
            <a:pPr>
              <a:buFont typeface="Wingdings" panose="05000000000000000000" pitchFamily="2" charset="2"/>
              <a:buChar char="Ø"/>
            </a:pPr>
            <a:r>
              <a:rPr lang="en-US" altLang="zh-CN" dirty="0"/>
              <a:t>6. 5  </a:t>
            </a:r>
            <a:r>
              <a:rPr lang="zh-CN" altLang="en-US" dirty="0"/>
              <a:t>多周期 </a:t>
            </a:r>
            <a:r>
              <a:rPr lang="en-US" altLang="zh-CN" dirty="0"/>
              <a:t>CPU</a:t>
            </a:r>
          </a:p>
          <a:p>
            <a:pPr>
              <a:buFont typeface="Wingdings" panose="05000000000000000000" pitchFamily="2" charset="2"/>
              <a:buChar char="Ø"/>
            </a:pPr>
            <a:r>
              <a:rPr lang="en-US" altLang="zh-CN" dirty="0"/>
              <a:t>6. 6  </a:t>
            </a:r>
            <a:r>
              <a:rPr lang="zh-CN" altLang="en-US" dirty="0"/>
              <a:t>流水线 </a:t>
            </a:r>
            <a:r>
              <a:rPr lang="en-US" altLang="zh-CN" dirty="0"/>
              <a:t>CPU</a:t>
            </a:r>
          </a:p>
        </p:txBody>
      </p:sp>
      <p:sp>
        <p:nvSpPr>
          <p:cNvPr id="3" name="矩形 2">
            <a:extLst>
              <a:ext uri="{FF2B5EF4-FFF2-40B4-BE49-F238E27FC236}">
                <a16:creationId xmlns:a16="http://schemas.microsoft.com/office/drawing/2014/main" id="{D5D67CA4-03D2-4867-8379-5DE67C6D1C43}"/>
              </a:ext>
            </a:extLst>
          </p:cNvPr>
          <p:cNvSpPr/>
          <p:nvPr/>
        </p:nvSpPr>
        <p:spPr>
          <a:xfrm>
            <a:off x="1475656" y="2420888"/>
            <a:ext cx="5381601"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lvl="0" eaLnBrk="0" hangingPunct="0">
              <a:spcBef>
                <a:spcPct val="20000"/>
              </a:spcBef>
              <a:defRPr/>
            </a:pPr>
            <a:r>
              <a:rPr lang="en-US" altLang="zh-CN" sz="3200" kern="0" dirty="0">
                <a:solidFill>
                  <a:srgbClr val="000000"/>
                </a:solidFill>
              </a:rPr>
              <a:t>6. 3  </a:t>
            </a:r>
            <a:r>
              <a:rPr lang="zh-CN" altLang="en-US" sz="3200" kern="0" dirty="0">
                <a:solidFill>
                  <a:srgbClr val="000000"/>
                </a:solidFill>
              </a:rPr>
              <a:t>建立模型机的数据通路</a:t>
            </a:r>
          </a:p>
        </p:txBody>
      </p:sp>
    </p:spTree>
    <p:extLst>
      <p:ext uri="{BB962C8B-B14F-4D97-AF65-F5344CB8AC3E}">
        <p14:creationId xmlns:p14="http://schemas.microsoft.com/office/powerpoint/2010/main" val="3340660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CC52647-1384-4B78-9360-C4997BD2EC0D}"/>
              </a:ext>
            </a:extLst>
          </p:cNvPr>
          <p:cNvSpPr>
            <a:spLocks noGrp="1" noChangeArrowheads="1"/>
          </p:cNvSpPr>
          <p:nvPr>
            <p:ph type="title"/>
          </p:nvPr>
        </p:nvSpPr>
        <p:spPr/>
        <p:txBody>
          <a:bodyPr/>
          <a:lstStyle/>
          <a:p>
            <a:r>
              <a:rPr lang="en-US" altLang="zh-CN" dirty="0"/>
              <a:t>6. 3  </a:t>
            </a:r>
            <a:r>
              <a:rPr lang="zh-CN" altLang="en-US" dirty="0"/>
              <a:t>建立模型机的数据通路</a:t>
            </a:r>
          </a:p>
        </p:txBody>
      </p:sp>
      <p:sp>
        <p:nvSpPr>
          <p:cNvPr id="3" name="内容占位符 2">
            <a:extLst>
              <a:ext uri="{FF2B5EF4-FFF2-40B4-BE49-F238E27FC236}">
                <a16:creationId xmlns:a16="http://schemas.microsoft.com/office/drawing/2014/main" id="{260F21AE-8FE4-4E72-8FEB-81EE75A6E94C}"/>
              </a:ext>
            </a:extLst>
          </p:cNvPr>
          <p:cNvSpPr>
            <a:spLocks noGrp="1"/>
          </p:cNvSpPr>
          <p:nvPr>
            <p:ph idx="1"/>
          </p:nvPr>
        </p:nvSpPr>
        <p:spPr>
          <a:xfrm>
            <a:off x="457200" y="1557338"/>
            <a:ext cx="3322712" cy="4568825"/>
          </a:xfrm>
        </p:spPr>
        <p:txBody>
          <a:bodyPr/>
          <a:lstStyle/>
          <a:p>
            <a:pPr>
              <a:lnSpc>
                <a:spcPct val="150000"/>
              </a:lnSpc>
              <a:spcBef>
                <a:spcPts val="1200"/>
              </a:spcBef>
              <a:defRPr/>
            </a:pPr>
            <a:r>
              <a:rPr lang="zh-CN" altLang="en-US" dirty="0"/>
              <a:t>①</a:t>
            </a:r>
            <a:r>
              <a:rPr lang="en-US" altLang="zh-CN" dirty="0" err="1"/>
              <a:t>addu</a:t>
            </a:r>
            <a:endParaRPr lang="en-US" altLang="zh-CN" dirty="0"/>
          </a:p>
          <a:p>
            <a:pPr>
              <a:lnSpc>
                <a:spcPct val="150000"/>
              </a:lnSpc>
              <a:spcBef>
                <a:spcPts val="1200"/>
              </a:spcBef>
              <a:defRPr/>
            </a:pPr>
            <a:r>
              <a:rPr lang="zh-CN" altLang="en-US" dirty="0"/>
              <a:t>②</a:t>
            </a:r>
            <a:r>
              <a:rPr lang="en-US" altLang="zh-CN" dirty="0" err="1"/>
              <a:t>subu</a:t>
            </a:r>
            <a:endParaRPr lang="en-US" altLang="zh-CN" dirty="0"/>
          </a:p>
          <a:p>
            <a:pPr>
              <a:lnSpc>
                <a:spcPct val="150000"/>
              </a:lnSpc>
              <a:spcBef>
                <a:spcPts val="1200"/>
              </a:spcBef>
              <a:defRPr/>
            </a:pPr>
            <a:r>
              <a:rPr lang="zh-CN" altLang="en-US" dirty="0"/>
              <a:t>③</a:t>
            </a:r>
            <a:r>
              <a:rPr lang="en-US" altLang="zh-CN" dirty="0" err="1"/>
              <a:t>andu</a:t>
            </a:r>
            <a:endParaRPr lang="en-US" altLang="zh-CN" dirty="0"/>
          </a:p>
          <a:p>
            <a:pPr>
              <a:lnSpc>
                <a:spcPct val="150000"/>
              </a:lnSpc>
              <a:spcBef>
                <a:spcPts val="1200"/>
              </a:spcBef>
              <a:defRPr/>
            </a:pPr>
            <a:r>
              <a:rPr lang="zh-CN" altLang="en-US" dirty="0"/>
              <a:t>④</a:t>
            </a:r>
            <a:r>
              <a:rPr lang="en-US" altLang="zh-CN" dirty="0" err="1"/>
              <a:t>addiu</a:t>
            </a:r>
            <a:endParaRPr lang="en-US" altLang="zh-CN" dirty="0"/>
          </a:p>
        </p:txBody>
      </p:sp>
      <p:sp>
        <p:nvSpPr>
          <p:cNvPr id="2" name="矩形 1">
            <a:extLst>
              <a:ext uri="{FF2B5EF4-FFF2-40B4-BE49-F238E27FC236}">
                <a16:creationId xmlns:a16="http://schemas.microsoft.com/office/drawing/2014/main" id="{D389D4DE-6684-4C3D-85B1-9EB2AAEB9526}"/>
              </a:ext>
            </a:extLst>
          </p:cNvPr>
          <p:cNvSpPr/>
          <p:nvPr/>
        </p:nvSpPr>
        <p:spPr>
          <a:xfrm>
            <a:off x="4572000" y="1557338"/>
            <a:ext cx="3841576" cy="4568825"/>
          </a:xfrm>
          <a:prstGeom prst="rect">
            <a:avLst/>
          </a:prstGeom>
          <a:noFill/>
          <a:ln w="28575">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342900" indent="-342900" eaLnBrk="0" hangingPunct="0">
              <a:lnSpc>
                <a:spcPct val="150000"/>
              </a:lnSpc>
              <a:spcBef>
                <a:spcPts val="1200"/>
              </a:spcBef>
              <a:buFont typeface="Wingdings" panose="05000000000000000000" pitchFamily="2" charset="2"/>
              <a:buChar char="Ø"/>
            </a:pPr>
            <a:r>
              <a:rPr lang="zh-CN" altLang="en-US" sz="3200" dirty="0">
                <a:solidFill>
                  <a:schemeClr val="dk1"/>
                </a:solidFill>
                <a:latin typeface="+mn-lt"/>
                <a:ea typeface="+mn-ea"/>
              </a:rPr>
              <a:t>⑤</a:t>
            </a:r>
            <a:r>
              <a:rPr lang="en-US" altLang="zh-CN" sz="3200" dirty="0" err="1">
                <a:solidFill>
                  <a:schemeClr val="dk1"/>
                </a:solidFill>
                <a:latin typeface="+mn-lt"/>
                <a:ea typeface="+mn-ea"/>
              </a:rPr>
              <a:t>bne</a:t>
            </a:r>
            <a:endParaRPr lang="en-US" altLang="zh-CN" sz="3200" dirty="0">
              <a:solidFill>
                <a:schemeClr val="dk1"/>
              </a:solidFill>
              <a:latin typeface="+mn-lt"/>
              <a:ea typeface="+mn-ea"/>
            </a:endParaRPr>
          </a:p>
          <a:p>
            <a:pPr marL="342900" indent="-342900" eaLnBrk="0" hangingPunct="0">
              <a:lnSpc>
                <a:spcPct val="150000"/>
              </a:lnSpc>
              <a:spcBef>
                <a:spcPts val="1200"/>
              </a:spcBef>
              <a:buFont typeface="Wingdings" panose="05000000000000000000" pitchFamily="2" charset="2"/>
              <a:buChar char="Ø"/>
            </a:pPr>
            <a:r>
              <a:rPr lang="zh-CN" altLang="en-US" sz="3200" dirty="0">
                <a:solidFill>
                  <a:schemeClr val="dk1"/>
                </a:solidFill>
                <a:latin typeface="+mn-lt"/>
                <a:ea typeface="+mn-ea"/>
              </a:rPr>
              <a:t>⑥</a:t>
            </a:r>
            <a:r>
              <a:rPr lang="en-US" altLang="zh-CN" sz="3200" dirty="0">
                <a:solidFill>
                  <a:schemeClr val="dk1"/>
                </a:solidFill>
                <a:latin typeface="+mn-lt"/>
                <a:ea typeface="+mn-ea"/>
              </a:rPr>
              <a:t>j</a:t>
            </a:r>
          </a:p>
          <a:p>
            <a:pPr marL="342900" indent="-342900" eaLnBrk="0" hangingPunct="0">
              <a:lnSpc>
                <a:spcPct val="150000"/>
              </a:lnSpc>
              <a:spcBef>
                <a:spcPts val="1200"/>
              </a:spcBef>
              <a:buFont typeface="Wingdings" panose="05000000000000000000" pitchFamily="2" charset="2"/>
              <a:buChar char="Ø"/>
            </a:pPr>
            <a:r>
              <a:rPr lang="zh-CN" altLang="en-US" sz="3200" dirty="0">
                <a:solidFill>
                  <a:schemeClr val="dk1"/>
                </a:solidFill>
                <a:latin typeface="+mn-lt"/>
                <a:ea typeface="+mn-ea"/>
              </a:rPr>
              <a:t>⑦</a:t>
            </a:r>
            <a:r>
              <a:rPr lang="en-US" altLang="zh-CN" sz="3200" dirty="0" err="1">
                <a:solidFill>
                  <a:schemeClr val="dk1"/>
                </a:solidFill>
                <a:latin typeface="+mn-lt"/>
                <a:ea typeface="+mn-ea"/>
              </a:rPr>
              <a:t>lw</a:t>
            </a:r>
            <a:endParaRPr lang="en-US" altLang="zh-CN" sz="3200" dirty="0">
              <a:solidFill>
                <a:schemeClr val="dk1"/>
              </a:solidFill>
              <a:latin typeface="+mn-lt"/>
              <a:ea typeface="+mn-ea"/>
            </a:endParaRPr>
          </a:p>
          <a:p>
            <a:pPr marL="342900" indent="-342900" eaLnBrk="0" hangingPunct="0">
              <a:lnSpc>
                <a:spcPct val="150000"/>
              </a:lnSpc>
              <a:spcBef>
                <a:spcPts val="1200"/>
              </a:spcBef>
              <a:buFont typeface="Wingdings" panose="05000000000000000000" pitchFamily="2" charset="2"/>
              <a:buChar char="Ø"/>
            </a:pPr>
            <a:r>
              <a:rPr lang="zh-CN" altLang="en-US" sz="3200" dirty="0">
                <a:solidFill>
                  <a:schemeClr val="dk1"/>
                </a:solidFill>
                <a:latin typeface="+mn-lt"/>
                <a:ea typeface="+mn-ea"/>
              </a:rPr>
              <a:t>⑧</a:t>
            </a:r>
            <a:r>
              <a:rPr lang="en-US" altLang="zh-CN" sz="3200" dirty="0" err="1">
                <a:solidFill>
                  <a:schemeClr val="dk1"/>
                </a:solidFill>
                <a:latin typeface="+mn-lt"/>
                <a:ea typeface="+mn-ea"/>
              </a:rPr>
              <a:t>sw</a:t>
            </a:r>
            <a:endParaRPr lang="en-US" altLang="zh-CN" sz="3200" dirty="0">
              <a:solidFill>
                <a:schemeClr val="dk1"/>
              </a:solidFill>
              <a:latin typeface="+mn-lt"/>
              <a:ea typeface="+mn-ea"/>
            </a:endParaRPr>
          </a:p>
        </p:txBody>
      </p:sp>
      <p:graphicFrame>
        <p:nvGraphicFramePr>
          <p:cNvPr id="5" name="表格 4">
            <a:extLst>
              <a:ext uri="{FF2B5EF4-FFF2-40B4-BE49-F238E27FC236}">
                <a16:creationId xmlns:a16="http://schemas.microsoft.com/office/drawing/2014/main" id="{930C0030-AC0B-4D27-9A21-C2E3C39BEDB3}"/>
              </a:ext>
            </a:extLst>
          </p:cNvPr>
          <p:cNvGraphicFramePr>
            <a:graphicFrameLocks noGrp="1"/>
          </p:cNvGraphicFramePr>
          <p:nvPr>
            <p:extLst>
              <p:ext uri="{D42A27DB-BD31-4B8C-83A1-F6EECF244321}">
                <p14:modId xmlns:p14="http://schemas.microsoft.com/office/powerpoint/2010/main" val="479223368"/>
              </p:ext>
            </p:extLst>
          </p:nvPr>
        </p:nvGraphicFramePr>
        <p:xfrm>
          <a:off x="182932" y="1417638"/>
          <a:ext cx="8778135" cy="4807865"/>
        </p:xfrm>
        <a:graphic>
          <a:graphicData uri="http://schemas.openxmlformats.org/drawingml/2006/table">
            <a:tbl>
              <a:tblPr firstRow="1" bandRow="1">
                <a:tableStyleId>{21E4AEA4-8DFA-4A89-87EB-49C32662AFE0}</a:tableStyleId>
              </a:tblPr>
              <a:tblGrid>
                <a:gridCol w="572644">
                  <a:extLst>
                    <a:ext uri="{9D8B030D-6E8A-4147-A177-3AD203B41FA5}">
                      <a16:colId xmlns:a16="http://schemas.microsoft.com/office/drawing/2014/main" val="4209437601"/>
                    </a:ext>
                  </a:extLst>
                </a:gridCol>
                <a:gridCol w="2736304">
                  <a:extLst>
                    <a:ext uri="{9D8B030D-6E8A-4147-A177-3AD203B41FA5}">
                      <a16:colId xmlns:a16="http://schemas.microsoft.com/office/drawing/2014/main" val="3305609827"/>
                    </a:ext>
                  </a:extLst>
                </a:gridCol>
                <a:gridCol w="5469187">
                  <a:extLst>
                    <a:ext uri="{9D8B030D-6E8A-4147-A177-3AD203B41FA5}">
                      <a16:colId xmlns:a16="http://schemas.microsoft.com/office/drawing/2014/main" val="330285098"/>
                    </a:ext>
                  </a:extLst>
                </a:gridCol>
              </a:tblGrid>
              <a:tr h="436505">
                <a:tc>
                  <a:txBody>
                    <a:bodyPr/>
                    <a:lstStyle/>
                    <a:p>
                      <a:pPr algn="l"/>
                      <a:r>
                        <a:rPr lang="en-US" altLang="zh-CN" sz="1700" dirty="0"/>
                        <a:t>#</a:t>
                      </a:r>
                      <a:endParaRPr lang="zh-CN" altLang="en-US" sz="1700" dirty="0">
                        <a:solidFill>
                          <a:srgbClr val="FF0000"/>
                        </a:solidFill>
                        <a:latin typeface="微软雅黑" panose="020B0503020204020204" pitchFamily="34" charset="-122"/>
                        <a:ea typeface="微软雅黑" panose="020B0503020204020204" pitchFamily="34" charset="-122"/>
                      </a:endParaRPr>
                    </a:p>
                  </a:txBody>
                  <a:tcPr marL="65024" marR="65024" marT="32512" marB="32512"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700" dirty="0"/>
                        <a:t>指令</a:t>
                      </a:r>
                      <a:endParaRPr lang="zh-CN" altLang="en-US" sz="1700" dirty="0">
                        <a:solidFill>
                          <a:srgbClr val="FF0000"/>
                        </a:solidFill>
                        <a:latin typeface="微软雅黑" panose="020B0503020204020204" pitchFamily="34" charset="-122"/>
                        <a:ea typeface="微软雅黑" panose="020B0503020204020204" pitchFamily="34" charset="-122"/>
                      </a:endParaRPr>
                    </a:p>
                  </a:txBody>
                  <a:tcPr marL="65024" marR="65024" marT="32512" marB="32512"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700" dirty="0"/>
                        <a:t>指令功能 </a:t>
                      </a:r>
                      <a:r>
                        <a:rPr lang="en-US" altLang="zh-CN" sz="1700" dirty="0"/>
                        <a:t>(RTL</a:t>
                      </a:r>
                      <a:r>
                        <a:rPr lang="zh-CN" altLang="en-US" sz="1700" dirty="0"/>
                        <a:t>描述</a:t>
                      </a:r>
                      <a:r>
                        <a:rPr lang="en-US" altLang="zh-CN" sz="1700" dirty="0"/>
                        <a:t>)</a:t>
                      </a:r>
                      <a:endParaRPr lang="zh-CN" altLang="en-US" sz="1700" dirty="0">
                        <a:solidFill>
                          <a:srgbClr val="FF0000"/>
                        </a:solidFill>
                        <a:latin typeface="微软雅黑" panose="020B0503020204020204" pitchFamily="34" charset="-122"/>
                        <a:ea typeface="微软雅黑" panose="020B0503020204020204" pitchFamily="34" charset="-122"/>
                      </a:endParaRPr>
                    </a:p>
                  </a:txBody>
                  <a:tcPr marL="65024" marR="65024" marT="32512" marB="32512"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042031"/>
                  </a:ext>
                </a:extLst>
              </a:tr>
              <a:tr h="546420">
                <a:tc>
                  <a:txBody>
                    <a:bodyPr/>
                    <a:lstStyle/>
                    <a:p>
                      <a:pPr algn="l">
                        <a:lnSpc>
                          <a:spcPct val="150000"/>
                        </a:lnSpc>
                      </a:pPr>
                      <a:r>
                        <a:rPr lang="en-US" altLang="zh-CN" sz="1700" kern="1200" dirty="0">
                          <a:sym typeface="Wingdings" panose="05000000000000000000" pitchFamily="2" charset="2"/>
                        </a:rPr>
                        <a:t>1</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err="1"/>
                        <a:t>addu</a:t>
                      </a:r>
                      <a:r>
                        <a:rPr lang="en-US" altLang="zh-CN" sz="1700" kern="1200" dirty="0"/>
                        <a:t> </a:t>
                      </a:r>
                      <a:r>
                        <a:rPr lang="en-US" altLang="zh-CN" sz="1700" kern="1200" dirty="0" err="1"/>
                        <a:t>rd,rs,rt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8890" algn="ctr" defTabSz="914400" rtl="0" eaLnBrk="1" latinLnBrk="0" hangingPunct="1">
                        <a:lnSpc>
                          <a:spcPct val="150000"/>
                        </a:lnSpc>
                        <a:spcAft>
                          <a:spcPts val="0"/>
                        </a:spcAft>
                      </a:pPr>
                      <a:r>
                        <a:rPr lang="pt-BR" sz="1700" kern="1200" dirty="0"/>
                        <a:t>R[rd] ← R[rs] + R[rt]</a:t>
                      </a:r>
                      <a:endParaRPr lang="zh-CN" altLang="en-US" sz="17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917356"/>
                  </a:ext>
                </a:extLst>
              </a:tr>
              <a:tr h="546420">
                <a:tc>
                  <a:txBody>
                    <a:bodyPr/>
                    <a:lstStyle/>
                    <a:p>
                      <a:pPr algn="l">
                        <a:lnSpc>
                          <a:spcPct val="150000"/>
                        </a:lnSpc>
                      </a:pPr>
                      <a:r>
                        <a:rPr lang="en-US" altLang="zh-CN" sz="1700" kern="1200" dirty="0">
                          <a:sym typeface="Wingdings" panose="05000000000000000000" pitchFamily="2" charset="2"/>
                        </a:rPr>
                        <a:t>2</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err="1"/>
                        <a:t>subu</a:t>
                      </a:r>
                      <a:r>
                        <a:rPr lang="en-US" altLang="zh-CN" sz="1700" kern="1200" dirty="0"/>
                        <a:t> </a:t>
                      </a:r>
                      <a:r>
                        <a:rPr lang="en-US" altLang="zh-CN" sz="1700" kern="1200" dirty="0" err="1"/>
                        <a:t>rd,rs,rt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lang="pt-BR" altLang="zh-CN" sz="1700" kern="1200" dirty="0"/>
                        <a:t>R[rd] ← R[rs] </a:t>
                      </a:r>
                      <a:r>
                        <a:rPr lang="en-US" altLang="zh-CN" sz="1700" kern="1200" dirty="0"/>
                        <a:t>-</a:t>
                      </a:r>
                      <a:r>
                        <a:rPr lang="pt-BR" altLang="zh-CN" sz="1700" kern="1200" dirty="0"/>
                        <a:t> R[rt]</a:t>
                      </a:r>
                      <a:endParaRPr lang="pt-BR"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22294"/>
                  </a:ext>
                </a:extLst>
              </a:tr>
              <a:tr h="546420">
                <a:tc>
                  <a:txBody>
                    <a:bodyPr/>
                    <a:lstStyle/>
                    <a:p>
                      <a:pPr algn="l">
                        <a:lnSpc>
                          <a:spcPct val="150000"/>
                        </a:lnSpc>
                      </a:pPr>
                      <a:r>
                        <a:rPr lang="en-US" altLang="zh-CN" sz="1700" kern="1200" dirty="0">
                          <a:sym typeface="Wingdings" panose="05000000000000000000" pitchFamily="2" charset="2"/>
                        </a:rPr>
                        <a:t>3</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a:t>and </a:t>
                      </a:r>
                      <a:r>
                        <a:rPr lang="en-US" altLang="zh-CN" sz="1700" kern="1200" dirty="0" err="1"/>
                        <a:t>rd,rs,rt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lang="pt-BR" altLang="zh-CN" sz="1700" kern="1200" dirty="0"/>
                        <a:t>R[rd] ← R[rs] </a:t>
                      </a:r>
                      <a:r>
                        <a:rPr lang="en-US" altLang="zh-CN" sz="1700" kern="1200" dirty="0"/>
                        <a:t>&amp;</a:t>
                      </a:r>
                      <a:r>
                        <a:rPr lang="pt-BR" altLang="zh-CN" sz="1700" kern="1200" dirty="0"/>
                        <a:t>R[rt]</a:t>
                      </a:r>
                      <a:endParaRPr lang="pt-BR"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383525"/>
                  </a:ext>
                </a:extLst>
              </a:tr>
              <a:tr h="546420">
                <a:tc>
                  <a:txBody>
                    <a:bodyPr/>
                    <a:lstStyle/>
                    <a:p>
                      <a:pPr algn="l">
                        <a:lnSpc>
                          <a:spcPct val="150000"/>
                        </a:lnSpc>
                      </a:pPr>
                      <a:r>
                        <a:rPr lang="en-US" altLang="zh-CN" sz="1700" kern="1200" dirty="0">
                          <a:sym typeface="Wingdings" panose="05000000000000000000" pitchFamily="2" charset="2"/>
                        </a:rPr>
                        <a:t>4</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err="1">
                          <a:sym typeface="Wingdings" panose="05000000000000000000" pitchFamily="2" charset="2"/>
                        </a:rPr>
                        <a:t>addiu</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rd</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rs</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imm</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kumimoji="0" lang="pt-BR" altLang="zh-CN" sz="1700" u="none" strike="noStrike" kern="1200" cap="none" spc="0" normalizeH="0" baseline="0" noProof="0" dirty="0">
                          <a:ln>
                            <a:noFill/>
                          </a:ln>
                          <a:effectLst/>
                          <a:uLnTx/>
                          <a:uFillTx/>
                        </a:rPr>
                        <a:t>R[rd] ← R[rs] + </a:t>
                      </a:r>
                      <a:r>
                        <a:rPr kumimoji="0" lang="en-US" altLang="zh-CN" sz="1700" u="none" strike="noStrike" kern="1200" cap="none" spc="0" normalizeH="0" baseline="0" noProof="0" dirty="0" err="1">
                          <a:ln>
                            <a:noFill/>
                          </a:ln>
                          <a:effectLst/>
                          <a:uLnTx/>
                          <a:uFillTx/>
                        </a:rPr>
                        <a:t>ext</a:t>
                      </a:r>
                      <a:r>
                        <a:rPr kumimoji="0" lang="zh-CN" altLang="en-US" sz="1700" u="none" strike="noStrike" kern="1200" cap="none" spc="0" normalizeH="0" baseline="0" noProof="0" dirty="0">
                          <a:ln>
                            <a:noFill/>
                          </a:ln>
                          <a:effectLst/>
                          <a:uLnTx/>
                          <a:uFillTx/>
                        </a:rPr>
                        <a:t>（</a:t>
                      </a:r>
                      <a:r>
                        <a:rPr kumimoji="0" lang="en-US" altLang="zh-CN" sz="1700" u="none" strike="noStrike" kern="1200" cap="none" spc="0" normalizeH="0" baseline="0" noProof="0" dirty="0" err="1">
                          <a:ln>
                            <a:noFill/>
                          </a:ln>
                          <a:effectLst/>
                          <a:uLnTx/>
                          <a:uFillTx/>
                        </a:rPr>
                        <a:t>imm</a:t>
                      </a:r>
                      <a:r>
                        <a:rPr kumimoji="0" lang="zh-CN" altLang="en-US" sz="1700" u="none" strike="noStrike" kern="1200" cap="none" spc="0" normalizeH="0" baseline="0" noProof="0" dirty="0">
                          <a:ln>
                            <a:noFill/>
                          </a:ln>
                          <a:effectLst/>
                          <a:uLnTx/>
                          <a:uFillTx/>
                        </a:rPr>
                        <a:t>）</a:t>
                      </a:r>
                      <a:endParaRPr lang="zh-CN" altLang="en-US" sz="17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6167985"/>
                  </a:ext>
                </a:extLst>
              </a:tr>
              <a:tr h="546420">
                <a:tc>
                  <a:txBody>
                    <a:bodyPr/>
                    <a:lstStyle/>
                    <a:p>
                      <a:pPr algn="l">
                        <a:lnSpc>
                          <a:spcPct val="150000"/>
                        </a:lnSpc>
                      </a:pPr>
                      <a:r>
                        <a:rPr lang="en-US" altLang="zh-CN" sz="1700" kern="1200" dirty="0">
                          <a:sym typeface="Wingdings" panose="05000000000000000000" pitchFamily="2" charset="2"/>
                        </a:rPr>
                        <a:t>5</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err="1">
                          <a:sym typeface="Wingdings" panose="05000000000000000000" pitchFamily="2" charset="2"/>
                        </a:rPr>
                        <a:t>lw</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rt,imm</a:t>
                      </a:r>
                      <a:r>
                        <a:rPr lang="en-US" altLang="zh-CN" sz="1700" kern="1200" dirty="0">
                          <a:sym typeface="Wingdings" panose="05000000000000000000" pitchFamily="2" charset="2"/>
                        </a:rPr>
                        <a:t>(</a:t>
                      </a:r>
                      <a:r>
                        <a:rPr lang="en-US" altLang="zh-CN" sz="1700" kern="1200" dirty="0" err="1">
                          <a:sym typeface="Wingdings" panose="05000000000000000000" pitchFamily="2" charset="2"/>
                        </a:rPr>
                        <a:t>rs</a:t>
                      </a:r>
                      <a:r>
                        <a:rPr lang="en-US" altLang="zh-CN" sz="1700" kern="1200" dirty="0">
                          <a:sym typeface="Wingdings" panose="05000000000000000000" pitchFamily="2" charset="2"/>
                        </a:rPr>
                        <a: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lang="pt-BR" altLang="zh-CN" sz="1700" kern="1200" dirty="0"/>
                        <a:t>R[rt] ← M[R[rs] + SignExt(imm)</a:t>
                      </a:r>
                      <a:endParaRPr lang="zh-CN" altLang="en-US" sz="17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6047709"/>
                  </a:ext>
                </a:extLst>
              </a:tr>
              <a:tr h="546420">
                <a:tc>
                  <a:txBody>
                    <a:bodyPr/>
                    <a:lstStyle/>
                    <a:p>
                      <a:pPr algn="l">
                        <a:lnSpc>
                          <a:spcPct val="150000"/>
                        </a:lnSpc>
                      </a:pPr>
                      <a:r>
                        <a:rPr lang="en-US" altLang="zh-CN" sz="1700" kern="1200" dirty="0">
                          <a:sym typeface="Wingdings" panose="05000000000000000000" pitchFamily="2" charset="2"/>
                        </a:rPr>
                        <a:t>6</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err="1">
                          <a:sym typeface="Wingdings" panose="05000000000000000000" pitchFamily="2" charset="2"/>
                        </a:rPr>
                        <a:t>sw</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rt,imm</a:t>
                      </a:r>
                      <a:r>
                        <a:rPr lang="en-US" altLang="zh-CN" sz="1700" kern="1200" dirty="0">
                          <a:sym typeface="Wingdings" panose="05000000000000000000" pitchFamily="2" charset="2"/>
                        </a:rPr>
                        <a:t>(</a:t>
                      </a:r>
                      <a:r>
                        <a:rPr lang="en-US" altLang="zh-CN" sz="1700" kern="1200" dirty="0" err="1">
                          <a:sym typeface="Wingdings" panose="05000000000000000000" pitchFamily="2" charset="2"/>
                        </a:rPr>
                        <a:t>rs</a:t>
                      </a:r>
                      <a:r>
                        <a:rPr lang="en-US" altLang="zh-CN" sz="1700" kern="1200" dirty="0">
                          <a:sym typeface="Wingdings" panose="05000000000000000000" pitchFamily="2" charset="2"/>
                        </a:rPr>
                        <a: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8890" algn="ctr" defTabSz="914400" rtl="0" eaLnBrk="1" latinLnBrk="0" hangingPunct="1">
                        <a:lnSpc>
                          <a:spcPct val="150000"/>
                        </a:lnSpc>
                        <a:spcAft>
                          <a:spcPts val="0"/>
                        </a:spcAft>
                      </a:pPr>
                      <a:r>
                        <a:rPr lang="pt-BR" sz="1700" kern="1200" dirty="0"/>
                        <a:t>M[R[rs] + SignExt(imm)]← R[rt]</a:t>
                      </a:r>
                      <a:endParaRPr lang="zh-CN" altLang="en-US" sz="17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1846350"/>
                  </a:ext>
                </a:extLst>
              </a:tr>
              <a:tr h="54642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700" kern="1200" dirty="0">
                          <a:sym typeface="Wingdings" panose="05000000000000000000" pitchFamily="2" charset="2"/>
                        </a:rPr>
                        <a:t>7</a:t>
                      </a:r>
                      <a:endParaRPr lang="en-US" altLang="zh-CN" sz="17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700" kern="1200" dirty="0" err="1">
                          <a:sym typeface="Wingdings" panose="05000000000000000000" pitchFamily="2" charset="2"/>
                        </a:rPr>
                        <a:t>bne</a:t>
                      </a:r>
                      <a:r>
                        <a:rPr lang="en-US" altLang="zh-CN" sz="1700" kern="1200" dirty="0">
                          <a:sym typeface="Wingdings" panose="05000000000000000000" pitchFamily="2" charset="2"/>
                        </a:rPr>
                        <a:t> </a:t>
                      </a:r>
                      <a:r>
                        <a:rPr lang="en-US" altLang="zh-CN" sz="1700" kern="1200" dirty="0" err="1">
                          <a:sym typeface="Wingdings" panose="05000000000000000000" pitchFamily="2" charset="2"/>
                        </a:rPr>
                        <a:t>rs,rt,imm</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8890" algn="ctr" defTabSz="914400" rtl="0" eaLnBrk="1" latinLnBrk="0" hangingPunct="1">
                        <a:lnSpc>
                          <a:spcPct val="150000"/>
                        </a:lnSpc>
                        <a:spcAft>
                          <a:spcPts val="0"/>
                        </a:spcAft>
                      </a:pPr>
                      <a:r>
                        <a:rPr lang="en-US" sz="1700" kern="1200" dirty="0"/>
                        <a:t>if(R[</a:t>
                      </a:r>
                      <a:r>
                        <a:rPr lang="en-US" sz="1700" kern="1200" dirty="0" err="1"/>
                        <a:t>rs</a:t>
                      </a:r>
                      <a:r>
                        <a:rPr lang="en-US" sz="1700" kern="1200" dirty="0"/>
                        <a:t>]</a:t>
                      </a:r>
                      <a:r>
                        <a:rPr lang="zh-CN" altLang="en-US" sz="1700" kern="1200" dirty="0"/>
                        <a:t>≠</a:t>
                      </a:r>
                      <a:r>
                        <a:rPr lang="en-US" sz="1700" kern="1200" dirty="0"/>
                        <a:t>R[rt]) PC←PC+4+SignExt(</a:t>
                      </a:r>
                      <a:r>
                        <a:rPr lang="en-US" sz="1700" kern="1200" dirty="0" err="1"/>
                        <a:t>imm</a:t>
                      </a:r>
                      <a:r>
                        <a:rPr lang="en-US" sz="1700" kern="1200" dirty="0"/>
                        <a:t>)&lt;&lt; 2</a:t>
                      </a:r>
                      <a:endParaRPr lang="zh-CN" altLang="en-US" sz="17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963665"/>
                  </a:ext>
                </a:extLst>
              </a:tr>
              <a:tr h="546420">
                <a:tc>
                  <a:txBody>
                    <a:bodyPr/>
                    <a:lstStyle/>
                    <a:p>
                      <a:pPr algn="l">
                        <a:lnSpc>
                          <a:spcPct val="150000"/>
                        </a:lnSpc>
                      </a:pPr>
                      <a:r>
                        <a:rPr lang="en-US" altLang="zh-CN" sz="1700" kern="1200" dirty="0"/>
                        <a:t>8</a:t>
                      </a:r>
                      <a:endParaRPr lang="zh-CN" altLang="en-US" sz="17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1700" kern="1200" dirty="0"/>
                        <a:t> j target</a:t>
                      </a:r>
                      <a:endParaRPr lang="en-US" altLang="zh-CN" sz="17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65024" marR="65024" marT="32512" marB="32512"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8890" algn="ctr" defTabSz="914400" rtl="0" eaLnBrk="1" latinLnBrk="0" hangingPunct="1">
                        <a:lnSpc>
                          <a:spcPct val="150000"/>
                        </a:lnSpc>
                        <a:spcAft>
                          <a:spcPts val="0"/>
                        </a:spcAft>
                      </a:pPr>
                      <a:r>
                        <a:rPr lang="en-US" altLang="zh-CN" sz="1700" kern="1200" dirty="0"/>
                        <a:t>PC</a:t>
                      </a:r>
                      <a:r>
                        <a:rPr lang="pt-BR" sz="1700" kern="1200" dirty="0"/>
                        <a:t> ← </a:t>
                      </a:r>
                      <a:r>
                        <a:rPr lang="en-US" altLang="zh-CN" sz="1700" kern="1200" dirty="0"/>
                        <a:t>target</a:t>
                      </a:r>
                      <a:r>
                        <a:rPr lang="pt-BR" sz="1700" kern="1200" dirty="0"/>
                        <a:t>   </a:t>
                      </a:r>
                      <a:endParaRPr lang="zh-CN" altLang="en-US" sz="17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6679210"/>
                  </a:ext>
                </a:extLst>
              </a:tr>
            </a:tbl>
          </a:graphicData>
        </a:graphic>
      </p:graphicFrame>
    </p:spTree>
    <p:extLst>
      <p:ext uri="{BB962C8B-B14F-4D97-AF65-F5344CB8AC3E}">
        <p14:creationId xmlns:p14="http://schemas.microsoft.com/office/powerpoint/2010/main" val="24590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2" grpId="0" build="p"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DB495DB-7AA2-485A-9C63-6B105E41C2FE}"/>
              </a:ext>
            </a:extLst>
          </p:cNvPr>
          <p:cNvSpPr>
            <a:spLocks noGrp="1"/>
          </p:cNvSpPr>
          <p:nvPr>
            <p:ph type="title"/>
          </p:nvPr>
        </p:nvSpPr>
        <p:spPr/>
        <p:txBody>
          <a:bodyPr/>
          <a:lstStyle/>
          <a:p>
            <a:r>
              <a:rPr lang="zh-CN" altLang="en-US" dirty="0"/>
              <a:t>模型机的基本数据通路</a:t>
            </a:r>
          </a:p>
        </p:txBody>
      </p:sp>
      <p:sp>
        <p:nvSpPr>
          <p:cNvPr id="10" name="内容占位符 9">
            <a:extLst>
              <a:ext uri="{FF2B5EF4-FFF2-40B4-BE49-F238E27FC236}">
                <a16:creationId xmlns:a16="http://schemas.microsoft.com/office/drawing/2014/main" id="{609E10BA-0134-4DE2-B82E-47A37363486E}"/>
              </a:ext>
            </a:extLst>
          </p:cNvPr>
          <p:cNvSpPr>
            <a:spLocks noGrp="1"/>
          </p:cNvSpPr>
          <p:nvPr>
            <p:ph idx="1"/>
          </p:nvPr>
        </p:nvSpPr>
        <p:spPr/>
        <p:txBody>
          <a:bodyPr/>
          <a:lstStyle/>
          <a:p>
            <a:r>
              <a:rPr lang="zh-CN" altLang="en-US" dirty="0"/>
              <a:t>构建数据通路</a:t>
            </a:r>
            <a:endParaRPr lang="en-US" altLang="zh-CN" dirty="0"/>
          </a:p>
          <a:p>
            <a:pPr lvl="1"/>
            <a:r>
              <a:rPr lang="zh-CN" altLang="en-US" dirty="0"/>
              <a:t>将各部件连接成一个</a:t>
            </a:r>
            <a:r>
              <a:rPr lang="zh-CN" altLang="en-US" dirty="0">
                <a:solidFill>
                  <a:srgbClr val="FF0000"/>
                </a:solidFill>
              </a:rPr>
              <a:t>基本</a:t>
            </a:r>
            <a:r>
              <a:rPr lang="zh-CN" altLang="en-US" dirty="0"/>
              <a:t>的数据通路</a:t>
            </a:r>
            <a:endParaRPr lang="en-US" altLang="zh-CN" dirty="0"/>
          </a:p>
          <a:p>
            <a:pPr lvl="1"/>
            <a:r>
              <a:rPr lang="zh-CN" altLang="en-US" dirty="0"/>
              <a:t>控制器是核心     </a:t>
            </a:r>
          </a:p>
        </p:txBody>
      </p:sp>
      <p:sp>
        <p:nvSpPr>
          <p:cNvPr id="6" name="Rectangle 2">
            <a:extLst>
              <a:ext uri="{FF2B5EF4-FFF2-40B4-BE49-F238E27FC236}">
                <a16:creationId xmlns:a16="http://schemas.microsoft.com/office/drawing/2014/main" id="{6AE3FE90-A93F-4D8F-B056-B534F06EEE92}"/>
              </a:ext>
            </a:extLst>
          </p:cNvPr>
          <p:cNvSpPr>
            <a:spLocks noChangeArrowheads="1"/>
          </p:cNvSpPr>
          <p:nvPr/>
        </p:nvSpPr>
        <p:spPr bwMode="auto">
          <a:xfrm>
            <a:off x="179512" y="112474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C9BFE835-77CA-418A-B30E-B7D12CF2B171}"/>
              </a:ext>
            </a:extLst>
          </p:cNvPr>
          <p:cNvGraphicFramePr>
            <a:graphicFrameLocks noChangeAspect="1"/>
          </p:cNvGraphicFramePr>
          <p:nvPr>
            <p:extLst>
              <p:ext uri="{D42A27DB-BD31-4B8C-83A1-F6EECF244321}">
                <p14:modId xmlns:p14="http://schemas.microsoft.com/office/powerpoint/2010/main" val="492290598"/>
              </p:ext>
            </p:extLst>
          </p:nvPr>
        </p:nvGraphicFramePr>
        <p:xfrm>
          <a:off x="-10779" y="2897577"/>
          <a:ext cx="8906237" cy="3960423"/>
        </p:xfrm>
        <a:graphic>
          <a:graphicData uri="http://schemas.openxmlformats.org/presentationml/2006/ole">
            <mc:AlternateContent xmlns:mc="http://schemas.openxmlformats.org/markup-compatibility/2006">
              <mc:Choice xmlns:v="urn:schemas-microsoft-com:vml" Requires="v">
                <p:oleObj spid="_x0000_s234563" name="Visio" r:id="rId4" imgW="7390171" imgH="3285901" progId="Visio.Drawing.11">
                  <p:embed/>
                </p:oleObj>
              </mc:Choice>
              <mc:Fallback>
                <p:oleObj name="Visio" r:id="rId4" imgW="7390171" imgH="3285901"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9" y="2897577"/>
                        <a:ext cx="8906237" cy="3960423"/>
                      </a:xfrm>
                      <a:prstGeom prst="rect">
                        <a:avLst/>
                      </a:prstGeom>
                      <a:noFill/>
                    </p:spPr>
                  </p:pic>
                </p:oleObj>
              </mc:Fallback>
            </mc:AlternateContent>
          </a:graphicData>
        </a:graphic>
      </p:graphicFrame>
      <p:sp>
        <p:nvSpPr>
          <p:cNvPr id="8" name="矩形 7">
            <a:extLst>
              <a:ext uri="{FF2B5EF4-FFF2-40B4-BE49-F238E27FC236}">
                <a16:creationId xmlns:a16="http://schemas.microsoft.com/office/drawing/2014/main" id="{EE2FEE07-0325-47C0-8C6A-65688F65A492}"/>
              </a:ext>
            </a:extLst>
          </p:cNvPr>
          <p:cNvSpPr/>
          <p:nvPr/>
        </p:nvSpPr>
        <p:spPr>
          <a:xfrm>
            <a:off x="2898068" y="5154442"/>
            <a:ext cx="1008112" cy="1224136"/>
          </a:xfrm>
          <a:prstGeom prst="rect">
            <a:avLst/>
          </a:prstGeom>
          <a:solidFill>
            <a:schemeClr val="bg1">
              <a:alpha val="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no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68B04DBE-A4F0-4A69-A81E-ED6C39EF9BA1}"/>
              </a:ext>
            </a:extLst>
          </p:cNvPr>
          <p:cNvSpPr txBox="1"/>
          <p:nvPr/>
        </p:nvSpPr>
        <p:spPr>
          <a:xfrm>
            <a:off x="3401663" y="1839324"/>
            <a:ext cx="2236510" cy="58477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sz="3200" dirty="0"/>
              <a:t>如何实现？</a:t>
            </a:r>
          </a:p>
        </p:txBody>
      </p:sp>
    </p:spTree>
    <p:extLst>
      <p:ext uri="{BB962C8B-B14F-4D97-AF65-F5344CB8AC3E}">
        <p14:creationId xmlns:p14="http://schemas.microsoft.com/office/powerpoint/2010/main" val="113386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8" grpId="0" animBg="1"/>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44631" y="113058"/>
            <a:ext cx="9654865" cy="731837"/>
          </a:xfrm>
        </p:spPr>
        <p:txBody>
          <a:bodyPr/>
          <a:lstStyle/>
          <a:p>
            <a:pPr eaLnBrk="1" hangingPunct="1"/>
            <a:r>
              <a:rPr lang="zh-CN" altLang="en-US" b="1" dirty="0"/>
              <a:t>（</a:t>
            </a:r>
            <a:r>
              <a:rPr lang="en-US" altLang="zh-CN" b="1" dirty="0"/>
              <a:t>1</a:t>
            </a:r>
            <a:r>
              <a:rPr lang="zh-CN" altLang="en-US" b="1" dirty="0"/>
              <a:t>）</a:t>
            </a:r>
            <a:r>
              <a:rPr lang="en-US" altLang="zh-CN" b="1" dirty="0" err="1"/>
              <a:t>addu</a:t>
            </a:r>
            <a:r>
              <a:rPr lang="zh-CN" altLang="en-US" b="1" dirty="0"/>
              <a:t>运算指令（</a:t>
            </a:r>
            <a:r>
              <a:rPr lang="en-US" altLang="zh-CN" b="1" dirty="0"/>
              <a:t>R</a:t>
            </a:r>
            <a:r>
              <a:rPr lang="zh-CN" altLang="en-US" b="1" dirty="0"/>
              <a:t>型）</a:t>
            </a:r>
          </a:p>
        </p:txBody>
      </p:sp>
      <p:sp>
        <p:nvSpPr>
          <p:cNvPr id="6" name="内容占位符 5">
            <a:extLst>
              <a:ext uri="{FF2B5EF4-FFF2-40B4-BE49-F238E27FC236}">
                <a16:creationId xmlns:a16="http://schemas.microsoft.com/office/drawing/2014/main" id="{37C585D4-660F-4C9F-AEE0-7638CC2C8DED}"/>
              </a:ext>
            </a:extLst>
          </p:cNvPr>
          <p:cNvSpPr>
            <a:spLocks noGrp="1"/>
          </p:cNvSpPr>
          <p:nvPr>
            <p:ph idx="1"/>
          </p:nvPr>
        </p:nvSpPr>
        <p:spPr>
          <a:xfrm>
            <a:off x="199964" y="2724844"/>
            <a:ext cx="8712968" cy="1101840"/>
          </a:xfrm>
        </p:spPr>
        <p:txBody>
          <a:bodyPr/>
          <a:lstStyle/>
          <a:p>
            <a:pPr eaLnBrk="1" fontAlgn="t" hangingPunct="1"/>
            <a:r>
              <a:rPr lang="en-US" altLang="zh-CN" b="1" dirty="0" err="1"/>
              <a:t>addu</a:t>
            </a:r>
            <a:r>
              <a:rPr lang="en-US" altLang="zh-CN" b="1" dirty="0"/>
              <a:t> </a:t>
            </a:r>
            <a:r>
              <a:rPr lang="en-US" altLang="zh-CN" b="1" dirty="0" err="1"/>
              <a:t>rd,rs,rt</a:t>
            </a:r>
            <a:endParaRPr lang="zh-CN" altLang="zh-CN" dirty="0"/>
          </a:p>
          <a:p>
            <a:pPr lvl="1" eaLnBrk="1" fontAlgn="ctr" hangingPunct="1"/>
            <a:r>
              <a:rPr lang="pt-BR" altLang="zh-CN" b="1" dirty="0"/>
              <a:t>R[rd] ← R[rs] + R[rt]</a:t>
            </a:r>
          </a:p>
          <a:p>
            <a:pPr marL="457200" lvl="1" indent="0" eaLnBrk="1" fontAlgn="ctr" hangingPunct="1">
              <a:buNone/>
            </a:pPr>
            <a:endParaRPr lang="pt-BR" altLang="zh-CN" b="1" dirty="0"/>
          </a:p>
          <a:p>
            <a:pPr marL="0" indent="0">
              <a:buNone/>
            </a:pPr>
            <a:endParaRPr lang="zh-CN" altLang="en-US" dirty="0"/>
          </a:p>
        </p:txBody>
      </p:sp>
      <p:sp>
        <p:nvSpPr>
          <p:cNvPr id="8" name="矩形 7">
            <a:extLst>
              <a:ext uri="{FF2B5EF4-FFF2-40B4-BE49-F238E27FC236}">
                <a16:creationId xmlns:a16="http://schemas.microsoft.com/office/drawing/2014/main" id="{CD3EAD4E-37F1-4B4D-BB1C-DC150D808585}"/>
              </a:ext>
            </a:extLst>
          </p:cNvPr>
          <p:cNvSpPr/>
          <p:nvPr/>
        </p:nvSpPr>
        <p:spPr>
          <a:xfrm>
            <a:off x="153757" y="4623752"/>
            <a:ext cx="4572000" cy="1101840"/>
          </a:xfrm>
          <a:prstGeom prst="rect">
            <a:avLst/>
          </a:prstGeom>
        </p:spPr>
        <p:txBody>
          <a:bodyPr>
            <a:spAutoFit/>
          </a:bodyPr>
          <a:lstStyle/>
          <a:p>
            <a:pPr marL="457200" lvl="0" indent="-457200" fontAlgn="ctr">
              <a:spcBef>
                <a:spcPct val="20000"/>
              </a:spcBef>
              <a:buClr>
                <a:srgbClr val="FF0000"/>
              </a:buClr>
              <a:buFont typeface="Wingdings" panose="05000000000000000000" pitchFamily="2" charset="2"/>
              <a:buChar char="n"/>
            </a:pPr>
            <a:r>
              <a:rPr lang="zh-CN" altLang="en-US" sz="3200" kern="0" dirty="0">
                <a:solidFill>
                  <a:srgbClr val="000000"/>
                </a:solidFill>
                <a:latin typeface="Arial"/>
                <a:ea typeface="宋体"/>
              </a:rPr>
              <a:t>例：</a:t>
            </a:r>
            <a:endParaRPr lang="en-US" altLang="zh-CN" sz="3200" kern="0" dirty="0">
              <a:solidFill>
                <a:srgbClr val="000000"/>
              </a:solidFill>
              <a:latin typeface="Arial"/>
              <a:ea typeface="宋体"/>
            </a:endParaRPr>
          </a:p>
          <a:p>
            <a:pPr marL="742950" lvl="1" indent="-285750" fontAlgn="ctr">
              <a:spcBef>
                <a:spcPct val="20000"/>
              </a:spcBef>
              <a:buFont typeface="Wingdings" panose="05000000000000000000" pitchFamily="2" charset="2"/>
              <a:buChar char="Ø"/>
            </a:pPr>
            <a:r>
              <a:rPr lang="en-US" altLang="zh-CN" sz="2800" kern="0" dirty="0" err="1">
                <a:solidFill>
                  <a:srgbClr val="000000"/>
                </a:solidFill>
                <a:latin typeface="Arial"/>
                <a:ea typeface="宋体"/>
              </a:rPr>
              <a:t>addu</a:t>
            </a:r>
            <a:r>
              <a:rPr lang="en-US" altLang="zh-CN" sz="2800" kern="0" dirty="0">
                <a:solidFill>
                  <a:srgbClr val="000000"/>
                </a:solidFill>
                <a:latin typeface="Arial"/>
                <a:ea typeface="宋体"/>
              </a:rPr>
              <a:t> $1,$2,$3</a:t>
            </a:r>
            <a:endParaRPr lang="zh-CN" altLang="zh-CN" sz="2800" kern="0" dirty="0">
              <a:solidFill>
                <a:srgbClr val="000000"/>
              </a:solidFill>
              <a:latin typeface="Arial"/>
              <a:ea typeface="宋体"/>
            </a:endParaRPr>
          </a:p>
        </p:txBody>
      </p:sp>
      <p:grpSp>
        <p:nvGrpSpPr>
          <p:cNvPr id="11" name="组合 10">
            <a:extLst>
              <a:ext uri="{FF2B5EF4-FFF2-40B4-BE49-F238E27FC236}">
                <a16:creationId xmlns:a16="http://schemas.microsoft.com/office/drawing/2014/main" id="{B6DAB901-9C20-4C73-A1B3-D6C869DF402C}"/>
              </a:ext>
            </a:extLst>
          </p:cNvPr>
          <p:cNvGrpSpPr/>
          <p:nvPr/>
        </p:nvGrpSpPr>
        <p:grpSpPr>
          <a:xfrm>
            <a:off x="1162260" y="1772870"/>
            <a:ext cx="7776864" cy="574718"/>
            <a:chOff x="3346575" y="1698625"/>
            <a:chExt cx="6664200" cy="798514"/>
          </a:xfrm>
        </p:grpSpPr>
        <p:sp>
          <p:nvSpPr>
            <p:cNvPr id="12" name="矩形 7">
              <a:extLst>
                <a:ext uri="{FF2B5EF4-FFF2-40B4-BE49-F238E27FC236}">
                  <a16:creationId xmlns:a16="http://schemas.microsoft.com/office/drawing/2014/main" id="{F3D14809-F2C6-4213-A972-AEDC30C9D684}"/>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13" name="矩形 24">
              <a:extLst>
                <a:ext uri="{FF2B5EF4-FFF2-40B4-BE49-F238E27FC236}">
                  <a16:creationId xmlns:a16="http://schemas.microsoft.com/office/drawing/2014/main" id="{60AAE99E-59B7-4512-B842-C3923FC3A2CF}"/>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14" name="矩形 25">
              <a:extLst>
                <a:ext uri="{FF2B5EF4-FFF2-40B4-BE49-F238E27FC236}">
                  <a16:creationId xmlns:a16="http://schemas.microsoft.com/office/drawing/2014/main" id="{517F698E-5FF2-4D1F-A9F0-7A09CCE3CDF2}"/>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15" name="矩形 26">
              <a:extLst>
                <a:ext uri="{FF2B5EF4-FFF2-40B4-BE49-F238E27FC236}">
                  <a16:creationId xmlns:a16="http://schemas.microsoft.com/office/drawing/2014/main" id="{B3023401-7B00-459C-8EB9-90B73F7FFDA0}"/>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err="1">
                  <a:solidFill>
                    <a:sysClr val="window" lastClr="FFFFFF"/>
                  </a:solidFill>
                  <a:latin typeface="Calibri"/>
                  <a:ea typeface="宋体"/>
                </a:rPr>
                <a:t>shamt</a:t>
              </a:r>
              <a:endParaRPr lang="zh-CN" altLang="en-US" sz="1600" b="1" kern="0" baseline="-25000" dirty="0">
                <a:solidFill>
                  <a:sysClr val="window" lastClr="FFFFFF"/>
                </a:solidFill>
                <a:latin typeface="Calibri"/>
                <a:ea typeface="宋体"/>
              </a:endParaRPr>
            </a:p>
          </p:txBody>
        </p:sp>
        <p:sp>
          <p:nvSpPr>
            <p:cNvPr id="16" name="矩形 27">
              <a:extLst>
                <a:ext uri="{FF2B5EF4-FFF2-40B4-BE49-F238E27FC236}">
                  <a16:creationId xmlns:a16="http://schemas.microsoft.com/office/drawing/2014/main" id="{9E101E48-CE27-412E-A512-14C12684A49A}"/>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17" name="TextBox 17">
              <a:extLst>
                <a:ext uri="{FF2B5EF4-FFF2-40B4-BE49-F238E27FC236}">
                  <a16:creationId xmlns:a16="http://schemas.microsoft.com/office/drawing/2014/main" id="{D8A09022-21AD-4D08-BD4D-F257AFF7FC36}"/>
                </a:ext>
              </a:extLst>
            </p:cNvPr>
            <p:cNvSpPr txBox="1"/>
            <p:nvPr/>
          </p:nvSpPr>
          <p:spPr>
            <a:xfrm>
              <a:off x="3482615"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sp>
          <p:nvSpPr>
            <p:cNvPr id="18" name="矩形 26">
              <a:extLst>
                <a:ext uri="{FF2B5EF4-FFF2-40B4-BE49-F238E27FC236}">
                  <a16:creationId xmlns:a16="http://schemas.microsoft.com/office/drawing/2014/main" id="{696AD393-DE09-45CB-AFA4-ACC5659C2FEA}"/>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a:solidFill>
                    <a:sysClr val="window" lastClr="FFFFFF"/>
                  </a:solidFill>
                  <a:latin typeface="Calibri"/>
                  <a:ea typeface="宋体"/>
                </a:rPr>
                <a:t>funct</a:t>
              </a:r>
              <a:endParaRPr lang="zh-CN" altLang="en-US" sz="1600" b="1" kern="0" dirty="0">
                <a:solidFill>
                  <a:sysClr val="window" lastClr="FFFFFF"/>
                </a:solidFill>
                <a:latin typeface="Calibri"/>
                <a:ea typeface="宋体"/>
              </a:endParaRPr>
            </a:p>
          </p:txBody>
        </p:sp>
        <p:sp>
          <p:nvSpPr>
            <p:cNvPr id="19" name="TextBox 22">
              <a:extLst>
                <a:ext uri="{FF2B5EF4-FFF2-40B4-BE49-F238E27FC236}">
                  <a16:creationId xmlns:a16="http://schemas.microsoft.com/office/drawing/2014/main" id="{399D9979-9A00-442C-B8F1-566FF9D34C3F}"/>
                </a:ext>
              </a:extLst>
            </p:cNvPr>
            <p:cNvSpPr txBox="1"/>
            <p:nvPr/>
          </p:nvSpPr>
          <p:spPr>
            <a:xfrm>
              <a:off x="4598527"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20" name="TextBox 23">
              <a:extLst>
                <a:ext uri="{FF2B5EF4-FFF2-40B4-BE49-F238E27FC236}">
                  <a16:creationId xmlns:a16="http://schemas.microsoft.com/office/drawing/2014/main" id="{A8418613-5B0D-4A62-8B1E-AC6043D1B405}"/>
                </a:ext>
              </a:extLst>
            </p:cNvPr>
            <p:cNvSpPr txBox="1"/>
            <p:nvPr/>
          </p:nvSpPr>
          <p:spPr>
            <a:xfrm>
              <a:off x="5598616"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21" name="TextBox 24">
              <a:extLst>
                <a:ext uri="{FF2B5EF4-FFF2-40B4-BE49-F238E27FC236}">
                  <a16:creationId xmlns:a16="http://schemas.microsoft.com/office/drawing/2014/main" id="{7ECA58C6-E097-4818-8F2B-F708261E1840}"/>
                </a:ext>
              </a:extLst>
            </p:cNvPr>
            <p:cNvSpPr txBox="1"/>
            <p:nvPr/>
          </p:nvSpPr>
          <p:spPr>
            <a:xfrm>
              <a:off x="6683273"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22" name="TextBox 25">
              <a:extLst>
                <a:ext uri="{FF2B5EF4-FFF2-40B4-BE49-F238E27FC236}">
                  <a16:creationId xmlns:a16="http://schemas.microsoft.com/office/drawing/2014/main" id="{AC502059-C894-48E0-BC99-ADCE8D493D65}"/>
                </a:ext>
              </a:extLst>
            </p:cNvPr>
            <p:cNvSpPr txBox="1"/>
            <p:nvPr/>
          </p:nvSpPr>
          <p:spPr>
            <a:xfrm>
              <a:off x="7766088"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23" name="TextBox 26">
              <a:extLst>
                <a:ext uri="{FF2B5EF4-FFF2-40B4-BE49-F238E27FC236}">
                  <a16:creationId xmlns:a16="http://schemas.microsoft.com/office/drawing/2014/main" id="{7B032503-B7AB-4477-96D7-15317434A43A}"/>
                </a:ext>
              </a:extLst>
            </p:cNvPr>
            <p:cNvSpPr txBox="1"/>
            <p:nvPr/>
          </p:nvSpPr>
          <p:spPr>
            <a:xfrm>
              <a:off x="8933472"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grpSp>
      <p:sp>
        <p:nvSpPr>
          <p:cNvPr id="10" name="矩形 9">
            <a:extLst>
              <a:ext uri="{FF2B5EF4-FFF2-40B4-BE49-F238E27FC236}">
                <a16:creationId xmlns:a16="http://schemas.microsoft.com/office/drawing/2014/main" id="{9BCD9DBE-AFC9-4DA0-A236-56D0263CF401}"/>
              </a:ext>
            </a:extLst>
          </p:cNvPr>
          <p:cNvSpPr/>
          <p:nvPr/>
        </p:nvSpPr>
        <p:spPr>
          <a:xfrm>
            <a:off x="199964" y="1776232"/>
            <a:ext cx="981359" cy="646331"/>
          </a:xfrm>
          <a:prstGeom prst="rect">
            <a:avLst/>
          </a:prstGeom>
        </p:spPr>
        <p:txBody>
          <a:bodyPr wrap="none">
            <a:spAutoFit/>
          </a:bodyPr>
          <a:lstStyle/>
          <a:p>
            <a:r>
              <a:rPr lang="en-US" altLang="zh-CN" sz="3600" b="1" kern="0" dirty="0">
                <a:solidFill>
                  <a:srgbClr val="FF0000"/>
                </a:solidFill>
                <a:latin typeface="Arial"/>
                <a:ea typeface="宋体"/>
                <a:cs typeface="+mj-cs"/>
              </a:rPr>
              <a:t>R</a:t>
            </a:r>
            <a:r>
              <a:rPr lang="zh-CN" altLang="en-US" sz="3600" b="1" kern="0" dirty="0">
                <a:solidFill>
                  <a:srgbClr val="FF0000"/>
                </a:solidFill>
                <a:latin typeface="Arial"/>
                <a:ea typeface="宋体"/>
                <a:cs typeface="+mj-cs"/>
              </a:rPr>
              <a:t>型</a:t>
            </a:r>
            <a:endParaRPr lang="zh-CN" altLang="en-US" dirty="0"/>
          </a:p>
        </p:txBody>
      </p:sp>
      <p:grpSp>
        <p:nvGrpSpPr>
          <p:cNvPr id="25" name="组合 24">
            <a:extLst>
              <a:ext uri="{FF2B5EF4-FFF2-40B4-BE49-F238E27FC236}">
                <a16:creationId xmlns:a16="http://schemas.microsoft.com/office/drawing/2014/main" id="{FFE0BDD3-D79D-45F8-B7F9-B5121787BD18}"/>
              </a:ext>
            </a:extLst>
          </p:cNvPr>
          <p:cNvGrpSpPr/>
          <p:nvPr/>
        </p:nvGrpSpPr>
        <p:grpSpPr>
          <a:xfrm>
            <a:off x="1110771" y="3933010"/>
            <a:ext cx="7776864" cy="574718"/>
            <a:chOff x="3346575" y="1698625"/>
            <a:chExt cx="6664200" cy="798514"/>
          </a:xfrm>
        </p:grpSpPr>
        <p:sp>
          <p:nvSpPr>
            <p:cNvPr id="26" name="矩形 7">
              <a:extLst>
                <a:ext uri="{FF2B5EF4-FFF2-40B4-BE49-F238E27FC236}">
                  <a16:creationId xmlns:a16="http://schemas.microsoft.com/office/drawing/2014/main" id="{82C2DF1D-5D1D-46D7-BF2A-915E875DE87D}"/>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27" name="矩形 24">
              <a:extLst>
                <a:ext uri="{FF2B5EF4-FFF2-40B4-BE49-F238E27FC236}">
                  <a16:creationId xmlns:a16="http://schemas.microsoft.com/office/drawing/2014/main" id="{40C4721A-173D-456B-9C14-386E3A381C9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28" name="矩形 25">
              <a:extLst>
                <a:ext uri="{FF2B5EF4-FFF2-40B4-BE49-F238E27FC236}">
                  <a16:creationId xmlns:a16="http://schemas.microsoft.com/office/drawing/2014/main" id="{6E85D158-27AE-403F-ADD8-45E06194F8A6}"/>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29" name="矩形 26">
              <a:extLst>
                <a:ext uri="{FF2B5EF4-FFF2-40B4-BE49-F238E27FC236}">
                  <a16:creationId xmlns:a16="http://schemas.microsoft.com/office/drawing/2014/main" id="{87354455-8316-4C99-BC54-A9B5516B6CC8}"/>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err="1">
                  <a:solidFill>
                    <a:sysClr val="window" lastClr="FFFFFF"/>
                  </a:solidFill>
                  <a:latin typeface="Calibri"/>
                  <a:ea typeface="宋体"/>
                </a:rPr>
                <a:t>shamt</a:t>
              </a:r>
              <a:endParaRPr lang="zh-CN" altLang="en-US" sz="1600" b="1" kern="0" baseline="-25000" dirty="0">
                <a:solidFill>
                  <a:sysClr val="window" lastClr="FFFFFF"/>
                </a:solidFill>
                <a:latin typeface="Calibri"/>
                <a:ea typeface="宋体"/>
              </a:endParaRPr>
            </a:p>
          </p:txBody>
        </p:sp>
        <p:sp>
          <p:nvSpPr>
            <p:cNvPr id="30" name="矩形 27">
              <a:extLst>
                <a:ext uri="{FF2B5EF4-FFF2-40B4-BE49-F238E27FC236}">
                  <a16:creationId xmlns:a16="http://schemas.microsoft.com/office/drawing/2014/main" id="{11B66591-B9D1-4620-B5C9-50961ED9AF8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 name="TextBox 17">
              <a:extLst>
                <a:ext uri="{FF2B5EF4-FFF2-40B4-BE49-F238E27FC236}">
                  <a16:creationId xmlns:a16="http://schemas.microsoft.com/office/drawing/2014/main" id="{2CD3F075-28E0-4814-B810-ED89FBA79967}"/>
                </a:ext>
              </a:extLst>
            </p:cNvPr>
            <p:cNvSpPr txBox="1"/>
            <p:nvPr/>
          </p:nvSpPr>
          <p:spPr>
            <a:xfrm>
              <a:off x="3482615"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sp>
          <p:nvSpPr>
            <p:cNvPr id="32" name="矩形 26">
              <a:extLst>
                <a:ext uri="{FF2B5EF4-FFF2-40B4-BE49-F238E27FC236}">
                  <a16:creationId xmlns:a16="http://schemas.microsoft.com/office/drawing/2014/main" id="{484A581C-57DF-48AF-BDE7-061B629C3BF6}"/>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a:solidFill>
                    <a:sysClr val="window" lastClr="FFFFFF"/>
                  </a:solidFill>
                  <a:latin typeface="Calibri"/>
                  <a:ea typeface="宋体"/>
                </a:rPr>
                <a:t>21H</a:t>
              </a:r>
              <a:endParaRPr lang="zh-CN" altLang="en-US" sz="1600" b="1" kern="0" dirty="0">
                <a:solidFill>
                  <a:sysClr val="window" lastClr="FFFFFF"/>
                </a:solidFill>
                <a:latin typeface="Calibri"/>
                <a:ea typeface="宋体"/>
              </a:endParaRPr>
            </a:p>
          </p:txBody>
        </p:sp>
        <p:sp>
          <p:nvSpPr>
            <p:cNvPr id="33" name="TextBox 22">
              <a:extLst>
                <a:ext uri="{FF2B5EF4-FFF2-40B4-BE49-F238E27FC236}">
                  <a16:creationId xmlns:a16="http://schemas.microsoft.com/office/drawing/2014/main" id="{42240C1C-DC35-4A32-8028-1291561B98B3}"/>
                </a:ext>
              </a:extLst>
            </p:cNvPr>
            <p:cNvSpPr txBox="1"/>
            <p:nvPr/>
          </p:nvSpPr>
          <p:spPr>
            <a:xfrm>
              <a:off x="4598527"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34" name="TextBox 23">
              <a:extLst>
                <a:ext uri="{FF2B5EF4-FFF2-40B4-BE49-F238E27FC236}">
                  <a16:creationId xmlns:a16="http://schemas.microsoft.com/office/drawing/2014/main" id="{8659C2DB-C9ED-4D67-98B8-289A35F06357}"/>
                </a:ext>
              </a:extLst>
            </p:cNvPr>
            <p:cNvSpPr txBox="1"/>
            <p:nvPr/>
          </p:nvSpPr>
          <p:spPr>
            <a:xfrm>
              <a:off x="5598616"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35" name="TextBox 24">
              <a:extLst>
                <a:ext uri="{FF2B5EF4-FFF2-40B4-BE49-F238E27FC236}">
                  <a16:creationId xmlns:a16="http://schemas.microsoft.com/office/drawing/2014/main" id="{4DF8B44C-3324-4F72-B0D8-6D97EE497C99}"/>
                </a:ext>
              </a:extLst>
            </p:cNvPr>
            <p:cNvSpPr txBox="1"/>
            <p:nvPr/>
          </p:nvSpPr>
          <p:spPr>
            <a:xfrm>
              <a:off x="6683273"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36" name="TextBox 25">
              <a:extLst>
                <a:ext uri="{FF2B5EF4-FFF2-40B4-BE49-F238E27FC236}">
                  <a16:creationId xmlns:a16="http://schemas.microsoft.com/office/drawing/2014/main" id="{6204C48D-1F96-48C4-AC4B-B23CEEC89637}"/>
                </a:ext>
              </a:extLst>
            </p:cNvPr>
            <p:cNvSpPr txBox="1"/>
            <p:nvPr/>
          </p:nvSpPr>
          <p:spPr>
            <a:xfrm>
              <a:off x="7766088"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37" name="TextBox 26">
              <a:extLst>
                <a:ext uri="{FF2B5EF4-FFF2-40B4-BE49-F238E27FC236}">
                  <a16:creationId xmlns:a16="http://schemas.microsoft.com/office/drawing/2014/main" id="{C8AD4FAD-DD02-4BB4-8F5F-9201471C0DD1}"/>
                </a:ext>
              </a:extLst>
            </p:cNvPr>
            <p:cNvSpPr txBox="1"/>
            <p:nvPr/>
          </p:nvSpPr>
          <p:spPr>
            <a:xfrm>
              <a:off x="8933472"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grpSp>
      <p:grpSp>
        <p:nvGrpSpPr>
          <p:cNvPr id="38" name="组合 37">
            <a:extLst>
              <a:ext uri="{FF2B5EF4-FFF2-40B4-BE49-F238E27FC236}">
                <a16:creationId xmlns:a16="http://schemas.microsoft.com/office/drawing/2014/main" id="{C8161732-9DAE-4477-A307-2BEA810BF72F}"/>
              </a:ext>
            </a:extLst>
          </p:cNvPr>
          <p:cNvGrpSpPr/>
          <p:nvPr/>
        </p:nvGrpSpPr>
        <p:grpSpPr>
          <a:xfrm>
            <a:off x="1124826" y="5740514"/>
            <a:ext cx="7776864" cy="574718"/>
            <a:chOff x="3346575" y="1698625"/>
            <a:chExt cx="6664200" cy="798514"/>
          </a:xfrm>
        </p:grpSpPr>
        <p:sp>
          <p:nvSpPr>
            <p:cNvPr id="39" name="矩形 7">
              <a:extLst>
                <a:ext uri="{FF2B5EF4-FFF2-40B4-BE49-F238E27FC236}">
                  <a16:creationId xmlns:a16="http://schemas.microsoft.com/office/drawing/2014/main" id="{8D28A3D7-0C44-49C1-87D1-C7093DE3431B}"/>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40" name="矩形 24">
              <a:extLst>
                <a:ext uri="{FF2B5EF4-FFF2-40B4-BE49-F238E27FC236}">
                  <a16:creationId xmlns:a16="http://schemas.microsoft.com/office/drawing/2014/main" id="{B0703AE8-DFDB-4825-A441-63877E05D70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000" b="1" kern="0" baseline="-25000" dirty="0">
                  <a:solidFill>
                    <a:sysClr val="window" lastClr="FFFFFF"/>
                  </a:solidFill>
                  <a:latin typeface="微软雅黑" panose="020B0503020204020204" pitchFamily="34" charset="-122"/>
                  <a:ea typeface="微软雅黑" panose="020B0503020204020204" pitchFamily="34" charset="-122"/>
                </a:rPr>
                <a:t>00010</a:t>
              </a:r>
              <a:endParaRPr lang="zh-CN" altLang="en-US" sz="2000"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41" name="矩形 25">
              <a:extLst>
                <a:ext uri="{FF2B5EF4-FFF2-40B4-BE49-F238E27FC236}">
                  <a16:creationId xmlns:a16="http://schemas.microsoft.com/office/drawing/2014/main" id="{9F44C86A-82CD-47D3-9D02-D352C9959430}"/>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000" b="1" kern="0" baseline="-25000" dirty="0">
                  <a:solidFill>
                    <a:sysClr val="window" lastClr="FFFFFF"/>
                  </a:solidFill>
                  <a:latin typeface="微软雅黑" panose="020B0503020204020204" pitchFamily="34" charset="-122"/>
                  <a:ea typeface="微软雅黑" panose="020B0503020204020204" pitchFamily="34" charset="-122"/>
                </a:rPr>
                <a:t>00011</a:t>
              </a:r>
              <a:endParaRPr lang="zh-CN" altLang="en-US" sz="2000"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42" name="矩形 26">
              <a:extLst>
                <a:ext uri="{FF2B5EF4-FFF2-40B4-BE49-F238E27FC236}">
                  <a16:creationId xmlns:a16="http://schemas.microsoft.com/office/drawing/2014/main" id="{8E70A617-B7EA-4398-A343-985C45995DF2}"/>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b="1" kern="0" baseline="-25000" dirty="0">
                  <a:solidFill>
                    <a:sysClr val="window" lastClr="FFFFFF"/>
                  </a:solidFill>
                  <a:latin typeface="Calibri"/>
                  <a:ea typeface="宋体"/>
                </a:rPr>
                <a:t>00000</a:t>
              </a:r>
              <a:endParaRPr lang="zh-CN" altLang="en-US" sz="2400" b="1" kern="0" baseline="-25000" dirty="0">
                <a:solidFill>
                  <a:sysClr val="window" lastClr="FFFFFF"/>
                </a:solidFill>
                <a:latin typeface="Calibri"/>
                <a:ea typeface="宋体"/>
              </a:endParaRPr>
            </a:p>
          </p:txBody>
        </p:sp>
        <p:sp>
          <p:nvSpPr>
            <p:cNvPr id="43" name="矩形 27">
              <a:extLst>
                <a:ext uri="{FF2B5EF4-FFF2-40B4-BE49-F238E27FC236}">
                  <a16:creationId xmlns:a16="http://schemas.microsoft.com/office/drawing/2014/main" id="{46365FD0-45B5-4F83-A3DA-380D7C8AC70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dirty="0">
                  <a:solidFill>
                    <a:srgbClr val="0000FF"/>
                  </a:solidFill>
                  <a:latin typeface="微软雅黑" panose="020B0503020204020204" pitchFamily="34" charset="-122"/>
                  <a:ea typeface="微软雅黑" panose="020B0503020204020204" pitchFamily="34" charset="-122"/>
                </a:rPr>
                <a:t>00001</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44" name="TextBox 17">
              <a:extLst>
                <a:ext uri="{FF2B5EF4-FFF2-40B4-BE49-F238E27FC236}">
                  <a16:creationId xmlns:a16="http://schemas.microsoft.com/office/drawing/2014/main" id="{CD9867F3-7F8A-43E3-90DE-71A03A32F236}"/>
                </a:ext>
              </a:extLst>
            </p:cNvPr>
            <p:cNvSpPr txBox="1"/>
            <p:nvPr/>
          </p:nvSpPr>
          <p:spPr>
            <a:xfrm>
              <a:off x="3482615"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sp>
          <p:nvSpPr>
            <p:cNvPr id="45" name="矩形 26">
              <a:extLst>
                <a:ext uri="{FF2B5EF4-FFF2-40B4-BE49-F238E27FC236}">
                  <a16:creationId xmlns:a16="http://schemas.microsoft.com/office/drawing/2014/main" id="{F96D627C-FD14-43FE-989F-548F643EA5AB}"/>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a:solidFill>
                    <a:sysClr val="window" lastClr="FFFFFF"/>
                  </a:solidFill>
                  <a:latin typeface="Calibri"/>
                  <a:ea typeface="宋体"/>
                </a:rPr>
                <a:t>21H</a:t>
              </a:r>
              <a:endParaRPr lang="zh-CN" altLang="en-US" sz="1600" b="1" kern="0" dirty="0">
                <a:solidFill>
                  <a:sysClr val="window" lastClr="FFFFFF"/>
                </a:solidFill>
                <a:latin typeface="Calibri"/>
                <a:ea typeface="宋体"/>
              </a:endParaRPr>
            </a:p>
          </p:txBody>
        </p:sp>
        <p:sp>
          <p:nvSpPr>
            <p:cNvPr id="46" name="TextBox 22">
              <a:extLst>
                <a:ext uri="{FF2B5EF4-FFF2-40B4-BE49-F238E27FC236}">
                  <a16:creationId xmlns:a16="http://schemas.microsoft.com/office/drawing/2014/main" id="{8D83F31D-673C-4F7D-94FE-7F0081F8F96F}"/>
                </a:ext>
              </a:extLst>
            </p:cNvPr>
            <p:cNvSpPr txBox="1"/>
            <p:nvPr/>
          </p:nvSpPr>
          <p:spPr>
            <a:xfrm>
              <a:off x="4598527"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47" name="TextBox 23">
              <a:extLst>
                <a:ext uri="{FF2B5EF4-FFF2-40B4-BE49-F238E27FC236}">
                  <a16:creationId xmlns:a16="http://schemas.microsoft.com/office/drawing/2014/main" id="{AC6A02DB-8E45-4B0B-97A1-A1BC3BB35C1C}"/>
                </a:ext>
              </a:extLst>
            </p:cNvPr>
            <p:cNvSpPr txBox="1"/>
            <p:nvPr/>
          </p:nvSpPr>
          <p:spPr>
            <a:xfrm>
              <a:off x="5598616"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48" name="TextBox 24">
              <a:extLst>
                <a:ext uri="{FF2B5EF4-FFF2-40B4-BE49-F238E27FC236}">
                  <a16:creationId xmlns:a16="http://schemas.microsoft.com/office/drawing/2014/main" id="{27BDB8AA-03EA-47AE-AAAA-1E50C000A70E}"/>
                </a:ext>
              </a:extLst>
            </p:cNvPr>
            <p:cNvSpPr txBox="1"/>
            <p:nvPr/>
          </p:nvSpPr>
          <p:spPr>
            <a:xfrm>
              <a:off x="6683273"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49" name="TextBox 25">
              <a:extLst>
                <a:ext uri="{FF2B5EF4-FFF2-40B4-BE49-F238E27FC236}">
                  <a16:creationId xmlns:a16="http://schemas.microsoft.com/office/drawing/2014/main" id="{7211E11C-4817-4272-ACC7-8DFE2132AEDB}"/>
                </a:ext>
              </a:extLst>
            </p:cNvPr>
            <p:cNvSpPr txBox="1"/>
            <p:nvPr/>
          </p:nvSpPr>
          <p:spPr>
            <a:xfrm>
              <a:off x="7766088"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50" name="TextBox 26">
              <a:extLst>
                <a:ext uri="{FF2B5EF4-FFF2-40B4-BE49-F238E27FC236}">
                  <a16:creationId xmlns:a16="http://schemas.microsoft.com/office/drawing/2014/main" id="{5D8881CC-84AA-4E4C-93D7-883D28A46C8C}"/>
                </a:ext>
              </a:extLst>
            </p:cNvPr>
            <p:cNvSpPr txBox="1"/>
            <p:nvPr/>
          </p:nvSpPr>
          <p:spPr>
            <a:xfrm>
              <a:off x="8933472"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grpSp>
      <p:sp>
        <p:nvSpPr>
          <p:cNvPr id="2" name="矩形 1">
            <a:extLst>
              <a:ext uri="{FF2B5EF4-FFF2-40B4-BE49-F238E27FC236}">
                <a16:creationId xmlns:a16="http://schemas.microsoft.com/office/drawing/2014/main" id="{D176FBAA-5109-4F40-9DD0-6A1990815DCB}"/>
              </a:ext>
            </a:extLst>
          </p:cNvPr>
          <p:cNvSpPr/>
          <p:nvPr/>
        </p:nvSpPr>
        <p:spPr>
          <a:xfrm>
            <a:off x="79271" y="763478"/>
            <a:ext cx="2165978" cy="646331"/>
          </a:xfrm>
          <a:prstGeom prst="rect">
            <a:avLst/>
          </a:prstGeom>
        </p:spPr>
        <p:txBody>
          <a:bodyPr wrap="none">
            <a:spAutoFit/>
          </a:bodyPr>
          <a:lstStyle/>
          <a:p>
            <a:r>
              <a:rPr lang="zh-CN" altLang="en-US" sz="3600" b="1" kern="0" dirty="0">
                <a:latin typeface="Arial"/>
                <a:ea typeface="宋体"/>
                <a:cs typeface="+mj-cs"/>
              </a:rPr>
              <a:t>指令格式 </a:t>
            </a:r>
            <a:endParaRPr lang="zh-CN" altLang="en-US" dirty="0"/>
          </a:p>
        </p:txBody>
      </p:sp>
    </p:spTree>
    <p:extLst>
      <p:ext uri="{BB962C8B-B14F-4D97-AF65-F5344CB8AC3E}">
        <p14:creationId xmlns:p14="http://schemas.microsoft.com/office/powerpoint/2010/main" val="176041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29703" y="37794"/>
            <a:ext cx="7812360" cy="731837"/>
          </a:xfrm>
        </p:spPr>
        <p:txBody>
          <a:bodyPr/>
          <a:lstStyle/>
          <a:p>
            <a:pPr lvl="0" eaLnBrk="1" fontAlgn="t" hangingPunct="1">
              <a:spcBef>
                <a:spcPct val="20000"/>
              </a:spcBef>
              <a:buClr>
                <a:srgbClr val="FF0000"/>
              </a:buClr>
            </a:pPr>
            <a:r>
              <a:rPr lang="zh-CN" altLang="en-US" sz="3200" b="1" dirty="0"/>
              <a:t>（</a:t>
            </a:r>
            <a:r>
              <a:rPr lang="en-US" altLang="zh-CN" sz="3200" b="1" dirty="0"/>
              <a:t>1</a:t>
            </a:r>
            <a:r>
              <a:rPr lang="zh-CN" altLang="en-US" sz="3200" b="1" dirty="0"/>
              <a:t>）</a:t>
            </a:r>
            <a:r>
              <a:rPr lang="en-US" altLang="zh-CN" sz="3200" b="1" dirty="0" err="1"/>
              <a:t>addu</a:t>
            </a:r>
            <a:r>
              <a:rPr lang="zh-CN" altLang="en-US" sz="3200" b="1" dirty="0"/>
              <a:t>运算指令（</a:t>
            </a:r>
            <a:r>
              <a:rPr lang="en-US" altLang="zh-CN" sz="3200" b="1" dirty="0"/>
              <a:t>R</a:t>
            </a:r>
            <a:r>
              <a:rPr lang="zh-CN" altLang="en-US" sz="3200" b="1" dirty="0"/>
              <a:t>型）</a:t>
            </a:r>
            <a:endParaRPr lang="zh-CN" altLang="en-US" b="1" dirty="0">
              <a:latin typeface="+mn-ea"/>
              <a:ea typeface="+mn-ea"/>
            </a:endParaRPr>
          </a:p>
        </p:txBody>
      </p:sp>
      <p:grpSp>
        <p:nvGrpSpPr>
          <p:cNvPr id="25" name="组合 24">
            <a:extLst>
              <a:ext uri="{FF2B5EF4-FFF2-40B4-BE49-F238E27FC236}">
                <a16:creationId xmlns:a16="http://schemas.microsoft.com/office/drawing/2014/main" id="{FFE0BDD3-D79D-45F8-B7F9-B5121787BD18}"/>
              </a:ext>
            </a:extLst>
          </p:cNvPr>
          <p:cNvGrpSpPr/>
          <p:nvPr/>
        </p:nvGrpSpPr>
        <p:grpSpPr>
          <a:xfrm>
            <a:off x="755576" y="1556792"/>
            <a:ext cx="7776864" cy="574718"/>
            <a:chOff x="3346575" y="1698625"/>
            <a:chExt cx="6664200" cy="798514"/>
          </a:xfrm>
        </p:grpSpPr>
        <p:sp>
          <p:nvSpPr>
            <p:cNvPr id="26" name="矩形 7">
              <a:extLst>
                <a:ext uri="{FF2B5EF4-FFF2-40B4-BE49-F238E27FC236}">
                  <a16:creationId xmlns:a16="http://schemas.microsoft.com/office/drawing/2014/main" id="{82C2DF1D-5D1D-46D7-BF2A-915E875DE87D}"/>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000000</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7" name="矩形 24">
              <a:extLst>
                <a:ext uri="{FF2B5EF4-FFF2-40B4-BE49-F238E27FC236}">
                  <a16:creationId xmlns:a16="http://schemas.microsoft.com/office/drawing/2014/main" id="{40C4721A-173D-456B-9C14-386E3A381C9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8" name="矩形 25">
              <a:extLst>
                <a:ext uri="{FF2B5EF4-FFF2-40B4-BE49-F238E27FC236}">
                  <a16:creationId xmlns:a16="http://schemas.microsoft.com/office/drawing/2014/main" id="{6E85D158-27AE-403F-ADD8-45E06194F8A6}"/>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9" name="矩形 26">
              <a:extLst>
                <a:ext uri="{FF2B5EF4-FFF2-40B4-BE49-F238E27FC236}">
                  <a16:creationId xmlns:a16="http://schemas.microsoft.com/office/drawing/2014/main" id="{87354455-8316-4C99-BC54-A9B5516B6CC8}"/>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600" b="1"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0" name="矩形 27">
              <a:extLst>
                <a:ext uri="{FF2B5EF4-FFF2-40B4-BE49-F238E27FC236}">
                  <a16:creationId xmlns:a16="http://schemas.microsoft.com/office/drawing/2014/main" id="{11B66591-B9D1-4620-B5C9-50961ED9AF8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rd</a:t>
              </a:r>
              <a:endParaRPr kumimoji="0" lang="zh-CN" altLang="en-US" sz="1800" b="1" i="0" u="none" strike="noStrike" kern="0" cap="none" spc="0" normalizeH="0" baseline="-2500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1" name="TextBox 17">
              <a:extLst>
                <a:ext uri="{FF2B5EF4-FFF2-40B4-BE49-F238E27FC236}">
                  <a16:creationId xmlns:a16="http://schemas.microsoft.com/office/drawing/2014/main" id="{2CD3F075-28E0-4814-B810-ED89FBA79967}"/>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2" name="矩形 26">
              <a:extLst>
                <a:ext uri="{FF2B5EF4-FFF2-40B4-BE49-F238E27FC236}">
                  <a16:creationId xmlns:a16="http://schemas.microsoft.com/office/drawing/2014/main" id="{484A581C-57DF-48AF-BDE7-061B629C3BF6}"/>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21H</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3" name="TextBox 22">
              <a:extLst>
                <a:ext uri="{FF2B5EF4-FFF2-40B4-BE49-F238E27FC236}">
                  <a16:creationId xmlns:a16="http://schemas.microsoft.com/office/drawing/2014/main" id="{42240C1C-DC35-4A32-8028-1291561B98B3}"/>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 name="TextBox 23">
              <a:extLst>
                <a:ext uri="{FF2B5EF4-FFF2-40B4-BE49-F238E27FC236}">
                  <a16:creationId xmlns:a16="http://schemas.microsoft.com/office/drawing/2014/main" id="{8659C2DB-C9ED-4D67-98B8-289A35F06357}"/>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5" name="TextBox 24">
              <a:extLst>
                <a:ext uri="{FF2B5EF4-FFF2-40B4-BE49-F238E27FC236}">
                  <a16:creationId xmlns:a16="http://schemas.microsoft.com/office/drawing/2014/main" id="{4DF8B44C-3324-4F72-B0D8-6D97EE497C99}"/>
                </a:ext>
              </a:extLst>
            </p:cNvPr>
            <p:cNvSpPr txBox="1"/>
            <p:nvPr/>
          </p:nvSpPr>
          <p:spPr>
            <a:xfrm>
              <a:off x="6683273"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6" name="TextBox 25">
              <a:extLst>
                <a:ext uri="{FF2B5EF4-FFF2-40B4-BE49-F238E27FC236}">
                  <a16:creationId xmlns:a16="http://schemas.microsoft.com/office/drawing/2014/main" id="{6204C48D-1F96-48C4-AC4B-B23CEEC89637}"/>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6">
              <a:extLst>
                <a:ext uri="{FF2B5EF4-FFF2-40B4-BE49-F238E27FC236}">
                  <a16:creationId xmlns:a16="http://schemas.microsoft.com/office/drawing/2014/main" id="{C8AD4FAD-DD02-4BB4-8F5F-9201471C0DD1}"/>
                </a:ext>
              </a:extLst>
            </p:cNvPr>
            <p:cNvSpPr txBox="1"/>
            <p:nvPr/>
          </p:nvSpPr>
          <p:spPr>
            <a:xfrm>
              <a:off x="8933472"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19ED9D27-89A2-4BEF-A1CD-8DC526684DC0}"/>
              </a:ext>
            </a:extLst>
          </p:cNvPr>
          <p:cNvGraphicFramePr>
            <a:graphicFrameLocks noChangeAspect="1"/>
          </p:cNvGraphicFramePr>
          <p:nvPr>
            <p:extLst>
              <p:ext uri="{D42A27DB-BD31-4B8C-83A1-F6EECF244321}">
                <p14:modId xmlns:p14="http://schemas.microsoft.com/office/powerpoint/2010/main" val="2958312824"/>
              </p:ext>
            </p:extLst>
          </p:nvPr>
        </p:nvGraphicFramePr>
        <p:xfrm>
          <a:off x="2915816" y="2536180"/>
          <a:ext cx="3096344" cy="4050765"/>
        </p:xfrm>
        <a:graphic>
          <a:graphicData uri="http://schemas.openxmlformats.org/presentationml/2006/ole">
            <mc:AlternateContent xmlns:mc="http://schemas.openxmlformats.org/markup-compatibility/2006">
              <mc:Choice xmlns:v="urn:schemas-microsoft-com:vml" Requires="v">
                <p:oleObj spid="_x0000_s236608" name="Visio" r:id="rId3" imgW="2004450" imgH="2615137" progId="Visio.Drawing.11">
                  <p:embed/>
                </p:oleObj>
              </mc:Choice>
              <mc:Fallback>
                <p:oleObj name="Visio" r:id="rId3" imgW="2004450" imgH="2615137" progId="Visio.Drawing.11">
                  <p:embed/>
                  <p:pic>
                    <p:nvPicPr>
                      <p:cNvPr id="0" name="Object 1"/>
                      <p:cNvPicPr>
                        <a:picLocks noChangeAspect="1" noChangeArrowheads="1"/>
                      </p:cNvPicPr>
                      <p:nvPr/>
                    </p:nvPicPr>
                    <p:blipFill>
                      <a:blip r:embed="rId4"/>
                      <a:srcRect/>
                      <a:stretch>
                        <a:fillRect/>
                      </a:stretch>
                    </p:blipFill>
                    <p:spPr bwMode="auto">
                      <a:xfrm>
                        <a:off x="2915816" y="2536180"/>
                        <a:ext cx="3096344" cy="4050765"/>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A8789E72-54B1-48C8-A6D1-55ADE3EA2BF2}"/>
              </a:ext>
            </a:extLst>
          </p:cNvPr>
          <p:cNvSpPr/>
          <p:nvPr/>
        </p:nvSpPr>
        <p:spPr>
          <a:xfrm>
            <a:off x="401163" y="769631"/>
            <a:ext cx="1832553" cy="584775"/>
          </a:xfrm>
          <a:prstGeom prst="rect">
            <a:avLst/>
          </a:prstGeom>
        </p:spPr>
        <p:txBody>
          <a:bodyPr wrap="none">
            <a:spAutoFit/>
          </a:bodyPr>
          <a:lstStyle/>
          <a:p>
            <a:r>
              <a:rPr lang="zh-CN" altLang="en-US" sz="3200" b="1" kern="0" dirty="0">
                <a:latin typeface="宋体"/>
                <a:ea typeface="宋体"/>
                <a:cs typeface="+mj-cs"/>
              </a:rPr>
              <a:t>指令流程</a:t>
            </a:r>
            <a:endParaRPr lang="zh-CN" altLang="en-US" dirty="0"/>
          </a:p>
        </p:txBody>
      </p:sp>
    </p:spTree>
    <p:extLst>
      <p:ext uri="{BB962C8B-B14F-4D97-AF65-F5344CB8AC3E}">
        <p14:creationId xmlns:p14="http://schemas.microsoft.com/office/powerpoint/2010/main" val="341799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1" name="矩形 20500">
            <a:extLst>
              <a:ext uri="{FF2B5EF4-FFF2-40B4-BE49-F238E27FC236}">
                <a16:creationId xmlns:a16="http://schemas.microsoft.com/office/drawing/2014/main" id="{706FAE19-CDA6-4361-B092-44A17F8E27F6}"/>
              </a:ext>
            </a:extLst>
          </p:cNvPr>
          <p:cNvSpPr/>
          <p:nvPr/>
        </p:nvSpPr>
        <p:spPr>
          <a:xfrm>
            <a:off x="330985" y="5442904"/>
            <a:ext cx="8424936" cy="119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02" name="文本框 20501">
            <a:extLst>
              <a:ext uri="{FF2B5EF4-FFF2-40B4-BE49-F238E27FC236}">
                <a16:creationId xmlns:a16="http://schemas.microsoft.com/office/drawing/2014/main" id="{CE9917DF-1E14-4F27-9A1C-1BF58F8CFFA8}"/>
              </a:ext>
            </a:extLst>
          </p:cNvPr>
          <p:cNvSpPr txBox="1"/>
          <p:nvPr/>
        </p:nvSpPr>
        <p:spPr>
          <a:xfrm>
            <a:off x="3647520" y="6189405"/>
            <a:ext cx="1488603" cy="523220"/>
          </a:xfrm>
          <a:prstGeom prst="rect">
            <a:avLst/>
          </a:prstGeom>
          <a:noFill/>
        </p:spPr>
        <p:txBody>
          <a:bodyPr wrap="square" rtlCol="0">
            <a:spAutoFit/>
          </a:bodyPr>
          <a:lstStyle/>
          <a:p>
            <a:r>
              <a:rPr lang="zh-CN" altLang="en-US" sz="2800" dirty="0">
                <a:solidFill>
                  <a:srgbClr val="FF0000"/>
                </a:solidFill>
              </a:rPr>
              <a:t>控制器</a:t>
            </a:r>
          </a:p>
        </p:txBody>
      </p:sp>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1</a:t>
            </a:r>
            <a:r>
              <a:rPr lang="zh-CN" altLang="en-US" sz="3200" b="1" dirty="0"/>
              <a:t>）</a:t>
            </a:r>
            <a:r>
              <a:rPr lang="en-US" altLang="zh-CN" sz="3200" b="1" dirty="0" err="1"/>
              <a:t>addu</a:t>
            </a:r>
            <a:r>
              <a:rPr lang="zh-CN" altLang="en-US" sz="3200" b="1" dirty="0"/>
              <a:t>运算指令（</a:t>
            </a:r>
            <a:r>
              <a:rPr lang="en-US" altLang="zh-CN" sz="3200" b="1" dirty="0"/>
              <a:t>R</a:t>
            </a:r>
            <a:r>
              <a:rPr lang="zh-CN" altLang="en-US" sz="3200" b="1" dirty="0"/>
              <a:t>型）</a:t>
            </a:r>
          </a:p>
        </p:txBody>
      </p:sp>
      <p:grpSp>
        <p:nvGrpSpPr>
          <p:cNvPr id="25" name="组合 24">
            <a:extLst>
              <a:ext uri="{FF2B5EF4-FFF2-40B4-BE49-F238E27FC236}">
                <a16:creationId xmlns:a16="http://schemas.microsoft.com/office/drawing/2014/main" id="{FFE0BDD3-D79D-45F8-B7F9-B5121787BD18}"/>
              </a:ext>
            </a:extLst>
          </p:cNvPr>
          <p:cNvGrpSpPr/>
          <p:nvPr/>
        </p:nvGrpSpPr>
        <p:grpSpPr>
          <a:xfrm>
            <a:off x="683568" y="1771170"/>
            <a:ext cx="7776864" cy="574718"/>
            <a:chOff x="3346575" y="1698625"/>
            <a:chExt cx="6664200" cy="798514"/>
          </a:xfrm>
        </p:grpSpPr>
        <p:sp>
          <p:nvSpPr>
            <p:cNvPr id="26" name="矩形 7">
              <a:extLst>
                <a:ext uri="{FF2B5EF4-FFF2-40B4-BE49-F238E27FC236}">
                  <a16:creationId xmlns:a16="http://schemas.microsoft.com/office/drawing/2014/main" id="{82C2DF1D-5D1D-46D7-BF2A-915E875DE87D}"/>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000000</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7" name="矩形 24">
              <a:extLst>
                <a:ext uri="{FF2B5EF4-FFF2-40B4-BE49-F238E27FC236}">
                  <a16:creationId xmlns:a16="http://schemas.microsoft.com/office/drawing/2014/main" id="{40C4721A-173D-456B-9C14-386E3A381C9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8" name="矩形 25">
              <a:extLst>
                <a:ext uri="{FF2B5EF4-FFF2-40B4-BE49-F238E27FC236}">
                  <a16:creationId xmlns:a16="http://schemas.microsoft.com/office/drawing/2014/main" id="{6E85D158-27AE-403F-ADD8-45E06194F8A6}"/>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9" name="矩形 26">
              <a:extLst>
                <a:ext uri="{FF2B5EF4-FFF2-40B4-BE49-F238E27FC236}">
                  <a16:creationId xmlns:a16="http://schemas.microsoft.com/office/drawing/2014/main" id="{87354455-8316-4C99-BC54-A9B5516B6CC8}"/>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600" b="1"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0" name="矩形 27">
              <a:extLst>
                <a:ext uri="{FF2B5EF4-FFF2-40B4-BE49-F238E27FC236}">
                  <a16:creationId xmlns:a16="http://schemas.microsoft.com/office/drawing/2014/main" id="{11B66591-B9D1-4620-B5C9-50961ED9AF8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rd</a:t>
              </a:r>
              <a:endParaRPr kumimoji="0" lang="zh-CN" altLang="en-US" sz="1800" b="1" i="0" u="none" strike="noStrike" kern="0" cap="none" spc="0" normalizeH="0" baseline="-2500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1" name="TextBox 17">
              <a:extLst>
                <a:ext uri="{FF2B5EF4-FFF2-40B4-BE49-F238E27FC236}">
                  <a16:creationId xmlns:a16="http://schemas.microsoft.com/office/drawing/2014/main" id="{2CD3F075-28E0-4814-B810-ED89FBA79967}"/>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2" name="矩形 26">
              <a:extLst>
                <a:ext uri="{FF2B5EF4-FFF2-40B4-BE49-F238E27FC236}">
                  <a16:creationId xmlns:a16="http://schemas.microsoft.com/office/drawing/2014/main" id="{484A581C-57DF-48AF-BDE7-061B629C3BF6}"/>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21H</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3" name="TextBox 22">
              <a:extLst>
                <a:ext uri="{FF2B5EF4-FFF2-40B4-BE49-F238E27FC236}">
                  <a16:creationId xmlns:a16="http://schemas.microsoft.com/office/drawing/2014/main" id="{42240C1C-DC35-4A32-8028-1291561B98B3}"/>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 name="TextBox 23">
              <a:extLst>
                <a:ext uri="{FF2B5EF4-FFF2-40B4-BE49-F238E27FC236}">
                  <a16:creationId xmlns:a16="http://schemas.microsoft.com/office/drawing/2014/main" id="{8659C2DB-C9ED-4D67-98B8-289A35F06357}"/>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5" name="TextBox 24">
              <a:extLst>
                <a:ext uri="{FF2B5EF4-FFF2-40B4-BE49-F238E27FC236}">
                  <a16:creationId xmlns:a16="http://schemas.microsoft.com/office/drawing/2014/main" id="{4DF8B44C-3324-4F72-B0D8-6D97EE497C99}"/>
                </a:ext>
              </a:extLst>
            </p:cNvPr>
            <p:cNvSpPr txBox="1"/>
            <p:nvPr/>
          </p:nvSpPr>
          <p:spPr>
            <a:xfrm>
              <a:off x="6683273"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6" name="TextBox 25">
              <a:extLst>
                <a:ext uri="{FF2B5EF4-FFF2-40B4-BE49-F238E27FC236}">
                  <a16:creationId xmlns:a16="http://schemas.microsoft.com/office/drawing/2014/main" id="{6204C48D-1F96-48C4-AC4B-B23CEEC89637}"/>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6">
              <a:extLst>
                <a:ext uri="{FF2B5EF4-FFF2-40B4-BE49-F238E27FC236}">
                  <a16:creationId xmlns:a16="http://schemas.microsoft.com/office/drawing/2014/main" id="{C8AD4FAD-DD02-4BB4-8F5F-9201471C0DD1}"/>
                </a:ext>
              </a:extLst>
            </p:cNvPr>
            <p:cNvSpPr txBox="1"/>
            <p:nvPr/>
          </p:nvSpPr>
          <p:spPr>
            <a:xfrm>
              <a:off x="8933472"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F33A0635-3C77-40BC-861D-F66FC4DF640E}"/>
              </a:ext>
            </a:extLst>
          </p:cNvPr>
          <p:cNvGraphicFramePr>
            <a:graphicFrameLocks noChangeAspect="1"/>
          </p:cNvGraphicFramePr>
          <p:nvPr>
            <p:extLst>
              <p:ext uri="{D42A27DB-BD31-4B8C-83A1-F6EECF244321}">
                <p14:modId xmlns:p14="http://schemas.microsoft.com/office/powerpoint/2010/main" val="2150906219"/>
              </p:ext>
            </p:extLst>
          </p:nvPr>
        </p:nvGraphicFramePr>
        <p:xfrm>
          <a:off x="25566" y="2797791"/>
          <a:ext cx="8935174" cy="3222052"/>
        </p:xfrm>
        <a:graphic>
          <a:graphicData uri="http://schemas.openxmlformats.org/presentationml/2006/ole">
            <mc:AlternateContent xmlns:mc="http://schemas.openxmlformats.org/markup-compatibility/2006">
              <mc:Choice xmlns:v="urn:schemas-microsoft-com:vml" Requires="v">
                <p:oleObj spid="_x0000_s237633" name="Visio" r:id="rId3" imgW="6422703" imgH="2313601" progId="Visio.Drawing.11">
                  <p:embed/>
                </p:oleObj>
              </mc:Choice>
              <mc:Fallback>
                <p:oleObj name="Visio" r:id="rId3" imgW="6422703" imgH="2313601"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6" y="2797791"/>
                        <a:ext cx="8935174" cy="3222052"/>
                      </a:xfrm>
                      <a:prstGeom prst="rect">
                        <a:avLst/>
                      </a:prstGeom>
                      <a:noFill/>
                      <a:ln>
                        <a:solidFill>
                          <a:srgbClr val="00B0F0"/>
                        </a:solidFill>
                      </a:ln>
                    </p:spPr>
                  </p:pic>
                </p:oleObj>
              </mc:Fallback>
            </mc:AlternateContent>
          </a:graphicData>
        </a:graphic>
      </p:graphicFrame>
      <p:cxnSp>
        <p:nvCxnSpPr>
          <p:cNvPr id="7" name="直接箭头连接符 6">
            <a:extLst>
              <a:ext uri="{FF2B5EF4-FFF2-40B4-BE49-F238E27FC236}">
                <a16:creationId xmlns:a16="http://schemas.microsoft.com/office/drawing/2014/main" id="{C626D747-8F49-4D62-9DB3-534A70EBD6B1}"/>
              </a:ext>
            </a:extLst>
          </p:cNvPr>
          <p:cNvCxnSpPr>
            <a:cxnSpLocks/>
          </p:cNvCxnSpPr>
          <p:nvPr/>
        </p:nvCxnSpPr>
        <p:spPr>
          <a:xfrm>
            <a:off x="186969" y="3642704"/>
            <a:ext cx="83455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AA47EBD-073F-4240-9533-30B21A4B3309}"/>
              </a:ext>
            </a:extLst>
          </p:cNvPr>
          <p:cNvCxnSpPr>
            <a:cxnSpLocks/>
          </p:cNvCxnSpPr>
          <p:nvPr/>
        </p:nvCxnSpPr>
        <p:spPr>
          <a:xfrm>
            <a:off x="1339097" y="3858728"/>
            <a:ext cx="43204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67855A2-6542-429D-AFBD-39E35DB8563B}"/>
              </a:ext>
            </a:extLst>
          </p:cNvPr>
          <p:cNvCxnSpPr>
            <a:cxnSpLocks/>
          </p:cNvCxnSpPr>
          <p:nvPr/>
        </p:nvCxnSpPr>
        <p:spPr>
          <a:xfrm>
            <a:off x="2152005" y="3862176"/>
            <a:ext cx="483236"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C7A13C2-3A07-4AAF-892D-0792C55189BD}"/>
              </a:ext>
            </a:extLst>
          </p:cNvPr>
          <p:cNvGrpSpPr/>
          <p:nvPr/>
        </p:nvGrpSpPr>
        <p:grpSpPr>
          <a:xfrm>
            <a:off x="4375416" y="3584810"/>
            <a:ext cx="924121" cy="207243"/>
            <a:chOff x="4367959" y="3227090"/>
            <a:chExt cx="924121" cy="207243"/>
          </a:xfrm>
        </p:grpSpPr>
        <p:cxnSp>
          <p:nvCxnSpPr>
            <p:cNvPr id="23" name="直接箭头连接符 22">
              <a:extLst>
                <a:ext uri="{FF2B5EF4-FFF2-40B4-BE49-F238E27FC236}">
                  <a16:creationId xmlns:a16="http://schemas.microsoft.com/office/drawing/2014/main" id="{EA4538B7-2C13-443F-9378-5EBA77E2D319}"/>
                </a:ext>
              </a:extLst>
            </p:cNvPr>
            <p:cNvCxnSpPr>
              <a:cxnSpLocks/>
            </p:cNvCxnSpPr>
            <p:nvPr/>
          </p:nvCxnSpPr>
          <p:spPr>
            <a:xfrm>
              <a:off x="4367959" y="3434333"/>
              <a:ext cx="92412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D0980A2-E64A-4312-B83C-FAC42EBFB8CA}"/>
                </a:ext>
              </a:extLst>
            </p:cNvPr>
            <p:cNvCxnSpPr>
              <a:cxnSpLocks/>
            </p:cNvCxnSpPr>
            <p:nvPr/>
          </p:nvCxnSpPr>
          <p:spPr>
            <a:xfrm>
              <a:off x="4367959" y="3227090"/>
              <a:ext cx="900556"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直接箭头连接符 41">
            <a:extLst>
              <a:ext uri="{FF2B5EF4-FFF2-40B4-BE49-F238E27FC236}">
                <a16:creationId xmlns:a16="http://schemas.microsoft.com/office/drawing/2014/main" id="{8B9538B2-5749-49C9-B985-E7E385A6FEB3}"/>
              </a:ext>
            </a:extLst>
          </p:cNvPr>
          <p:cNvCxnSpPr>
            <a:cxnSpLocks/>
          </p:cNvCxnSpPr>
          <p:nvPr/>
        </p:nvCxnSpPr>
        <p:spPr>
          <a:xfrm>
            <a:off x="3211305" y="3858728"/>
            <a:ext cx="3493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0C68A244-9458-49BA-95D0-0ED7D7464359}"/>
              </a:ext>
            </a:extLst>
          </p:cNvPr>
          <p:cNvGrpSpPr/>
          <p:nvPr/>
        </p:nvGrpSpPr>
        <p:grpSpPr>
          <a:xfrm>
            <a:off x="6163633" y="3584810"/>
            <a:ext cx="756540" cy="561950"/>
            <a:chOff x="6156176" y="3227090"/>
            <a:chExt cx="756540" cy="561950"/>
          </a:xfrm>
        </p:grpSpPr>
        <p:cxnSp>
          <p:nvCxnSpPr>
            <p:cNvPr id="43" name="直接箭头连接符 42">
              <a:extLst>
                <a:ext uri="{FF2B5EF4-FFF2-40B4-BE49-F238E27FC236}">
                  <a16:creationId xmlns:a16="http://schemas.microsoft.com/office/drawing/2014/main" id="{CBB2C102-B1F0-41E1-B0F2-7B7C093C8E70}"/>
                </a:ext>
              </a:extLst>
            </p:cNvPr>
            <p:cNvCxnSpPr>
              <a:cxnSpLocks/>
            </p:cNvCxnSpPr>
            <p:nvPr/>
          </p:nvCxnSpPr>
          <p:spPr>
            <a:xfrm>
              <a:off x="6156176" y="3789040"/>
              <a:ext cx="75654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FE00A23-437B-4E7D-AF9F-76557C98A271}"/>
                </a:ext>
              </a:extLst>
            </p:cNvPr>
            <p:cNvCxnSpPr>
              <a:cxnSpLocks/>
            </p:cNvCxnSpPr>
            <p:nvPr/>
          </p:nvCxnSpPr>
          <p:spPr>
            <a:xfrm>
              <a:off x="6156176" y="3227090"/>
              <a:ext cx="75654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直接连接符 57">
            <a:extLst>
              <a:ext uri="{FF2B5EF4-FFF2-40B4-BE49-F238E27FC236}">
                <a16:creationId xmlns:a16="http://schemas.microsoft.com/office/drawing/2014/main" id="{6F119873-8A91-4568-969C-19F33B527E48}"/>
              </a:ext>
            </a:extLst>
          </p:cNvPr>
          <p:cNvCxnSpPr/>
          <p:nvPr/>
        </p:nvCxnSpPr>
        <p:spPr>
          <a:xfrm flipH="1">
            <a:off x="4867489" y="5154872"/>
            <a:ext cx="14401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487" name="组合 20486">
            <a:extLst>
              <a:ext uri="{FF2B5EF4-FFF2-40B4-BE49-F238E27FC236}">
                <a16:creationId xmlns:a16="http://schemas.microsoft.com/office/drawing/2014/main" id="{A7F8B78D-ABFF-4561-93CA-1578C9F637B9}"/>
              </a:ext>
            </a:extLst>
          </p:cNvPr>
          <p:cNvGrpSpPr/>
          <p:nvPr/>
        </p:nvGrpSpPr>
        <p:grpSpPr>
          <a:xfrm>
            <a:off x="4867489" y="3858728"/>
            <a:ext cx="3168352" cy="1296144"/>
            <a:chOff x="4860032" y="3501008"/>
            <a:chExt cx="3168352" cy="1296144"/>
          </a:xfrm>
        </p:grpSpPr>
        <p:cxnSp>
          <p:nvCxnSpPr>
            <p:cNvPr id="52" name="直接连接符 51">
              <a:extLst>
                <a:ext uri="{FF2B5EF4-FFF2-40B4-BE49-F238E27FC236}">
                  <a16:creationId xmlns:a16="http://schemas.microsoft.com/office/drawing/2014/main" id="{3CBE8C8B-BBAA-4DD5-A4E8-E717B7B03E59}"/>
                </a:ext>
              </a:extLst>
            </p:cNvPr>
            <p:cNvCxnSpPr>
              <a:cxnSpLocks/>
            </p:cNvCxnSpPr>
            <p:nvPr/>
          </p:nvCxnSpPr>
          <p:spPr>
            <a:xfrm>
              <a:off x="7380312" y="3501008"/>
              <a:ext cx="6480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9FFD849-8268-4429-8451-B969E3822BA0}"/>
                </a:ext>
              </a:extLst>
            </p:cNvPr>
            <p:cNvCxnSpPr>
              <a:cxnSpLocks/>
            </p:cNvCxnSpPr>
            <p:nvPr/>
          </p:nvCxnSpPr>
          <p:spPr>
            <a:xfrm>
              <a:off x="8028384" y="3501008"/>
              <a:ext cx="0" cy="129614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9334ACA-68A8-408E-BEB6-EA3824089E65}"/>
                </a:ext>
              </a:extLst>
            </p:cNvPr>
            <p:cNvCxnSpPr>
              <a:cxnSpLocks/>
            </p:cNvCxnSpPr>
            <p:nvPr/>
          </p:nvCxnSpPr>
          <p:spPr>
            <a:xfrm flipH="1">
              <a:off x="4860032" y="4797152"/>
              <a:ext cx="31683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0323E0B-0CD5-40C9-B822-673BEF33C050}"/>
                </a:ext>
              </a:extLst>
            </p:cNvPr>
            <p:cNvCxnSpPr>
              <a:cxnSpLocks/>
            </p:cNvCxnSpPr>
            <p:nvPr/>
          </p:nvCxnSpPr>
          <p:spPr>
            <a:xfrm flipV="1">
              <a:off x="4860032" y="4005064"/>
              <a:ext cx="0" cy="7920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C44E288F-4995-4166-B312-503A04FA638D}"/>
                </a:ext>
              </a:extLst>
            </p:cNvPr>
            <p:cNvCxnSpPr/>
            <p:nvPr/>
          </p:nvCxnSpPr>
          <p:spPr>
            <a:xfrm>
              <a:off x="4860032" y="4005064"/>
              <a:ext cx="40848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6" name="直接箭头连接符 75">
            <a:extLst>
              <a:ext uri="{FF2B5EF4-FFF2-40B4-BE49-F238E27FC236}">
                <a16:creationId xmlns:a16="http://schemas.microsoft.com/office/drawing/2014/main" id="{297EAC46-C3E7-4DE6-A9DF-C5A8FEE5B101}"/>
              </a:ext>
            </a:extLst>
          </p:cNvPr>
          <p:cNvCxnSpPr>
            <a:cxnSpLocks/>
          </p:cNvCxnSpPr>
          <p:nvPr/>
        </p:nvCxnSpPr>
        <p:spPr>
          <a:xfrm>
            <a:off x="3643353" y="4794832"/>
            <a:ext cx="0" cy="864096"/>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E0DC6659-5F1E-47AC-B407-81E326D0AB59}"/>
              </a:ext>
            </a:extLst>
          </p:cNvPr>
          <p:cNvCxnSpPr>
            <a:cxnSpLocks/>
          </p:cNvCxnSpPr>
          <p:nvPr/>
        </p:nvCxnSpPr>
        <p:spPr>
          <a:xfrm>
            <a:off x="4291425" y="4794832"/>
            <a:ext cx="0" cy="864096"/>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0499" name="组合 20498">
            <a:extLst>
              <a:ext uri="{FF2B5EF4-FFF2-40B4-BE49-F238E27FC236}">
                <a16:creationId xmlns:a16="http://schemas.microsoft.com/office/drawing/2014/main" id="{332F105B-94FD-4991-B678-E6AD8C8170A0}"/>
              </a:ext>
            </a:extLst>
          </p:cNvPr>
          <p:cNvGrpSpPr/>
          <p:nvPr/>
        </p:nvGrpSpPr>
        <p:grpSpPr>
          <a:xfrm>
            <a:off x="1123073" y="4362784"/>
            <a:ext cx="5991105" cy="1296144"/>
            <a:chOff x="1115616" y="4005064"/>
            <a:chExt cx="5991105" cy="1296144"/>
          </a:xfrm>
        </p:grpSpPr>
        <p:cxnSp>
          <p:nvCxnSpPr>
            <p:cNvPr id="83" name="直接箭头连接符 82">
              <a:extLst>
                <a:ext uri="{FF2B5EF4-FFF2-40B4-BE49-F238E27FC236}">
                  <a16:creationId xmlns:a16="http://schemas.microsoft.com/office/drawing/2014/main" id="{E836D9F3-95E8-48E2-A0C2-8A8654473649}"/>
                </a:ext>
              </a:extLst>
            </p:cNvPr>
            <p:cNvCxnSpPr>
              <a:cxnSpLocks/>
            </p:cNvCxnSpPr>
            <p:nvPr/>
          </p:nvCxnSpPr>
          <p:spPr>
            <a:xfrm flipV="1">
              <a:off x="1115616" y="4117059"/>
              <a:ext cx="0" cy="115212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6AEDC81D-A73D-4A86-AA40-7D71E9CE0AB7}"/>
                </a:ext>
              </a:extLst>
            </p:cNvPr>
            <p:cNvCxnSpPr>
              <a:cxnSpLocks/>
            </p:cNvCxnSpPr>
            <p:nvPr/>
          </p:nvCxnSpPr>
          <p:spPr>
            <a:xfrm flipV="1">
              <a:off x="5364088" y="4509997"/>
              <a:ext cx="0" cy="75918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BCF52E22-7978-478A-A129-911424C3586E}"/>
                </a:ext>
              </a:extLst>
            </p:cNvPr>
            <p:cNvCxnSpPr>
              <a:cxnSpLocks/>
            </p:cNvCxnSpPr>
            <p:nvPr/>
          </p:nvCxnSpPr>
          <p:spPr>
            <a:xfrm flipV="1">
              <a:off x="7106721" y="4005064"/>
              <a:ext cx="0" cy="129614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91" name="TextBox 17">
            <a:extLst>
              <a:ext uri="{FF2B5EF4-FFF2-40B4-BE49-F238E27FC236}">
                <a16:creationId xmlns:a16="http://schemas.microsoft.com/office/drawing/2014/main" id="{79F69DB2-A01E-4E87-A1A4-848CCB56C395}"/>
              </a:ext>
            </a:extLst>
          </p:cNvPr>
          <p:cNvSpPr txBox="1"/>
          <p:nvPr/>
        </p:nvSpPr>
        <p:spPr>
          <a:xfrm>
            <a:off x="729871" y="2373080"/>
            <a:ext cx="1203537" cy="338554"/>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70C0"/>
                </a:solidFill>
                <a:effectLst/>
                <a:uLnTx/>
                <a:uFillTx/>
                <a:latin typeface="Arial" panose="020B0604020202020204" pitchFamily="34" charset="0"/>
                <a:ea typeface="华文细黑" pitchFamily="2" charset="-122"/>
                <a:cs typeface="+mn-cs"/>
              </a:rPr>
              <a:t>OpCode</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92" name="TextBox 26">
            <a:extLst>
              <a:ext uri="{FF2B5EF4-FFF2-40B4-BE49-F238E27FC236}">
                <a16:creationId xmlns:a16="http://schemas.microsoft.com/office/drawing/2014/main" id="{0E83BF60-3454-4A3E-9FF9-1318B8A4D35B}"/>
              </a:ext>
            </a:extLst>
          </p:cNvPr>
          <p:cNvSpPr txBox="1"/>
          <p:nvPr/>
        </p:nvSpPr>
        <p:spPr>
          <a:xfrm>
            <a:off x="7180735" y="2380514"/>
            <a:ext cx="1205682" cy="338554"/>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70C0"/>
                </a:solidFill>
                <a:effectLst/>
                <a:uLnTx/>
                <a:uFillTx/>
                <a:latin typeface="Arial" panose="020B0604020202020204" pitchFamily="34" charset="0"/>
                <a:ea typeface="华文细黑" pitchFamily="2" charset="-122"/>
                <a:cs typeface="+mn-cs"/>
              </a:rPr>
              <a:t>Funct</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cxnSp>
        <p:nvCxnSpPr>
          <p:cNvPr id="93" name="直接箭头连接符 92">
            <a:extLst>
              <a:ext uri="{FF2B5EF4-FFF2-40B4-BE49-F238E27FC236}">
                <a16:creationId xmlns:a16="http://schemas.microsoft.com/office/drawing/2014/main" id="{D18E4560-1937-4D4A-B6F7-77EAD81C0929}"/>
              </a:ext>
            </a:extLst>
          </p:cNvPr>
          <p:cNvCxnSpPr>
            <a:cxnSpLocks/>
          </p:cNvCxnSpPr>
          <p:nvPr/>
        </p:nvCxnSpPr>
        <p:spPr>
          <a:xfrm>
            <a:off x="4375416" y="4002744"/>
            <a:ext cx="9005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507" name="矩形 20506">
            <a:extLst>
              <a:ext uri="{FF2B5EF4-FFF2-40B4-BE49-F238E27FC236}">
                <a16:creationId xmlns:a16="http://schemas.microsoft.com/office/drawing/2014/main" id="{F71724B5-7CA8-4978-BE1B-A6D70BFFDD06}"/>
              </a:ext>
            </a:extLst>
          </p:cNvPr>
          <p:cNvSpPr/>
          <p:nvPr/>
        </p:nvSpPr>
        <p:spPr>
          <a:xfrm>
            <a:off x="306601" y="785596"/>
            <a:ext cx="1946367" cy="584775"/>
          </a:xfrm>
          <a:prstGeom prst="rect">
            <a:avLst/>
          </a:prstGeom>
        </p:spPr>
        <p:txBody>
          <a:bodyPr wrap="none">
            <a:spAutoFit/>
          </a:bodyPr>
          <a:lstStyle/>
          <a:p>
            <a:r>
              <a:rPr lang="zh-CN" altLang="en-US" sz="3200" b="1" kern="0" dirty="0">
                <a:latin typeface="Arial"/>
                <a:ea typeface="宋体"/>
                <a:cs typeface="+mj-cs"/>
              </a:rPr>
              <a:t>数据通路 </a:t>
            </a:r>
            <a:endParaRPr lang="zh-CN" altLang="en-US" dirty="0"/>
          </a:p>
        </p:txBody>
      </p:sp>
    </p:spTree>
    <p:extLst>
      <p:ext uri="{BB962C8B-B14F-4D97-AF65-F5344CB8AC3E}">
        <p14:creationId xmlns:p14="http://schemas.microsoft.com/office/powerpoint/2010/main" val="125923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49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48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050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20502"/>
                                        </p:tgtEl>
                                        <p:attrNameLst>
                                          <p:attrName>style.visibility</p:attrName>
                                        </p:attrNameLst>
                                      </p:cBhvr>
                                      <p:to>
                                        <p:strVal val="visible"/>
                                      </p:to>
                                    </p:set>
                                    <p:animEffect transition="in" filter="circle(in)">
                                      <p:cBhvr>
                                        <p:cTn id="72" dur="2000"/>
                                        <p:tgtEl>
                                          <p:spTgt spid="20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1" grpId="0" animBg="1"/>
      <p:bldP spid="20502" grpId="0"/>
      <p:bldP spid="91" grpId="0"/>
      <p:bldP spid="9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1</a:t>
            </a:r>
            <a:r>
              <a:rPr lang="zh-CN" altLang="en-US" sz="3200" b="1" dirty="0"/>
              <a:t>）</a:t>
            </a:r>
            <a:r>
              <a:rPr lang="en-US" altLang="zh-CN" sz="3200" b="1" dirty="0" err="1"/>
              <a:t>addu</a:t>
            </a:r>
            <a:r>
              <a:rPr lang="zh-CN" altLang="en-US" sz="3200" b="1" dirty="0"/>
              <a:t>运算指令（</a:t>
            </a:r>
            <a:r>
              <a:rPr lang="en-US" altLang="zh-CN" sz="3200" b="1" dirty="0"/>
              <a:t>R</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306601" y="785596"/>
            <a:ext cx="4830168"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控制器的输入和输出信号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6" name="表格 5">
            <a:extLst>
              <a:ext uri="{FF2B5EF4-FFF2-40B4-BE49-F238E27FC236}">
                <a16:creationId xmlns:a16="http://schemas.microsoft.com/office/drawing/2014/main" id="{47BE24B1-5B1F-4718-A57F-61393FF57A5C}"/>
              </a:ext>
            </a:extLst>
          </p:cNvPr>
          <p:cNvGraphicFramePr>
            <a:graphicFrameLocks noGrp="1"/>
          </p:cNvGraphicFramePr>
          <p:nvPr/>
        </p:nvGraphicFramePr>
        <p:xfrm>
          <a:off x="115000" y="1620087"/>
          <a:ext cx="8777481" cy="1592889"/>
        </p:xfrm>
        <a:graphic>
          <a:graphicData uri="http://schemas.openxmlformats.org/drawingml/2006/table">
            <a:tbl>
              <a:tblPr firstRow="1" firstCol="1" bandRow="1"/>
              <a:tblGrid>
                <a:gridCol w="514979">
                  <a:extLst>
                    <a:ext uri="{9D8B030D-6E8A-4147-A177-3AD203B41FA5}">
                      <a16:colId xmlns:a16="http://schemas.microsoft.com/office/drawing/2014/main" val="3667218270"/>
                    </a:ext>
                  </a:extLst>
                </a:gridCol>
                <a:gridCol w="841551">
                  <a:extLst>
                    <a:ext uri="{9D8B030D-6E8A-4147-A177-3AD203B41FA5}">
                      <a16:colId xmlns:a16="http://schemas.microsoft.com/office/drawing/2014/main" val="2541559095"/>
                    </a:ext>
                  </a:extLst>
                </a:gridCol>
                <a:gridCol w="1530093">
                  <a:extLst>
                    <a:ext uri="{9D8B030D-6E8A-4147-A177-3AD203B41FA5}">
                      <a16:colId xmlns:a16="http://schemas.microsoft.com/office/drawing/2014/main" val="919010590"/>
                    </a:ext>
                  </a:extLst>
                </a:gridCol>
                <a:gridCol w="1300579">
                  <a:extLst>
                    <a:ext uri="{9D8B030D-6E8A-4147-A177-3AD203B41FA5}">
                      <a16:colId xmlns:a16="http://schemas.microsoft.com/office/drawing/2014/main" val="779127676"/>
                    </a:ext>
                  </a:extLst>
                </a:gridCol>
                <a:gridCol w="1530093">
                  <a:extLst>
                    <a:ext uri="{9D8B030D-6E8A-4147-A177-3AD203B41FA5}">
                      <a16:colId xmlns:a16="http://schemas.microsoft.com/office/drawing/2014/main" val="1015344616"/>
                    </a:ext>
                  </a:extLst>
                </a:gridCol>
                <a:gridCol w="1530093">
                  <a:extLst>
                    <a:ext uri="{9D8B030D-6E8A-4147-A177-3AD203B41FA5}">
                      <a16:colId xmlns:a16="http://schemas.microsoft.com/office/drawing/2014/main" val="4258071593"/>
                    </a:ext>
                  </a:extLst>
                </a:gridCol>
                <a:gridCol w="1530093">
                  <a:extLst>
                    <a:ext uri="{9D8B030D-6E8A-4147-A177-3AD203B41FA5}">
                      <a16:colId xmlns:a16="http://schemas.microsoft.com/office/drawing/2014/main" val="3854791122"/>
                    </a:ext>
                  </a:extLst>
                </a:gridCol>
              </a:tblGrid>
              <a:tr h="374749">
                <a:tc rowSpan="3">
                  <a:txBody>
                    <a:bodyPr/>
                    <a:lstStyle/>
                    <a:p>
                      <a:pPr indent="12700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序号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700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指令</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indent="12700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输入信号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gridSpan="3">
                  <a:txBody>
                    <a:bodyPr/>
                    <a:lstStyle/>
                    <a:p>
                      <a:pPr indent="12700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输出信号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90185214"/>
                  </a:ext>
                </a:extLst>
              </a:tr>
              <a:tr h="374749">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gridSpan="2">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EXE</a:t>
                      </a:r>
                      <a:r>
                        <a:rPr lang="zh-CN" sz="1800" kern="10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WB</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0233720"/>
                  </a:ext>
                </a:extLst>
              </a:tr>
              <a:tr h="381910">
                <a:tc vMerge="1">
                  <a:txBody>
                    <a:bodyPr/>
                    <a:lstStyle/>
                    <a:p>
                      <a:endParaRPr lang="zh-CN" altLang="en-US"/>
                    </a:p>
                  </a:txBody>
                  <a:tcPr/>
                </a:tc>
                <a:tc vMerge="1">
                  <a:txBody>
                    <a:bodyPr/>
                    <a:lstStyle/>
                    <a:p>
                      <a:endParaRPr lang="zh-CN" altLang="en-US"/>
                    </a:p>
                  </a:txBody>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OpCode(6b)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Funct(6b)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ALUOp(2b)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800" kern="100" dirty="0" err="1">
                          <a:effectLst/>
                          <a:latin typeface="Calibri" panose="020F0502020204030204" pitchFamily="34" charset="0"/>
                          <a:ea typeface="宋体" panose="02010600030101010101" pitchFamily="2" charset="-122"/>
                          <a:cs typeface="Times New Roman" panose="02020603050405020304" pitchFamily="18" charset="0"/>
                        </a:rPr>
                        <a:t>NPCOp</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(2b)</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RFWr(1b)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255725"/>
                  </a:ext>
                </a:extLst>
              </a:tr>
              <a:tr h="461481">
                <a:tc>
                  <a:txBody>
                    <a:bodyPr/>
                    <a:lstStyle/>
                    <a:p>
                      <a:pPr indent="12700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addu</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21H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479838"/>
                  </a:ext>
                </a:extLst>
              </a:tr>
            </a:tbl>
          </a:graphicData>
        </a:graphic>
      </p:graphicFrame>
    </p:spTree>
    <p:extLst>
      <p:ext uri="{BB962C8B-B14F-4D97-AF65-F5344CB8AC3E}">
        <p14:creationId xmlns:p14="http://schemas.microsoft.com/office/powerpoint/2010/main" val="83960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a:extLst>
              <a:ext uri="{FF2B5EF4-FFF2-40B4-BE49-F238E27FC236}">
                <a16:creationId xmlns:a16="http://schemas.microsoft.com/office/drawing/2014/main" id="{B58F8163-2039-4AE1-997B-6D63D1F88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7859222" cy="4477375"/>
          </a:xfrm>
          <a:prstGeom prst="rect">
            <a:avLst/>
          </a:prstGeom>
        </p:spPr>
      </p:pic>
      <p:sp>
        <p:nvSpPr>
          <p:cNvPr id="6" name="Rectangle 2">
            <a:extLst>
              <a:ext uri="{FF2B5EF4-FFF2-40B4-BE49-F238E27FC236}">
                <a16:creationId xmlns:a16="http://schemas.microsoft.com/office/drawing/2014/main" id="{1E0C3C3F-7B5E-40C7-9F38-68366DB78FB8}"/>
              </a:ext>
            </a:extLst>
          </p:cNvPr>
          <p:cNvSpPr txBox="1">
            <a:spLocks noChangeArrowheads="1"/>
          </p:cNvSpPr>
          <p:nvPr/>
        </p:nvSpPr>
        <p:spPr bwMode="auto">
          <a:xfrm>
            <a:off x="39220" y="11857"/>
            <a:ext cx="877748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r>
              <a:rPr lang="zh-CN" altLang="en-US" sz="3200" b="1" kern="0"/>
              <a:t>（</a:t>
            </a:r>
            <a:r>
              <a:rPr lang="en-US" altLang="zh-CN" sz="3200" b="1" kern="0"/>
              <a:t>1</a:t>
            </a:r>
            <a:r>
              <a:rPr lang="zh-CN" altLang="en-US" sz="3200" b="1" kern="0"/>
              <a:t>）</a:t>
            </a:r>
            <a:r>
              <a:rPr lang="en-US" altLang="zh-CN" sz="3200" b="1" kern="0"/>
              <a:t>addu</a:t>
            </a:r>
            <a:r>
              <a:rPr lang="zh-CN" altLang="en-US" sz="3200" b="1" kern="0"/>
              <a:t>运算指令（</a:t>
            </a:r>
            <a:r>
              <a:rPr lang="en-US" altLang="zh-CN" sz="3200" b="1" kern="0"/>
              <a:t>R</a:t>
            </a:r>
            <a:r>
              <a:rPr lang="zh-CN" altLang="en-US" sz="3200" b="1" kern="0"/>
              <a:t>型）</a:t>
            </a:r>
            <a:endParaRPr lang="zh-CN" altLang="en-US" sz="3200" b="1" kern="0" dirty="0"/>
          </a:p>
        </p:txBody>
      </p:sp>
      <p:sp>
        <p:nvSpPr>
          <p:cNvPr id="7" name="矩形 6">
            <a:extLst>
              <a:ext uri="{FF2B5EF4-FFF2-40B4-BE49-F238E27FC236}">
                <a16:creationId xmlns:a16="http://schemas.microsoft.com/office/drawing/2014/main" id="{CC2771FF-4C62-418E-A7D1-47A2DF9A1B31}"/>
              </a:ext>
            </a:extLst>
          </p:cNvPr>
          <p:cNvSpPr/>
          <p:nvPr/>
        </p:nvSpPr>
        <p:spPr>
          <a:xfrm>
            <a:off x="170019" y="700015"/>
            <a:ext cx="2656496" cy="584775"/>
          </a:xfrm>
          <a:prstGeom prst="rect">
            <a:avLst/>
          </a:prstGeom>
        </p:spPr>
        <p:txBody>
          <a:bodyPr wrap="none">
            <a:spAutoFit/>
          </a:bodyPr>
          <a:lstStyle/>
          <a:p>
            <a:r>
              <a:rPr lang="zh-CN" altLang="en-US" sz="3200" b="1" kern="0" dirty="0">
                <a:latin typeface="Arial"/>
                <a:ea typeface="宋体"/>
                <a:cs typeface="+mj-cs"/>
              </a:rPr>
              <a:t>指令执行时序</a:t>
            </a:r>
            <a:endParaRPr lang="zh-CN" altLang="en-US" dirty="0"/>
          </a:p>
        </p:txBody>
      </p:sp>
    </p:spTree>
    <p:extLst>
      <p:ext uri="{BB962C8B-B14F-4D97-AF65-F5344CB8AC3E}">
        <p14:creationId xmlns:p14="http://schemas.microsoft.com/office/powerpoint/2010/main" val="388579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6.1.2 CPU</a:t>
            </a:r>
            <a:r>
              <a:rPr lang="zh-CN" altLang="en-US" b="1" dirty="0"/>
              <a:t>的内部结构</a:t>
            </a:r>
          </a:p>
        </p:txBody>
      </p:sp>
      <p:sp>
        <p:nvSpPr>
          <p:cNvPr id="41" name="标题 1">
            <a:extLst>
              <a:ext uri="{FF2B5EF4-FFF2-40B4-BE49-F238E27FC236}">
                <a16:creationId xmlns:a16="http://schemas.microsoft.com/office/drawing/2014/main" id="{40228512-730E-4898-B141-4DB20B5A5133}"/>
              </a:ext>
            </a:extLst>
          </p:cNvPr>
          <p:cNvSpPr txBox="1">
            <a:spLocks/>
          </p:cNvSpPr>
          <p:nvPr/>
        </p:nvSpPr>
        <p:spPr>
          <a:xfrm>
            <a:off x="375306" y="724845"/>
            <a:ext cx="5524860"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FF0000"/>
                </a:solidFill>
                <a:effectLst/>
                <a:latin typeface="宋体" panose="02010600030101010101" pitchFamily="2" charset="-122"/>
                <a:ea typeface="宋体" panose="02010600030101010101" pitchFamily="2" charset="-122"/>
                <a:cs typeface="+mj-cs"/>
              </a:defRPr>
            </a:lvl1pPr>
          </a:lstStyle>
          <a:p>
            <a:pPr lvl="0" fontAlgn="auto">
              <a:spcAft>
                <a:spcPts val="0"/>
              </a:spcAft>
            </a:pPr>
            <a:r>
              <a:rPr lang="zh-CN" altLang="en-US" dirty="0"/>
              <a:t>☆</a:t>
            </a:r>
            <a:r>
              <a:rPr lang="en-US" altLang="zh-CN" dirty="0">
                <a:solidFill>
                  <a:srgbClr val="000000"/>
                </a:solidFill>
              </a:rPr>
              <a:t>CPU</a:t>
            </a:r>
            <a:r>
              <a:rPr lang="zh-CN" altLang="en-US" dirty="0">
                <a:solidFill>
                  <a:srgbClr val="000000"/>
                </a:solidFill>
              </a:rPr>
              <a:t>中主要寄存器</a:t>
            </a:r>
            <a:endPar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j-cs"/>
            </a:endParaRPr>
          </a:p>
        </p:txBody>
      </p:sp>
      <p:sp>
        <p:nvSpPr>
          <p:cNvPr id="165" name="内容占位符 2">
            <a:extLst>
              <a:ext uri="{FF2B5EF4-FFF2-40B4-BE49-F238E27FC236}">
                <a16:creationId xmlns:a16="http://schemas.microsoft.com/office/drawing/2014/main" id="{BD639687-07BC-451F-8776-EBD801D198C9}"/>
              </a:ext>
            </a:extLst>
          </p:cNvPr>
          <p:cNvSpPr txBox="1">
            <a:spLocks/>
          </p:cNvSpPr>
          <p:nvPr/>
        </p:nvSpPr>
        <p:spPr>
          <a:xfrm>
            <a:off x="391911" y="1456682"/>
            <a:ext cx="8280920" cy="4132558"/>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1000"/>
              </a:spcBef>
              <a:buClr>
                <a:schemeClr val="tx1"/>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50000"/>
              </a:lnSpc>
              <a:spcBef>
                <a:spcPts val="500"/>
              </a:spcBef>
              <a:buClr>
                <a:srgbClr val="FF0000"/>
              </a:buClr>
              <a:buFont typeface="Wingdings" panose="05000000000000000000" pitchFamily="2" charset="2"/>
              <a:buChar char="Ø"/>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Clr>
                <a:srgbClr val="FFC000"/>
              </a:buClr>
              <a:buFont typeface="Wingdings" panose="05000000000000000000" pitchFamily="2" charset="2"/>
              <a:buChar char="u"/>
              <a:defRPr sz="22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defTabSz="866943" fontAlgn="base">
              <a:lnSpc>
                <a:spcPct val="140000"/>
              </a:lnSpc>
              <a:spcBef>
                <a:spcPts val="569"/>
              </a:spcBef>
              <a:spcAft>
                <a:spcPts val="569"/>
              </a:spcAft>
            </a:pPr>
            <a:r>
              <a:rPr lang="en-US" altLang="zh-CN" sz="2000" dirty="0">
                <a:solidFill>
                  <a:prstClr val="black"/>
                </a:solidFill>
                <a:cs typeface="Segoe UI Black" panose="020B0A02040204020203" pitchFamily="34" charset="0"/>
                <a:sym typeface="Arial" panose="020B0604020202020204" pitchFamily="34" charset="0"/>
              </a:rPr>
              <a:t>PC (Program Counter)------</a:t>
            </a:r>
            <a:r>
              <a:rPr lang="zh-CN" altLang="en-US" sz="2000" dirty="0">
                <a:solidFill>
                  <a:prstClr val="black"/>
                </a:solidFill>
                <a:cs typeface="Segoe UI Black" panose="020B0A02040204020203" pitchFamily="34" charset="0"/>
                <a:sym typeface="Arial" panose="020B0604020202020204" pitchFamily="34" charset="0"/>
              </a:rPr>
              <a:t>程序计数器     </a:t>
            </a:r>
            <a:r>
              <a:rPr lang="en-US" altLang="zh-CN" sz="2000" dirty="0">
                <a:solidFill>
                  <a:prstClr val="black"/>
                </a:solidFill>
                <a:cs typeface="Segoe UI Black" panose="020B0A02040204020203" pitchFamily="34" charset="0"/>
                <a:sym typeface="Arial" panose="020B0604020202020204" pitchFamily="34" charset="0"/>
              </a:rPr>
              <a:t>X86</a:t>
            </a:r>
            <a:r>
              <a:rPr lang="zh-CN" altLang="en-US" sz="2000" dirty="0">
                <a:solidFill>
                  <a:prstClr val="black"/>
                </a:solidFill>
                <a:cs typeface="Segoe UI Black" panose="020B0A02040204020203" pitchFamily="34" charset="0"/>
                <a:sym typeface="Arial" panose="020B0604020202020204" pitchFamily="34" charset="0"/>
              </a:rPr>
              <a:t>：</a:t>
            </a:r>
            <a:r>
              <a:rPr lang="en-US" altLang="zh-CN" sz="2000" dirty="0">
                <a:solidFill>
                  <a:srgbClr val="0066FF"/>
                </a:solidFill>
                <a:cs typeface="Segoe UI Black" panose="020B0A02040204020203" pitchFamily="34" charset="0"/>
                <a:sym typeface="Arial" panose="020B0604020202020204" pitchFamily="34" charset="0"/>
              </a:rPr>
              <a:t>EIP</a:t>
            </a:r>
            <a:r>
              <a:rPr lang="en-US" altLang="zh-CN" sz="2000" dirty="0">
                <a:solidFill>
                  <a:prstClr val="black"/>
                </a:solidFill>
                <a:cs typeface="Segoe UI Black" panose="020B0A02040204020203" pitchFamily="34" charset="0"/>
                <a:sym typeface="Arial" panose="020B0604020202020204" pitchFamily="34" charset="0"/>
              </a:rPr>
              <a:t>   MIPS</a:t>
            </a:r>
            <a:r>
              <a:rPr lang="zh-CN" altLang="en-US" sz="2000" dirty="0">
                <a:solidFill>
                  <a:prstClr val="black"/>
                </a:solidFill>
                <a:cs typeface="Segoe UI Black" panose="020B0A02040204020203" pitchFamily="34" charset="0"/>
                <a:sym typeface="Arial" panose="020B0604020202020204" pitchFamily="34" charset="0"/>
              </a:rPr>
              <a:t>：</a:t>
            </a:r>
            <a:r>
              <a:rPr lang="en-US" altLang="zh-CN" sz="2000" dirty="0">
                <a:solidFill>
                  <a:srgbClr val="0066FF"/>
                </a:solidFill>
                <a:cs typeface="Segoe UI Black" panose="020B0A02040204020203" pitchFamily="34" charset="0"/>
                <a:sym typeface="Arial" panose="020B0604020202020204" pitchFamily="34" charset="0"/>
              </a:rPr>
              <a:t>PC</a:t>
            </a:r>
            <a:endParaRPr lang="zh-CN" altLang="en-US" sz="2000" dirty="0">
              <a:solidFill>
                <a:srgbClr val="0066FF"/>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sz="2000" dirty="0">
                <a:solidFill>
                  <a:prstClr val="black"/>
                </a:solidFill>
                <a:cs typeface="Segoe UI Black" panose="020B0A02040204020203" pitchFamily="34" charset="0"/>
                <a:sym typeface="Arial" panose="020B0604020202020204" pitchFamily="34" charset="0"/>
              </a:rPr>
              <a:t>IR  (Instruction Register)------</a:t>
            </a:r>
            <a:r>
              <a:rPr lang="zh-CN" altLang="en-US" sz="2000" dirty="0">
                <a:solidFill>
                  <a:prstClr val="black"/>
                </a:solidFill>
                <a:cs typeface="Segoe UI Black" panose="020B0A02040204020203" pitchFamily="34" charset="0"/>
                <a:sym typeface="Arial" panose="020B0604020202020204" pitchFamily="34" charset="0"/>
              </a:rPr>
              <a:t>指令寄存器                      </a:t>
            </a:r>
            <a:r>
              <a:rPr lang="en-US" altLang="zh-CN" sz="2000" dirty="0">
                <a:solidFill>
                  <a:srgbClr val="FF9900"/>
                </a:solidFill>
                <a:cs typeface="Segoe UI Black" panose="020B0A02040204020203" pitchFamily="34" charset="0"/>
                <a:sym typeface="Arial" panose="020B0604020202020204" pitchFamily="34" charset="0"/>
              </a:rPr>
              <a:t>[</a:t>
            </a:r>
            <a:r>
              <a:rPr lang="zh-CN" altLang="en-US" sz="2000" dirty="0">
                <a:solidFill>
                  <a:srgbClr val="FF9900"/>
                </a:solidFill>
                <a:cs typeface="Segoe UI Black" panose="020B0A02040204020203" pitchFamily="34" charset="0"/>
                <a:sym typeface="Arial" panose="020B0604020202020204" pitchFamily="34" charset="0"/>
              </a:rPr>
              <a:t>可选</a:t>
            </a:r>
            <a:r>
              <a:rPr lang="en-US" altLang="zh-CN" sz="2000" dirty="0">
                <a:solidFill>
                  <a:srgbClr val="FF9900"/>
                </a:solidFill>
                <a:cs typeface="Segoe UI Black" panose="020B0A02040204020203" pitchFamily="34" charset="0"/>
                <a:sym typeface="Arial" panose="020B0604020202020204" pitchFamily="34" charset="0"/>
              </a:rPr>
              <a:t>]</a:t>
            </a:r>
            <a:endParaRPr lang="zh-CN" altLang="en-US" sz="2000"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sz="2000" dirty="0">
                <a:solidFill>
                  <a:prstClr val="black"/>
                </a:solidFill>
                <a:cs typeface="Segoe UI Black" panose="020B0A02040204020203" pitchFamily="34" charset="0"/>
                <a:sym typeface="Arial" panose="020B0604020202020204" pitchFamily="34" charset="0"/>
              </a:rPr>
              <a:t>AR  (Address Register)------</a:t>
            </a:r>
            <a:r>
              <a:rPr lang="zh-CN" altLang="en-US" sz="2000" dirty="0">
                <a:solidFill>
                  <a:prstClr val="black"/>
                </a:solidFill>
                <a:cs typeface="Segoe UI Black" panose="020B0A02040204020203" pitchFamily="34" charset="0"/>
                <a:sym typeface="Arial" panose="020B0604020202020204" pitchFamily="34" charset="0"/>
              </a:rPr>
              <a:t>地址寄存器      </a:t>
            </a:r>
            <a:r>
              <a:rPr lang="en-US" altLang="zh-CN" sz="2000" dirty="0">
                <a:solidFill>
                  <a:srgbClr val="0066FF"/>
                </a:solidFill>
                <a:cs typeface="Segoe UI Black" panose="020B0A02040204020203" pitchFamily="34" charset="0"/>
                <a:sym typeface="Arial" panose="020B0604020202020204" pitchFamily="34" charset="0"/>
              </a:rPr>
              <a:t>MAR</a:t>
            </a:r>
            <a:r>
              <a:rPr lang="en-US" altLang="zh-CN" sz="2000" dirty="0">
                <a:solidFill>
                  <a:prstClr val="black"/>
                </a:solidFill>
                <a:cs typeface="Segoe UI Black" panose="020B0A02040204020203" pitchFamily="34" charset="0"/>
                <a:sym typeface="Arial" panose="020B0604020202020204" pitchFamily="34" charset="0"/>
              </a:rPr>
              <a:t>           </a:t>
            </a:r>
            <a:r>
              <a:rPr lang="en-US" altLang="zh-CN" sz="2000" dirty="0">
                <a:solidFill>
                  <a:srgbClr val="FF9900"/>
                </a:solidFill>
                <a:cs typeface="Segoe UI Black" panose="020B0A02040204020203" pitchFamily="34" charset="0"/>
                <a:sym typeface="Arial" panose="020B0604020202020204" pitchFamily="34" charset="0"/>
              </a:rPr>
              <a:t>[</a:t>
            </a:r>
            <a:r>
              <a:rPr lang="zh-CN" altLang="en-US" sz="2000" dirty="0">
                <a:solidFill>
                  <a:srgbClr val="FF9900"/>
                </a:solidFill>
                <a:cs typeface="Segoe UI Black" panose="020B0A02040204020203" pitchFamily="34" charset="0"/>
                <a:sym typeface="Arial" panose="020B0604020202020204" pitchFamily="34" charset="0"/>
              </a:rPr>
              <a:t>可选</a:t>
            </a:r>
            <a:r>
              <a:rPr lang="en-US" altLang="zh-CN" sz="2000" dirty="0">
                <a:solidFill>
                  <a:srgbClr val="FF9900"/>
                </a:solidFill>
                <a:cs typeface="Segoe UI Black" panose="020B0A02040204020203" pitchFamily="34" charset="0"/>
                <a:sym typeface="Arial" panose="020B0604020202020204" pitchFamily="34" charset="0"/>
              </a:rPr>
              <a:t>]</a:t>
            </a:r>
            <a:endParaRPr lang="zh-CN" altLang="en-US" sz="2000"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sz="2000" dirty="0">
                <a:solidFill>
                  <a:prstClr val="black"/>
                </a:solidFill>
                <a:cs typeface="Segoe UI Black" panose="020B0A02040204020203" pitchFamily="34" charset="0"/>
                <a:sym typeface="Arial" panose="020B0604020202020204" pitchFamily="34" charset="0"/>
              </a:rPr>
              <a:t>DR  (Data Register)------</a:t>
            </a:r>
            <a:r>
              <a:rPr lang="zh-CN" altLang="en-US" sz="2000" dirty="0">
                <a:solidFill>
                  <a:prstClr val="black"/>
                </a:solidFill>
                <a:cs typeface="Segoe UI Black" panose="020B0A02040204020203" pitchFamily="34" charset="0"/>
                <a:sym typeface="Arial" panose="020B0604020202020204" pitchFamily="34" charset="0"/>
              </a:rPr>
              <a:t>数据缓冲寄存器     </a:t>
            </a:r>
            <a:r>
              <a:rPr lang="en-US" altLang="zh-CN" sz="2000" dirty="0">
                <a:solidFill>
                  <a:srgbClr val="0066FF"/>
                </a:solidFill>
                <a:cs typeface="Segoe UI Black" panose="020B0A02040204020203" pitchFamily="34" charset="0"/>
                <a:sym typeface="Arial" panose="020B0604020202020204" pitchFamily="34" charset="0"/>
              </a:rPr>
              <a:t>MDR</a:t>
            </a:r>
            <a:r>
              <a:rPr lang="en-US" altLang="zh-CN" sz="2000" dirty="0">
                <a:solidFill>
                  <a:prstClr val="black"/>
                </a:solidFill>
                <a:cs typeface="Segoe UI Black" panose="020B0A02040204020203" pitchFamily="34" charset="0"/>
                <a:sym typeface="Arial" panose="020B0604020202020204" pitchFamily="34" charset="0"/>
              </a:rPr>
              <a:t>          </a:t>
            </a:r>
            <a:r>
              <a:rPr lang="en-US" altLang="zh-CN" sz="2000" dirty="0">
                <a:solidFill>
                  <a:srgbClr val="FF9900"/>
                </a:solidFill>
                <a:cs typeface="Segoe UI Black" panose="020B0A02040204020203" pitchFamily="34" charset="0"/>
                <a:sym typeface="Arial" panose="020B0604020202020204" pitchFamily="34" charset="0"/>
              </a:rPr>
              <a:t>[</a:t>
            </a:r>
            <a:r>
              <a:rPr lang="zh-CN" altLang="en-US" sz="2000" dirty="0">
                <a:solidFill>
                  <a:srgbClr val="FF9900"/>
                </a:solidFill>
                <a:cs typeface="Segoe UI Black" panose="020B0A02040204020203" pitchFamily="34" charset="0"/>
                <a:sym typeface="Arial" panose="020B0604020202020204" pitchFamily="34" charset="0"/>
              </a:rPr>
              <a:t>可选</a:t>
            </a:r>
            <a:r>
              <a:rPr lang="en-US" altLang="zh-CN" sz="2000" dirty="0">
                <a:solidFill>
                  <a:srgbClr val="FF9900"/>
                </a:solidFill>
                <a:cs typeface="Segoe UI Black" panose="020B0A02040204020203" pitchFamily="34" charset="0"/>
                <a:sym typeface="Arial" panose="020B0604020202020204" pitchFamily="34" charset="0"/>
              </a:rPr>
              <a:t>]</a:t>
            </a:r>
            <a:endParaRPr lang="zh-CN" altLang="en-US" sz="2000"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sz="2000" dirty="0">
                <a:solidFill>
                  <a:prstClr val="black"/>
                </a:solidFill>
                <a:cs typeface="Segoe UI Black" panose="020B0A02040204020203" pitchFamily="34" charset="0"/>
                <a:sym typeface="Arial" panose="020B0604020202020204" pitchFamily="34" charset="0"/>
              </a:rPr>
              <a:t>AC  (Accumulate Count)------</a:t>
            </a:r>
            <a:r>
              <a:rPr lang="zh-CN" altLang="en-US" sz="2000" dirty="0">
                <a:solidFill>
                  <a:prstClr val="black"/>
                </a:solidFill>
                <a:cs typeface="Segoe UI Black" panose="020B0A02040204020203" pitchFamily="34" charset="0"/>
                <a:sym typeface="Arial" panose="020B0604020202020204" pitchFamily="34" charset="0"/>
              </a:rPr>
              <a:t>累加寄存器                      </a:t>
            </a:r>
            <a:r>
              <a:rPr lang="en-US" altLang="zh-CN" sz="2000" dirty="0">
                <a:solidFill>
                  <a:srgbClr val="FF9900"/>
                </a:solidFill>
                <a:cs typeface="Segoe UI Black" panose="020B0A02040204020203" pitchFamily="34" charset="0"/>
                <a:sym typeface="Arial" panose="020B0604020202020204" pitchFamily="34" charset="0"/>
              </a:rPr>
              <a:t>[</a:t>
            </a:r>
            <a:r>
              <a:rPr lang="zh-CN" altLang="en-US" sz="2000" dirty="0">
                <a:solidFill>
                  <a:srgbClr val="FF9900"/>
                </a:solidFill>
                <a:cs typeface="Segoe UI Black" panose="020B0A02040204020203" pitchFamily="34" charset="0"/>
                <a:sym typeface="Arial" panose="020B0604020202020204" pitchFamily="34" charset="0"/>
              </a:rPr>
              <a:t>可选</a:t>
            </a:r>
            <a:r>
              <a:rPr lang="en-US" altLang="zh-CN" sz="2000" dirty="0">
                <a:solidFill>
                  <a:srgbClr val="FF9900"/>
                </a:solidFill>
                <a:cs typeface="Segoe UI Black" panose="020B0A02040204020203" pitchFamily="34" charset="0"/>
                <a:sym typeface="Arial" panose="020B0604020202020204" pitchFamily="34" charset="0"/>
              </a:rPr>
              <a:t>]</a:t>
            </a:r>
            <a:endParaRPr lang="zh-CN" altLang="en-US" sz="2000"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sz="2000" dirty="0">
                <a:solidFill>
                  <a:prstClr val="black"/>
                </a:solidFill>
                <a:cs typeface="Segoe UI Black" panose="020B0A02040204020203" pitchFamily="34" charset="0"/>
                <a:sym typeface="Arial" panose="020B0604020202020204" pitchFamily="34" charset="0"/>
              </a:rPr>
              <a:t>PSW (Program Status Word)------</a:t>
            </a:r>
            <a:r>
              <a:rPr lang="zh-CN" altLang="en-US" sz="2000" dirty="0">
                <a:solidFill>
                  <a:prstClr val="black"/>
                </a:solidFill>
                <a:cs typeface="Segoe UI Black" panose="020B0A02040204020203" pitchFamily="34" charset="0"/>
                <a:sym typeface="Arial" panose="020B0604020202020204" pitchFamily="34" charset="0"/>
              </a:rPr>
              <a:t>程序状态字               </a:t>
            </a:r>
            <a:r>
              <a:rPr lang="en-US" altLang="zh-CN" sz="2000" dirty="0">
                <a:solidFill>
                  <a:srgbClr val="FF9900"/>
                </a:solidFill>
                <a:cs typeface="Segoe UI Black" panose="020B0A02040204020203" pitchFamily="34" charset="0"/>
                <a:sym typeface="Arial" panose="020B0604020202020204" pitchFamily="34" charset="0"/>
              </a:rPr>
              <a:t>[</a:t>
            </a:r>
            <a:r>
              <a:rPr lang="zh-CN" altLang="en-US" sz="2000" dirty="0">
                <a:solidFill>
                  <a:srgbClr val="FF9900"/>
                </a:solidFill>
                <a:cs typeface="Segoe UI Black" panose="020B0A02040204020203" pitchFamily="34" charset="0"/>
                <a:sym typeface="Arial" panose="020B0604020202020204" pitchFamily="34" charset="0"/>
              </a:rPr>
              <a:t>可选</a:t>
            </a:r>
            <a:r>
              <a:rPr lang="en-US" altLang="zh-CN" sz="2000" dirty="0">
                <a:solidFill>
                  <a:srgbClr val="FF9900"/>
                </a:solidFill>
                <a:cs typeface="Segoe UI Black" panose="020B0A02040204020203" pitchFamily="34" charset="0"/>
                <a:sym typeface="Arial" panose="020B0604020202020204" pitchFamily="34" charset="0"/>
              </a:rPr>
              <a:t>]</a:t>
            </a:r>
          </a:p>
        </p:txBody>
      </p:sp>
      <p:sp>
        <p:nvSpPr>
          <p:cNvPr id="3" name="矩形 2">
            <a:extLst>
              <a:ext uri="{FF2B5EF4-FFF2-40B4-BE49-F238E27FC236}">
                <a16:creationId xmlns:a16="http://schemas.microsoft.com/office/drawing/2014/main" id="{522A2D9F-A626-4D49-A5C3-1AA9CF26C8F7}"/>
              </a:ext>
            </a:extLst>
          </p:cNvPr>
          <p:cNvSpPr/>
          <p:nvPr/>
        </p:nvSpPr>
        <p:spPr>
          <a:xfrm>
            <a:off x="471169" y="4961376"/>
            <a:ext cx="7200800" cy="1255728"/>
          </a:xfrm>
          <a:prstGeom prst="rect">
            <a:avLst/>
          </a:prstGeom>
        </p:spPr>
        <p:txBody>
          <a:bodyPr vert="horz" lIns="91440" tIns="45720" rIns="91440" bIns="45720" rtlCol="0">
            <a:normAutofit/>
          </a:bodyPr>
          <a:lstStyle/>
          <a:p>
            <a:pPr defTabSz="866943">
              <a:lnSpc>
                <a:spcPct val="140000"/>
              </a:lnSpc>
              <a:spcBef>
                <a:spcPts val="569"/>
              </a:spcBef>
              <a:spcAft>
                <a:spcPts val="569"/>
              </a:spcAft>
              <a:buClr>
                <a:schemeClr val="tx1"/>
              </a:buClr>
            </a:pPr>
            <a:r>
              <a:rPr lang="zh-CN" altLang="en-US" sz="2800" dirty="0">
                <a:solidFill>
                  <a:srgbClr val="FF0000"/>
                </a:solidFill>
                <a:latin typeface="+mn-ea"/>
                <a:ea typeface="+mn-ea"/>
              </a:rPr>
              <a:t>☆</a:t>
            </a:r>
            <a:r>
              <a:rPr lang="zh-CN" altLang="en-US" sz="2800" dirty="0">
                <a:solidFill>
                  <a:prstClr val="black"/>
                </a:solidFill>
                <a:latin typeface="+mn-ea"/>
                <a:ea typeface="+mn-ea"/>
              </a:rPr>
              <a:t>中断系统</a:t>
            </a:r>
          </a:p>
          <a:p>
            <a:pPr marL="325103" indent="-325103" defTabSz="866943">
              <a:lnSpc>
                <a:spcPct val="140000"/>
              </a:lnSpc>
              <a:spcBef>
                <a:spcPts val="569"/>
              </a:spcBef>
              <a:spcAft>
                <a:spcPts val="569"/>
              </a:spcAft>
              <a:buClr>
                <a:schemeClr val="tx1"/>
              </a:buClr>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中断系统是</a:t>
            </a:r>
            <a:r>
              <a:rPr lang="en-US" altLang="zh-CN" sz="2000" dirty="0">
                <a:solidFill>
                  <a:prstClr val="black"/>
                </a:solidFill>
                <a:latin typeface="微软雅黑" panose="020B0503020204020204" pitchFamily="34" charset="-122"/>
                <a:ea typeface="微软雅黑" panose="020B0503020204020204" pitchFamily="34" charset="-122"/>
              </a:rPr>
              <a:t>CPU</a:t>
            </a:r>
            <a:r>
              <a:rPr lang="zh-CN" altLang="en-US" sz="2000" dirty="0">
                <a:solidFill>
                  <a:srgbClr val="FF0000"/>
                </a:solidFill>
                <a:latin typeface="微软雅黑" panose="020B0503020204020204" pitchFamily="34" charset="-122"/>
                <a:ea typeface="微软雅黑" panose="020B0503020204020204" pitchFamily="34" charset="-122"/>
              </a:rPr>
              <a:t>执行中断</a:t>
            </a:r>
            <a:r>
              <a:rPr lang="zh-CN" altLang="en-US" sz="2000" dirty="0">
                <a:solidFill>
                  <a:prstClr val="black"/>
                </a:solidFill>
                <a:latin typeface="微软雅黑" panose="020B0503020204020204" pitchFamily="34" charset="-122"/>
                <a:ea typeface="微软雅黑" panose="020B0503020204020204" pitchFamily="34" charset="-122"/>
              </a:rPr>
              <a:t>功能必备的硬件</a:t>
            </a:r>
          </a:p>
        </p:txBody>
      </p:sp>
    </p:spTree>
    <p:extLst>
      <p:ext uri="{BB962C8B-B14F-4D97-AF65-F5344CB8AC3E}">
        <p14:creationId xmlns:p14="http://schemas.microsoft.com/office/powerpoint/2010/main" val="217985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build="p"/>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44631" y="113058"/>
            <a:ext cx="9654865" cy="731837"/>
          </a:xfrm>
        </p:spPr>
        <p:txBody>
          <a:bodyPr/>
          <a:lstStyle/>
          <a:p>
            <a:pPr eaLnBrk="1" hangingPunct="1"/>
            <a:r>
              <a:rPr lang="zh-CN" altLang="en-US" b="1" dirty="0"/>
              <a:t>（</a:t>
            </a:r>
            <a:r>
              <a:rPr lang="en-US" altLang="zh-CN" b="1" dirty="0"/>
              <a:t>2</a:t>
            </a:r>
            <a:r>
              <a:rPr lang="zh-CN" altLang="en-US" b="1" dirty="0"/>
              <a:t>）</a:t>
            </a:r>
            <a:r>
              <a:rPr lang="en-US" altLang="zh-CN" b="1" dirty="0" err="1"/>
              <a:t>subu</a:t>
            </a:r>
            <a:r>
              <a:rPr lang="zh-CN" altLang="en-US" b="1" dirty="0"/>
              <a:t>运算指令（</a:t>
            </a:r>
            <a:r>
              <a:rPr lang="en-US" altLang="zh-CN" b="1" dirty="0"/>
              <a:t>R</a:t>
            </a:r>
            <a:r>
              <a:rPr lang="zh-CN" altLang="en-US" b="1" dirty="0"/>
              <a:t>型）</a:t>
            </a:r>
          </a:p>
        </p:txBody>
      </p:sp>
      <p:sp>
        <p:nvSpPr>
          <p:cNvPr id="6" name="内容占位符 5">
            <a:extLst>
              <a:ext uri="{FF2B5EF4-FFF2-40B4-BE49-F238E27FC236}">
                <a16:creationId xmlns:a16="http://schemas.microsoft.com/office/drawing/2014/main" id="{37C585D4-660F-4C9F-AEE0-7638CC2C8DED}"/>
              </a:ext>
            </a:extLst>
          </p:cNvPr>
          <p:cNvSpPr>
            <a:spLocks noGrp="1"/>
          </p:cNvSpPr>
          <p:nvPr>
            <p:ph idx="1"/>
          </p:nvPr>
        </p:nvSpPr>
        <p:spPr>
          <a:xfrm>
            <a:off x="263464" y="2707804"/>
            <a:ext cx="8712968" cy="1101840"/>
          </a:xfrm>
        </p:spPr>
        <p:txBody>
          <a:bodyPr/>
          <a:lstStyle/>
          <a:p>
            <a:pPr eaLnBrk="1" fontAlgn="t" hangingPunct="1"/>
            <a:r>
              <a:rPr lang="en-US" altLang="zh-CN" b="1" dirty="0" err="1"/>
              <a:t>subu</a:t>
            </a:r>
            <a:r>
              <a:rPr lang="en-US" altLang="zh-CN" b="1" dirty="0"/>
              <a:t> </a:t>
            </a:r>
            <a:r>
              <a:rPr lang="en-US" altLang="zh-CN" b="1" dirty="0" err="1"/>
              <a:t>rd,rs,rt</a:t>
            </a:r>
            <a:endParaRPr lang="zh-CN" altLang="zh-CN" dirty="0"/>
          </a:p>
          <a:p>
            <a:pPr lvl="1" eaLnBrk="1" fontAlgn="ctr" hangingPunct="1"/>
            <a:r>
              <a:rPr lang="pt-BR" altLang="zh-CN" b="1" dirty="0"/>
              <a:t>R[rd] ← R[rs] - R[rt]</a:t>
            </a:r>
          </a:p>
          <a:p>
            <a:pPr marL="457200" lvl="1" indent="0" eaLnBrk="1" fontAlgn="ctr" hangingPunct="1">
              <a:buNone/>
            </a:pPr>
            <a:endParaRPr lang="pt-BR" altLang="zh-CN" b="1" dirty="0"/>
          </a:p>
          <a:p>
            <a:pPr marL="0" indent="0">
              <a:buNone/>
            </a:pPr>
            <a:endParaRPr lang="zh-CN" altLang="en-US" dirty="0"/>
          </a:p>
        </p:txBody>
      </p:sp>
      <p:sp>
        <p:nvSpPr>
          <p:cNvPr id="8" name="矩形 7">
            <a:extLst>
              <a:ext uri="{FF2B5EF4-FFF2-40B4-BE49-F238E27FC236}">
                <a16:creationId xmlns:a16="http://schemas.microsoft.com/office/drawing/2014/main" id="{CD3EAD4E-37F1-4B4D-BB1C-DC150D808585}"/>
              </a:ext>
            </a:extLst>
          </p:cNvPr>
          <p:cNvSpPr/>
          <p:nvPr/>
        </p:nvSpPr>
        <p:spPr>
          <a:xfrm>
            <a:off x="239735" y="4863605"/>
            <a:ext cx="4572000" cy="523220"/>
          </a:xfrm>
          <a:prstGeom prst="rect">
            <a:avLst/>
          </a:prstGeom>
        </p:spPr>
        <p:txBody>
          <a:bodyPr>
            <a:spAutoFit/>
          </a:bodyPr>
          <a:lstStyle/>
          <a:p>
            <a:pPr marL="742950" lvl="1" indent="-285750" fontAlgn="ctr">
              <a:spcBef>
                <a:spcPct val="20000"/>
              </a:spcBef>
              <a:buFont typeface="Wingdings" panose="05000000000000000000" pitchFamily="2" charset="2"/>
              <a:buChar char="Ø"/>
            </a:pPr>
            <a:r>
              <a:rPr lang="en-US" altLang="zh-CN" sz="2800" kern="0" dirty="0" err="1">
                <a:solidFill>
                  <a:srgbClr val="000000"/>
                </a:solidFill>
                <a:latin typeface="Arial"/>
                <a:ea typeface="宋体"/>
              </a:rPr>
              <a:t>subu</a:t>
            </a:r>
            <a:r>
              <a:rPr lang="en-US" altLang="zh-CN" sz="2800" kern="0" dirty="0">
                <a:solidFill>
                  <a:srgbClr val="000000"/>
                </a:solidFill>
                <a:latin typeface="Arial"/>
                <a:ea typeface="宋体"/>
              </a:rPr>
              <a:t> $1,$2,$3</a:t>
            </a:r>
            <a:endParaRPr lang="zh-CN" altLang="zh-CN" sz="2800" kern="0" dirty="0">
              <a:solidFill>
                <a:srgbClr val="000000"/>
              </a:solidFill>
              <a:latin typeface="Arial"/>
              <a:ea typeface="宋体"/>
            </a:endParaRPr>
          </a:p>
        </p:txBody>
      </p:sp>
      <p:grpSp>
        <p:nvGrpSpPr>
          <p:cNvPr id="11" name="组合 10">
            <a:extLst>
              <a:ext uri="{FF2B5EF4-FFF2-40B4-BE49-F238E27FC236}">
                <a16:creationId xmlns:a16="http://schemas.microsoft.com/office/drawing/2014/main" id="{B6DAB901-9C20-4C73-A1B3-D6C869DF402C}"/>
              </a:ext>
            </a:extLst>
          </p:cNvPr>
          <p:cNvGrpSpPr/>
          <p:nvPr/>
        </p:nvGrpSpPr>
        <p:grpSpPr>
          <a:xfrm>
            <a:off x="1171913" y="1467813"/>
            <a:ext cx="7776864" cy="574718"/>
            <a:chOff x="3346575" y="1698625"/>
            <a:chExt cx="6664200" cy="798514"/>
          </a:xfrm>
        </p:grpSpPr>
        <p:sp>
          <p:nvSpPr>
            <p:cNvPr id="12" name="矩形 7">
              <a:extLst>
                <a:ext uri="{FF2B5EF4-FFF2-40B4-BE49-F238E27FC236}">
                  <a16:creationId xmlns:a16="http://schemas.microsoft.com/office/drawing/2014/main" id="{F3D14809-F2C6-4213-A972-AEDC30C9D684}"/>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13" name="矩形 24">
              <a:extLst>
                <a:ext uri="{FF2B5EF4-FFF2-40B4-BE49-F238E27FC236}">
                  <a16:creationId xmlns:a16="http://schemas.microsoft.com/office/drawing/2014/main" id="{60AAE99E-59B7-4512-B842-C3923FC3A2CF}"/>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14" name="矩形 25">
              <a:extLst>
                <a:ext uri="{FF2B5EF4-FFF2-40B4-BE49-F238E27FC236}">
                  <a16:creationId xmlns:a16="http://schemas.microsoft.com/office/drawing/2014/main" id="{517F698E-5FF2-4D1F-A9F0-7A09CCE3CDF2}"/>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15" name="矩形 26">
              <a:extLst>
                <a:ext uri="{FF2B5EF4-FFF2-40B4-BE49-F238E27FC236}">
                  <a16:creationId xmlns:a16="http://schemas.microsoft.com/office/drawing/2014/main" id="{B3023401-7B00-459C-8EB9-90B73F7FFDA0}"/>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err="1">
                  <a:solidFill>
                    <a:sysClr val="window" lastClr="FFFFFF"/>
                  </a:solidFill>
                  <a:latin typeface="Calibri"/>
                  <a:ea typeface="宋体"/>
                </a:rPr>
                <a:t>shamt</a:t>
              </a:r>
              <a:endParaRPr lang="zh-CN" altLang="en-US" sz="1600" b="1" kern="0" baseline="-25000" dirty="0">
                <a:solidFill>
                  <a:sysClr val="window" lastClr="FFFFFF"/>
                </a:solidFill>
                <a:latin typeface="Calibri"/>
                <a:ea typeface="宋体"/>
              </a:endParaRPr>
            </a:p>
          </p:txBody>
        </p:sp>
        <p:sp>
          <p:nvSpPr>
            <p:cNvPr id="16" name="矩形 27">
              <a:extLst>
                <a:ext uri="{FF2B5EF4-FFF2-40B4-BE49-F238E27FC236}">
                  <a16:creationId xmlns:a16="http://schemas.microsoft.com/office/drawing/2014/main" id="{9E101E48-CE27-412E-A512-14C12684A49A}"/>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17" name="TextBox 17">
              <a:extLst>
                <a:ext uri="{FF2B5EF4-FFF2-40B4-BE49-F238E27FC236}">
                  <a16:creationId xmlns:a16="http://schemas.microsoft.com/office/drawing/2014/main" id="{D8A09022-21AD-4D08-BD4D-F257AFF7FC36}"/>
                </a:ext>
              </a:extLst>
            </p:cNvPr>
            <p:cNvSpPr txBox="1"/>
            <p:nvPr/>
          </p:nvSpPr>
          <p:spPr>
            <a:xfrm>
              <a:off x="3482615"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sp>
          <p:nvSpPr>
            <p:cNvPr id="18" name="矩形 26">
              <a:extLst>
                <a:ext uri="{FF2B5EF4-FFF2-40B4-BE49-F238E27FC236}">
                  <a16:creationId xmlns:a16="http://schemas.microsoft.com/office/drawing/2014/main" id="{696AD393-DE09-45CB-AFA4-ACC5659C2FEA}"/>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a:solidFill>
                    <a:sysClr val="window" lastClr="FFFFFF"/>
                  </a:solidFill>
                  <a:latin typeface="Calibri"/>
                  <a:ea typeface="宋体"/>
                </a:rPr>
                <a:t>funct</a:t>
              </a:r>
              <a:endParaRPr lang="zh-CN" altLang="en-US" sz="1600" b="1" kern="0" dirty="0">
                <a:solidFill>
                  <a:sysClr val="window" lastClr="FFFFFF"/>
                </a:solidFill>
                <a:latin typeface="Calibri"/>
                <a:ea typeface="宋体"/>
              </a:endParaRPr>
            </a:p>
          </p:txBody>
        </p:sp>
        <p:sp>
          <p:nvSpPr>
            <p:cNvPr id="19" name="TextBox 22">
              <a:extLst>
                <a:ext uri="{FF2B5EF4-FFF2-40B4-BE49-F238E27FC236}">
                  <a16:creationId xmlns:a16="http://schemas.microsoft.com/office/drawing/2014/main" id="{399D9979-9A00-442C-B8F1-566FF9D34C3F}"/>
                </a:ext>
              </a:extLst>
            </p:cNvPr>
            <p:cNvSpPr txBox="1"/>
            <p:nvPr/>
          </p:nvSpPr>
          <p:spPr>
            <a:xfrm>
              <a:off x="4598527"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20" name="TextBox 23">
              <a:extLst>
                <a:ext uri="{FF2B5EF4-FFF2-40B4-BE49-F238E27FC236}">
                  <a16:creationId xmlns:a16="http://schemas.microsoft.com/office/drawing/2014/main" id="{A8418613-5B0D-4A62-8B1E-AC6043D1B405}"/>
                </a:ext>
              </a:extLst>
            </p:cNvPr>
            <p:cNvSpPr txBox="1"/>
            <p:nvPr/>
          </p:nvSpPr>
          <p:spPr>
            <a:xfrm>
              <a:off x="5598616"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21" name="TextBox 24">
              <a:extLst>
                <a:ext uri="{FF2B5EF4-FFF2-40B4-BE49-F238E27FC236}">
                  <a16:creationId xmlns:a16="http://schemas.microsoft.com/office/drawing/2014/main" id="{7ECA58C6-E097-4818-8F2B-F708261E1840}"/>
                </a:ext>
              </a:extLst>
            </p:cNvPr>
            <p:cNvSpPr txBox="1"/>
            <p:nvPr/>
          </p:nvSpPr>
          <p:spPr>
            <a:xfrm>
              <a:off x="6683273"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22" name="TextBox 25">
              <a:extLst>
                <a:ext uri="{FF2B5EF4-FFF2-40B4-BE49-F238E27FC236}">
                  <a16:creationId xmlns:a16="http://schemas.microsoft.com/office/drawing/2014/main" id="{AC502059-C894-48E0-BC99-ADCE8D493D65}"/>
                </a:ext>
              </a:extLst>
            </p:cNvPr>
            <p:cNvSpPr txBox="1"/>
            <p:nvPr/>
          </p:nvSpPr>
          <p:spPr>
            <a:xfrm>
              <a:off x="7766088"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23" name="TextBox 26">
              <a:extLst>
                <a:ext uri="{FF2B5EF4-FFF2-40B4-BE49-F238E27FC236}">
                  <a16:creationId xmlns:a16="http://schemas.microsoft.com/office/drawing/2014/main" id="{7B032503-B7AB-4477-96D7-15317434A43A}"/>
                </a:ext>
              </a:extLst>
            </p:cNvPr>
            <p:cNvSpPr txBox="1"/>
            <p:nvPr/>
          </p:nvSpPr>
          <p:spPr>
            <a:xfrm>
              <a:off x="8933472"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grpSp>
      <p:sp>
        <p:nvSpPr>
          <p:cNvPr id="10" name="矩形 9">
            <a:extLst>
              <a:ext uri="{FF2B5EF4-FFF2-40B4-BE49-F238E27FC236}">
                <a16:creationId xmlns:a16="http://schemas.microsoft.com/office/drawing/2014/main" id="{9BCD9DBE-AFC9-4DA0-A236-56D0263CF401}"/>
              </a:ext>
            </a:extLst>
          </p:cNvPr>
          <p:cNvSpPr/>
          <p:nvPr/>
        </p:nvSpPr>
        <p:spPr>
          <a:xfrm>
            <a:off x="209617" y="1471175"/>
            <a:ext cx="981359" cy="646331"/>
          </a:xfrm>
          <a:prstGeom prst="rect">
            <a:avLst/>
          </a:prstGeom>
        </p:spPr>
        <p:txBody>
          <a:bodyPr wrap="none">
            <a:spAutoFit/>
          </a:bodyPr>
          <a:lstStyle/>
          <a:p>
            <a:r>
              <a:rPr lang="en-US" altLang="zh-CN" sz="3600" b="1" kern="0" dirty="0">
                <a:solidFill>
                  <a:srgbClr val="FF0000"/>
                </a:solidFill>
                <a:latin typeface="Arial"/>
                <a:ea typeface="宋体"/>
                <a:cs typeface="+mj-cs"/>
              </a:rPr>
              <a:t>R</a:t>
            </a:r>
            <a:r>
              <a:rPr lang="zh-CN" altLang="en-US" sz="3600" b="1" kern="0" dirty="0">
                <a:solidFill>
                  <a:srgbClr val="FF0000"/>
                </a:solidFill>
                <a:latin typeface="Arial"/>
                <a:ea typeface="宋体"/>
                <a:cs typeface="+mj-cs"/>
              </a:rPr>
              <a:t>型</a:t>
            </a:r>
            <a:endParaRPr lang="zh-CN" altLang="en-US" dirty="0"/>
          </a:p>
        </p:txBody>
      </p:sp>
      <p:grpSp>
        <p:nvGrpSpPr>
          <p:cNvPr id="25" name="组合 24">
            <a:extLst>
              <a:ext uri="{FF2B5EF4-FFF2-40B4-BE49-F238E27FC236}">
                <a16:creationId xmlns:a16="http://schemas.microsoft.com/office/drawing/2014/main" id="{FFE0BDD3-D79D-45F8-B7F9-B5121787BD18}"/>
              </a:ext>
            </a:extLst>
          </p:cNvPr>
          <p:cNvGrpSpPr/>
          <p:nvPr/>
        </p:nvGrpSpPr>
        <p:grpSpPr>
          <a:xfrm>
            <a:off x="1174271" y="3915970"/>
            <a:ext cx="7776864" cy="574718"/>
            <a:chOff x="3346575" y="1698625"/>
            <a:chExt cx="6664200" cy="798514"/>
          </a:xfrm>
        </p:grpSpPr>
        <p:sp>
          <p:nvSpPr>
            <p:cNvPr id="26" name="矩形 7">
              <a:extLst>
                <a:ext uri="{FF2B5EF4-FFF2-40B4-BE49-F238E27FC236}">
                  <a16:creationId xmlns:a16="http://schemas.microsoft.com/office/drawing/2014/main" id="{82C2DF1D-5D1D-46D7-BF2A-915E875DE87D}"/>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27" name="矩形 24">
              <a:extLst>
                <a:ext uri="{FF2B5EF4-FFF2-40B4-BE49-F238E27FC236}">
                  <a16:creationId xmlns:a16="http://schemas.microsoft.com/office/drawing/2014/main" id="{40C4721A-173D-456B-9C14-386E3A381C9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28" name="矩形 25">
              <a:extLst>
                <a:ext uri="{FF2B5EF4-FFF2-40B4-BE49-F238E27FC236}">
                  <a16:creationId xmlns:a16="http://schemas.microsoft.com/office/drawing/2014/main" id="{6E85D158-27AE-403F-ADD8-45E06194F8A6}"/>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29" name="矩形 26">
              <a:extLst>
                <a:ext uri="{FF2B5EF4-FFF2-40B4-BE49-F238E27FC236}">
                  <a16:creationId xmlns:a16="http://schemas.microsoft.com/office/drawing/2014/main" id="{87354455-8316-4C99-BC54-A9B5516B6CC8}"/>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err="1">
                  <a:solidFill>
                    <a:sysClr val="window" lastClr="FFFFFF"/>
                  </a:solidFill>
                  <a:latin typeface="Calibri"/>
                  <a:ea typeface="宋体"/>
                </a:rPr>
                <a:t>shamt</a:t>
              </a:r>
              <a:endParaRPr lang="zh-CN" altLang="en-US" sz="1600" b="1" kern="0" baseline="-25000" dirty="0">
                <a:solidFill>
                  <a:sysClr val="window" lastClr="FFFFFF"/>
                </a:solidFill>
                <a:latin typeface="Calibri"/>
                <a:ea typeface="宋体"/>
              </a:endParaRPr>
            </a:p>
          </p:txBody>
        </p:sp>
        <p:sp>
          <p:nvSpPr>
            <p:cNvPr id="30" name="矩形 27">
              <a:extLst>
                <a:ext uri="{FF2B5EF4-FFF2-40B4-BE49-F238E27FC236}">
                  <a16:creationId xmlns:a16="http://schemas.microsoft.com/office/drawing/2014/main" id="{11B66591-B9D1-4620-B5C9-50961ED9AF8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 name="TextBox 17">
              <a:extLst>
                <a:ext uri="{FF2B5EF4-FFF2-40B4-BE49-F238E27FC236}">
                  <a16:creationId xmlns:a16="http://schemas.microsoft.com/office/drawing/2014/main" id="{2CD3F075-28E0-4814-B810-ED89FBA79967}"/>
                </a:ext>
              </a:extLst>
            </p:cNvPr>
            <p:cNvSpPr txBox="1"/>
            <p:nvPr/>
          </p:nvSpPr>
          <p:spPr>
            <a:xfrm>
              <a:off x="3482615"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sp>
          <p:nvSpPr>
            <p:cNvPr id="32" name="矩形 26">
              <a:extLst>
                <a:ext uri="{FF2B5EF4-FFF2-40B4-BE49-F238E27FC236}">
                  <a16:creationId xmlns:a16="http://schemas.microsoft.com/office/drawing/2014/main" id="{484A581C-57DF-48AF-BDE7-061B629C3BF6}"/>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a:solidFill>
                    <a:schemeClr val="bg1"/>
                  </a:solidFill>
                  <a:latin typeface="Calibri"/>
                  <a:ea typeface="宋体"/>
                </a:rPr>
                <a:t>21H</a:t>
              </a:r>
              <a:endParaRPr lang="zh-CN" altLang="en-US" sz="1600" b="1" kern="0" dirty="0">
                <a:solidFill>
                  <a:schemeClr val="bg1"/>
                </a:solidFill>
                <a:latin typeface="Calibri"/>
                <a:ea typeface="宋体"/>
              </a:endParaRPr>
            </a:p>
          </p:txBody>
        </p:sp>
        <p:sp>
          <p:nvSpPr>
            <p:cNvPr id="33" name="TextBox 22">
              <a:extLst>
                <a:ext uri="{FF2B5EF4-FFF2-40B4-BE49-F238E27FC236}">
                  <a16:creationId xmlns:a16="http://schemas.microsoft.com/office/drawing/2014/main" id="{42240C1C-DC35-4A32-8028-1291561B98B3}"/>
                </a:ext>
              </a:extLst>
            </p:cNvPr>
            <p:cNvSpPr txBox="1"/>
            <p:nvPr/>
          </p:nvSpPr>
          <p:spPr>
            <a:xfrm>
              <a:off x="4598527"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34" name="TextBox 23">
              <a:extLst>
                <a:ext uri="{FF2B5EF4-FFF2-40B4-BE49-F238E27FC236}">
                  <a16:creationId xmlns:a16="http://schemas.microsoft.com/office/drawing/2014/main" id="{8659C2DB-C9ED-4D67-98B8-289A35F06357}"/>
                </a:ext>
              </a:extLst>
            </p:cNvPr>
            <p:cNvSpPr txBox="1"/>
            <p:nvPr/>
          </p:nvSpPr>
          <p:spPr>
            <a:xfrm>
              <a:off x="5598616"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35" name="TextBox 24">
              <a:extLst>
                <a:ext uri="{FF2B5EF4-FFF2-40B4-BE49-F238E27FC236}">
                  <a16:creationId xmlns:a16="http://schemas.microsoft.com/office/drawing/2014/main" id="{4DF8B44C-3324-4F72-B0D8-6D97EE497C99}"/>
                </a:ext>
              </a:extLst>
            </p:cNvPr>
            <p:cNvSpPr txBox="1"/>
            <p:nvPr/>
          </p:nvSpPr>
          <p:spPr>
            <a:xfrm>
              <a:off x="6683273"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36" name="TextBox 25">
              <a:extLst>
                <a:ext uri="{FF2B5EF4-FFF2-40B4-BE49-F238E27FC236}">
                  <a16:creationId xmlns:a16="http://schemas.microsoft.com/office/drawing/2014/main" id="{6204C48D-1F96-48C4-AC4B-B23CEEC89637}"/>
                </a:ext>
              </a:extLst>
            </p:cNvPr>
            <p:cNvSpPr txBox="1"/>
            <p:nvPr/>
          </p:nvSpPr>
          <p:spPr>
            <a:xfrm>
              <a:off x="7766088"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37" name="TextBox 26">
              <a:extLst>
                <a:ext uri="{FF2B5EF4-FFF2-40B4-BE49-F238E27FC236}">
                  <a16:creationId xmlns:a16="http://schemas.microsoft.com/office/drawing/2014/main" id="{C8AD4FAD-DD02-4BB4-8F5F-9201471C0DD1}"/>
                </a:ext>
              </a:extLst>
            </p:cNvPr>
            <p:cNvSpPr txBox="1"/>
            <p:nvPr/>
          </p:nvSpPr>
          <p:spPr>
            <a:xfrm>
              <a:off x="8933472"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grpSp>
      <p:grpSp>
        <p:nvGrpSpPr>
          <p:cNvPr id="38" name="组合 37">
            <a:extLst>
              <a:ext uri="{FF2B5EF4-FFF2-40B4-BE49-F238E27FC236}">
                <a16:creationId xmlns:a16="http://schemas.microsoft.com/office/drawing/2014/main" id="{C8161732-9DAE-4477-A307-2BEA810BF72F}"/>
              </a:ext>
            </a:extLst>
          </p:cNvPr>
          <p:cNvGrpSpPr/>
          <p:nvPr/>
        </p:nvGrpSpPr>
        <p:grpSpPr>
          <a:xfrm>
            <a:off x="1124826" y="5740514"/>
            <a:ext cx="7776864" cy="574718"/>
            <a:chOff x="3346575" y="1698625"/>
            <a:chExt cx="6664200" cy="798514"/>
          </a:xfrm>
        </p:grpSpPr>
        <p:sp>
          <p:nvSpPr>
            <p:cNvPr id="39" name="矩形 7">
              <a:extLst>
                <a:ext uri="{FF2B5EF4-FFF2-40B4-BE49-F238E27FC236}">
                  <a16:creationId xmlns:a16="http://schemas.microsoft.com/office/drawing/2014/main" id="{8D28A3D7-0C44-49C1-87D1-C7093DE3431B}"/>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40" name="矩形 24">
              <a:extLst>
                <a:ext uri="{FF2B5EF4-FFF2-40B4-BE49-F238E27FC236}">
                  <a16:creationId xmlns:a16="http://schemas.microsoft.com/office/drawing/2014/main" id="{B0703AE8-DFDB-4825-A441-63877E05D70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000" b="1" kern="0" baseline="-25000" dirty="0">
                  <a:solidFill>
                    <a:sysClr val="window" lastClr="FFFFFF"/>
                  </a:solidFill>
                  <a:latin typeface="微软雅黑" panose="020B0503020204020204" pitchFamily="34" charset="-122"/>
                  <a:ea typeface="微软雅黑" panose="020B0503020204020204" pitchFamily="34" charset="-122"/>
                </a:rPr>
                <a:t>00010</a:t>
              </a:r>
              <a:endParaRPr lang="zh-CN" altLang="en-US" sz="2000"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41" name="矩形 25">
              <a:extLst>
                <a:ext uri="{FF2B5EF4-FFF2-40B4-BE49-F238E27FC236}">
                  <a16:creationId xmlns:a16="http://schemas.microsoft.com/office/drawing/2014/main" id="{9F44C86A-82CD-47D3-9D02-D352C9959430}"/>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000" b="1" kern="0" baseline="-25000" dirty="0">
                  <a:solidFill>
                    <a:sysClr val="window" lastClr="FFFFFF"/>
                  </a:solidFill>
                  <a:latin typeface="微软雅黑" panose="020B0503020204020204" pitchFamily="34" charset="-122"/>
                  <a:ea typeface="微软雅黑" panose="020B0503020204020204" pitchFamily="34" charset="-122"/>
                </a:rPr>
                <a:t>00011</a:t>
              </a:r>
              <a:endParaRPr lang="zh-CN" altLang="en-US" sz="2000"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42" name="矩形 26">
              <a:extLst>
                <a:ext uri="{FF2B5EF4-FFF2-40B4-BE49-F238E27FC236}">
                  <a16:creationId xmlns:a16="http://schemas.microsoft.com/office/drawing/2014/main" id="{8E70A617-B7EA-4398-A343-985C45995DF2}"/>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b="1" kern="0" baseline="-25000" dirty="0">
                  <a:solidFill>
                    <a:sysClr val="window" lastClr="FFFFFF"/>
                  </a:solidFill>
                  <a:latin typeface="Calibri"/>
                  <a:ea typeface="宋体"/>
                </a:rPr>
                <a:t>00000</a:t>
              </a:r>
              <a:endParaRPr lang="zh-CN" altLang="en-US" sz="2400" b="1" kern="0" baseline="-25000" dirty="0">
                <a:solidFill>
                  <a:sysClr val="window" lastClr="FFFFFF"/>
                </a:solidFill>
                <a:latin typeface="Calibri"/>
                <a:ea typeface="宋体"/>
              </a:endParaRPr>
            </a:p>
          </p:txBody>
        </p:sp>
        <p:sp>
          <p:nvSpPr>
            <p:cNvPr id="43" name="矩形 27">
              <a:extLst>
                <a:ext uri="{FF2B5EF4-FFF2-40B4-BE49-F238E27FC236}">
                  <a16:creationId xmlns:a16="http://schemas.microsoft.com/office/drawing/2014/main" id="{46365FD0-45B5-4F83-A3DA-380D7C8AC70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b="1" kern="0" dirty="0">
                  <a:solidFill>
                    <a:srgbClr val="0000FF"/>
                  </a:solidFill>
                  <a:latin typeface="微软雅黑" panose="020B0503020204020204" pitchFamily="34" charset="-122"/>
                  <a:ea typeface="微软雅黑" panose="020B0503020204020204" pitchFamily="34" charset="-122"/>
                </a:rPr>
                <a:t>00001</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44" name="TextBox 17">
              <a:extLst>
                <a:ext uri="{FF2B5EF4-FFF2-40B4-BE49-F238E27FC236}">
                  <a16:creationId xmlns:a16="http://schemas.microsoft.com/office/drawing/2014/main" id="{CD9867F3-7F8A-43E3-90DE-71A03A32F236}"/>
                </a:ext>
              </a:extLst>
            </p:cNvPr>
            <p:cNvSpPr txBox="1"/>
            <p:nvPr/>
          </p:nvSpPr>
          <p:spPr>
            <a:xfrm>
              <a:off x="3482615"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sp>
          <p:nvSpPr>
            <p:cNvPr id="45" name="矩形 26">
              <a:extLst>
                <a:ext uri="{FF2B5EF4-FFF2-40B4-BE49-F238E27FC236}">
                  <a16:creationId xmlns:a16="http://schemas.microsoft.com/office/drawing/2014/main" id="{F96D627C-FD14-43FE-989F-548F643EA5AB}"/>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a:solidFill>
                    <a:srgbClr val="FF0000"/>
                  </a:solidFill>
                  <a:latin typeface="Calibri"/>
                  <a:ea typeface="宋体"/>
                </a:rPr>
                <a:t>23H</a:t>
              </a:r>
              <a:endParaRPr lang="zh-CN" altLang="en-US" sz="1600" b="1" kern="0" dirty="0">
                <a:solidFill>
                  <a:srgbClr val="FF0000"/>
                </a:solidFill>
                <a:latin typeface="Calibri"/>
                <a:ea typeface="宋体"/>
              </a:endParaRPr>
            </a:p>
          </p:txBody>
        </p:sp>
        <p:sp>
          <p:nvSpPr>
            <p:cNvPr id="46" name="TextBox 22">
              <a:extLst>
                <a:ext uri="{FF2B5EF4-FFF2-40B4-BE49-F238E27FC236}">
                  <a16:creationId xmlns:a16="http://schemas.microsoft.com/office/drawing/2014/main" id="{8D83F31D-673C-4F7D-94FE-7F0081F8F96F}"/>
                </a:ext>
              </a:extLst>
            </p:cNvPr>
            <p:cNvSpPr txBox="1"/>
            <p:nvPr/>
          </p:nvSpPr>
          <p:spPr>
            <a:xfrm>
              <a:off x="4598527"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47" name="TextBox 23">
              <a:extLst>
                <a:ext uri="{FF2B5EF4-FFF2-40B4-BE49-F238E27FC236}">
                  <a16:creationId xmlns:a16="http://schemas.microsoft.com/office/drawing/2014/main" id="{AC6A02DB-8E45-4B0B-97A1-A1BC3BB35C1C}"/>
                </a:ext>
              </a:extLst>
            </p:cNvPr>
            <p:cNvSpPr txBox="1"/>
            <p:nvPr/>
          </p:nvSpPr>
          <p:spPr>
            <a:xfrm>
              <a:off x="5598616"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48" name="TextBox 24">
              <a:extLst>
                <a:ext uri="{FF2B5EF4-FFF2-40B4-BE49-F238E27FC236}">
                  <a16:creationId xmlns:a16="http://schemas.microsoft.com/office/drawing/2014/main" id="{27BDB8AA-03EA-47AE-AAAA-1E50C000A70E}"/>
                </a:ext>
              </a:extLst>
            </p:cNvPr>
            <p:cNvSpPr txBox="1"/>
            <p:nvPr/>
          </p:nvSpPr>
          <p:spPr>
            <a:xfrm>
              <a:off x="6683273" y="1698625"/>
              <a:ext cx="1031343"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49" name="TextBox 25">
              <a:extLst>
                <a:ext uri="{FF2B5EF4-FFF2-40B4-BE49-F238E27FC236}">
                  <a16:creationId xmlns:a16="http://schemas.microsoft.com/office/drawing/2014/main" id="{7211E11C-4817-4272-ACC7-8DFE2132AEDB}"/>
                </a:ext>
              </a:extLst>
            </p:cNvPr>
            <p:cNvSpPr txBox="1"/>
            <p:nvPr/>
          </p:nvSpPr>
          <p:spPr>
            <a:xfrm>
              <a:off x="7766088"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5bits</a:t>
              </a:r>
              <a:endParaRPr lang="zh-CN" altLang="en-US" sz="1600" b="1" kern="0" dirty="0">
                <a:solidFill>
                  <a:srgbClr val="0070C0"/>
                </a:solidFill>
                <a:ea typeface="华文细黑" pitchFamily="2" charset="-122"/>
              </a:endParaRPr>
            </a:p>
          </p:txBody>
        </p:sp>
        <p:sp>
          <p:nvSpPr>
            <p:cNvPr id="50" name="TextBox 26">
              <a:extLst>
                <a:ext uri="{FF2B5EF4-FFF2-40B4-BE49-F238E27FC236}">
                  <a16:creationId xmlns:a16="http://schemas.microsoft.com/office/drawing/2014/main" id="{5D8881CC-84AA-4E4C-93D7-883D28A46C8C}"/>
                </a:ext>
              </a:extLst>
            </p:cNvPr>
            <p:cNvSpPr txBox="1"/>
            <p:nvPr/>
          </p:nvSpPr>
          <p:spPr>
            <a:xfrm>
              <a:off x="8933472" y="1698625"/>
              <a:ext cx="1033181" cy="470387"/>
            </a:xfrm>
            <a:prstGeom prst="rect">
              <a:avLst/>
            </a:prstGeom>
            <a:noFill/>
          </p:spPr>
          <p:txBody>
            <a:bodyPr>
              <a:spAutoFit/>
            </a:bodyPr>
            <a:lstStyle/>
            <a:p>
              <a:pPr algn="ctr" fontAlgn="auto">
                <a:spcBef>
                  <a:spcPts val="0"/>
                </a:spcBef>
                <a:spcAft>
                  <a:spcPts val="0"/>
                </a:spcAft>
                <a:defRPr/>
              </a:pPr>
              <a:r>
                <a:rPr lang="en-US" altLang="zh-CN" sz="1600" b="1" kern="0" dirty="0">
                  <a:solidFill>
                    <a:srgbClr val="0070C0"/>
                  </a:solidFill>
                  <a:ea typeface="华文细黑" pitchFamily="2" charset="-122"/>
                </a:rPr>
                <a:t>6bits</a:t>
              </a:r>
              <a:endParaRPr lang="zh-CN" altLang="en-US" sz="1600" b="1" kern="0" dirty="0">
                <a:solidFill>
                  <a:srgbClr val="0070C0"/>
                </a:solidFill>
                <a:ea typeface="华文细黑" pitchFamily="2" charset="-122"/>
              </a:endParaRPr>
            </a:p>
          </p:txBody>
        </p:sp>
      </p:grpSp>
      <p:sp>
        <p:nvSpPr>
          <p:cNvPr id="2" name="矩形 1">
            <a:extLst>
              <a:ext uri="{FF2B5EF4-FFF2-40B4-BE49-F238E27FC236}">
                <a16:creationId xmlns:a16="http://schemas.microsoft.com/office/drawing/2014/main" id="{D176FBAA-5109-4F40-9DD0-6A1990815DCB}"/>
              </a:ext>
            </a:extLst>
          </p:cNvPr>
          <p:cNvSpPr/>
          <p:nvPr/>
        </p:nvSpPr>
        <p:spPr>
          <a:xfrm>
            <a:off x="153757" y="880877"/>
            <a:ext cx="2165978" cy="646331"/>
          </a:xfrm>
          <a:prstGeom prst="rect">
            <a:avLst/>
          </a:prstGeom>
        </p:spPr>
        <p:txBody>
          <a:bodyPr wrap="none">
            <a:spAutoFit/>
          </a:bodyPr>
          <a:lstStyle/>
          <a:p>
            <a:r>
              <a:rPr lang="zh-CN" altLang="en-US" sz="3600" b="1" kern="0" dirty="0">
                <a:latin typeface="Arial"/>
                <a:ea typeface="宋体"/>
                <a:cs typeface="+mj-cs"/>
              </a:rPr>
              <a:t>指令格式 </a:t>
            </a:r>
            <a:endParaRPr lang="zh-CN" altLang="en-US" dirty="0"/>
          </a:p>
        </p:txBody>
      </p:sp>
      <p:sp>
        <p:nvSpPr>
          <p:cNvPr id="51" name="矩形 26">
            <a:extLst>
              <a:ext uri="{FF2B5EF4-FFF2-40B4-BE49-F238E27FC236}">
                <a16:creationId xmlns:a16="http://schemas.microsoft.com/office/drawing/2014/main" id="{24B5B468-E436-4865-9D11-B2EB3C4816E5}"/>
              </a:ext>
            </a:extLst>
          </p:cNvPr>
          <p:cNvSpPr/>
          <p:nvPr/>
        </p:nvSpPr>
        <p:spPr>
          <a:xfrm>
            <a:off x="7595066" y="4166421"/>
            <a:ext cx="1353711" cy="30849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1600" b="1" kern="0" dirty="0">
                <a:solidFill>
                  <a:srgbClr val="FF0000"/>
                </a:solidFill>
                <a:latin typeface="Calibri"/>
                <a:ea typeface="宋体"/>
              </a:rPr>
              <a:t>23H</a:t>
            </a:r>
            <a:endParaRPr lang="zh-CN" altLang="en-US" sz="1600" b="1" kern="0" dirty="0">
              <a:solidFill>
                <a:srgbClr val="FF0000"/>
              </a:solidFill>
              <a:latin typeface="Calibri"/>
              <a:ea typeface="宋体"/>
            </a:endParaRPr>
          </a:p>
        </p:txBody>
      </p:sp>
    </p:spTree>
    <p:extLst>
      <p:ext uri="{BB962C8B-B14F-4D97-AF65-F5344CB8AC3E}">
        <p14:creationId xmlns:p14="http://schemas.microsoft.com/office/powerpoint/2010/main" val="165096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5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29703" y="37794"/>
            <a:ext cx="7812360" cy="731837"/>
          </a:xfrm>
        </p:spPr>
        <p:txBody>
          <a:bodyPr/>
          <a:lstStyle/>
          <a:p>
            <a:pPr lvl="0" eaLnBrk="1" fontAlgn="t" hangingPunct="1">
              <a:spcBef>
                <a:spcPct val="20000"/>
              </a:spcBef>
              <a:buClr>
                <a:srgbClr val="FF0000"/>
              </a:buClr>
            </a:pPr>
            <a:r>
              <a:rPr lang="zh-CN" altLang="en-US" sz="3200" b="1" dirty="0"/>
              <a:t>（</a:t>
            </a:r>
            <a:r>
              <a:rPr lang="en-US" altLang="zh-CN" sz="3200" b="1" dirty="0"/>
              <a:t>2</a:t>
            </a:r>
            <a:r>
              <a:rPr lang="zh-CN" altLang="en-US" sz="3200" b="1" dirty="0"/>
              <a:t>）</a:t>
            </a:r>
            <a:r>
              <a:rPr lang="en-US" altLang="zh-CN" sz="3200" b="1" dirty="0" err="1"/>
              <a:t>subu</a:t>
            </a:r>
            <a:r>
              <a:rPr lang="zh-CN" altLang="en-US" sz="3200" b="1" dirty="0"/>
              <a:t>运算指令（</a:t>
            </a:r>
            <a:r>
              <a:rPr lang="en-US" altLang="zh-CN" sz="3200" b="1" dirty="0"/>
              <a:t>R</a:t>
            </a:r>
            <a:r>
              <a:rPr lang="zh-CN" altLang="en-US" sz="3200" b="1" dirty="0"/>
              <a:t>型）</a:t>
            </a:r>
            <a:endParaRPr lang="zh-CN" altLang="en-US" b="1" dirty="0">
              <a:latin typeface="+mn-ea"/>
              <a:ea typeface="+mn-ea"/>
            </a:endParaRPr>
          </a:p>
        </p:txBody>
      </p:sp>
      <p:grpSp>
        <p:nvGrpSpPr>
          <p:cNvPr id="25" name="组合 24">
            <a:extLst>
              <a:ext uri="{FF2B5EF4-FFF2-40B4-BE49-F238E27FC236}">
                <a16:creationId xmlns:a16="http://schemas.microsoft.com/office/drawing/2014/main" id="{FFE0BDD3-D79D-45F8-B7F9-B5121787BD18}"/>
              </a:ext>
            </a:extLst>
          </p:cNvPr>
          <p:cNvGrpSpPr/>
          <p:nvPr/>
        </p:nvGrpSpPr>
        <p:grpSpPr>
          <a:xfrm>
            <a:off x="755576" y="1556792"/>
            <a:ext cx="7776864" cy="574718"/>
            <a:chOff x="3346575" y="1698625"/>
            <a:chExt cx="6664200" cy="798514"/>
          </a:xfrm>
        </p:grpSpPr>
        <p:sp>
          <p:nvSpPr>
            <p:cNvPr id="26" name="矩形 7">
              <a:extLst>
                <a:ext uri="{FF2B5EF4-FFF2-40B4-BE49-F238E27FC236}">
                  <a16:creationId xmlns:a16="http://schemas.microsoft.com/office/drawing/2014/main" id="{82C2DF1D-5D1D-46D7-BF2A-915E875DE87D}"/>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000000</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7" name="矩形 24">
              <a:extLst>
                <a:ext uri="{FF2B5EF4-FFF2-40B4-BE49-F238E27FC236}">
                  <a16:creationId xmlns:a16="http://schemas.microsoft.com/office/drawing/2014/main" id="{40C4721A-173D-456B-9C14-386E3A381C9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8" name="矩形 25">
              <a:extLst>
                <a:ext uri="{FF2B5EF4-FFF2-40B4-BE49-F238E27FC236}">
                  <a16:creationId xmlns:a16="http://schemas.microsoft.com/office/drawing/2014/main" id="{6E85D158-27AE-403F-ADD8-45E06194F8A6}"/>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9" name="矩形 26">
              <a:extLst>
                <a:ext uri="{FF2B5EF4-FFF2-40B4-BE49-F238E27FC236}">
                  <a16:creationId xmlns:a16="http://schemas.microsoft.com/office/drawing/2014/main" id="{87354455-8316-4C99-BC54-A9B5516B6CC8}"/>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600" b="1"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0" name="矩形 27">
              <a:extLst>
                <a:ext uri="{FF2B5EF4-FFF2-40B4-BE49-F238E27FC236}">
                  <a16:creationId xmlns:a16="http://schemas.microsoft.com/office/drawing/2014/main" id="{11B66591-B9D1-4620-B5C9-50961ED9AF8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rd</a:t>
              </a:r>
              <a:endParaRPr kumimoji="0" lang="zh-CN" altLang="en-US" sz="1800" b="1" i="0" u="none" strike="noStrike" kern="0" cap="none" spc="0" normalizeH="0" baseline="-2500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1" name="TextBox 17">
              <a:extLst>
                <a:ext uri="{FF2B5EF4-FFF2-40B4-BE49-F238E27FC236}">
                  <a16:creationId xmlns:a16="http://schemas.microsoft.com/office/drawing/2014/main" id="{2CD3F075-28E0-4814-B810-ED89FBA79967}"/>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2" name="矩形 26">
              <a:extLst>
                <a:ext uri="{FF2B5EF4-FFF2-40B4-BE49-F238E27FC236}">
                  <a16:creationId xmlns:a16="http://schemas.microsoft.com/office/drawing/2014/main" id="{484A581C-57DF-48AF-BDE7-061B629C3BF6}"/>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latin typeface="Calibri"/>
                  <a:ea typeface="宋体"/>
                  <a:cs typeface="+mn-cs"/>
                </a:rPr>
                <a:t>23H</a:t>
              </a:r>
              <a:endParaRPr kumimoji="0" lang="zh-CN" altLang="en-US" sz="1600" b="1" i="0" u="none" strike="noStrike" kern="0" cap="none" spc="0" normalizeH="0" baseline="0" noProof="0" dirty="0">
                <a:ln>
                  <a:noFill/>
                </a:ln>
                <a:solidFill>
                  <a:srgbClr val="FF0000"/>
                </a:solidFill>
                <a:effectLst/>
                <a:uLnTx/>
                <a:uFillTx/>
                <a:latin typeface="Calibri"/>
                <a:ea typeface="宋体"/>
                <a:cs typeface="+mn-cs"/>
              </a:endParaRPr>
            </a:p>
          </p:txBody>
        </p:sp>
        <p:sp>
          <p:nvSpPr>
            <p:cNvPr id="33" name="TextBox 22">
              <a:extLst>
                <a:ext uri="{FF2B5EF4-FFF2-40B4-BE49-F238E27FC236}">
                  <a16:creationId xmlns:a16="http://schemas.microsoft.com/office/drawing/2014/main" id="{42240C1C-DC35-4A32-8028-1291561B98B3}"/>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 name="TextBox 23">
              <a:extLst>
                <a:ext uri="{FF2B5EF4-FFF2-40B4-BE49-F238E27FC236}">
                  <a16:creationId xmlns:a16="http://schemas.microsoft.com/office/drawing/2014/main" id="{8659C2DB-C9ED-4D67-98B8-289A35F06357}"/>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5" name="TextBox 24">
              <a:extLst>
                <a:ext uri="{FF2B5EF4-FFF2-40B4-BE49-F238E27FC236}">
                  <a16:creationId xmlns:a16="http://schemas.microsoft.com/office/drawing/2014/main" id="{4DF8B44C-3324-4F72-B0D8-6D97EE497C99}"/>
                </a:ext>
              </a:extLst>
            </p:cNvPr>
            <p:cNvSpPr txBox="1"/>
            <p:nvPr/>
          </p:nvSpPr>
          <p:spPr>
            <a:xfrm>
              <a:off x="6683273"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6" name="TextBox 25">
              <a:extLst>
                <a:ext uri="{FF2B5EF4-FFF2-40B4-BE49-F238E27FC236}">
                  <a16:creationId xmlns:a16="http://schemas.microsoft.com/office/drawing/2014/main" id="{6204C48D-1F96-48C4-AC4B-B23CEEC89637}"/>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6">
              <a:extLst>
                <a:ext uri="{FF2B5EF4-FFF2-40B4-BE49-F238E27FC236}">
                  <a16:creationId xmlns:a16="http://schemas.microsoft.com/office/drawing/2014/main" id="{C8AD4FAD-DD02-4BB4-8F5F-9201471C0DD1}"/>
                </a:ext>
              </a:extLst>
            </p:cNvPr>
            <p:cNvSpPr txBox="1"/>
            <p:nvPr/>
          </p:nvSpPr>
          <p:spPr>
            <a:xfrm>
              <a:off x="8933472"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19ED9D27-89A2-4BEF-A1CD-8DC526684DC0}"/>
              </a:ext>
            </a:extLst>
          </p:cNvPr>
          <p:cNvGraphicFramePr>
            <a:graphicFrameLocks noChangeAspect="1"/>
          </p:cNvGraphicFramePr>
          <p:nvPr>
            <p:extLst>
              <p:ext uri="{D42A27DB-BD31-4B8C-83A1-F6EECF244321}">
                <p14:modId xmlns:p14="http://schemas.microsoft.com/office/powerpoint/2010/main" val="2205362794"/>
              </p:ext>
            </p:extLst>
          </p:nvPr>
        </p:nvGraphicFramePr>
        <p:xfrm>
          <a:off x="2915816" y="2536180"/>
          <a:ext cx="3096344" cy="4050765"/>
        </p:xfrm>
        <a:graphic>
          <a:graphicData uri="http://schemas.openxmlformats.org/presentationml/2006/ole">
            <mc:AlternateContent xmlns:mc="http://schemas.openxmlformats.org/markup-compatibility/2006">
              <mc:Choice xmlns:v="urn:schemas-microsoft-com:vml" Requires="v">
                <p:oleObj spid="_x0000_s240695" name="Visio" r:id="rId3" imgW="2004450" imgH="2615137" progId="Visio.Drawing.11">
                  <p:embed/>
                </p:oleObj>
              </mc:Choice>
              <mc:Fallback>
                <p:oleObj name="Visio" r:id="rId3" imgW="2004450" imgH="2615137" progId="Visio.Drawing.11">
                  <p:embed/>
                  <p:pic>
                    <p:nvPicPr>
                      <p:cNvPr id="3" name="对象 2">
                        <a:extLst>
                          <a:ext uri="{FF2B5EF4-FFF2-40B4-BE49-F238E27FC236}">
                            <a16:creationId xmlns:a16="http://schemas.microsoft.com/office/drawing/2014/main" id="{19ED9D27-89A2-4BEF-A1CD-8DC526684DC0}"/>
                          </a:ext>
                        </a:extLst>
                      </p:cNvPr>
                      <p:cNvPicPr>
                        <a:picLocks noChangeAspect="1" noChangeArrowheads="1"/>
                      </p:cNvPicPr>
                      <p:nvPr/>
                    </p:nvPicPr>
                    <p:blipFill>
                      <a:blip r:embed="rId4"/>
                      <a:srcRect/>
                      <a:stretch>
                        <a:fillRect/>
                      </a:stretch>
                    </p:blipFill>
                    <p:spPr bwMode="auto">
                      <a:xfrm>
                        <a:off x="2915816" y="2536180"/>
                        <a:ext cx="3096344" cy="4050765"/>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A8789E72-54B1-48C8-A6D1-55ADE3EA2BF2}"/>
              </a:ext>
            </a:extLst>
          </p:cNvPr>
          <p:cNvSpPr/>
          <p:nvPr/>
        </p:nvSpPr>
        <p:spPr>
          <a:xfrm>
            <a:off x="401163" y="769631"/>
            <a:ext cx="1832553" cy="584775"/>
          </a:xfrm>
          <a:prstGeom prst="rect">
            <a:avLst/>
          </a:prstGeom>
        </p:spPr>
        <p:txBody>
          <a:bodyPr wrap="none">
            <a:spAutoFit/>
          </a:bodyPr>
          <a:lstStyle/>
          <a:p>
            <a:r>
              <a:rPr lang="zh-CN" altLang="en-US" sz="3200" b="1" kern="0" dirty="0">
                <a:latin typeface="宋体"/>
                <a:ea typeface="宋体"/>
                <a:cs typeface="+mj-cs"/>
              </a:rPr>
              <a:t>指令流程</a:t>
            </a:r>
            <a:endParaRPr lang="zh-CN" altLang="en-US" dirty="0"/>
          </a:p>
        </p:txBody>
      </p:sp>
    </p:spTree>
    <p:extLst>
      <p:ext uri="{BB962C8B-B14F-4D97-AF65-F5344CB8AC3E}">
        <p14:creationId xmlns:p14="http://schemas.microsoft.com/office/powerpoint/2010/main" val="123222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1" name="矩形 20500">
            <a:extLst>
              <a:ext uri="{FF2B5EF4-FFF2-40B4-BE49-F238E27FC236}">
                <a16:creationId xmlns:a16="http://schemas.microsoft.com/office/drawing/2014/main" id="{706FAE19-CDA6-4361-B092-44A17F8E27F6}"/>
              </a:ext>
            </a:extLst>
          </p:cNvPr>
          <p:cNvSpPr/>
          <p:nvPr/>
        </p:nvSpPr>
        <p:spPr>
          <a:xfrm>
            <a:off x="330985" y="5442904"/>
            <a:ext cx="8424936" cy="119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02" name="文本框 20501">
            <a:extLst>
              <a:ext uri="{FF2B5EF4-FFF2-40B4-BE49-F238E27FC236}">
                <a16:creationId xmlns:a16="http://schemas.microsoft.com/office/drawing/2014/main" id="{CE9917DF-1E14-4F27-9A1C-1BF58F8CFFA8}"/>
              </a:ext>
            </a:extLst>
          </p:cNvPr>
          <p:cNvSpPr txBox="1"/>
          <p:nvPr/>
        </p:nvSpPr>
        <p:spPr>
          <a:xfrm>
            <a:off x="3647520" y="6189405"/>
            <a:ext cx="1488603" cy="523220"/>
          </a:xfrm>
          <a:prstGeom prst="rect">
            <a:avLst/>
          </a:prstGeom>
          <a:noFill/>
        </p:spPr>
        <p:txBody>
          <a:bodyPr wrap="square" rtlCol="0">
            <a:spAutoFit/>
          </a:bodyPr>
          <a:lstStyle/>
          <a:p>
            <a:r>
              <a:rPr lang="zh-CN" altLang="en-US" sz="2800" dirty="0">
                <a:solidFill>
                  <a:srgbClr val="FF0000"/>
                </a:solidFill>
              </a:rPr>
              <a:t>控制器</a:t>
            </a:r>
          </a:p>
        </p:txBody>
      </p:sp>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2</a:t>
            </a:r>
            <a:r>
              <a:rPr lang="zh-CN" altLang="en-US" sz="3200" b="1" dirty="0"/>
              <a:t>）</a:t>
            </a:r>
            <a:r>
              <a:rPr lang="en-US" altLang="zh-CN" sz="3200" b="1" dirty="0" err="1"/>
              <a:t>subu</a:t>
            </a:r>
            <a:r>
              <a:rPr lang="zh-CN" altLang="en-US" sz="3200" b="1" dirty="0"/>
              <a:t>运算指令（</a:t>
            </a:r>
            <a:r>
              <a:rPr lang="en-US" altLang="zh-CN" sz="3200" b="1" dirty="0"/>
              <a:t>R</a:t>
            </a:r>
            <a:r>
              <a:rPr lang="zh-CN" altLang="en-US" sz="3200" b="1" dirty="0"/>
              <a:t>型）</a:t>
            </a:r>
          </a:p>
        </p:txBody>
      </p:sp>
      <p:grpSp>
        <p:nvGrpSpPr>
          <p:cNvPr id="25" name="组合 24">
            <a:extLst>
              <a:ext uri="{FF2B5EF4-FFF2-40B4-BE49-F238E27FC236}">
                <a16:creationId xmlns:a16="http://schemas.microsoft.com/office/drawing/2014/main" id="{FFE0BDD3-D79D-45F8-B7F9-B5121787BD18}"/>
              </a:ext>
            </a:extLst>
          </p:cNvPr>
          <p:cNvGrpSpPr/>
          <p:nvPr/>
        </p:nvGrpSpPr>
        <p:grpSpPr>
          <a:xfrm>
            <a:off x="683568" y="1771170"/>
            <a:ext cx="7776864" cy="574718"/>
            <a:chOff x="3346575" y="1698625"/>
            <a:chExt cx="6664200" cy="798514"/>
          </a:xfrm>
        </p:grpSpPr>
        <p:sp>
          <p:nvSpPr>
            <p:cNvPr id="26" name="矩形 7">
              <a:extLst>
                <a:ext uri="{FF2B5EF4-FFF2-40B4-BE49-F238E27FC236}">
                  <a16:creationId xmlns:a16="http://schemas.microsoft.com/office/drawing/2014/main" id="{82C2DF1D-5D1D-46D7-BF2A-915E875DE87D}"/>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000000</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7" name="矩形 24">
              <a:extLst>
                <a:ext uri="{FF2B5EF4-FFF2-40B4-BE49-F238E27FC236}">
                  <a16:creationId xmlns:a16="http://schemas.microsoft.com/office/drawing/2014/main" id="{40C4721A-173D-456B-9C14-386E3A381C9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8" name="矩形 25">
              <a:extLst>
                <a:ext uri="{FF2B5EF4-FFF2-40B4-BE49-F238E27FC236}">
                  <a16:creationId xmlns:a16="http://schemas.microsoft.com/office/drawing/2014/main" id="{6E85D158-27AE-403F-ADD8-45E06194F8A6}"/>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9" name="矩形 26">
              <a:extLst>
                <a:ext uri="{FF2B5EF4-FFF2-40B4-BE49-F238E27FC236}">
                  <a16:creationId xmlns:a16="http://schemas.microsoft.com/office/drawing/2014/main" id="{87354455-8316-4C99-BC54-A9B5516B6CC8}"/>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600" b="1"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0" name="矩形 27">
              <a:extLst>
                <a:ext uri="{FF2B5EF4-FFF2-40B4-BE49-F238E27FC236}">
                  <a16:creationId xmlns:a16="http://schemas.microsoft.com/office/drawing/2014/main" id="{11B66591-B9D1-4620-B5C9-50961ED9AF8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rd</a:t>
              </a:r>
              <a:endParaRPr kumimoji="0" lang="zh-CN" altLang="en-US" sz="1800" b="1" i="0" u="none" strike="noStrike" kern="0" cap="none" spc="0" normalizeH="0" baseline="-2500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1" name="TextBox 17">
              <a:extLst>
                <a:ext uri="{FF2B5EF4-FFF2-40B4-BE49-F238E27FC236}">
                  <a16:creationId xmlns:a16="http://schemas.microsoft.com/office/drawing/2014/main" id="{2CD3F075-28E0-4814-B810-ED89FBA79967}"/>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2" name="矩形 26">
              <a:extLst>
                <a:ext uri="{FF2B5EF4-FFF2-40B4-BE49-F238E27FC236}">
                  <a16:creationId xmlns:a16="http://schemas.microsoft.com/office/drawing/2014/main" id="{484A581C-57DF-48AF-BDE7-061B629C3BF6}"/>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latin typeface="Calibri"/>
                  <a:ea typeface="宋体"/>
                  <a:cs typeface="+mn-cs"/>
                </a:rPr>
                <a:t>23H</a:t>
              </a:r>
              <a:endParaRPr kumimoji="0" lang="zh-CN" altLang="en-US" sz="1600" b="1" i="0" u="none" strike="noStrike" kern="0" cap="none" spc="0" normalizeH="0" baseline="0" noProof="0" dirty="0">
                <a:ln>
                  <a:noFill/>
                </a:ln>
                <a:solidFill>
                  <a:srgbClr val="FF0000"/>
                </a:solidFill>
                <a:effectLst/>
                <a:uLnTx/>
                <a:uFillTx/>
                <a:latin typeface="Calibri"/>
                <a:ea typeface="宋体"/>
                <a:cs typeface="+mn-cs"/>
              </a:endParaRPr>
            </a:p>
          </p:txBody>
        </p:sp>
        <p:sp>
          <p:nvSpPr>
            <p:cNvPr id="33" name="TextBox 22">
              <a:extLst>
                <a:ext uri="{FF2B5EF4-FFF2-40B4-BE49-F238E27FC236}">
                  <a16:creationId xmlns:a16="http://schemas.microsoft.com/office/drawing/2014/main" id="{42240C1C-DC35-4A32-8028-1291561B98B3}"/>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 name="TextBox 23">
              <a:extLst>
                <a:ext uri="{FF2B5EF4-FFF2-40B4-BE49-F238E27FC236}">
                  <a16:creationId xmlns:a16="http://schemas.microsoft.com/office/drawing/2014/main" id="{8659C2DB-C9ED-4D67-98B8-289A35F06357}"/>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5" name="TextBox 24">
              <a:extLst>
                <a:ext uri="{FF2B5EF4-FFF2-40B4-BE49-F238E27FC236}">
                  <a16:creationId xmlns:a16="http://schemas.microsoft.com/office/drawing/2014/main" id="{4DF8B44C-3324-4F72-B0D8-6D97EE497C99}"/>
                </a:ext>
              </a:extLst>
            </p:cNvPr>
            <p:cNvSpPr txBox="1"/>
            <p:nvPr/>
          </p:nvSpPr>
          <p:spPr>
            <a:xfrm>
              <a:off x="6683273"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6" name="TextBox 25">
              <a:extLst>
                <a:ext uri="{FF2B5EF4-FFF2-40B4-BE49-F238E27FC236}">
                  <a16:creationId xmlns:a16="http://schemas.microsoft.com/office/drawing/2014/main" id="{6204C48D-1F96-48C4-AC4B-B23CEEC89637}"/>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6">
              <a:extLst>
                <a:ext uri="{FF2B5EF4-FFF2-40B4-BE49-F238E27FC236}">
                  <a16:creationId xmlns:a16="http://schemas.microsoft.com/office/drawing/2014/main" id="{C8AD4FAD-DD02-4BB4-8F5F-9201471C0DD1}"/>
                </a:ext>
              </a:extLst>
            </p:cNvPr>
            <p:cNvSpPr txBox="1"/>
            <p:nvPr/>
          </p:nvSpPr>
          <p:spPr>
            <a:xfrm>
              <a:off x="8933472"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F33A0635-3C77-40BC-861D-F66FC4DF640E}"/>
              </a:ext>
            </a:extLst>
          </p:cNvPr>
          <p:cNvGraphicFramePr>
            <a:graphicFrameLocks noChangeAspect="1"/>
          </p:cNvGraphicFramePr>
          <p:nvPr>
            <p:extLst/>
          </p:nvPr>
        </p:nvGraphicFramePr>
        <p:xfrm>
          <a:off x="25566" y="2797791"/>
          <a:ext cx="8935174" cy="3222052"/>
        </p:xfrm>
        <a:graphic>
          <a:graphicData uri="http://schemas.openxmlformats.org/presentationml/2006/ole">
            <mc:AlternateContent xmlns:mc="http://schemas.openxmlformats.org/markup-compatibility/2006">
              <mc:Choice xmlns:v="urn:schemas-microsoft-com:vml" Requires="v">
                <p:oleObj spid="_x0000_s241719" name="Visio" r:id="rId3" imgW="6422703" imgH="2313601" progId="Visio.Drawing.11">
                  <p:embed/>
                </p:oleObj>
              </mc:Choice>
              <mc:Fallback>
                <p:oleObj name="Visio" r:id="rId3" imgW="6422703" imgH="2313601" progId="Visio.Drawing.11">
                  <p:embed/>
                  <p:pic>
                    <p:nvPicPr>
                      <p:cNvPr id="5" name="对象 4">
                        <a:extLst>
                          <a:ext uri="{FF2B5EF4-FFF2-40B4-BE49-F238E27FC236}">
                            <a16:creationId xmlns:a16="http://schemas.microsoft.com/office/drawing/2014/main" id="{F33A0635-3C77-40BC-861D-F66FC4DF6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6" y="2797791"/>
                        <a:ext cx="8935174" cy="3222052"/>
                      </a:xfrm>
                      <a:prstGeom prst="rect">
                        <a:avLst/>
                      </a:prstGeom>
                      <a:noFill/>
                      <a:ln>
                        <a:solidFill>
                          <a:srgbClr val="00B0F0"/>
                        </a:solidFill>
                      </a:ln>
                    </p:spPr>
                  </p:pic>
                </p:oleObj>
              </mc:Fallback>
            </mc:AlternateContent>
          </a:graphicData>
        </a:graphic>
      </p:graphicFrame>
      <p:cxnSp>
        <p:nvCxnSpPr>
          <p:cNvPr id="7" name="直接箭头连接符 6">
            <a:extLst>
              <a:ext uri="{FF2B5EF4-FFF2-40B4-BE49-F238E27FC236}">
                <a16:creationId xmlns:a16="http://schemas.microsoft.com/office/drawing/2014/main" id="{C626D747-8F49-4D62-9DB3-534A70EBD6B1}"/>
              </a:ext>
            </a:extLst>
          </p:cNvPr>
          <p:cNvCxnSpPr>
            <a:cxnSpLocks/>
          </p:cNvCxnSpPr>
          <p:nvPr/>
        </p:nvCxnSpPr>
        <p:spPr>
          <a:xfrm>
            <a:off x="186969" y="3642704"/>
            <a:ext cx="83455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AA47EBD-073F-4240-9533-30B21A4B3309}"/>
              </a:ext>
            </a:extLst>
          </p:cNvPr>
          <p:cNvCxnSpPr>
            <a:cxnSpLocks/>
          </p:cNvCxnSpPr>
          <p:nvPr/>
        </p:nvCxnSpPr>
        <p:spPr>
          <a:xfrm>
            <a:off x="1339097" y="3858728"/>
            <a:ext cx="43204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67855A2-6542-429D-AFBD-39E35DB8563B}"/>
              </a:ext>
            </a:extLst>
          </p:cNvPr>
          <p:cNvCxnSpPr>
            <a:cxnSpLocks/>
          </p:cNvCxnSpPr>
          <p:nvPr/>
        </p:nvCxnSpPr>
        <p:spPr>
          <a:xfrm>
            <a:off x="2152005" y="3862176"/>
            <a:ext cx="483236"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C7A13C2-3A07-4AAF-892D-0792C55189BD}"/>
              </a:ext>
            </a:extLst>
          </p:cNvPr>
          <p:cNvGrpSpPr/>
          <p:nvPr/>
        </p:nvGrpSpPr>
        <p:grpSpPr>
          <a:xfrm>
            <a:off x="4375416" y="3584810"/>
            <a:ext cx="924121" cy="207243"/>
            <a:chOff x="4367959" y="3227090"/>
            <a:chExt cx="924121" cy="207243"/>
          </a:xfrm>
        </p:grpSpPr>
        <p:cxnSp>
          <p:nvCxnSpPr>
            <p:cNvPr id="23" name="直接箭头连接符 22">
              <a:extLst>
                <a:ext uri="{FF2B5EF4-FFF2-40B4-BE49-F238E27FC236}">
                  <a16:creationId xmlns:a16="http://schemas.microsoft.com/office/drawing/2014/main" id="{EA4538B7-2C13-443F-9378-5EBA77E2D319}"/>
                </a:ext>
              </a:extLst>
            </p:cNvPr>
            <p:cNvCxnSpPr>
              <a:cxnSpLocks/>
            </p:cNvCxnSpPr>
            <p:nvPr/>
          </p:nvCxnSpPr>
          <p:spPr>
            <a:xfrm>
              <a:off x="4367959" y="3434333"/>
              <a:ext cx="92412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D0980A2-E64A-4312-B83C-FAC42EBFB8CA}"/>
                </a:ext>
              </a:extLst>
            </p:cNvPr>
            <p:cNvCxnSpPr>
              <a:cxnSpLocks/>
            </p:cNvCxnSpPr>
            <p:nvPr/>
          </p:nvCxnSpPr>
          <p:spPr>
            <a:xfrm>
              <a:off x="4367959" y="3227090"/>
              <a:ext cx="900556"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直接箭头连接符 41">
            <a:extLst>
              <a:ext uri="{FF2B5EF4-FFF2-40B4-BE49-F238E27FC236}">
                <a16:creationId xmlns:a16="http://schemas.microsoft.com/office/drawing/2014/main" id="{8B9538B2-5749-49C9-B985-E7E385A6FEB3}"/>
              </a:ext>
            </a:extLst>
          </p:cNvPr>
          <p:cNvCxnSpPr>
            <a:cxnSpLocks/>
          </p:cNvCxnSpPr>
          <p:nvPr/>
        </p:nvCxnSpPr>
        <p:spPr>
          <a:xfrm>
            <a:off x="3211305" y="3858728"/>
            <a:ext cx="3493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0C68A244-9458-49BA-95D0-0ED7D7464359}"/>
              </a:ext>
            </a:extLst>
          </p:cNvPr>
          <p:cNvGrpSpPr/>
          <p:nvPr/>
        </p:nvGrpSpPr>
        <p:grpSpPr>
          <a:xfrm>
            <a:off x="6163633" y="3584810"/>
            <a:ext cx="756540" cy="561950"/>
            <a:chOff x="6156176" y="3227090"/>
            <a:chExt cx="756540" cy="561950"/>
          </a:xfrm>
        </p:grpSpPr>
        <p:cxnSp>
          <p:nvCxnSpPr>
            <p:cNvPr id="43" name="直接箭头连接符 42">
              <a:extLst>
                <a:ext uri="{FF2B5EF4-FFF2-40B4-BE49-F238E27FC236}">
                  <a16:creationId xmlns:a16="http://schemas.microsoft.com/office/drawing/2014/main" id="{CBB2C102-B1F0-41E1-B0F2-7B7C093C8E70}"/>
                </a:ext>
              </a:extLst>
            </p:cNvPr>
            <p:cNvCxnSpPr>
              <a:cxnSpLocks/>
            </p:cNvCxnSpPr>
            <p:nvPr/>
          </p:nvCxnSpPr>
          <p:spPr>
            <a:xfrm>
              <a:off x="6156176" y="3789040"/>
              <a:ext cx="75654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FE00A23-437B-4E7D-AF9F-76557C98A271}"/>
                </a:ext>
              </a:extLst>
            </p:cNvPr>
            <p:cNvCxnSpPr>
              <a:cxnSpLocks/>
            </p:cNvCxnSpPr>
            <p:nvPr/>
          </p:nvCxnSpPr>
          <p:spPr>
            <a:xfrm>
              <a:off x="6156176" y="3227090"/>
              <a:ext cx="75654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直接连接符 57">
            <a:extLst>
              <a:ext uri="{FF2B5EF4-FFF2-40B4-BE49-F238E27FC236}">
                <a16:creationId xmlns:a16="http://schemas.microsoft.com/office/drawing/2014/main" id="{6F119873-8A91-4568-969C-19F33B527E48}"/>
              </a:ext>
            </a:extLst>
          </p:cNvPr>
          <p:cNvCxnSpPr/>
          <p:nvPr/>
        </p:nvCxnSpPr>
        <p:spPr>
          <a:xfrm flipH="1">
            <a:off x="4867489" y="5154872"/>
            <a:ext cx="14401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487" name="组合 20486">
            <a:extLst>
              <a:ext uri="{FF2B5EF4-FFF2-40B4-BE49-F238E27FC236}">
                <a16:creationId xmlns:a16="http://schemas.microsoft.com/office/drawing/2014/main" id="{A7F8B78D-ABFF-4561-93CA-1578C9F637B9}"/>
              </a:ext>
            </a:extLst>
          </p:cNvPr>
          <p:cNvGrpSpPr/>
          <p:nvPr/>
        </p:nvGrpSpPr>
        <p:grpSpPr>
          <a:xfrm>
            <a:off x="4867489" y="3858728"/>
            <a:ext cx="3168352" cy="1296144"/>
            <a:chOff x="4860032" y="3501008"/>
            <a:chExt cx="3168352" cy="1296144"/>
          </a:xfrm>
        </p:grpSpPr>
        <p:cxnSp>
          <p:nvCxnSpPr>
            <p:cNvPr id="52" name="直接连接符 51">
              <a:extLst>
                <a:ext uri="{FF2B5EF4-FFF2-40B4-BE49-F238E27FC236}">
                  <a16:creationId xmlns:a16="http://schemas.microsoft.com/office/drawing/2014/main" id="{3CBE8C8B-BBAA-4DD5-A4E8-E717B7B03E59}"/>
                </a:ext>
              </a:extLst>
            </p:cNvPr>
            <p:cNvCxnSpPr>
              <a:cxnSpLocks/>
            </p:cNvCxnSpPr>
            <p:nvPr/>
          </p:nvCxnSpPr>
          <p:spPr>
            <a:xfrm>
              <a:off x="7380312" y="3501008"/>
              <a:ext cx="6480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9FFD849-8268-4429-8451-B969E3822BA0}"/>
                </a:ext>
              </a:extLst>
            </p:cNvPr>
            <p:cNvCxnSpPr>
              <a:cxnSpLocks/>
            </p:cNvCxnSpPr>
            <p:nvPr/>
          </p:nvCxnSpPr>
          <p:spPr>
            <a:xfrm>
              <a:off x="8028384" y="3501008"/>
              <a:ext cx="0" cy="129614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9334ACA-68A8-408E-BEB6-EA3824089E65}"/>
                </a:ext>
              </a:extLst>
            </p:cNvPr>
            <p:cNvCxnSpPr>
              <a:cxnSpLocks/>
            </p:cNvCxnSpPr>
            <p:nvPr/>
          </p:nvCxnSpPr>
          <p:spPr>
            <a:xfrm flipH="1">
              <a:off x="4860032" y="4797152"/>
              <a:ext cx="31683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0323E0B-0CD5-40C9-B822-673BEF33C050}"/>
                </a:ext>
              </a:extLst>
            </p:cNvPr>
            <p:cNvCxnSpPr>
              <a:cxnSpLocks/>
            </p:cNvCxnSpPr>
            <p:nvPr/>
          </p:nvCxnSpPr>
          <p:spPr>
            <a:xfrm flipV="1">
              <a:off x="4860032" y="4005064"/>
              <a:ext cx="0" cy="7920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C44E288F-4995-4166-B312-503A04FA638D}"/>
                </a:ext>
              </a:extLst>
            </p:cNvPr>
            <p:cNvCxnSpPr/>
            <p:nvPr/>
          </p:nvCxnSpPr>
          <p:spPr>
            <a:xfrm>
              <a:off x="4860032" y="4005064"/>
              <a:ext cx="40848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6" name="直接箭头连接符 75">
            <a:extLst>
              <a:ext uri="{FF2B5EF4-FFF2-40B4-BE49-F238E27FC236}">
                <a16:creationId xmlns:a16="http://schemas.microsoft.com/office/drawing/2014/main" id="{297EAC46-C3E7-4DE6-A9DF-C5A8FEE5B101}"/>
              </a:ext>
            </a:extLst>
          </p:cNvPr>
          <p:cNvCxnSpPr>
            <a:cxnSpLocks/>
          </p:cNvCxnSpPr>
          <p:nvPr/>
        </p:nvCxnSpPr>
        <p:spPr>
          <a:xfrm>
            <a:off x="3643353" y="4794832"/>
            <a:ext cx="0" cy="864096"/>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E0DC6659-5F1E-47AC-B407-81E326D0AB59}"/>
              </a:ext>
            </a:extLst>
          </p:cNvPr>
          <p:cNvCxnSpPr>
            <a:cxnSpLocks/>
          </p:cNvCxnSpPr>
          <p:nvPr/>
        </p:nvCxnSpPr>
        <p:spPr>
          <a:xfrm>
            <a:off x="4291425" y="4794832"/>
            <a:ext cx="0" cy="864096"/>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0499" name="组合 20498">
            <a:extLst>
              <a:ext uri="{FF2B5EF4-FFF2-40B4-BE49-F238E27FC236}">
                <a16:creationId xmlns:a16="http://schemas.microsoft.com/office/drawing/2014/main" id="{332F105B-94FD-4991-B678-E6AD8C8170A0}"/>
              </a:ext>
            </a:extLst>
          </p:cNvPr>
          <p:cNvGrpSpPr/>
          <p:nvPr/>
        </p:nvGrpSpPr>
        <p:grpSpPr>
          <a:xfrm>
            <a:off x="1123073" y="4362784"/>
            <a:ext cx="5991105" cy="1296144"/>
            <a:chOff x="1115616" y="4005064"/>
            <a:chExt cx="5991105" cy="1296144"/>
          </a:xfrm>
        </p:grpSpPr>
        <p:cxnSp>
          <p:nvCxnSpPr>
            <p:cNvPr id="83" name="直接箭头连接符 82">
              <a:extLst>
                <a:ext uri="{FF2B5EF4-FFF2-40B4-BE49-F238E27FC236}">
                  <a16:creationId xmlns:a16="http://schemas.microsoft.com/office/drawing/2014/main" id="{E836D9F3-95E8-48E2-A0C2-8A8654473649}"/>
                </a:ext>
              </a:extLst>
            </p:cNvPr>
            <p:cNvCxnSpPr>
              <a:cxnSpLocks/>
            </p:cNvCxnSpPr>
            <p:nvPr/>
          </p:nvCxnSpPr>
          <p:spPr>
            <a:xfrm flipV="1">
              <a:off x="1115616" y="4117059"/>
              <a:ext cx="0" cy="115212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6AEDC81D-A73D-4A86-AA40-7D71E9CE0AB7}"/>
                </a:ext>
              </a:extLst>
            </p:cNvPr>
            <p:cNvCxnSpPr>
              <a:cxnSpLocks/>
            </p:cNvCxnSpPr>
            <p:nvPr/>
          </p:nvCxnSpPr>
          <p:spPr>
            <a:xfrm flipV="1">
              <a:off x="5364088" y="4509997"/>
              <a:ext cx="0" cy="75918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BCF52E22-7978-478A-A129-911424C3586E}"/>
                </a:ext>
              </a:extLst>
            </p:cNvPr>
            <p:cNvCxnSpPr>
              <a:cxnSpLocks/>
            </p:cNvCxnSpPr>
            <p:nvPr/>
          </p:nvCxnSpPr>
          <p:spPr>
            <a:xfrm flipV="1">
              <a:off x="7106721" y="4005064"/>
              <a:ext cx="0" cy="129614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91" name="TextBox 17">
            <a:extLst>
              <a:ext uri="{FF2B5EF4-FFF2-40B4-BE49-F238E27FC236}">
                <a16:creationId xmlns:a16="http://schemas.microsoft.com/office/drawing/2014/main" id="{79F69DB2-A01E-4E87-A1A4-848CCB56C395}"/>
              </a:ext>
            </a:extLst>
          </p:cNvPr>
          <p:cNvSpPr txBox="1"/>
          <p:nvPr/>
        </p:nvSpPr>
        <p:spPr>
          <a:xfrm>
            <a:off x="729871" y="2373080"/>
            <a:ext cx="1203537" cy="338554"/>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70C0"/>
                </a:solidFill>
                <a:effectLst/>
                <a:uLnTx/>
                <a:uFillTx/>
                <a:latin typeface="Arial" panose="020B0604020202020204" pitchFamily="34" charset="0"/>
                <a:ea typeface="华文细黑" pitchFamily="2" charset="-122"/>
                <a:cs typeface="+mn-cs"/>
              </a:rPr>
              <a:t>OpCode</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92" name="TextBox 26">
            <a:extLst>
              <a:ext uri="{FF2B5EF4-FFF2-40B4-BE49-F238E27FC236}">
                <a16:creationId xmlns:a16="http://schemas.microsoft.com/office/drawing/2014/main" id="{0E83BF60-3454-4A3E-9FF9-1318B8A4D35B}"/>
              </a:ext>
            </a:extLst>
          </p:cNvPr>
          <p:cNvSpPr txBox="1"/>
          <p:nvPr/>
        </p:nvSpPr>
        <p:spPr>
          <a:xfrm>
            <a:off x="7180735" y="2380514"/>
            <a:ext cx="1205682" cy="338554"/>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70C0"/>
                </a:solidFill>
                <a:effectLst/>
                <a:uLnTx/>
                <a:uFillTx/>
                <a:latin typeface="Arial" panose="020B0604020202020204" pitchFamily="34" charset="0"/>
                <a:ea typeface="华文细黑" pitchFamily="2" charset="-122"/>
                <a:cs typeface="+mn-cs"/>
              </a:rPr>
              <a:t>Funct</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cxnSp>
        <p:nvCxnSpPr>
          <p:cNvPr id="93" name="直接箭头连接符 92">
            <a:extLst>
              <a:ext uri="{FF2B5EF4-FFF2-40B4-BE49-F238E27FC236}">
                <a16:creationId xmlns:a16="http://schemas.microsoft.com/office/drawing/2014/main" id="{D18E4560-1937-4D4A-B6F7-77EAD81C0929}"/>
              </a:ext>
            </a:extLst>
          </p:cNvPr>
          <p:cNvCxnSpPr>
            <a:cxnSpLocks/>
          </p:cNvCxnSpPr>
          <p:nvPr/>
        </p:nvCxnSpPr>
        <p:spPr>
          <a:xfrm>
            <a:off x="4375416" y="4002744"/>
            <a:ext cx="9005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507" name="矩形 20506">
            <a:extLst>
              <a:ext uri="{FF2B5EF4-FFF2-40B4-BE49-F238E27FC236}">
                <a16:creationId xmlns:a16="http://schemas.microsoft.com/office/drawing/2014/main" id="{F71724B5-7CA8-4978-BE1B-A6D70BFFDD06}"/>
              </a:ext>
            </a:extLst>
          </p:cNvPr>
          <p:cNvSpPr/>
          <p:nvPr/>
        </p:nvSpPr>
        <p:spPr>
          <a:xfrm>
            <a:off x="306601" y="785596"/>
            <a:ext cx="1946367" cy="584775"/>
          </a:xfrm>
          <a:prstGeom prst="rect">
            <a:avLst/>
          </a:prstGeom>
        </p:spPr>
        <p:txBody>
          <a:bodyPr wrap="none">
            <a:spAutoFit/>
          </a:bodyPr>
          <a:lstStyle/>
          <a:p>
            <a:r>
              <a:rPr lang="zh-CN" altLang="en-US" sz="3200" b="1" kern="0" dirty="0">
                <a:latin typeface="Arial"/>
                <a:ea typeface="宋体"/>
                <a:cs typeface="+mj-cs"/>
              </a:rPr>
              <a:t>数据通路 </a:t>
            </a:r>
            <a:endParaRPr lang="zh-CN" altLang="en-US" dirty="0"/>
          </a:p>
        </p:txBody>
      </p:sp>
      <p:sp>
        <p:nvSpPr>
          <p:cNvPr id="3" name="文本框 2">
            <a:extLst>
              <a:ext uri="{FF2B5EF4-FFF2-40B4-BE49-F238E27FC236}">
                <a16:creationId xmlns:a16="http://schemas.microsoft.com/office/drawing/2014/main" id="{2EF853DF-EA43-411F-8E18-37F444CC2172}"/>
              </a:ext>
            </a:extLst>
          </p:cNvPr>
          <p:cNvSpPr txBox="1"/>
          <p:nvPr/>
        </p:nvSpPr>
        <p:spPr>
          <a:xfrm>
            <a:off x="6338531" y="4574162"/>
            <a:ext cx="1729459" cy="369332"/>
          </a:xfrm>
          <a:prstGeom prst="rect">
            <a:avLst/>
          </a:prstGeom>
          <a:noFill/>
        </p:spPr>
        <p:txBody>
          <a:bodyPr wrap="square" rtlCol="0">
            <a:spAutoFit/>
          </a:bodyPr>
          <a:lstStyle/>
          <a:p>
            <a:r>
              <a:rPr lang="en-US" altLang="zh-CN" dirty="0" err="1">
                <a:solidFill>
                  <a:srgbClr val="FF0000"/>
                </a:solidFill>
              </a:rPr>
              <a:t>ALUOp</a:t>
            </a:r>
            <a:r>
              <a:rPr lang="en-US" altLang="zh-CN" dirty="0">
                <a:solidFill>
                  <a:srgbClr val="FF0000"/>
                </a:solidFill>
              </a:rPr>
              <a:t>=</a:t>
            </a:r>
            <a:r>
              <a:rPr lang="zh-CN" altLang="en-US" dirty="0">
                <a:solidFill>
                  <a:srgbClr val="FF0000"/>
                </a:solidFill>
              </a:rPr>
              <a:t>减法</a:t>
            </a:r>
          </a:p>
        </p:txBody>
      </p:sp>
    </p:spTree>
    <p:extLst>
      <p:ext uri="{BB962C8B-B14F-4D97-AF65-F5344CB8AC3E}">
        <p14:creationId xmlns:p14="http://schemas.microsoft.com/office/powerpoint/2010/main" val="150497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49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48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050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20502"/>
                                        </p:tgtEl>
                                        <p:attrNameLst>
                                          <p:attrName>style.visibility</p:attrName>
                                        </p:attrNameLst>
                                      </p:cBhvr>
                                      <p:to>
                                        <p:strVal val="visible"/>
                                      </p:to>
                                    </p:set>
                                    <p:animEffect transition="in" filter="circle(in)">
                                      <p:cBhvr>
                                        <p:cTn id="72" dur="2000"/>
                                        <p:tgtEl>
                                          <p:spTgt spid="2050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1" grpId="0" animBg="1"/>
      <p:bldP spid="20502" grpId="0"/>
      <p:bldP spid="91" grpId="0"/>
      <p:bldP spid="92" grpId="0"/>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2</a:t>
            </a:r>
            <a:r>
              <a:rPr lang="zh-CN" altLang="en-US" sz="3200" b="1" dirty="0"/>
              <a:t>）</a:t>
            </a:r>
            <a:r>
              <a:rPr lang="en-US" altLang="zh-CN" sz="3200" b="1" dirty="0" err="1"/>
              <a:t>subu</a:t>
            </a:r>
            <a:r>
              <a:rPr lang="zh-CN" altLang="en-US" sz="3200" b="1" dirty="0"/>
              <a:t>运算指令（</a:t>
            </a:r>
            <a:r>
              <a:rPr lang="en-US" altLang="zh-CN" sz="3200" b="1" dirty="0"/>
              <a:t>R</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611560" y="860958"/>
            <a:ext cx="4830168"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b="1" kern="0" dirty="0">
                <a:solidFill>
                  <a:srgbClr val="000000"/>
                </a:solidFill>
                <a:latin typeface="Arial"/>
                <a:ea typeface="宋体"/>
              </a:rPr>
              <a:t>控制器的输入和输出信号</a:t>
            </a: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8" name="表格 7">
            <a:extLst>
              <a:ext uri="{FF2B5EF4-FFF2-40B4-BE49-F238E27FC236}">
                <a16:creationId xmlns:a16="http://schemas.microsoft.com/office/drawing/2014/main" id="{A6373B9A-247A-4CB7-972A-B8795F5E9479}"/>
              </a:ext>
            </a:extLst>
          </p:cNvPr>
          <p:cNvGraphicFramePr>
            <a:graphicFrameLocks noGrp="1"/>
          </p:cNvGraphicFramePr>
          <p:nvPr>
            <p:extLst>
              <p:ext uri="{D42A27DB-BD31-4B8C-83A1-F6EECF244321}">
                <p14:modId xmlns:p14="http://schemas.microsoft.com/office/powerpoint/2010/main" val="1014527489"/>
              </p:ext>
            </p:extLst>
          </p:nvPr>
        </p:nvGraphicFramePr>
        <p:xfrm>
          <a:off x="503548" y="1844824"/>
          <a:ext cx="8136903" cy="1506831"/>
        </p:xfrm>
        <a:graphic>
          <a:graphicData uri="http://schemas.openxmlformats.org/drawingml/2006/table">
            <a:tbl>
              <a:tblPr firstRow="1" firstCol="1" bandRow="1"/>
              <a:tblGrid>
                <a:gridCol w="884446">
                  <a:extLst>
                    <a:ext uri="{9D8B030D-6E8A-4147-A177-3AD203B41FA5}">
                      <a16:colId xmlns:a16="http://schemas.microsoft.com/office/drawing/2014/main" val="380253906"/>
                    </a:ext>
                  </a:extLst>
                </a:gridCol>
                <a:gridCol w="1060506">
                  <a:extLst>
                    <a:ext uri="{9D8B030D-6E8A-4147-A177-3AD203B41FA5}">
                      <a16:colId xmlns:a16="http://schemas.microsoft.com/office/drawing/2014/main" val="254006320"/>
                    </a:ext>
                  </a:extLst>
                </a:gridCol>
                <a:gridCol w="1279918">
                  <a:extLst>
                    <a:ext uri="{9D8B030D-6E8A-4147-A177-3AD203B41FA5}">
                      <a16:colId xmlns:a16="http://schemas.microsoft.com/office/drawing/2014/main" val="3295436984"/>
                    </a:ext>
                  </a:extLst>
                </a:gridCol>
                <a:gridCol w="1247820">
                  <a:extLst>
                    <a:ext uri="{9D8B030D-6E8A-4147-A177-3AD203B41FA5}">
                      <a16:colId xmlns:a16="http://schemas.microsoft.com/office/drawing/2014/main" val="609594820"/>
                    </a:ext>
                  </a:extLst>
                </a:gridCol>
                <a:gridCol w="1259855">
                  <a:extLst>
                    <a:ext uri="{9D8B030D-6E8A-4147-A177-3AD203B41FA5}">
                      <a16:colId xmlns:a16="http://schemas.microsoft.com/office/drawing/2014/main" val="1355146027"/>
                    </a:ext>
                  </a:extLst>
                </a:gridCol>
                <a:gridCol w="1259855">
                  <a:extLst>
                    <a:ext uri="{9D8B030D-6E8A-4147-A177-3AD203B41FA5}">
                      <a16:colId xmlns:a16="http://schemas.microsoft.com/office/drawing/2014/main" val="3882117391"/>
                    </a:ext>
                  </a:extLst>
                </a:gridCol>
                <a:gridCol w="1144503">
                  <a:extLst>
                    <a:ext uri="{9D8B030D-6E8A-4147-A177-3AD203B41FA5}">
                      <a16:colId xmlns:a16="http://schemas.microsoft.com/office/drawing/2014/main" val="490581283"/>
                    </a:ext>
                  </a:extLst>
                </a:gridCol>
              </a:tblGrid>
              <a:tr h="180019">
                <a:tc rowSpan="3">
                  <a:txBody>
                    <a:bodyPr/>
                    <a:lstStyle/>
                    <a:p>
                      <a:pPr indent="127000" algn="ctr">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序号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7000" algn="ctr">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指令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indent="127000" algn="ctr">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输入信号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gridSpan="3">
                  <a:txBody>
                    <a:bodyPr/>
                    <a:lstStyle/>
                    <a:p>
                      <a:pPr indent="127000" algn="ctr">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输出信号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27149731"/>
                  </a:ext>
                </a:extLst>
              </a:tr>
              <a:tr h="180019">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gridSpan="2">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EXE</a:t>
                      </a:r>
                      <a:r>
                        <a:rPr lang="zh-CN" sz="1400" kern="10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WB</a:t>
                      </a:r>
                      <a:r>
                        <a:rPr lang="zh-CN" sz="1400" kern="10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7723988"/>
                  </a:ext>
                </a:extLst>
              </a:tr>
              <a:tr h="360037">
                <a:tc vMerge="1">
                  <a:txBody>
                    <a:bodyPr/>
                    <a:lstStyle/>
                    <a:p>
                      <a:endParaRPr lang="zh-CN" altLang="en-US"/>
                    </a:p>
                  </a:txBody>
                  <a:tcPr/>
                </a:tc>
                <a:tc vMerge="1">
                  <a:txBody>
                    <a:bodyPr/>
                    <a:lstStyle/>
                    <a:p>
                      <a:endParaRPr lang="zh-CN" altLang="en-US"/>
                    </a:p>
                  </a:txBody>
                  <a:tcPr/>
                </a:tc>
                <a:tc>
                  <a:txBody>
                    <a:bodyPr/>
                    <a:lstStyle/>
                    <a:p>
                      <a:pPr indent="12700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OpCode</a:t>
                      </a: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(6b)</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Funct(6b)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ALUOp(2b)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NPCOp(2b)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RFWr(1b)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8835728"/>
                  </a:ext>
                </a:extLst>
              </a:tr>
              <a:tr h="360037">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addu</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21H</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00B</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595329"/>
                  </a:ext>
                </a:extLst>
              </a:tr>
              <a:tr h="360037">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subu</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23H</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01B</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7730718"/>
                  </a:ext>
                </a:extLst>
              </a:tr>
            </a:tbl>
          </a:graphicData>
        </a:graphic>
      </p:graphicFrame>
    </p:spTree>
    <p:extLst>
      <p:ext uri="{BB962C8B-B14F-4D97-AF65-F5344CB8AC3E}">
        <p14:creationId xmlns:p14="http://schemas.microsoft.com/office/powerpoint/2010/main" val="22536595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E0C3C3F-7B5E-40C7-9F38-68366DB78FB8}"/>
              </a:ext>
            </a:extLst>
          </p:cNvPr>
          <p:cNvSpPr txBox="1">
            <a:spLocks noChangeArrowheads="1"/>
          </p:cNvSpPr>
          <p:nvPr/>
        </p:nvSpPr>
        <p:spPr bwMode="auto">
          <a:xfrm>
            <a:off x="39220" y="11857"/>
            <a:ext cx="877748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a:t>
            </a:r>
            <a:r>
              <a:rPr kumimoji="0" lang="en-US" altLang="zh-CN" sz="3200" b="1" i="0" u="none" strike="noStrike" kern="0" cap="none" spc="0" normalizeH="0" baseline="0" noProof="0" dirty="0">
                <a:ln>
                  <a:noFill/>
                </a:ln>
                <a:solidFill>
                  <a:srgbClr val="FF0000"/>
                </a:solidFill>
                <a:effectLst/>
                <a:uLnTx/>
                <a:uFillTx/>
                <a:latin typeface="Arial"/>
                <a:ea typeface="宋体"/>
                <a:cs typeface="+mj-cs"/>
              </a:rPr>
              <a:t>2</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a:t>
            </a:r>
            <a:r>
              <a:rPr kumimoji="0" lang="en-US" altLang="zh-CN" sz="3200" b="1" i="0" u="none" strike="noStrike" kern="0" cap="none" spc="0" normalizeH="0" baseline="0" noProof="0" dirty="0" err="1">
                <a:ln>
                  <a:noFill/>
                </a:ln>
                <a:solidFill>
                  <a:srgbClr val="FF0000"/>
                </a:solidFill>
                <a:effectLst/>
                <a:uLnTx/>
                <a:uFillTx/>
                <a:latin typeface="Arial"/>
                <a:ea typeface="宋体"/>
                <a:cs typeface="+mj-cs"/>
              </a:rPr>
              <a:t>subu</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运算指令（</a:t>
            </a:r>
            <a:r>
              <a:rPr kumimoji="0" lang="en-US" altLang="zh-CN" sz="3200" b="1" i="0" u="none" strike="noStrike" kern="0" cap="none" spc="0" normalizeH="0" baseline="0" noProof="0" dirty="0">
                <a:ln>
                  <a:noFill/>
                </a:ln>
                <a:solidFill>
                  <a:srgbClr val="FF0000"/>
                </a:solidFill>
                <a:effectLst/>
                <a:uLnTx/>
                <a:uFillTx/>
                <a:latin typeface="Arial"/>
                <a:ea typeface="宋体"/>
                <a:cs typeface="+mj-cs"/>
              </a:rPr>
              <a:t>R</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型）</a:t>
            </a:r>
          </a:p>
        </p:txBody>
      </p:sp>
      <p:sp>
        <p:nvSpPr>
          <p:cNvPr id="7" name="矩形 6">
            <a:extLst>
              <a:ext uri="{FF2B5EF4-FFF2-40B4-BE49-F238E27FC236}">
                <a16:creationId xmlns:a16="http://schemas.microsoft.com/office/drawing/2014/main" id="{CC2771FF-4C62-418E-A7D1-47A2DF9A1B31}"/>
              </a:ext>
            </a:extLst>
          </p:cNvPr>
          <p:cNvSpPr/>
          <p:nvPr/>
        </p:nvSpPr>
        <p:spPr>
          <a:xfrm>
            <a:off x="827584" y="929863"/>
            <a:ext cx="2656496"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指令执行时序</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8998FF2E-D307-4600-B4CF-A34D158AE2A2}"/>
              </a:ext>
            </a:extLst>
          </p:cNvPr>
          <p:cNvSpPr>
            <a:spLocks noChangeArrowheads="1"/>
          </p:cNvSpPr>
          <p:nvPr/>
        </p:nvSpPr>
        <p:spPr bwMode="auto">
          <a:xfrm>
            <a:off x="111561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DEB40F74-021D-49F9-BDE9-FB83BC7866FD}"/>
              </a:ext>
            </a:extLst>
          </p:cNvPr>
          <p:cNvPicPr>
            <a:picLocks noChangeAspect="1"/>
          </p:cNvPicPr>
          <p:nvPr/>
        </p:nvPicPr>
        <p:blipFill>
          <a:blip r:embed="rId2"/>
          <a:stretch>
            <a:fillRect/>
          </a:stretch>
        </p:blipFill>
        <p:spPr>
          <a:xfrm>
            <a:off x="899592" y="1687090"/>
            <a:ext cx="6659880" cy="3765804"/>
          </a:xfrm>
          <a:prstGeom prst="rect">
            <a:avLst/>
          </a:prstGeom>
        </p:spPr>
      </p:pic>
    </p:spTree>
    <p:extLst>
      <p:ext uri="{BB962C8B-B14F-4D97-AF65-F5344CB8AC3E}">
        <p14:creationId xmlns:p14="http://schemas.microsoft.com/office/powerpoint/2010/main" val="30495469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44631" y="113058"/>
            <a:ext cx="9654865" cy="731837"/>
          </a:xfrm>
        </p:spPr>
        <p:txBody>
          <a:bodyPr/>
          <a:lstStyle/>
          <a:p>
            <a:pPr eaLnBrk="1" hangingPunct="1"/>
            <a:r>
              <a:rPr lang="zh-CN" altLang="en-US" b="1" dirty="0"/>
              <a:t>（</a:t>
            </a:r>
            <a:r>
              <a:rPr lang="en-US" altLang="zh-CN" b="1" dirty="0"/>
              <a:t>3</a:t>
            </a:r>
            <a:r>
              <a:rPr lang="zh-CN" altLang="en-US" b="1" dirty="0"/>
              <a:t>）</a:t>
            </a:r>
            <a:r>
              <a:rPr lang="en-US" altLang="zh-CN" b="1" dirty="0"/>
              <a:t>and</a:t>
            </a:r>
            <a:r>
              <a:rPr lang="zh-CN" altLang="en-US" b="1" dirty="0"/>
              <a:t>运算指令（</a:t>
            </a:r>
            <a:r>
              <a:rPr lang="en-US" altLang="zh-CN" b="1" dirty="0"/>
              <a:t>R</a:t>
            </a:r>
            <a:r>
              <a:rPr lang="zh-CN" altLang="en-US" b="1" dirty="0"/>
              <a:t>型）</a:t>
            </a:r>
          </a:p>
        </p:txBody>
      </p:sp>
      <p:sp>
        <p:nvSpPr>
          <p:cNvPr id="6" name="内容占位符 5">
            <a:extLst>
              <a:ext uri="{FF2B5EF4-FFF2-40B4-BE49-F238E27FC236}">
                <a16:creationId xmlns:a16="http://schemas.microsoft.com/office/drawing/2014/main" id="{37C585D4-660F-4C9F-AEE0-7638CC2C8DED}"/>
              </a:ext>
            </a:extLst>
          </p:cNvPr>
          <p:cNvSpPr>
            <a:spLocks noGrp="1"/>
          </p:cNvSpPr>
          <p:nvPr>
            <p:ph idx="1"/>
          </p:nvPr>
        </p:nvSpPr>
        <p:spPr>
          <a:xfrm>
            <a:off x="263464" y="2707804"/>
            <a:ext cx="8712968" cy="1101840"/>
          </a:xfrm>
        </p:spPr>
        <p:txBody>
          <a:bodyPr/>
          <a:lstStyle/>
          <a:p>
            <a:pPr eaLnBrk="1" fontAlgn="t" hangingPunct="1"/>
            <a:r>
              <a:rPr lang="en-US" altLang="zh-CN" b="1" dirty="0" err="1"/>
              <a:t>subu</a:t>
            </a:r>
            <a:r>
              <a:rPr lang="en-US" altLang="zh-CN" b="1" dirty="0"/>
              <a:t> </a:t>
            </a:r>
            <a:r>
              <a:rPr lang="en-US" altLang="zh-CN" b="1" dirty="0" err="1"/>
              <a:t>rd,rs,rt</a:t>
            </a:r>
            <a:endParaRPr lang="zh-CN" altLang="zh-CN" dirty="0"/>
          </a:p>
          <a:p>
            <a:pPr lvl="1" eaLnBrk="1" fontAlgn="ctr" hangingPunct="1"/>
            <a:r>
              <a:rPr lang="pt-BR" altLang="zh-CN" b="1" dirty="0"/>
              <a:t>R[rd] ← R[rs] - R[rt]</a:t>
            </a:r>
          </a:p>
          <a:p>
            <a:pPr marL="457200" lvl="1" indent="0" eaLnBrk="1" fontAlgn="ctr" hangingPunct="1">
              <a:buNone/>
            </a:pPr>
            <a:endParaRPr lang="pt-BR" altLang="zh-CN" b="1" dirty="0"/>
          </a:p>
          <a:p>
            <a:pPr marL="0" indent="0">
              <a:buNone/>
            </a:pPr>
            <a:endParaRPr lang="zh-CN" altLang="en-US" dirty="0"/>
          </a:p>
        </p:txBody>
      </p:sp>
      <p:sp>
        <p:nvSpPr>
          <p:cNvPr id="8" name="矩形 7">
            <a:extLst>
              <a:ext uri="{FF2B5EF4-FFF2-40B4-BE49-F238E27FC236}">
                <a16:creationId xmlns:a16="http://schemas.microsoft.com/office/drawing/2014/main" id="{CD3EAD4E-37F1-4B4D-BB1C-DC150D808585}"/>
              </a:ext>
            </a:extLst>
          </p:cNvPr>
          <p:cNvSpPr/>
          <p:nvPr/>
        </p:nvSpPr>
        <p:spPr>
          <a:xfrm>
            <a:off x="239735" y="4863605"/>
            <a:ext cx="4572000" cy="523220"/>
          </a:xfrm>
          <a:prstGeom prst="rect">
            <a:avLst/>
          </a:prstGeom>
        </p:spPr>
        <p:txBody>
          <a:bodyPr>
            <a:spAutoFit/>
          </a:bodyPr>
          <a:lstStyle/>
          <a:p>
            <a:pPr marL="742950" marR="0" lvl="1" indent="-285750" algn="l" defTabSz="914400" rtl="0" eaLnBrk="1" fontAlgn="ctr" latinLnBrk="0" hangingPunct="1">
              <a:lnSpc>
                <a:spcPct val="100000"/>
              </a:lnSpc>
              <a:spcBef>
                <a:spcPct val="20000"/>
              </a:spcBef>
              <a:spcAft>
                <a:spcPct val="0"/>
              </a:spcAft>
              <a:buClrTx/>
              <a:buSzTx/>
              <a:buFont typeface="Wingdings" panose="05000000000000000000" pitchFamily="2" charset="2"/>
              <a:buChar char="Ø"/>
              <a:tabLst/>
              <a:defRPr/>
            </a:pP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and $1,$2,$3</a:t>
            </a:r>
            <a:endParaRPr kumimoji="0" lang="zh-CN" altLang="zh-CN" sz="2800" b="0" i="0" u="none" strike="noStrike" kern="0" cap="none" spc="0" normalizeH="0" baseline="0" noProof="0" dirty="0">
              <a:ln>
                <a:noFill/>
              </a:ln>
              <a:solidFill>
                <a:srgbClr val="000000"/>
              </a:solidFill>
              <a:effectLst/>
              <a:uLnTx/>
              <a:uFillTx/>
              <a:latin typeface="Arial"/>
              <a:ea typeface="宋体"/>
              <a:cs typeface="+mn-cs"/>
            </a:endParaRPr>
          </a:p>
        </p:txBody>
      </p:sp>
      <p:grpSp>
        <p:nvGrpSpPr>
          <p:cNvPr id="11" name="组合 10">
            <a:extLst>
              <a:ext uri="{FF2B5EF4-FFF2-40B4-BE49-F238E27FC236}">
                <a16:creationId xmlns:a16="http://schemas.microsoft.com/office/drawing/2014/main" id="{B6DAB901-9C20-4C73-A1B3-D6C869DF402C}"/>
              </a:ext>
            </a:extLst>
          </p:cNvPr>
          <p:cNvGrpSpPr/>
          <p:nvPr/>
        </p:nvGrpSpPr>
        <p:grpSpPr>
          <a:xfrm>
            <a:off x="1171913" y="1467813"/>
            <a:ext cx="7776864" cy="574718"/>
            <a:chOff x="3346575" y="1698625"/>
            <a:chExt cx="6664200" cy="798514"/>
          </a:xfrm>
        </p:grpSpPr>
        <p:sp>
          <p:nvSpPr>
            <p:cNvPr id="12" name="矩形 7">
              <a:extLst>
                <a:ext uri="{FF2B5EF4-FFF2-40B4-BE49-F238E27FC236}">
                  <a16:creationId xmlns:a16="http://schemas.microsoft.com/office/drawing/2014/main" id="{F3D14809-F2C6-4213-A972-AEDC30C9D684}"/>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000000</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3" name="矩形 24">
              <a:extLst>
                <a:ext uri="{FF2B5EF4-FFF2-40B4-BE49-F238E27FC236}">
                  <a16:creationId xmlns:a16="http://schemas.microsoft.com/office/drawing/2014/main" id="{60AAE99E-59B7-4512-B842-C3923FC3A2CF}"/>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4" name="矩形 25">
              <a:extLst>
                <a:ext uri="{FF2B5EF4-FFF2-40B4-BE49-F238E27FC236}">
                  <a16:creationId xmlns:a16="http://schemas.microsoft.com/office/drawing/2014/main" id="{517F698E-5FF2-4D1F-A9F0-7A09CCE3CDF2}"/>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5" name="矩形 26">
              <a:extLst>
                <a:ext uri="{FF2B5EF4-FFF2-40B4-BE49-F238E27FC236}">
                  <a16:creationId xmlns:a16="http://schemas.microsoft.com/office/drawing/2014/main" id="{B3023401-7B00-459C-8EB9-90B73F7FFDA0}"/>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600" b="1"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16" name="矩形 27">
              <a:extLst>
                <a:ext uri="{FF2B5EF4-FFF2-40B4-BE49-F238E27FC236}">
                  <a16:creationId xmlns:a16="http://schemas.microsoft.com/office/drawing/2014/main" id="{9E101E48-CE27-412E-A512-14C12684A49A}"/>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rd</a:t>
              </a:r>
              <a:endParaRPr kumimoji="0" lang="zh-CN" altLang="en-US" sz="1800" b="1" i="0" u="none" strike="noStrike" kern="0" cap="none" spc="0" normalizeH="0" baseline="-2500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17" name="TextBox 17">
              <a:extLst>
                <a:ext uri="{FF2B5EF4-FFF2-40B4-BE49-F238E27FC236}">
                  <a16:creationId xmlns:a16="http://schemas.microsoft.com/office/drawing/2014/main" id="{D8A09022-21AD-4D08-BD4D-F257AFF7FC36}"/>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8" name="矩形 26">
              <a:extLst>
                <a:ext uri="{FF2B5EF4-FFF2-40B4-BE49-F238E27FC236}">
                  <a16:creationId xmlns:a16="http://schemas.microsoft.com/office/drawing/2014/main" id="{696AD393-DE09-45CB-AFA4-ACC5659C2FEA}"/>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ysClr val="window" lastClr="FFFFFF"/>
                  </a:solidFill>
                  <a:effectLst/>
                  <a:uLnTx/>
                  <a:uFillTx/>
                  <a:latin typeface="Calibri"/>
                  <a:ea typeface="宋体"/>
                  <a:cs typeface="+mn-cs"/>
                </a:rPr>
                <a:t>funct</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9" name="TextBox 22">
              <a:extLst>
                <a:ext uri="{FF2B5EF4-FFF2-40B4-BE49-F238E27FC236}">
                  <a16:creationId xmlns:a16="http://schemas.microsoft.com/office/drawing/2014/main" id="{399D9979-9A00-442C-B8F1-566FF9D34C3F}"/>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0" name="TextBox 23">
              <a:extLst>
                <a:ext uri="{FF2B5EF4-FFF2-40B4-BE49-F238E27FC236}">
                  <a16:creationId xmlns:a16="http://schemas.microsoft.com/office/drawing/2014/main" id="{A8418613-5B0D-4A62-8B1E-AC6043D1B405}"/>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1" name="TextBox 24">
              <a:extLst>
                <a:ext uri="{FF2B5EF4-FFF2-40B4-BE49-F238E27FC236}">
                  <a16:creationId xmlns:a16="http://schemas.microsoft.com/office/drawing/2014/main" id="{7ECA58C6-E097-4818-8F2B-F708261E1840}"/>
                </a:ext>
              </a:extLst>
            </p:cNvPr>
            <p:cNvSpPr txBox="1"/>
            <p:nvPr/>
          </p:nvSpPr>
          <p:spPr>
            <a:xfrm>
              <a:off x="6683273"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2" name="TextBox 25">
              <a:extLst>
                <a:ext uri="{FF2B5EF4-FFF2-40B4-BE49-F238E27FC236}">
                  <a16:creationId xmlns:a16="http://schemas.microsoft.com/office/drawing/2014/main" id="{AC502059-C894-48E0-BC99-ADCE8D493D65}"/>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3" name="TextBox 26">
              <a:extLst>
                <a:ext uri="{FF2B5EF4-FFF2-40B4-BE49-F238E27FC236}">
                  <a16:creationId xmlns:a16="http://schemas.microsoft.com/office/drawing/2014/main" id="{7B032503-B7AB-4477-96D7-15317434A43A}"/>
                </a:ext>
              </a:extLst>
            </p:cNvPr>
            <p:cNvSpPr txBox="1"/>
            <p:nvPr/>
          </p:nvSpPr>
          <p:spPr>
            <a:xfrm>
              <a:off x="8933472"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10" name="矩形 9">
            <a:extLst>
              <a:ext uri="{FF2B5EF4-FFF2-40B4-BE49-F238E27FC236}">
                <a16:creationId xmlns:a16="http://schemas.microsoft.com/office/drawing/2014/main" id="{9BCD9DBE-AFC9-4DA0-A236-56D0263CF401}"/>
              </a:ext>
            </a:extLst>
          </p:cNvPr>
          <p:cNvSpPr/>
          <p:nvPr/>
        </p:nvSpPr>
        <p:spPr>
          <a:xfrm>
            <a:off x="209617" y="1471175"/>
            <a:ext cx="981359"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FF0000"/>
                </a:solidFill>
                <a:effectLst/>
                <a:uLnTx/>
                <a:uFillTx/>
                <a:latin typeface="Arial"/>
                <a:ea typeface="宋体"/>
                <a:cs typeface="+mn-cs"/>
              </a:rPr>
              <a:t>R</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5" name="组合 24">
            <a:extLst>
              <a:ext uri="{FF2B5EF4-FFF2-40B4-BE49-F238E27FC236}">
                <a16:creationId xmlns:a16="http://schemas.microsoft.com/office/drawing/2014/main" id="{FFE0BDD3-D79D-45F8-B7F9-B5121787BD18}"/>
              </a:ext>
            </a:extLst>
          </p:cNvPr>
          <p:cNvGrpSpPr/>
          <p:nvPr/>
        </p:nvGrpSpPr>
        <p:grpSpPr>
          <a:xfrm>
            <a:off x="1174271" y="3915970"/>
            <a:ext cx="7776864" cy="574718"/>
            <a:chOff x="3346575" y="1698625"/>
            <a:chExt cx="6664200" cy="798514"/>
          </a:xfrm>
        </p:grpSpPr>
        <p:sp>
          <p:nvSpPr>
            <p:cNvPr id="26" name="矩形 7">
              <a:extLst>
                <a:ext uri="{FF2B5EF4-FFF2-40B4-BE49-F238E27FC236}">
                  <a16:creationId xmlns:a16="http://schemas.microsoft.com/office/drawing/2014/main" id="{82C2DF1D-5D1D-46D7-BF2A-915E875DE87D}"/>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000000</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7" name="矩形 24">
              <a:extLst>
                <a:ext uri="{FF2B5EF4-FFF2-40B4-BE49-F238E27FC236}">
                  <a16:creationId xmlns:a16="http://schemas.microsoft.com/office/drawing/2014/main" id="{40C4721A-173D-456B-9C14-386E3A381C9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8" name="矩形 25">
              <a:extLst>
                <a:ext uri="{FF2B5EF4-FFF2-40B4-BE49-F238E27FC236}">
                  <a16:creationId xmlns:a16="http://schemas.microsoft.com/office/drawing/2014/main" id="{6E85D158-27AE-403F-ADD8-45E06194F8A6}"/>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9" name="矩形 26">
              <a:extLst>
                <a:ext uri="{FF2B5EF4-FFF2-40B4-BE49-F238E27FC236}">
                  <a16:creationId xmlns:a16="http://schemas.microsoft.com/office/drawing/2014/main" id="{87354455-8316-4C99-BC54-A9B5516B6CC8}"/>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600" b="1"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0" name="矩形 27">
              <a:extLst>
                <a:ext uri="{FF2B5EF4-FFF2-40B4-BE49-F238E27FC236}">
                  <a16:creationId xmlns:a16="http://schemas.microsoft.com/office/drawing/2014/main" id="{11B66591-B9D1-4620-B5C9-50961ED9AF8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rd</a:t>
              </a:r>
              <a:endParaRPr kumimoji="0" lang="zh-CN" altLang="en-US" sz="1800" b="1" i="0" u="none" strike="noStrike" kern="0" cap="none" spc="0" normalizeH="0" baseline="-2500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1" name="TextBox 17">
              <a:extLst>
                <a:ext uri="{FF2B5EF4-FFF2-40B4-BE49-F238E27FC236}">
                  <a16:creationId xmlns:a16="http://schemas.microsoft.com/office/drawing/2014/main" id="{2CD3F075-28E0-4814-B810-ED89FBA79967}"/>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2" name="矩形 26">
              <a:extLst>
                <a:ext uri="{FF2B5EF4-FFF2-40B4-BE49-F238E27FC236}">
                  <a16:creationId xmlns:a16="http://schemas.microsoft.com/office/drawing/2014/main" id="{484A581C-57DF-48AF-BDE7-061B629C3BF6}"/>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FFFF"/>
                  </a:solidFill>
                  <a:effectLst/>
                  <a:uLnTx/>
                  <a:uFillTx/>
                  <a:latin typeface="Calibri"/>
                  <a:ea typeface="宋体"/>
                  <a:cs typeface="+mn-cs"/>
                </a:rPr>
                <a:t>21H</a:t>
              </a:r>
              <a:endParaRPr kumimoji="0" lang="zh-CN" altLang="en-US" sz="1600" b="1" i="0" u="none" strike="noStrike" kern="0" cap="none" spc="0" normalizeH="0" baseline="0" noProof="0" dirty="0">
                <a:ln>
                  <a:noFill/>
                </a:ln>
                <a:solidFill>
                  <a:srgbClr val="FFFFFF"/>
                </a:solidFill>
                <a:effectLst/>
                <a:uLnTx/>
                <a:uFillTx/>
                <a:latin typeface="Calibri"/>
                <a:ea typeface="宋体"/>
                <a:cs typeface="+mn-cs"/>
              </a:endParaRPr>
            </a:p>
          </p:txBody>
        </p:sp>
        <p:sp>
          <p:nvSpPr>
            <p:cNvPr id="33" name="TextBox 22">
              <a:extLst>
                <a:ext uri="{FF2B5EF4-FFF2-40B4-BE49-F238E27FC236}">
                  <a16:creationId xmlns:a16="http://schemas.microsoft.com/office/drawing/2014/main" id="{42240C1C-DC35-4A32-8028-1291561B98B3}"/>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 name="TextBox 23">
              <a:extLst>
                <a:ext uri="{FF2B5EF4-FFF2-40B4-BE49-F238E27FC236}">
                  <a16:creationId xmlns:a16="http://schemas.microsoft.com/office/drawing/2014/main" id="{8659C2DB-C9ED-4D67-98B8-289A35F06357}"/>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5" name="TextBox 24">
              <a:extLst>
                <a:ext uri="{FF2B5EF4-FFF2-40B4-BE49-F238E27FC236}">
                  <a16:creationId xmlns:a16="http://schemas.microsoft.com/office/drawing/2014/main" id="{4DF8B44C-3324-4F72-B0D8-6D97EE497C99}"/>
                </a:ext>
              </a:extLst>
            </p:cNvPr>
            <p:cNvSpPr txBox="1"/>
            <p:nvPr/>
          </p:nvSpPr>
          <p:spPr>
            <a:xfrm>
              <a:off x="6683273"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6" name="TextBox 25">
              <a:extLst>
                <a:ext uri="{FF2B5EF4-FFF2-40B4-BE49-F238E27FC236}">
                  <a16:creationId xmlns:a16="http://schemas.microsoft.com/office/drawing/2014/main" id="{6204C48D-1F96-48C4-AC4B-B23CEEC89637}"/>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6">
              <a:extLst>
                <a:ext uri="{FF2B5EF4-FFF2-40B4-BE49-F238E27FC236}">
                  <a16:creationId xmlns:a16="http://schemas.microsoft.com/office/drawing/2014/main" id="{C8AD4FAD-DD02-4BB4-8F5F-9201471C0DD1}"/>
                </a:ext>
              </a:extLst>
            </p:cNvPr>
            <p:cNvSpPr txBox="1"/>
            <p:nvPr/>
          </p:nvSpPr>
          <p:spPr>
            <a:xfrm>
              <a:off x="8933472"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grpSp>
        <p:nvGrpSpPr>
          <p:cNvPr id="38" name="组合 37">
            <a:extLst>
              <a:ext uri="{FF2B5EF4-FFF2-40B4-BE49-F238E27FC236}">
                <a16:creationId xmlns:a16="http://schemas.microsoft.com/office/drawing/2014/main" id="{C8161732-9DAE-4477-A307-2BEA810BF72F}"/>
              </a:ext>
            </a:extLst>
          </p:cNvPr>
          <p:cNvGrpSpPr/>
          <p:nvPr/>
        </p:nvGrpSpPr>
        <p:grpSpPr>
          <a:xfrm>
            <a:off x="1124826" y="5740514"/>
            <a:ext cx="7776864" cy="574718"/>
            <a:chOff x="3346575" y="1698625"/>
            <a:chExt cx="6664200" cy="798514"/>
          </a:xfrm>
        </p:grpSpPr>
        <p:sp>
          <p:nvSpPr>
            <p:cNvPr id="39" name="矩形 7">
              <a:extLst>
                <a:ext uri="{FF2B5EF4-FFF2-40B4-BE49-F238E27FC236}">
                  <a16:creationId xmlns:a16="http://schemas.microsoft.com/office/drawing/2014/main" id="{8D28A3D7-0C44-49C1-87D1-C7093DE3431B}"/>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000000</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40" name="矩形 24">
              <a:extLst>
                <a:ext uri="{FF2B5EF4-FFF2-40B4-BE49-F238E27FC236}">
                  <a16:creationId xmlns:a16="http://schemas.microsoft.com/office/drawing/2014/main" id="{B0703AE8-DFDB-4825-A441-63877E05D70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00010</a:t>
              </a:r>
              <a:endParaRPr kumimoji="0" lang="zh-CN" altLang="en-US"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1" name="矩形 25">
              <a:extLst>
                <a:ext uri="{FF2B5EF4-FFF2-40B4-BE49-F238E27FC236}">
                  <a16:creationId xmlns:a16="http://schemas.microsoft.com/office/drawing/2014/main" id="{9F44C86A-82CD-47D3-9D02-D352C9959430}"/>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00011</a:t>
              </a:r>
              <a:endParaRPr kumimoji="0" lang="zh-CN" altLang="en-US"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2" name="矩形 26">
              <a:extLst>
                <a:ext uri="{FF2B5EF4-FFF2-40B4-BE49-F238E27FC236}">
                  <a16:creationId xmlns:a16="http://schemas.microsoft.com/office/drawing/2014/main" id="{8E70A617-B7EA-4398-A343-985C45995DF2}"/>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25000" noProof="0" dirty="0">
                  <a:ln>
                    <a:noFill/>
                  </a:ln>
                  <a:solidFill>
                    <a:sysClr val="window" lastClr="FFFFFF"/>
                  </a:solidFill>
                  <a:effectLst/>
                  <a:uLnTx/>
                  <a:uFillTx/>
                  <a:latin typeface="Calibri"/>
                  <a:ea typeface="宋体"/>
                  <a:cs typeface="+mn-cs"/>
                </a:rPr>
                <a:t>00000</a:t>
              </a:r>
              <a:endParaRPr kumimoji="0" lang="zh-CN" altLang="en-US" sz="2400" b="1"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43" name="矩形 27">
              <a:extLst>
                <a:ext uri="{FF2B5EF4-FFF2-40B4-BE49-F238E27FC236}">
                  <a16:creationId xmlns:a16="http://schemas.microsoft.com/office/drawing/2014/main" id="{46365FD0-45B5-4F83-A3DA-380D7C8AC70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00001</a:t>
              </a:r>
              <a:endParaRPr kumimoji="0" lang="zh-CN" altLang="en-US" sz="1800" b="1" i="0" u="none" strike="noStrike" kern="0" cap="none" spc="0" normalizeH="0" baseline="-2500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44" name="TextBox 17">
              <a:extLst>
                <a:ext uri="{FF2B5EF4-FFF2-40B4-BE49-F238E27FC236}">
                  <a16:creationId xmlns:a16="http://schemas.microsoft.com/office/drawing/2014/main" id="{CD9867F3-7F8A-43E3-90DE-71A03A32F236}"/>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5" name="矩形 26">
              <a:extLst>
                <a:ext uri="{FF2B5EF4-FFF2-40B4-BE49-F238E27FC236}">
                  <a16:creationId xmlns:a16="http://schemas.microsoft.com/office/drawing/2014/main" id="{F96D627C-FD14-43FE-989F-548F643EA5AB}"/>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latin typeface="Calibri"/>
                  <a:ea typeface="宋体"/>
                  <a:cs typeface="+mn-cs"/>
                </a:rPr>
                <a:t>24H</a:t>
              </a:r>
              <a:endParaRPr kumimoji="0" lang="zh-CN" altLang="en-US" sz="1600" b="1" i="0" u="none" strike="noStrike" kern="0" cap="none" spc="0" normalizeH="0" baseline="0" noProof="0" dirty="0">
                <a:ln>
                  <a:noFill/>
                </a:ln>
                <a:solidFill>
                  <a:srgbClr val="FF0000"/>
                </a:solidFill>
                <a:effectLst/>
                <a:uLnTx/>
                <a:uFillTx/>
                <a:latin typeface="Calibri"/>
                <a:ea typeface="宋体"/>
                <a:cs typeface="+mn-cs"/>
              </a:endParaRPr>
            </a:p>
          </p:txBody>
        </p:sp>
        <p:sp>
          <p:nvSpPr>
            <p:cNvPr id="46" name="TextBox 22">
              <a:extLst>
                <a:ext uri="{FF2B5EF4-FFF2-40B4-BE49-F238E27FC236}">
                  <a16:creationId xmlns:a16="http://schemas.microsoft.com/office/drawing/2014/main" id="{8D83F31D-673C-4F7D-94FE-7F0081F8F96F}"/>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7" name="TextBox 23">
              <a:extLst>
                <a:ext uri="{FF2B5EF4-FFF2-40B4-BE49-F238E27FC236}">
                  <a16:creationId xmlns:a16="http://schemas.microsoft.com/office/drawing/2014/main" id="{AC6A02DB-8E45-4B0B-97A1-A1BC3BB35C1C}"/>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8" name="TextBox 24">
              <a:extLst>
                <a:ext uri="{FF2B5EF4-FFF2-40B4-BE49-F238E27FC236}">
                  <a16:creationId xmlns:a16="http://schemas.microsoft.com/office/drawing/2014/main" id="{27BDB8AA-03EA-47AE-AAAA-1E50C000A70E}"/>
                </a:ext>
              </a:extLst>
            </p:cNvPr>
            <p:cNvSpPr txBox="1"/>
            <p:nvPr/>
          </p:nvSpPr>
          <p:spPr>
            <a:xfrm>
              <a:off x="6683273"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9" name="TextBox 25">
              <a:extLst>
                <a:ext uri="{FF2B5EF4-FFF2-40B4-BE49-F238E27FC236}">
                  <a16:creationId xmlns:a16="http://schemas.microsoft.com/office/drawing/2014/main" id="{7211E11C-4817-4272-ACC7-8DFE2132AEDB}"/>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50" name="TextBox 26">
              <a:extLst>
                <a:ext uri="{FF2B5EF4-FFF2-40B4-BE49-F238E27FC236}">
                  <a16:creationId xmlns:a16="http://schemas.microsoft.com/office/drawing/2014/main" id="{5D8881CC-84AA-4E4C-93D7-883D28A46C8C}"/>
                </a:ext>
              </a:extLst>
            </p:cNvPr>
            <p:cNvSpPr txBox="1"/>
            <p:nvPr/>
          </p:nvSpPr>
          <p:spPr>
            <a:xfrm>
              <a:off x="8933472"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 name="矩形 1">
            <a:extLst>
              <a:ext uri="{FF2B5EF4-FFF2-40B4-BE49-F238E27FC236}">
                <a16:creationId xmlns:a16="http://schemas.microsoft.com/office/drawing/2014/main" id="{D176FBAA-5109-4F40-9DD0-6A1990815DCB}"/>
              </a:ext>
            </a:extLst>
          </p:cNvPr>
          <p:cNvSpPr/>
          <p:nvPr/>
        </p:nvSpPr>
        <p:spPr>
          <a:xfrm>
            <a:off x="153757" y="880877"/>
            <a:ext cx="2165978"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00"/>
                </a:solidFill>
                <a:effectLst/>
                <a:uLnTx/>
                <a:uFillTx/>
                <a:latin typeface="Arial"/>
                <a:ea typeface="宋体"/>
                <a:cs typeface="+mn-cs"/>
              </a:rPr>
              <a:t>指令格式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矩形 26">
            <a:extLst>
              <a:ext uri="{FF2B5EF4-FFF2-40B4-BE49-F238E27FC236}">
                <a16:creationId xmlns:a16="http://schemas.microsoft.com/office/drawing/2014/main" id="{24B5B468-E436-4865-9D11-B2EB3C4816E5}"/>
              </a:ext>
            </a:extLst>
          </p:cNvPr>
          <p:cNvSpPr/>
          <p:nvPr/>
        </p:nvSpPr>
        <p:spPr>
          <a:xfrm>
            <a:off x="7595066" y="4166421"/>
            <a:ext cx="1353711" cy="30849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latin typeface="Calibri"/>
                <a:ea typeface="宋体"/>
                <a:cs typeface="+mn-cs"/>
              </a:rPr>
              <a:t>24H</a:t>
            </a:r>
            <a:endParaRPr kumimoji="0" lang="zh-CN" altLang="en-US" sz="1600" b="1" i="0" u="none" strike="noStrike" kern="0" cap="none" spc="0" normalizeH="0" baseline="0" noProof="0" dirty="0">
              <a:ln>
                <a:noFill/>
              </a:ln>
              <a:solidFill>
                <a:srgbClr val="FF0000"/>
              </a:solidFill>
              <a:effectLst/>
              <a:uLnTx/>
              <a:uFillTx/>
              <a:latin typeface="Calibri"/>
              <a:ea typeface="宋体"/>
              <a:cs typeface="+mn-cs"/>
            </a:endParaRPr>
          </a:p>
        </p:txBody>
      </p:sp>
    </p:spTree>
    <p:extLst>
      <p:ext uri="{BB962C8B-B14F-4D97-AF65-F5344CB8AC3E}">
        <p14:creationId xmlns:p14="http://schemas.microsoft.com/office/powerpoint/2010/main" val="30742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5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29703" y="37794"/>
            <a:ext cx="7812360" cy="731837"/>
          </a:xfrm>
        </p:spPr>
        <p:txBody>
          <a:bodyPr/>
          <a:lstStyle/>
          <a:p>
            <a:pPr lvl="0" eaLnBrk="1" fontAlgn="t" hangingPunct="1">
              <a:spcBef>
                <a:spcPct val="20000"/>
              </a:spcBef>
              <a:buClr>
                <a:srgbClr val="FF0000"/>
              </a:buClr>
            </a:pPr>
            <a:r>
              <a:rPr lang="zh-CN" altLang="en-US" sz="3200" b="1" dirty="0"/>
              <a:t>（</a:t>
            </a:r>
            <a:r>
              <a:rPr lang="en-US" altLang="zh-CN" sz="3200" b="1" dirty="0"/>
              <a:t>3</a:t>
            </a:r>
            <a:r>
              <a:rPr lang="zh-CN" altLang="en-US" sz="3200" b="1" dirty="0"/>
              <a:t>）</a:t>
            </a:r>
            <a:r>
              <a:rPr lang="en-US" altLang="zh-CN" sz="3200" b="1" dirty="0"/>
              <a:t>and</a:t>
            </a:r>
            <a:r>
              <a:rPr lang="zh-CN" altLang="en-US" sz="3200" b="1" dirty="0"/>
              <a:t>运算指令（</a:t>
            </a:r>
            <a:r>
              <a:rPr lang="en-US" altLang="zh-CN" sz="3200" b="1" dirty="0"/>
              <a:t>R</a:t>
            </a:r>
            <a:r>
              <a:rPr lang="zh-CN" altLang="en-US" sz="3200" b="1" dirty="0"/>
              <a:t>型）</a:t>
            </a:r>
            <a:endParaRPr lang="zh-CN" altLang="en-US" b="1" dirty="0">
              <a:latin typeface="+mn-ea"/>
              <a:ea typeface="+mn-ea"/>
            </a:endParaRPr>
          </a:p>
        </p:txBody>
      </p:sp>
      <p:grpSp>
        <p:nvGrpSpPr>
          <p:cNvPr id="25" name="组合 24">
            <a:extLst>
              <a:ext uri="{FF2B5EF4-FFF2-40B4-BE49-F238E27FC236}">
                <a16:creationId xmlns:a16="http://schemas.microsoft.com/office/drawing/2014/main" id="{FFE0BDD3-D79D-45F8-B7F9-B5121787BD18}"/>
              </a:ext>
            </a:extLst>
          </p:cNvPr>
          <p:cNvGrpSpPr/>
          <p:nvPr/>
        </p:nvGrpSpPr>
        <p:grpSpPr>
          <a:xfrm>
            <a:off x="755576" y="1556792"/>
            <a:ext cx="7776864" cy="574718"/>
            <a:chOff x="3346575" y="1698625"/>
            <a:chExt cx="6664200" cy="798514"/>
          </a:xfrm>
        </p:grpSpPr>
        <p:sp>
          <p:nvSpPr>
            <p:cNvPr id="26" name="矩形 7">
              <a:extLst>
                <a:ext uri="{FF2B5EF4-FFF2-40B4-BE49-F238E27FC236}">
                  <a16:creationId xmlns:a16="http://schemas.microsoft.com/office/drawing/2014/main" id="{82C2DF1D-5D1D-46D7-BF2A-915E875DE87D}"/>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000000</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7" name="矩形 24">
              <a:extLst>
                <a:ext uri="{FF2B5EF4-FFF2-40B4-BE49-F238E27FC236}">
                  <a16:creationId xmlns:a16="http://schemas.microsoft.com/office/drawing/2014/main" id="{40C4721A-173D-456B-9C14-386E3A381C9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8" name="矩形 25">
              <a:extLst>
                <a:ext uri="{FF2B5EF4-FFF2-40B4-BE49-F238E27FC236}">
                  <a16:creationId xmlns:a16="http://schemas.microsoft.com/office/drawing/2014/main" id="{6E85D158-27AE-403F-ADD8-45E06194F8A6}"/>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9" name="矩形 26">
              <a:extLst>
                <a:ext uri="{FF2B5EF4-FFF2-40B4-BE49-F238E27FC236}">
                  <a16:creationId xmlns:a16="http://schemas.microsoft.com/office/drawing/2014/main" id="{87354455-8316-4C99-BC54-A9B5516B6CC8}"/>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600" b="1"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0" name="矩形 27">
              <a:extLst>
                <a:ext uri="{FF2B5EF4-FFF2-40B4-BE49-F238E27FC236}">
                  <a16:creationId xmlns:a16="http://schemas.microsoft.com/office/drawing/2014/main" id="{11B66591-B9D1-4620-B5C9-50961ED9AF8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rd</a:t>
              </a:r>
              <a:endParaRPr kumimoji="0" lang="zh-CN" altLang="en-US" sz="1800" b="1" i="0" u="none" strike="noStrike" kern="0" cap="none" spc="0" normalizeH="0" baseline="-2500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1" name="TextBox 17">
              <a:extLst>
                <a:ext uri="{FF2B5EF4-FFF2-40B4-BE49-F238E27FC236}">
                  <a16:creationId xmlns:a16="http://schemas.microsoft.com/office/drawing/2014/main" id="{2CD3F075-28E0-4814-B810-ED89FBA79967}"/>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2" name="矩形 26">
              <a:extLst>
                <a:ext uri="{FF2B5EF4-FFF2-40B4-BE49-F238E27FC236}">
                  <a16:creationId xmlns:a16="http://schemas.microsoft.com/office/drawing/2014/main" id="{484A581C-57DF-48AF-BDE7-061B629C3BF6}"/>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latin typeface="Calibri"/>
                  <a:ea typeface="宋体"/>
                  <a:cs typeface="+mn-cs"/>
                </a:rPr>
                <a:t>24H</a:t>
              </a:r>
              <a:endParaRPr kumimoji="0" lang="zh-CN" altLang="en-US" sz="1600" b="1" i="0" u="none" strike="noStrike" kern="0" cap="none" spc="0" normalizeH="0" baseline="0" noProof="0" dirty="0">
                <a:ln>
                  <a:noFill/>
                </a:ln>
                <a:solidFill>
                  <a:srgbClr val="FF0000"/>
                </a:solidFill>
                <a:effectLst/>
                <a:uLnTx/>
                <a:uFillTx/>
                <a:latin typeface="Calibri"/>
                <a:ea typeface="宋体"/>
                <a:cs typeface="+mn-cs"/>
              </a:endParaRPr>
            </a:p>
          </p:txBody>
        </p:sp>
        <p:sp>
          <p:nvSpPr>
            <p:cNvPr id="33" name="TextBox 22">
              <a:extLst>
                <a:ext uri="{FF2B5EF4-FFF2-40B4-BE49-F238E27FC236}">
                  <a16:creationId xmlns:a16="http://schemas.microsoft.com/office/drawing/2014/main" id="{42240C1C-DC35-4A32-8028-1291561B98B3}"/>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 name="TextBox 23">
              <a:extLst>
                <a:ext uri="{FF2B5EF4-FFF2-40B4-BE49-F238E27FC236}">
                  <a16:creationId xmlns:a16="http://schemas.microsoft.com/office/drawing/2014/main" id="{8659C2DB-C9ED-4D67-98B8-289A35F06357}"/>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5" name="TextBox 24">
              <a:extLst>
                <a:ext uri="{FF2B5EF4-FFF2-40B4-BE49-F238E27FC236}">
                  <a16:creationId xmlns:a16="http://schemas.microsoft.com/office/drawing/2014/main" id="{4DF8B44C-3324-4F72-B0D8-6D97EE497C99}"/>
                </a:ext>
              </a:extLst>
            </p:cNvPr>
            <p:cNvSpPr txBox="1"/>
            <p:nvPr/>
          </p:nvSpPr>
          <p:spPr>
            <a:xfrm>
              <a:off x="6683273"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6" name="TextBox 25">
              <a:extLst>
                <a:ext uri="{FF2B5EF4-FFF2-40B4-BE49-F238E27FC236}">
                  <a16:creationId xmlns:a16="http://schemas.microsoft.com/office/drawing/2014/main" id="{6204C48D-1F96-48C4-AC4B-B23CEEC89637}"/>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6">
              <a:extLst>
                <a:ext uri="{FF2B5EF4-FFF2-40B4-BE49-F238E27FC236}">
                  <a16:creationId xmlns:a16="http://schemas.microsoft.com/office/drawing/2014/main" id="{C8AD4FAD-DD02-4BB4-8F5F-9201471C0DD1}"/>
                </a:ext>
              </a:extLst>
            </p:cNvPr>
            <p:cNvSpPr txBox="1"/>
            <p:nvPr/>
          </p:nvSpPr>
          <p:spPr>
            <a:xfrm>
              <a:off x="8933472"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3" name="对象 2">
            <a:extLst>
              <a:ext uri="{FF2B5EF4-FFF2-40B4-BE49-F238E27FC236}">
                <a16:creationId xmlns:a16="http://schemas.microsoft.com/office/drawing/2014/main" id="{19ED9D27-89A2-4BEF-A1CD-8DC526684DC0}"/>
              </a:ext>
            </a:extLst>
          </p:cNvPr>
          <p:cNvGraphicFramePr>
            <a:graphicFrameLocks noChangeAspect="1"/>
          </p:cNvGraphicFramePr>
          <p:nvPr>
            <p:extLst>
              <p:ext uri="{D42A27DB-BD31-4B8C-83A1-F6EECF244321}">
                <p14:modId xmlns:p14="http://schemas.microsoft.com/office/powerpoint/2010/main" val="3619341848"/>
              </p:ext>
            </p:extLst>
          </p:nvPr>
        </p:nvGraphicFramePr>
        <p:xfrm>
          <a:off x="2915816" y="2536180"/>
          <a:ext cx="3096344" cy="4050765"/>
        </p:xfrm>
        <a:graphic>
          <a:graphicData uri="http://schemas.openxmlformats.org/presentationml/2006/ole">
            <mc:AlternateContent xmlns:mc="http://schemas.openxmlformats.org/markup-compatibility/2006">
              <mc:Choice xmlns:v="urn:schemas-microsoft-com:vml" Requires="v">
                <p:oleObj spid="_x0000_s250927" name="Visio" r:id="rId3" imgW="2004450" imgH="2615137" progId="Visio.Drawing.11">
                  <p:embed/>
                </p:oleObj>
              </mc:Choice>
              <mc:Fallback>
                <p:oleObj name="Visio" r:id="rId3" imgW="2004450" imgH="2615137" progId="Visio.Drawing.11">
                  <p:embed/>
                  <p:pic>
                    <p:nvPicPr>
                      <p:cNvPr id="3" name="对象 2">
                        <a:extLst>
                          <a:ext uri="{FF2B5EF4-FFF2-40B4-BE49-F238E27FC236}">
                            <a16:creationId xmlns:a16="http://schemas.microsoft.com/office/drawing/2014/main" id="{19ED9D27-89A2-4BEF-A1CD-8DC526684DC0}"/>
                          </a:ext>
                        </a:extLst>
                      </p:cNvPr>
                      <p:cNvPicPr>
                        <a:picLocks noChangeAspect="1" noChangeArrowheads="1"/>
                      </p:cNvPicPr>
                      <p:nvPr/>
                    </p:nvPicPr>
                    <p:blipFill>
                      <a:blip r:embed="rId4"/>
                      <a:srcRect/>
                      <a:stretch>
                        <a:fillRect/>
                      </a:stretch>
                    </p:blipFill>
                    <p:spPr bwMode="auto">
                      <a:xfrm>
                        <a:off x="2915816" y="2536180"/>
                        <a:ext cx="3096344" cy="4050765"/>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A8789E72-54B1-48C8-A6D1-55ADE3EA2BF2}"/>
              </a:ext>
            </a:extLst>
          </p:cNvPr>
          <p:cNvSpPr/>
          <p:nvPr/>
        </p:nvSpPr>
        <p:spPr>
          <a:xfrm>
            <a:off x="401163" y="769631"/>
            <a:ext cx="1832553"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宋体"/>
                <a:ea typeface="宋体"/>
                <a:cs typeface="+mn-cs"/>
              </a:rPr>
              <a:t>指令流程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434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1" name="矩形 20500">
            <a:extLst>
              <a:ext uri="{FF2B5EF4-FFF2-40B4-BE49-F238E27FC236}">
                <a16:creationId xmlns:a16="http://schemas.microsoft.com/office/drawing/2014/main" id="{706FAE19-CDA6-4361-B092-44A17F8E27F6}"/>
              </a:ext>
            </a:extLst>
          </p:cNvPr>
          <p:cNvSpPr/>
          <p:nvPr/>
        </p:nvSpPr>
        <p:spPr>
          <a:xfrm>
            <a:off x="330985" y="5442904"/>
            <a:ext cx="8424936" cy="119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0502" name="文本框 20501">
            <a:extLst>
              <a:ext uri="{FF2B5EF4-FFF2-40B4-BE49-F238E27FC236}">
                <a16:creationId xmlns:a16="http://schemas.microsoft.com/office/drawing/2014/main" id="{CE9917DF-1E14-4F27-9A1C-1BF58F8CFFA8}"/>
              </a:ext>
            </a:extLst>
          </p:cNvPr>
          <p:cNvSpPr txBox="1"/>
          <p:nvPr/>
        </p:nvSpPr>
        <p:spPr>
          <a:xfrm>
            <a:off x="3647520" y="6189405"/>
            <a:ext cx="1488603"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控制器</a:t>
            </a:r>
          </a:p>
        </p:txBody>
      </p:sp>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3</a:t>
            </a:r>
            <a:r>
              <a:rPr lang="zh-CN" altLang="en-US" sz="3200" b="1" dirty="0"/>
              <a:t>）</a:t>
            </a:r>
            <a:r>
              <a:rPr lang="en-US" altLang="zh-CN" sz="3200" b="1" dirty="0"/>
              <a:t>and</a:t>
            </a:r>
            <a:r>
              <a:rPr lang="zh-CN" altLang="en-US" sz="3200" b="1" dirty="0"/>
              <a:t>运算指令（</a:t>
            </a:r>
            <a:r>
              <a:rPr lang="en-US" altLang="zh-CN" sz="3200" b="1" dirty="0"/>
              <a:t>R</a:t>
            </a:r>
            <a:r>
              <a:rPr lang="zh-CN" altLang="en-US" sz="3200" b="1" dirty="0"/>
              <a:t>型）</a:t>
            </a:r>
          </a:p>
        </p:txBody>
      </p:sp>
      <p:grpSp>
        <p:nvGrpSpPr>
          <p:cNvPr id="25" name="组合 24">
            <a:extLst>
              <a:ext uri="{FF2B5EF4-FFF2-40B4-BE49-F238E27FC236}">
                <a16:creationId xmlns:a16="http://schemas.microsoft.com/office/drawing/2014/main" id="{FFE0BDD3-D79D-45F8-B7F9-B5121787BD18}"/>
              </a:ext>
            </a:extLst>
          </p:cNvPr>
          <p:cNvGrpSpPr/>
          <p:nvPr/>
        </p:nvGrpSpPr>
        <p:grpSpPr>
          <a:xfrm>
            <a:off x="683568" y="1771170"/>
            <a:ext cx="7776864" cy="574718"/>
            <a:chOff x="3346575" y="1698625"/>
            <a:chExt cx="6664200" cy="798514"/>
          </a:xfrm>
        </p:grpSpPr>
        <p:sp>
          <p:nvSpPr>
            <p:cNvPr id="26" name="矩形 7">
              <a:extLst>
                <a:ext uri="{FF2B5EF4-FFF2-40B4-BE49-F238E27FC236}">
                  <a16:creationId xmlns:a16="http://schemas.microsoft.com/office/drawing/2014/main" id="{82C2DF1D-5D1D-46D7-BF2A-915E875DE87D}"/>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000000</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7" name="矩形 24">
              <a:extLst>
                <a:ext uri="{FF2B5EF4-FFF2-40B4-BE49-F238E27FC236}">
                  <a16:creationId xmlns:a16="http://schemas.microsoft.com/office/drawing/2014/main" id="{40C4721A-173D-456B-9C14-386E3A381C9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8" name="矩形 25">
              <a:extLst>
                <a:ext uri="{FF2B5EF4-FFF2-40B4-BE49-F238E27FC236}">
                  <a16:creationId xmlns:a16="http://schemas.microsoft.com/office/drawing/2014/main" id="{6E85D158-27AE-403F-ADD8-45E06194F8A6}"/>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9" name="矩形 26">
              <a:extLst>
                <a:ext uri="{FF2B5EF4-FFF2-40B4-BE49-F238E27FC236}">
                  <a16:creationId xmlns:a16="http://schemas.microsoft.com/office/drawing/2014/main" id="{87354455-8316-4C99-BC54-A9B5516B6CC8}"/>
                </a:ext>
              </a:extLst>
            </p:cNvPr>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shamt</a:t>
              </a:r>
              <a:endParaRPr kumimoji="0" lang="zh-CN" altLang="en-US" sz="1600" b="1" i="0" u="none" strike="noStrike" kern="0" cap="none" spc="0" normalizeH="0" baseline="-25000" noProof="0" dirty="0">
                <a:ln>
                  <a:noFill/>
                </a:ln>
                <a:solidFill>
                  <a:sysClr val="window" lastClr="FFFFFF"/>
                </a:solidFill>
                <a:effectLst/>
                <a:uLnTx/>
                <a:uFillTx/>
                <a:latin typeface="Calibri"/>
                <a:ea typeface="宋体"/>
                <a:cs typeface="+mn-cs"/>
              </a:endParaRPr>
            </a:p>
          </p:txBody>
        </p:sp>
        <p:sp>
          <p:nvSpPr>
            <p:cNvPr id="30" name="矩形 27">
              <a:extLst>
                <a:ext uri="{FF2B5EF4-FFF2-40B4-BE49-F238E27FC236}">
                  <a16:creationId xmlns:a16="http://schemas.microsoft.com/office/drawing/2014/main" id="{11B66591-B9D1-4620-B5C9-50961ED9AF84}"/>
                </a:ext>
              </a:extLst>
            </p:cNvPr>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rd</a:t>
              </a:r>
              <a:endParaRPr kumimoji="0" lang="zh-CN" altLang="en-US" sz="1800" b="1" i="0" u="none" strike="noStrike" kern="0" cap="none" spc="0" normalizeH="0" baseline="-2500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1" name="TextBox 17">
              <a:extLst>
                <a:ext uri="{FF2B5EF4-FFF2-40B4-BE49-F238E27FC236}">
                  <a16:creationId xmlns:a16="http://schemas.microsoft.com/office/drawing/2014/main" id="{2CD3F075-28E0-4814-B810-ED89FBA79967}"/>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2" name="矩形 26">
              <a:extLst>
                <a:ext uri="{FF2B5EF4-FFF2-40B4-BE49-F238E27FC236}">
                  <a16:creationId xmlns:a16="http://schemas.microsoft.com/office/drawing/2014/main" id="{484A581C-57DF-48AF-BDE7-061B629C3BF6}"/>
                </a:ext>
              </a:extLst>
            </p:cNvPr>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latin typeface="Calibri"/>
                  <a:ea typeface="宋体"/>
                  <a:cs typeface="+mn-cs"/>
                </a:rPr>
                <a:t>23H</a:t>
              </a:r>
              <a:endParaRPr kumimoji="0" lang="zh-CN" altLang="en-US" sz="1600" b="1" i="0" u="none" strike="noStrike" kern="0" cap="none" spc="0" normalizeH="0" baseline="0" noProof="0" dirty="0">
                <a:ln>
                  <a:noFill/>
                </a:ln>
                <a:solidFill>
                  <a:srgbClr val="FF0000"/>
                </a:solidFill>
                <a:effectLst/>
                <a:uLnTx/>
                <a:uFillTx/>
                <a:latin typeface="Calibri"/>
                <a:ea typeface="宋体"/>
                <a:cs typeface="+mn-cs"/>
              </a:endParaRPr>
            </a:p>
          </p:txBody>
        </p:sp>
        <p:sp>
          <p:nvSpPr>
            <p:cNvPr id="33" name="TextBox 22">
              <a:extLst>
                <a:ext uri="{FF2B5EF4-FFF2-40B4-BE49-F238E27FC236}">
                  <a16:creationId xmlns:a16="http://schemas.microsoft.com/office/drawing/2014/main" id="{42240C1C-DC35-4A32-8028-1291561B98B3}"/>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4" name="TextBox 23">
              <a:extLst>
                <a:ext uri="{FF2B5EF4-FFF2-40B4-BE49-F238E27FC236}">
                  <a16:creationId xmlns:a16="http://schemas.microsoft.com/office/drawing/2014/main" id="{8659C2DB-C9ED-4D67-98B8-289A35F06357}"/>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5" name="TextBox 24">
              <a:extLst>
                <a:ext uri="{FF2B5EF4-FFF2-40B4-BE49-F238E27FC236}">
                  <a16:creationId xmlns:a16="http://schemas.microsoft.com/office/drawing/2014/main" id="{4DF8B44C-3324-4F72-B0D8-6D97EE497C99}"/>
                </a:ext>
              </a:extLst>
            </p:cNvPr>
            <p:cNvSpPr txBox="1"/>
            <p:nvPr/>
          </p:nvSpPr>
          <p:spPr>
            <a:xfrm>
              <a:off x="6683273"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6" name="TextBox 25">
              <a:extLst>
                <a:ext uri="{FF2B5EF4-FFF2-40B4-BE49-F238E27FC236}">
                  <a16:creationId xmlns:a16="http://schemas.microsoft.com/office/drawing/2014/main" id="{6204C48D-1F96-48C4-AC4B-B23CEEC89637}"/>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7" name="TextBox 26">
              <a:extLst>
                <a:ext uri="{FF2B5EF4-FFF2-40B4-BE49-F238E27FC236}">
                  <a16:creationId xmlns:a16="http://schemas.microsoft.com/office/drawing/2014/main" id="{C8AD4FAD-DD02-4BB4-8F5F-9201471C0DD1}"/>
                </a:ext>
              </a:extLst>
            </p:cNvPr>
            <p:cNvSpPr txBox="1"/>
            <p:nvPr/>
          </p:nvSpPr>
          <p:spPr>
            <a:xfrm>
              <a:off x="8933472"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5" name="对象 4">
            <a:extLst>
              <a:ext uri="{FF2B5EF4-FFF2-40B4-BE49-F238E27FC236}">
                <a16:creationId xmlns:a16="http://schemas.microsoft.com/office/drawing/2014/main" id="{F33A0635-3C77-40BC-861D-F66FC4DF640E}"/>
              </a:ext>
            </a:extLst>
          </p:cNvPr>
          <p:cNvGraphicFramePr>
            <a:graphicFrameLocks noChangeAspect="1"/>
          </p:cNvGraphicFramePr>
          <p:nvPr>
            <p:extLst/>
          </p:nvPr>
        </p:nvGraphicFramePr>
        <p:xfrm>
          <a:off x="25566" y="2797791"/>
          <a:ext cx="8935174" cy="3222052"/>
        </p:xfrm>
        <a:graphic>
          <a:graphicData uri="http://schemas.openxmlformats.org/presentationml/2006/ole">
            <mc:AlternateContent xmlns:mc="http://schemas.openxmlformats.org/markup-compatibility/2006">
              <mc:Choice xmlns:v="urn:schemas-microsoft-com:vml" Requires="v">
                <p:oleObj spid="_x0000_s249903" name="Visio" r:id="rId3" imgW="6422703" imgH="2313601" progId="Visio.Drawing.11">
                  <p:embed/>
                </p:oleObj>
              </mc:Choice>
              <mc:Fallback>
                <p:oleObj name="Visio" r:id="rId3" imgW="6422703" imgH="2313601" progId="Visio.Drawing.11">
                  <p:embed/>
                  <p:pic>
                    <p:nvPicPr>
                      <p:cNvPr id="5" name="对象 4">
                        <a:extLst>
                          <a:ext uri="{FF2B5EF4-FFF2-40B4-BE49-F238E27FC236}">
                            <a16:creationId xmlns:a16="http://schemas.microsoft.com/office/drawing/2014/main" id="{F33A0635-3C77-40BC-861D-F66FC4DF6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6" y="2797791"/>
                        <a:ext cx="8935174" cy="3222052"/>
                      </a:xfrm>
                      <a:prstGeom prst="rect">
                        <a:avLst/>
                      </a:prstGeom>
                      <a:noFill/>
                      <a:ln>
                        <a:solidFill>
                          <a:srgbClr val="00B0F0"/>
                        </a:solidFill>
                      </a:ln>
                    </p:spPr>
                  </p:pic>
                </p:oleObj>
              </mc:Fallback>
            </mc:AlternateContent>
          </a:graphicData>
        </a:graphic>
      </p:graphicFrame>
      <p:cxnSp>
        <p:nvCxnSpPr>
          <p:cNvPr id="7" name="直接箭头连接符 6">
            <a:extLst>
              <a:ext uri="{FF2B5EF4-FFF2-40B4-BE49-F238E27FC236}">
                <a16:creationId xmlns:a16="http://schemas.microsoft.com/office/drawing/2014/main" id="{C626D747-8F49-4D62-9DB3-534A70EBD6B1}"/>
              </a:ext>
            </a:extLst>
          </p:cNvPr>
          <p:cNvCxnSpPr>
            <a:cxnSpLocks/>
          </p:cNvCxnSpPr>
          <p:nvPr/>
        </p:nvCxnSpPr>
        <p:spPr>
          <a:xfrm>
            <a:off x="186969" y="3642704"/>
            <a:ext cx="83455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AA47EBD-073F-4240-9533-30B21A4B3309}"/>
              </a:ext>
            </a:extLst>
          </p:cNvPr>
          <p:cNvCxnSpPr>
            <a:cxnSpLocks/>
          </p:cNvCxnSpPr>
          <p:nvPr/>
        </p:nvCxnSpPr>
        <p:spPr>
          <a:xfrm>
            <a:off x="1339097" y="3858728"/>
            <a:ext cx="43204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67855A2-6542-429D-AFBD-39E35DB8563B}"/>
              </a:ext>
            </a:extLst>
          </p:cNvPr>
          <p:cNvCxnSpPr>
            <a:cxnSpLocks/>
          </p:cNvCxnSpPr>
          <p:nvPr/>
        </p:nvCxnSpPr>
        <p:spPr>
          <a:xfrm>
            <a:off x="2152005" y="3862176"/>
            <a:ext cx="483236"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C7A13C2-3A07-4AAF-892D-0792C55189BD}"/>
              </a:ext>
            </a:extLst>
          </p:cNvPr>
          <p:cNvGrpSpPr/>
          <p:nvPr/>
        </p:nvGrpSpPr>
        <p:grpSpPr>
          <a:xfrm>
            <a:off x="4375416" y="3584810"/>
            <a:ext cx="924121" cy="207243"/>
            <a:chOff x="4367959" y="3227090"/>
            <a:chExt cx="924121" cy="207243"/>
          </a:xfrm>
        </p:grpSpPr>
        <p:cxnSp>
          <p:nvCxnSpPr>
            <p:cNvPr id="23" name="直接箭头连接符 22">
              <a:extLst>
                <a:ext uri="{FF2B5EF4-FFF2-40B4-BE49-F238E27FC236}">
                  <a16:creationId xmlns:a16="http://schemas.microsoft.com/office/drawing/2014/main" id="{EA4538B7-2C13-443F-9378-5EBA77E2D319}"/>
                </a:ext>
              </a:extLst>
            </p:cNvPr>
            <p:cNvCxnSpPr>
              <a:cxnSpLocks/>
            </p:cNvCxnSpPr>
            <p:nvPr/>
          </p:nvCxnSpPr>
          <p:spPr>
            <a:xfrm>
              <a:off x="4367959" y="3434333"/>
              <a:ext cx="92412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D0980A2-E64A-4312-B83C-FAC42EBFB8CA}"/>
                </a:ext>
              </a:extLst>
            </p:cNvPr>
            <p:cNvCxnSpPr>
              <a:cxnSpLocks/>
            </p:cNvCxnSpPr>
            <p:nvPr/>
          </p:nvCxnSpPr>
          <p:spPr>
            <a:xfrm>
              <a:off x="4367959" y="3227090"/>
              <a:ext cx="900556"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直接箭头连接符 41">
            <a:extLst>
              <a:ext uri="{FF2B5EF4-FFF2-40B4-BE49-F238E27FC236}">
                <a16:creationId xmlns:a16="http://schemas.microsoft.com/office/drawing/2014/main" id="{8B9538B2-5749-49C9-B985-E7E385A6FEB3}"/>
              </a:ext>
            </a:extLst>
          </p:cNvPr>
          <p:cNvCxnSpPr>
            <a:cxnSpLocks/>
          </p:cNvCxnSpPr>
          <p:nvPr/>
        </p:nvCxnSpPr>
        <p:spPr>
          <a:xfrm>
            <a:off x="3211305" y="3858728"/>
            <a:ext cx="3493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0C68A244-9458-49BA-95D0-0ED7D7464359}"/>
              </a:ext>
            </a:extLst>
          </p:cNvPr>
          <p:cNvGrpSpPr/>
          <p:nvPr/>
        </p:nvGrpSpPr>
        <p:grpSpPr>
          <a:xfrm>
            <a:off x="6163633" y="3584810"/>
            <a:ext cx="756540" cy="561950"/>
            <a:chOff x="6156176" y="3227090"/>
            <a:chExt cx="756540" cy="561950"/>
          </a:xfrm>
        </p:grpSpPr>
        <p:cxnSp>
          <p:nvCxnSpPr>
            <p:cNvPr id="43" name="直接箭头连接符 42">
              <a:extLst>
                <a:ext uri="{FF2B5EF4-FFF2-40B4-BE49-F238E27FC236}">
                  <a16:creationId xmlns:a16="http://schemas.microsoft.com/office/drawing/2014/main" id="{CBB2C102-B1F0-41E1-B0F2-7B7C093C8E70}"/>
                </a:ext>
              </a:extLst>
            </p:cNvPr>
            <p:cNvCxnSpPr>
              <a:cxnSpLocks/>
            </p:cNvCxnSpPr>
            <p:nvPr/>
          </p:nvCxnSpPr>
          <p:spPr>
            <a:xfrm>
              <a:off x="6156176" y="3789040"/>
              <a:ext cx="75654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FE00A23-437B-4E7D-AF9F-76557C98A271}"/>
                </a:ext>
              </a:extLst>
            </p:cNvPr>
            <p:cNvCxnSpPr>
              <a:cxnSpLocks/>
            </p:cNvCxnSpPr>
            <p:nvPr/>
          </p:nvCxnSpPr>
          <p:spPr>
            <a:xfrm>
              <a:off x="6156176" y="3227090"/>
              <a:ext cx="75654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直接连接符 57">
            <a:extLst>
              <a:ext uri="{FF2B5EF4-FFF2-40B4-BE49-F238E27FC236}">
                <a16:creationId xmlns:a16="http://schemas.microsoft.com/office/drawing/2014/main" id="{6F119873-8A91-4568-969C-19F33B527E48}"/>
              </a:ext>
            </a:extLst>
          </p:cNvPr>
          <p:cNvCxnSpPr/>
          <p:nvPr/>
        </p:nvCxnSpPr>
        <p:spPr>
          <a:xfrm flipH="1">
            <a:off x="4867489" y="5154872"/>
            <a:ext cx="14401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487" name="组合 20486">
            <a:extLst>
              <a:ext uri="{FF2B5EF4-FFF2-40B4-BE49-F238E27FC236}">
                <a16:creationId xmlns:a16="http://schemas.microsoft.com/office/drawing/2014/main" id="{A7F8B78D-ABFF-4561-93CA-1578C9F637B9}"/>
              </a:ext>
            </a:extLst>
          </p:cNvPr>
          <p:cNvGrpSpPr/>
          <p:nvPr/>
        </p:nvGrpSpPr>
        <p:grpSpPr>
          <a:xfrm>
            <a:off x="4867489" y="3858728"/>
            <a:ext cx="3168352" cy="1296144"/>
            <a:chOff x="4860032" y="3501008"/>
            <a:chExt cx="3168352" cy="1296144"/>
          </a:xfrm>
        </p:grpSpPr>
        <p:cxnSp>
          <p:nvCxnSpPr>
            <p:cNvPr id="52" name="直接连接符 51">
              <a:extLst>
                <a:ext uri="{FF2B5EF4-FFF2-40B4-BE49-F238E27FC236}">
                  <a16:creationId xmlns:a16="http://schemas.microsoft.com/office/drawing/2014/main" id="{3CBE8C8B-BBAA-4DD5-A4E8-E717B7B03E59}"/>
                </a:ext>
              </a:extLst>
            </p:cNvPr>
            <p:cNvCxnSpPr>
              <a:cxnSpLocks/>
            </p:cNvCxnSpPr>
            <p:nvPr/>
          </p:nvCxnSpPr>
          <p:spPr>
            <a:xfrm>
              <a:off x="7380312" y="3501008"/>
              <a:ext cx="6480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9FFD849-8268-4429-8451-B969E3822BA0}"/>
                </a:ext>
              </a:extLst>
            </p:cNvPr>
            <p:cNvCxnSpPr>
              <a:cxnSpLocks/>
            </p:cNvCxnSpPr>
            <p:nvPr/>
          </p:nvCxnSpPr>
          <p:spPr>
            <a:xfrm>
              <a:off x="8028384" y="3501008"/>
              <a:ext cx="0" cy="129614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9334ACA-68A8-408E-BEB6-EA3824089E65}"/>
                </a:ext>
              </a:extLst>
            </p:cNvPr>
            <p:cNvCxnSpPr>
              <a:cxnSpLocks/>
            </p:cNvCxnSpPr>
            <p:nvPr/>
          </p:nvCxnSpPr>
          <p:spPr>
            <a:xfrm flipH="1">
              <a:off x="4860032" y="4797152"/>
              <a:ext cx="31683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0323E0B-0CD5-40C9-B822-673BEF33C050}"/>
                </a:ext>
              </a:extLst>
            </p:cNvPr>
            <p:cNvCxnSpPr>
              <a:cxnSpLocks/>
            </p:cNvCxnSpPr>
            <p:nvPr/>
          </p:nvCxnSpPr>
          <p:spPr>
            <a:xfrm flipV="1">
              <a:off x="4860032" y="4005064"/>
              <a:ext cx="0" cy="7920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C44E288F-4995-4166-B312-503A04FA638D}"/>
                </a:ext>
              </a:extLst>
            </p:cNvPr>
            <p:cNvCxnSpPr/>
            <p:nvPr/>
          </p:nvCxnSpPr>
          <p:spPr>
            <a:xfrm>
              <a:off x="4860032" y="4005064"/>
              <a:ext cx="40848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6" name="直接箭头连接符 75">
            <a:extLst>
              <a:ext uri="{FF2B5EF4-FFF2-40B4-BE49-F238E27FC236}">
                <a16:creationId xmlns:a16="http://schemas.microsoft.com/office/drawing/2014/main" id="{297EAC46-C3E7-4DE6-A9DF-C5A8FEE5B101}"/>
              </a:ext>
            </a:extLst>
          </p:cNvPr>
          <p:cNvCxnSpPr>
            <a:cxnSpLocks/>
          </p:cNvCxnSpPr>
          <p:nvPr/>
        </p:nvCxnSpPr>
        <p:spPr>
          <a:xfrm>
            <a:off x="3643353" y="4794832"/>
            <a:ext cx="0" cy="864096"/>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E0DC6659-5F1E-47AC-B407-81E326D0AB59}"/>
              </a:ext>
            </a:extLst>
          </p:cNvPr>
          <p:cNvCxnSpPr>
            <a:cxnSpLocks/>
          </p:cNvCxnSpPr>
          <p:nvPr/>
        </p:nvCxnSpPr>
        <p:spPr>
          <a:xfrm>
            <a:off x="4291425" y="4794832"/>
            <a:ext cx="0" cy="864096"/>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0499" name="组合 20498">
            <a:extLst>
              <a:ext uri="{FF2B5EF4-FFF2-40B4-BE49-F238E27FC236}">
                <a16:creationId xmlns:a16="http://schemas.microsoft.com/office/drawing/2014/main" id="{332F105B-94FD-4991-B678-E6AD8C8170A0}"/>
              </a:ext>
            </a:extLst>
          </p:cNvPr>
          <p:cNvGrpSpPr/>
          <p:nvPr/>
        </p:nvGrpSpPr>
        <p:grpSpPr>
          <a:xfrm>
            <a:off x="1123073" y="4362784"/>
            <a:ext cx="5991105" cy="1296144"/>
            <a:chOff x="1115616" y="4005064"/>
            <a:chExt cx="5991105" cy="1296144"/>
          </a:xfrm>
        </p:grpSpPr>
        <p:cxnSp>
          <p:nvCxnSpPr>
            <p:cNvPr id="83" name="直接箭头连接符 82">
              <a:extLst>
                <a:ext uri="{FF2B5EF4-FFF2-40B4-BE49-F238E27FC236}">
                  <a16:creationId xmlns:a16="http://schemas.microsoft.com/office/drawing/2014/main" id="{E836D9F3-95E8-48E2-A0C2-8A8654473649}"/>
                </a:ext>
              </a:extLst>
            </p:cNvPr>
            <p:cNvCxnSpPr>
              <a:cxnSpLocks/>
            </p:cNvCxnSpPr>
            <p:nvPr/>
          </p:nvCxnSpPr>
          <p:spPr>
            <a:xfrm flipV="1">
              <a:off x="1115616" y="4117059"/>
              <a:ext cx="0" cy="115212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6AEDC81D-A73D-4A86-AA40-7D71E9CE0AB7}"/>
                </a:ext>
              </a:extLst>
            </p:cNvPr>
            <p:cNvCxnSpPr>
              <a:cxnSpLocks/>
            </p:cNvCxnSpPr>
            <p:nvPr/>
          </p:nvCxnSpPr>
          <p:spPr>
            <a:xfrm flipV="1">
              <a:off x="5364088" y="4509997"/>
              <a:ext cx="0" cy="75918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BCF52E22-7978-478A-A129-911424C3586E}"/>
                </a:ext>
              </a:extLst>
            </p:cNvPr>
            <p:cNvCxnSpPr>
              <a:cxnSpLocks/>
            </p:cNvCxnSpPr>
            <p:nvPr/>
          </p:nvCxnSpPr>
          <p:spPr>
            <a:xfrm flipV="1">
              <a:off x="7106721" y="4005064"/>
              <a:ext cx="0" cy="129614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91" name="TextBox 17">
            <a:extLst>
              <a:ext uri="{FF2B5EF4-FFF2-40B4-BE49-F238E27FC236}">
                <a16:creationId xmlns:a16="http://schemas.microsoft.com/office/drawing/2014/main" id="{79F69DB2-A01E-4E87-A1A4-848CCB56C395}"/>
              </a:ext>
            </a:extLst>
          </p:cNvPr>
          <p:cNvSpPr txBox="1"/>
          <p:nvPr/>
        </p:nvSpPr>
        <p:spPr>
          <a:xfrm>
            <a:off x="729871" y="2373080"/>
            <a:ext cx="1203537" cy="338554"/>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70C0"/>
                </a:solidFill>
                <a:effectLst/>
                <a:uLnTx/>
                <a:uFillTx/>
                <a:latin typeface="Arial" panose="020B0604020202020204" pitchFamily="34" charset="0"/>
                <a:ea typeface="华文细黑" pitchFamily="2" charset="-122"/>
                <a:cs typeface="+mn-cs"/>
              </a:rPr>
              <a:t>OpCode</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92" name="TextBox 26">
            <a:extLst>
              <a:ext uri="{FF2B5EF4-FFF2-40B4-BE49-F238E27FC236}">
                <a16:creationId xmlns:a16="http://schemas.microsoft.com/office/drawing/2014/main" id="{0E83BF60-3454-4A3E-9FF9-1318B8A4D35B}"/>
              </a:ext>
            </a:extLst>
          </p:cNvPr>
          <p:cNvSpPr txBox="1"/>
          <p:nvPr/>
        </p:nvSpPr>
        <p:spPr>
          <a:xfrm>
            <a:off x="7180735" y="2380514"/>
            <a:ext cx="1205682" cy="338554"/>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70C0"/>
                </a:solidFill>
                <a:effectLst/>
                <a:uLnTx/>
                <a:uFillTx/>
                <a:latin typeface="Arial" panose="020B0604020202020204" pitchFamily="34" charset="0"/>
                <a:ea typeface="华文细黑" pitchFamily="2" charset="-122"/>
                <a:cs typeface="+mn-cs"/>
              </a:rPr>
              <a:t>Funct</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cxnSp>
        <p:nvCxnSpPr>
          <p:cNvPr id="93" name="直接箭头连接符 92">
            <a:extLst>
              <a:ext uri="{FF2B5EF4-FFF2-40B4-BE49-F238E27FC236}">
                <a16:creationId xmlns:a16="http://schemas.microsoft.com/office/drawing/2014/main" id="{D18E4560-1937-4D4A-B6F7-77EAD81C0929}"/>
              </a:ext>
            </a:extLst>
          </p:cNvPr>
          <p:cNvCxnSpPr>
            <a:cxnSpLocks/>
          </p:cNvCxnSpPr>
          <p:nvPr/>
        </p:nvCxnSpPr>
        <p:spPr>
          <a:xfrm>
            <a:off x="4375416" y="4002744"/>
            <a:ext cx="9005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507" name="矩形 20506">
            <a:extLst>
              <a:ext uri="{FF2B5EF4-FFF2-40B4-BE49-F238E27FC236}">
                <a16:creationId xmlns:a16="http://schemas.microsoft.com/office/drawing/2014/main" id="{F71724B5-7CA8-4978-BE1B-A6D70BFFDD06}"/>
              </a:ext>
            </a:extLst>
          </p:cNvPr>
          <p:cNvSpPr/>
          <p:nvPr/>
        </p:nvSpPr>
        <p:spPr>
          <a:xfrm>
            <a:off x="306601" y="785596"/>
            <a:ext cx="1946367"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数据通路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2EF853DF-EA43-411F-8E18-37F444CC2172}"/>
              </a:ext>
            </a:extLst>
          </p:cNvPr>
          <p:cNvSpPr txBox="1"/>
          <p:nvPr/>
        </p:nvSpPr>
        <p:spPr>
          <a:xfrm>
            <a:off x="6338531" y="4574162"/>
            <a:ext cx="2070411"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err="1">
                <a:ln>
                  <a:noFill/>
                </a:ln>
                <a:solidFill>
                  <a:srgbClr val="FF0000"/>
                </a:solidFill>
                <a:effectLst/>
                <a:uLnTx/>
                <a:uFillTx/>
                <a:latin typeface="Arial" panose="020B0604020202020204" pitchFamily="34" charset="0"/>
                <a:ea typeface="宋体" panose="02010600030101010101" pitchFamily="2" charset="-122"/>
                <a:cs typeface="+mn-cs"/>
              </a:rPr>
              <a:t>ALUOp</a:t>
            </a:r>
            <a:r>
              <a:rPr kumimoji="0" lang="en-US"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a:t>
            </a: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逻辑与</a:t>
            </a:r>
          </a:p>
        </p:txBody>
      </p:sp>
    </p:spTree>
    <p:extLst>
      <p:ext uri="{BB962C8B-B14F-4D97-AF65-F5344CB8AC3E}">
        <p14:creationId xmlns:p14="http://schemas.microsoft.com/office/powerpoint/2010/main" val="239958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49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48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050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20502"/>
                                        </p:tgtEl>
                                        <p:attrNameLst>
                                          <p:attrName>style.visibility</p:attrName>
                                        </p:attrNameLst>
                                      </p:cBhvr>
                                      <p:to>
                                        <p:strVal val="visible"/>
                                      </p:to>
                                    </p:set>
                                    <p:animEffect transition="in" filter="circle(in)">
                                      <p:cBhvr>
                                        <p:cTn id="72" dur="2000"/>
                                        <p:tgtEl>
                                          <p:spTgt spid="2050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1" grpId="0" animBg="1"/>
      <p:bldP spid="20502" grpId="0"/>
      <p:bldP spid="91" grpId="0"/>
      <p:bldP spid="92" grpId="0"/>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3</a:t>
            </a:r>
            <a:r>
              <a:rPr lang="zh-CN" altLang="en-US" sz="3200" b="1" dirty="0"/>
              <a:t>）</a:t>
            </a:r>
            <a:r>
              <a:rPr lang="en-US" altLang="zh-CN" sz="3200" b="1" dirty="0"/>
              <a:t>and</a:t>
            </a:r>
            <a:r>
              <a:rPr lang="zh-CN" altLang="en-US" sz="3200" b="1" dirty="0"/>
              <a:t>运算指令（</a:t>
            </a:r>
            <a:r>
              <a:rPr lang="en-US" altLang="zh-CN" sz="3200" b="1" dirty="0"/>
              <a:t>R</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611560" y="860958"/>
            <a:ext cx="4830168"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控制器的输入和输出信号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3" name="表格 2">
            <a:extLst>
              <a:ext uri="{FF2B5EF4-FFF2-40B4-BE49-F238E27FC236}">
                <a16:creationId xmlns:a16="http://schemas.microsoft.com/office/drawing/2014/main" id="{BC3C93F1-B81E-42E3-ADF9-E8E75385D59B}"/>
              </a:ext>
            </a:extLst>
          </p:cNvPr>
          <p:cNvGraphicFramePr>
            <a:graphicFrameLocks noGrp="1"/>
          </p:cNvGraphicFramePr>
          <p:nvPr>
            <p:extLst>
              <p:ext uri="{D42A27DB-BD31-4B8C-83A1-F6EECF244321}">
                <p14:modId xmlns:p14="http://schemas.microsoft.com/office/powerpoint/2010/main" val="4023341063"/>
              </p:ext>
            </p:extLst>
          </p:nvPr>
        </p:nvGraphicFramePr>
        <p:xfrm>
          <a:off x="827584" y="1821183"/>
          <a:ext cx="7992887" cy="2349984"/>
        </p:xfrm>
        <a:graphic>
          <a:graphicData uri="http://schemas.openxmlformats.org/drawingml/2006/table">
            <a:tbl>
              <a:tblPr firstRow="1" firstCol="1" bandRow="1"/>
              <a:tblGrid>
                <a:gridCol w="792088">
                  <a:extLst>
                    <a:ext uri="{9D8B030D-6E8A-4147-A177-3AD203B41FA5}">
                      <a16:colId xmlns:a16="http://schemas.microsoft.com/office/drawing/2014/main" val="810134510"/>
                    </a:ext>
                  </a:extLst>
                </a:gridCol>
                <a:gridCol w="720080">
                  <a:extLst>
                    <a:ext uri="{9D8B030D-6E8A-4147-A177-3AD203B41FA5}">
                      <a16:colId xmlns:a16="http://schemas.microsoft.com/office/drawing/2014/main" val="3420709783"/>
                    </a:ext>
                  </a:extLst>
                </a:gridCol>
                <a:gridCol w="1655623">
                  <a:extLst>
                    <a:ext uri="{9D8B030D-6E8A-4147-A177-3AD203B41FA5}">
                      <a16:colId xmlns:a16="http://schemas.microsoft.com/office/drawing/2014/main" val="814536402"/>
                    </a:ext>
                  </a:extLst>
                </a:gridCol>
                <a:gridCol w="1225734">
                  <a:extLst>
                    <a:ext uri="{9D8B030D-6E8A-4147-A177-3AD203B41FA5}">
                      <a16:colId xmlns:a16="http://schemas.microsoft.com/office/drawing/2014/main" val="533533928"/>
                    </a:ext>
                  </a:extLst>
                </a:gridCol>
                <a:gridCol w="1237558">
                  <a:extLst>
                    <a:ext uri="{9D8B030D-6E8A-4147-A177-3AD203B41FA5}">
                      <a16:colId xmlns:a16="http://schemas.microsoft.com/office/drawing/2014/main" val="2457936700"/>
                    </a:ext>
                  </a:extLst>
                </a:gridCol>
                <a:gridCol w="1237558">
                  <a:extLst>
                    <a:ext uri="{9D8B030D-6E8A-4147-A177-3AD203B41FA5}">
                      <a16:colId xmlns:a16="http://schemas.microsoft.com/office/drawing/2014/main" val="2961277361"/>
                    </a:ext>
                  </a:extLst>
                </a:gridCol>
                <a:gridCol w="1124246">
                  <a:extLst>
                    <a:ext uri="{9D8B030D-6E8A-4147-A177-3AD203B41FA5}">
                      <a16:colId xmlns:a16="http://schemas.microsoft.com/office/drawing/2014/main" val="613526824"/>
                    </a:ext>
                  </a:extLst>
                </a:gridCol>
              </a:tblGrid>
              <a:tr h="232789">
                <a:tc rowSpan="3">
                  <a:txBody>
                    <a:bodyPr/>
                    <a:lstStyle/>
                    <a:p>
                      <a:pPr indent="127000" algn="ctr">
                        <a:spcAft>
                          <a:spcPts val="0"/>
                        </a:spcAft>
                      </a:pPr>
                      <a:r>
                        <a:rPr lang="zh-CN" sz="1600" kern="100">
                          <a:effectLst/>
                          <a:latin typeface="Calibri" panose="020F0502020204030204" pitchFamily="34" charset="0"/>
                          <a:ea typeface="宋体" panose="02010600030101010101" pitchFamily="2" charset="-122"/>
                          <a:cs typeface="Times New Roman" panose="02020603050405020304" pitchFamily="18" charset="0"/>
                        </a:rPr>
                        <a:t>序号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7000" algn="ctr">
                        <a:spcAft>
                          <a:spcPts val="0"/>
                        </a:spcAft>
                      </a:pPr>
                      <a:r>
                        <a:rPr lang="zh-CN" sz="1600" kern="100">
                          <a:effectLst/>
                          <a:latin typeface="Calibri" panose="020F0502020204030204" pitchFamily="34" charset="0"/>
                          <a:ea typeface="宋体" panose="02010600030101010101" pitchFamily="2" charset="-122"/>
                          <a:cs typeface="Times New Roman" panose="02020603050405020304" pitchFamily="18" charset="0"/>
                        </a:rPr>
                        <a:t>指令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indent="127000" algn="ctr">
                        <a:spcAft>
                          <a:spcPts val="0"/>
                        </a:spcAft>
                      </a:pPr>
                      <a:r>
                        <a:rPr lang="zh-CN" sz="1600" kern="100">
                          <a:effectLst/>
                          <a:latin typeface="Calibri" panose="020F0502020204030204" pitchFamily="34" charset="0"/>
                          <a:ea typeface="宋体" panose="02010600030101010101" pitchFamily="2" charset="-122"/>
                          <a:cs typeface="Times New Roman" panose="02020603050405020304" pitchFamily="18" charset="0"/>
                        </a:rPr>
                        <a:t>输入信号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gridSpan="3">
                  <a:txBody>
                    <a:bodyPr/>
                    <a:lstStyle/>
                    <a:p>
                      <a:pPr indent="127000" algn="ctr">
                        <a:spcAft>
                          <a:spcPts val="0"/>
                        </a:spcAft>
                      </a:pPr>
                      <a:r>
                        <a:rPr lang="zh-CN" sz="1600" kern="100">
                          <a:effectLst/>
                          <a:latin typeface="Calibri" panose="020F0502020204030204" pitchFamily="34" charset="0"/>
                          <a:ea typeface="宋体" panose="02010600030101010101" pitchFamily="2" charset="-122"/>
                          <a:cs typeface="Times New Roman" panose="02020603050405020304" pitchFamily="18" charset="0"/>
                        </a:rPr>
                        <a:t>输出信号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94151848"/>
                  </a:ext>
                </a:extLst>
              </a:tr>
              <a:tr h="232789">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gridSpan="2">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EXE</a:t>
                      </a:r>
                      <a:r>
                        <a:rPr lang="zh-CN" sz="1600" kern="10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WB</a:t>
                      </a:r>
                      <a:r>
                        <a:rPr lang="zh-CN" sz="1600" kern="10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0460929"/>
                  </a:ext>
                </a:extLst>
              </a:tr>
              <a:tr h="465576">
                <a:tc vMerge="1">
                  <a:txBody>
                    <a:bodyPr/>
                    <a:lstStyle/>
                    <a:p>
                      <a:endParaRPr lang="zh-CN" altLang="en-US"/>
                    </a:p>
                  </a:txBody>
                  <a:tcPr/>
                </a:tc>
                <a:tc vMerge="1">
                  <a:txBody>
                    <a:bodyPr/>
                    <a:lstStyle/>
                    <a:p>
                      <a:endParaRPr lang="zh-CN" altLang="en-US"/>
                    </a:p>
                  </a:txBody>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OpCode(6b)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Funct(6b)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ALUOp(2b)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NPCOp(2b)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RFWr(1b)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2290783"/>
                  </a:ext>
                </a:extLst>
              </a:tr>
              <a:tr h="465576">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addu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21H</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1705831"/>
                  </a:ext>
                </a:extLst>
              </a:tr>
              <a:tr h="465576">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subu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23H</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01B</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664032"/>
                  </a:ext>
                </a:extLst>
              </a:tr>
              <a:tr h="465576">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and</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24H</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10B</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5618284"/>
                  </a:ext>
                </a:extLst>
              </a:tr>
            </a:tbl>
          </a:graphicData>
        </a:graphic>
      </p:graphicFrame>
    </p:spTree>
    <p:extLst>
      <p:ext uri="{BB962C8B-B14F-4D97-AF65-F5344CB8AC3E}">
        <p14:creationId xmlns:p14="http://schemas.microsoft.com/office/powerpoint/2010/main" val="39913140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44631" y="113058"/>
            <a:ext cx="9654865" cy="731837"/>
          </a:xfrm>
        </p:spPr>
        <p:txBody>
          <a:bodyPr/>
          <a:lstStyle/>
          <a:p>
            <a:pPr eaLnBrk="1" hangingPunct="1"/>
            <a:r>
              <a:rPr lang="zh-CN" altLang="en-US" b="1" dirty="0"/>
              <a:t>（</a:t>
            </a:r>
            <a:r>
              <a:rPr lang="en-US" altLang="zh-CN" b="1" dirty="0"/>
              <a:t>4</a:t>
            </a:r>
            <a:r>
              <a:rPr lang="zh-CN" altLang="en-US" b="1" dirty="0"/>
              <a:t>）</a:t>
            </a:r>
            <a:r>
              <a:rPr lang="en-US" altLang="zh-CN" b="1" dirty="0" err="1"/>
              <a:t>addiu</a:t>
            </a:r>
            <a:r>
              <a:rPr lang="zh-CN" altLang="en-US" b="1" dirty="0"/>
              <a:t>运算指令（</a:t>
            </a:r>
            <a:r>
              <a:rPr lang="en-US" altLang="zh-CN" b="1" dirty="0"/>
              <a:t>I</a:t>
            </a:r>
            <a:r>
              <a:rPr lang="zh-CN" altLang="en-US" b="1" dirty="0"/>
              <a:t>型）</a:t>
            </a:r>
          </a:p>
        </p:txBody>
      </p:sp>
      <p:sp>
        <p:nvSpPr>
          <p:cNvPr id="6" name="内容占位符 5">
            <a:extLst>
              <a:ext uri="{FF2B5EF4-FFF2-40B4-BE49-F238E27FC236}">
                <a16:creationId xmlns:a16="http://schemas.microsoft.com/office/drawing/2014/main" id="{37C585D4-660F-4C9F-AEE0-7638CC2C8DED}"/>
              </a:ext>
            </a:extLst>
          </p:cNvPr>
          <p:cNvSpPr>
            <a:spLocks noGrp="1"/>
          </p:cNvSpPr>
          <p:nvPr>
            <p:ph idx="1"/>
          </p:nvPr>
        </p:nvSpPr>
        <p:spPr>
          <a:xfrm>
            <a:off x="232473" y="2524859"/>
            <a:ext cx="8712968" cy="1973413"/>
          </a:xfrm>
        </p:spPr>
        <p:txBody>
          <a:bodyPr/>
          <a:lstStyle/>
          <a:p>
            <a:pPr eaLnBrk="1" fontAlgn="t" hangingPunct="1"/>
            <a:r>
              <a:rPr lang="en-US" altLang="zh-CN" b="1" dirty="0" err="1"/>
              <a:t>addiu</a:t>
            </a:r>
            <a:r>
              <a:rPr lang="en-US" altLang="zh-CN" b="1" dirty="0"/>
              <a:t> rt, </a:t>
            </a:r>
            <a:r>
              <a:rPr lang="en-US" altLang="zh-CN" b="1" dirty="0" err="1"/>
              <a:t>rs</a:t>
            </a:r>
            <a:r>
              <a:rPr lang="en-US" altLang="zh-CN" b="1" dirty="0"/>
              <a:t>, </a:t>
            </a:r>
            <a:r>
              <a:rPr lang="en-US" altLang="zh-CN" b="1" dirty="0" err="1"/>
              <a:t>imm</a:t>
            </a:r>
            <a:endParaRPr lang="en-US" altLang="zh-CN" b="1" dirty="0"/>
          </a:p>
          <a:p>
            <a:pPr lvl="1" eaLnBrk="1" fontAlgn="t" hangingPunct="1"/>
            <a:r>
              <a:rPr lang="pt-BR" altLang="zh-CN" b="1" dirty="0"/>
              <a:t>PC ← PC +4</a:t>
            </a:r>
          </a:p>
          <a:p>
            <a:pPr lvl="1" eaLnBrk="1" fontAlgn="ctr" hangingPunct="1"/>
            <a:r>
              <a:rPr lang="pt-BR" altLang="zh-CN" b="1" dirty="0"/>
              <a:t>R [ rt ] ← R [ rs ] +sign _ ext ( imm )</a:t>
            </a:r>
            <a:br>
              <a:rPr lang="pt-BR" altLang="zh-CN" b="1" dirty="0"/>
            </a:br>
            <a:endParaRPr lang="pt-BR" altLang="zh-CN" b="1" dirty="0"/>
          </a:p>
          <a:p>
            <a:pPr marL="0" indent="0">
              <a:buNone/>
            </a:pPr>
            <a:endParaRPr lang="zh-CN" altLang="en-US" dirty="0"/>
          </a:p>
        </p:txBody>
      </p:sp>
      <p:sp>
        <p:nvSpPr>
          <p:cNvPr id="8" name="矩形 7">
            <a:extLst>
              <a:ext uri="{FF2B5EF4-FFF2-40B4-BE49-F238E27FC236}">
                <a16:creationId xmlns:a16="http://schemas.microsoft.com/office/drawing/2014/main" id="{CD3EAD4E-37F1-4B4D-BB1C-DC150D808585}"/>
              </a:ext>
            </a:extLst>
          </p:cNvPr>
          <p:cNvSpPr/>
          <p:nvPr/>
        </p:nvSpPr>
        <p:spPr>
          <a:xfrm>
            <a:off x="209617" y="4572043"/>
            <a:ext cx="4572000" cy="523220"/>
          </a:xfrm>
          <a:prstGeom prst="rect">
            <a:avLst/>
          </a:prstGeom>
        </p:spPr>
        <p:txBody>
          <a:bodyPr>
            <a:spAutoFit/>
          </a:bodyPr>
          <a:lstStyle/>
          <a:p>
            <a:pPr marR="0" lvl="1" algn="l" defTabSz="914400" rtl="0" eaLnBrk="1" fontAlgn="ctr" latinLnBrk="0" hangingPunct="1">
              <a:lnSpc>
                <a:spcPct val="100000"/>
              </a:lnSpc>
              <a:spcBef>
                <a:spcPct val="20000"/>
              </a:spcBef>
              <a:spcAft>
                <a:spcPct val="0"/>
              </a:spcAft>
              <a:buClrTx/>
              <a:buSzTx/>
              <a:tabLst/>
              <a:defRPr/>
            </a:pPr>
            <a:r>
              <a:rPr lang="zh-CN" altLang="en-US" sz="2800" kern="0" noProof="0" dirty="0">
                <a:solidFill>
                  <a:srgbClr val="000000"/>
                </a:solidFill>
                <a:latin typeface="Arial"/>
                <a:ea typeface="宋体"/>
              </a:rPr>
              <a:t>例：</a:t>
            </a:r>
            <a:r>
              <a:rPr kumimoji="0" lang="en-US" altLang="zh-CN" sz="2800" b="0" i="0" u="none" strike="noStrike" kern="0" cap="none" spc="0" normalizeH="0" baseline="0" noProof="0" dirty="0" err="1">
                <a:ln>
                  <a:noFill/>
                </a:ln>
                <a:solidFill>
                  <a:srgbClr val="000000"/>
                </a:solidFill>
                <a:effectLst/>
                <a:uLnTx/>
                <a:uFillTx/>
                <a:latin typeface="Arial"/>
                <a:ea typeface="宋体"/>
                <a:cs typeface="+mn-cs"/>
              </a:rPr>
              <a:t>Addiu</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  $1,$2,-4</a:t>
            </a:r>
            <a:endParaRPr kumimoji="0" lang="zh-CN" altLang="zh-CN" sz="2800" b="0" i="0" u="none" strike="noStrike" kern="0" cap="none" spc="0" normalizeH="0" baseline="0" noProof="0" dirty="0">
              <a:ln>
                <a:noFill/>
              </a:ln>
              <a:solidFill>
                <a:srgbClr val="000000"/>
              </a:solidFill>
              <a:effectLst/>
              <a:uLnTx/>
              <a:uFillTx/>
              <a:latin typeface="Arial"/>
              <a:ea typeface="宋体"/>
              <a:cs typeface="+mn-cs"/>
            </a:endParaRPr>
          </a:p>
        </p:txBody>
      </p:sp>
      <p:grpSp>
        <p:nvGrpSpPr>
          <p:cNvPr id="11" name="组合 10">
            <a:extLst>
              <a:ext uri="{FF2B5EF4-FFF2-40B4-BE49-F238E27FC236}">
                <a16:creationId xmlns:a16="http://schemas.microsoft.com/office/drawing/2014/main" id="{B6DAB901-9C20-4C73-A1B3-D6C869DF402C}"/>
              </a:ext>
            </a:extLst>
          </p:cNvPr>
          <p:cNvGrpSpPr/>
          <p:nvPr/>
        </p:nvGrpSpPr>
        <p:grpSpPr>
          <a:xfrm>
            <a:off x="1171913" y="1467813"/>
            <a:ext cx="7776864" cy="574718"/>
            <a:chOff x="3346575" y="1698625"/>
            <a:chExt cx="6664200" cy="798514"/>
          </a:xfrm>
        </p:grpSpPr>
        <p:sp>
          <p:nvSpPr>
            <p:cNvPr id="12" name="矩形 7">
              <a:extLst>
                <a:ext uri="{FF2B5EF4-FFF2-40B4-BE49-F238E27FC236}">
                  <a16:creationId xmlns:a16="http://schemas.microsoft.com/office/drawing/2014/main" id="{F3D14809-F2C6-4213-A972-AEDC30C9D684}"/>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09</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3" name="矩形 24">
              <a:extLst>
                <a:ext uri="{FF2B5EF4-FFF2-40B4-BE49-F238E27FC236}">
                  <a16:creationId xmlns:a16="http://schemas.microsoft.com/office/drawing/2014/main" id="{60AAE99E-59B7-4512-B842-C3923FC3A2CF}"/>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4" name="矩形 25">
              <a:extLst>
                <a:ext uri="{FF2B5EF4-FFF2-40B4-BE49-F238E27FC236}">
                  <a16:creationId xmlns:a16="http://schemas.microsoft.com/office/drawing/2014/main" id="{517F698E-5FF2-4D1F-A9F0-7A09CCE3CDF2}"/>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7" name="TextBox 17">
              <a:extLst>
                <a:ext uri="{FF2B5EF4-FFF2-40B4-BE49-F238E27FC236}">
                  <a16:creationId xmlns:a16="http://schemas.microsoft.com/office/drawing/2014/main" id="{D8A09022-21AD-4D08-BD4D-F257AFF7FC36}"/>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8" name="矩形 26">
              <a:extLst>
                <a:ext uri="{FF2B5EF4-FFF2-40B4-BE49-F238E27FC236}">
                  <a16:creationId xmlns:a16="http://schemas.microsoft.com/office/drawing/2014/main" id="{696AD393-DE09-45CB-AFA4-ACC5659C2FEA}"/>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imm</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9" name="TextBox 22">
              <a:extLst>
                <a:ext uri="{FF2B5EF4-FFF2-40B4-BE49-F238E27FC236}">
                  <a16:creationId xmlns:a16="http://schemas.microsoft.com/office/drawing/2014/main" id="{399D9979-9A00-442C-B8F1-566FF9D34C3F}"/>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0" name="TextBox 23">
              <a:extLst>
                <a:ext uri="{FF2B5EF4-FFF2-40B4-BE49-F238E27FC236}">
                  <a16:creationId xmlns:a16="http://schemas.microsoft.com/office/drawing/2014/main" id="{A8418613-5B0D-4A62-8B1E-AC6043D1B405}"/>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2" name="TextBox 25">
              <a:extLst>
                <a:ext uri="{FF2B5EF4-FFF2-40B4-BE49-F238E27FC236}">
                  <a16:creationId xmlns:a16="http://schemas.microsoft.com/office/drawing/2014/main" id="{AC502059-C894-48E0-BC99-ADCE8D493D65}"/>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10" name="矩形 9">
            <a:extLst>
              <a:ext uri="{FF2B5EF4-FFF2-40B4-BE49-F238E27FC236}">
                <a16:creationId xmlns:a16="http://schemas.microsoft.com/office/drawing/2014/main" id="{9BCD9DBE-AFC9-4DA0-A236-56D0263CF401}"/>
              </a:ext>
            </a:extLst>
          </p:cNvPr>
          <p:cNvSpPr/>
          <p:nvPr/>
        </p:nvSpPr>
        <p:spPr>
          <a:xfrm>
            <a:off x="209617" y="1471175"/>
            <a:ext cx="77617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kern="0" dirty="0">
                <a:solidFill>
                  <a:srgbClr val="FF0000"/>
                </a:solidFill>
                <a:latin typeface="Arial"/>
                <a:ea typeface="宋体"/>
              </a:rPr>
              <a:t>I</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8" name="组合 37">
            <a:extLst>
              <a:ext uri="{FF2B5EF4-FFF2-40B4-BE49-F238E27FC236}">
                <a16:creationId xmlns:a16="http://schemas.microsoft.com/office/drawing/2014/main" id="{C8161732-9DAE-4477-A307-2BEA810BF72F}"/>
              </a:ext>
            </a:extLst>
          </p:cNvPr>
          <p:cNvGrpSpPr/>
          <p:nvPr/>
        </p:nvGrpSpPr>
        <p:grpSpPr>
          <a:xfrm>
            <a:off x="1015634" y="5319328"/>
            <a:ext cx="7929807" cy="586817"/>
            <a:chOff x="3346575" y="1681815"/>
            <a:chExt cx="6209197" cy="815324"/>
          </a:xfrm>
        </p:grpSpPr>
        <p:sp>
          <p:nvSpPr>
            <p:cNvPr id="39" name="矩形 7">
              <a:extLst>
                <a:ext uri="{FF2B5EF4-FFF2-40B4-BE49-F238E27FC236}">
                  <a16:creationId xmlns:a16="http://schemas.microsoft.com/office/drawing/2014/main" id="{8D28A3D7-0C44-49C1-87D1-C7093DE3431B}"/>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001001</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40" name="矩形 24">
              <a:extLst>
                <a:ext uri="{FF2B5EF4-FFF2-40B4-BE49-F238E27FC236}">
                  <a16:creationId xmlns:a16="http://schemas.microsoft.com/office/drawing/2014/main" id="{B0703AE8-DFDB-4825-A441-63877E05D70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00010</a:t>
              </a:r>
              <a:endParaRPr kumimoji="0" lang="zh-CN" altLang="en-US"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1" name="矩形 25">
              <a:extLst>
                <a:ext uri="{FF2B5EF4-FFF2-40B4-BE49-F238E27FC236}">
                  <a16:creationId xmlns:a16="http://schemas.microsoft.com/office/drawing/2014/main" id="{9F44C86A-82CD-47D3-9D02-D352C9959430}"/>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00001</a:t>
              </a:r>
              <a:endParaRPr kumimoji="0" lang="zh-CN" altLang="en-US"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4" name="TextBox 17">
              <a:extLst>
                <a:ext uri="{FF2B5EF4-FFF2-40B4-BE49-F238E27FC236}">
                  <a16:creationId xmlns:a16="http://schemas.microsoft.com/office/drawing/2014/main" id="{CD9867F3-7F8A-43E3-90DE-71A03A32F236}"/>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5" name="矩形 26">
              <a:extLst>
                <a:ext uri="{FF2B5EF4-FFF2-40B4-BE49-F238E27FC236}">
                  <a16:creationId xmlns:a16="http://schemas.microsoft.com/office/drawing/2014/main" id="{F96D627C-FD14-43FE-989F-548F643EA5AB}"/>
                </a:ext>
              </a:extLst>
            </p:cNvPr>
            <p:cNvSpPr/>
            <p:nvPr/>
          </p:nvSpPr>
          <p:spPr>
            <a:xfrm>
              <a:off x="6731070" y="2068514"/>
              <a:ext cx="282470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latin typeface="Calibri"/>
                  <a:ea typeface="宋体"/>
                  <a:cs typeface="+mn-cs"/>
                </a:rPr>
                <a:t>0XFFFCH</a:t>
              </a:r>
              <a:endParaRPr kumimoji="0" lang="zh-CN" altLang="en-US" sz="1600" b="1" i="0" u="none" strike="noStrike" kern="0" cap="none" spc="0" normalizeH="0" baseline="0" noProof="0" dirty="0">
                <a:ln>
                  <a:noFill/>
                </a:ln>
                <a:solidFill>
                  <a:srgbClr val="FF0000"/>
                </a:solidFill>
                <a:effectLst/>
                <a:uLnTx/>
                <a:uFillTx/>
                <a:latin typeface="Calibri"/>
                <a:ea typeface="宋体"/>
                <a:cs typeface="+mn-cs"/>
              </a:endParaRPr>
            </a:p>
          </p:txBody>
        </p:sp>
        <p:sp>
          <p:nvSpPr>
            <p:cNvPr id="46" name="TextBox 22">
              <a:extLst>
                <a:ext uri="{FF2B5EF4-FFF2-40B4-BE49-F238E27FC236}">
                  <a16:creationId xmlns:a16="http://schemas.microsoft.com/office/drawing/2014/main" id="{8D83F31D-673C-4F7D-94FE-7F0081F8F96F}"/>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7" name="TextBox 23">
              <a:extLst>
                <a:ext uri="{FF2B5EF4-FFF2-40B4-BE49-F238E27FC236}">
                  <a16:creationId xmlns:a16="http://schemas.microsoft.com/office/drawing/2014/main" id="{AC6A02DB-8E45-4B0B-97A1-A1BC3BB35C1C}"/>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50" name="TextBox 26">
              <a:extLst>
                <a:ext uri="{FF2B5EF4-FFF2-40B4-BE49-F238E27FC236}">
                  <a16:creationId xmlns:a16="http://schemas.microsoft.com/office/drawing/2014/main" id="{5D8881CC-84AA-4E4C-93D7-883D28A46C8C}"/>
                </a:ext>
              </a:extLst>
            </p:cNvPr>
            <p:cNvSpPr txBox="1"/>
            <p:nvPr/>
          </p:nvSpPr>
          <p:spPr>
            <a:xfrm>
              <a:off x="7645893" y="168181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 name="矩形 1">
            <a:extLst>
              <a:ext uri="{FF2B5EF4-FFF2-40B4-BE49-F238E27FC236}">
                <a16:creationId xmlns:a16="http://schemas.microsoft.com/office/drawing/2014/main" id="{D176FBAA-5109-4F40-9DD0-6A1990815DCB}"/>
              </a:ext>
            </a:extLst>
          </p:cNvPr>
          <p:cNvSpPr/>
          <p:nvPr/>
        </p:nvSpPr>
        <p:spPr>
          <a:xfrm>
            <a:off x="153757" y="880877"/>
            <a:ext cx="2165978"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00"/>
                </a:solidFill>
                <a:effectLst/>
                <a:uLnTx/>
                <a:uFillTx/>
                <a:latin typeface="Arial"/>
                <a:ea typeface="宋体"/>
                <a:cs typeface="+mn-cs"/>
              </a:rPr>
              <a:t>指令格式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 name="矩形 25">
            <a:extLst>
              <a:ext uri="{FF2B5EF4-FFF2-40B4-BE49-F238E27FC236}">
                <a16:creationId xmlns:a16="http://schemas.microsoft.com/office/drawing/2014/main" id="{F999482F-C80E-4FB1-BD3C-E1AC80FF6B3D}"/>
              </a:ext>
            </a:extLst>
          </p:cNvPr>
          <p:cNvSpPr/>
          <p:nvPr/>
        </p:nvSpPr>
        <p:spPr>
          <a:xfrm>
            <a:off x="3985643" y="6172367"/>
            <a:ext cx="1267831" cy="308496"/>
          </a:xfrm>
          <a:prstGeom prst="rect">
            <a:avLst/>
          </a:prstGeom>
          <a:solidFill>
            <a:schemeClr val="bg1"/>
          </a:solidFill>
          <a:ln w="9525" cap="flat" cmpd="sng" algn="ctr">
            <a:solidFill>
              <a:schemeClr val="bg1"/>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0" baseline="-25000" dirty="0">
                <a:latin typeface="微软雅黑" panose="020B0503020204020204" pitchFamily="34" charset="-122"/>
                <a:ea typeface="微软雅黑" panose="020B0503020204020204" pitchFamily="34" charset="-122"/>
              </a:rPr>
              <a:t>0X2441FFFC</a:t>
            </a:r>
            <a:endParaRPr kumimoji="0" lang="zh-CN" altLang="en-US" sz="2000" b="1" i="0" u="none" strike="noStrike" kern="0" cap="none" spc="0" normalizeH="0" baseline="-25000" noProof="0" dirty="0">
              <a:ln>
                <a:noFill/>
              </a:ln>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578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p:txBody>
          <a:bodyPr/>
          <a:lstStyle/>
          <a:p>
            <a:pPr eaLnBrk="1" hangingPunct="1"/>
            <a:r>
              <a:rPr lang="en-US" altLang="zh-CN" b="1" dirty="0"/>
              <a:t>6.1.2 CPU</a:t>
            </a:r>
            <a:r>
              <a:rPr lang="zh-CN" altLang="en-US" b="1" dirty="0"/>
              <a:t>的内部结构</a:t>
            </a:r>
          </a:p>
        </p:txBody>
      </p:sp>
      <p:sp>
        <p:nvSpPr>
          <p:cNvPr id="5" name="内容占位符 2">
            <a:extLst>
              <a:ext uri="{FF2B5EF4-FFF2-40B4-BE49-F238E27FC236}">
                <a16:creationId xmlns:a16="http://schemas.microsoft.com/office/drawing/2014/main" id="{9683E505-1722-4801-BC56-95BC7DB37D98}"/>
              </a:ext>
            </a:extLst>
          </p:cNvPr>
          <p:cNvSpPr txBox="1">
            <a:spLocks/>
          </p:cNvSpPr>
          <p:nvPr/>
        </p:nvSpPr>
        <p:spPr>
          <a:xfrm>
            <a:off x="143528" y="1052736"/>
            <a:ext cx="8641448" cy="2716734"/>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ts val="1000"/>
              </a:spcBef>
              <a:buClr>
                <a:schemeClr val="tx1"/>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50000"/>
              </a:lnSpc>
              <a:spcBef>
                <a:spcPts val="500"/>
              </a:spcBef>
              <a:buClr>
                <a:srgbClr val="FF0000"/>
              </a:buClr>
              <a:buFont typeface="Wingdings" panose="05000000000000000000" pitchFamily="2" charset="2"/>
              <a:buChar char="Ø"/>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Clr>
                <a:srgbClr val="FFC000"/>
              </a:buClr>
              <a:buFont typeface="Wingdings" panose="05000000000000000000" pitchFamily="2" charset="2"/>
              <a:buChar char="u"/>
              <a:defRPr sz="22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defTabSz="866943">
              <a:spcBef>
                <a:spcPts val="569"/>
              </a:spcBef>
              <a:spcAft>
                <a:spcPts val="569"/>
              </a:spcAft>
              <a:buClr>
                <a:sysClr val="windowText" lastClr="000000"/>
              </a:buClr>
              <a:buNone/>
            </a:pPr>
            <a:r>
              <a:rPr lang="zh-CN" altLang="en-US" dirty="0">
                <a:solidFill>
                  <a:prstClr val="black"/>
                </a:solidFill>
                <a:cs typeface="Segoe UI Black" panose="020B0A02040204020203" pitchFamily="34" charset="0"/>
                <a:sym typeface="Arial" panose="020B0604020202020204" pitchFamily="34" charset="0"/>
              </a:rPr>
              <a:t>☆控制器的功能</a:t>
            </a:r>
            <a:endParaRPr kumimoji="0" lang="en-US" altLang="zh-CN" sz="2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R="0" lvl="0" algn="just" defTabSz="866943" rtl="0" eaLnBrk="1" fontAlgn="base" latinLnBrk="0" hangingPunct="1">
              <a:lnSpc>
                <a:spcPct val="150000"/>
              </a:lnSpc>
              <a:spcBef>
                <a:spcPts val="569"/>
              </a:spcBef>
              <a:spcAft>
                <a:spcPts val="569"/>
              </a:spcAft>
              <a:buClr>
                <a:sysClr val="windowText" lastClr="000000"/>
              </a:buClr>
              <a:buSzTx/>
              <a:buFont typeface="Wingdings" panose="05000000000000000000" pitchFamily="2" charset="2"/>
              <a:buChar char="Ø"/>
              <a:tabLst/>
              <a:defRPr/>
            </a:pPr>
            <a:r>
              <a:rPr kumimoji="0" lang="zh-CN" altLang="en-US" sz="2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取指令，将</a:t>
            </a:r>
            <a:r>
              <a:rPr kumimoji="0" lang="zh-CN" altLang="en-US" sz="2600"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机器指令</a:t>
            </a:r>
            <a:r>
              <a:rPr kumimoji="0" lang="zh-CN" altLang="en-US" sz="26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译码</a:t>
            </a:r>
            <a:r>
              <a:rPr kumimoji="0" lang="zh-CN" altLang="en-US" sz="2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并生成</a:t>
            </a:r>
            <a:r>
              <a:rPr kumimoji="0" lang="zh-CN" altLang="en-US" sz="2600"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执行部件</a:t>
            </a:r>
            <a:r>
              <a:rPr kumimoji="0" lang="zh-CN" altLang="en-US" sz="260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所需的</a:t>
            </a:r>
            <a:r>
              <a:rPr kumimoji="0" lang="zh-CN" altLang="en-US" sz="2600"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控制信号序列 </a:t>
            </a:r>
            <a:r>
              <a:rPr kumimoji="0" lang="zh-CN" altLang="en-US" sz="2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，控制信号按序送至各执行部件控点，引起逻辑门开闭，建立正确的</a:t>
            </a:r>
            <a:r>
              <a:rPr kumimoji="0" lang="zh-CN" altLang="en-US" sz="2600"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数据通路</a:t>
            </a:r>
            <a:r>
              <a:rPr kumimoji="0" lang="zh-CN" altLang="en-US" sz="2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，从而完成指令功能。</a:t>
            </a:r>
            <a:endParaRPr kumimoji="0" lang="en-US" altLang="zh-CN" sz="2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marR="0" lvl="0" indent="-325103" algn="just" defTabSz="866943" rtl="0" eaLnBrk="1" fontAlgn="base" latinLnBrk="0" hangingPunct="1">
              <a:lnSpc>
                <a:spcPct val="150000"/>
              </a:lnSpc>
              <a:spcBef>
                <a:spcPts val="569"/>
              </a:spcBef>
              <a:spcAft>
                <a:spcPts val="569"/>
              </a:spcAft>
              <a:buClr>
                <a:sysClr val="windowText" lastClr="000000"/>
              </a:buClr>
              <a:buSzTx/>
              <a:buFont typeface="Wingdings" panose="05000000000000000000" pitchFamily="2" charset="2"/>
              <a:buChar char="n"/>
              <a:tabLst/>
              <a:defRPr/>
            </a:pPr>
            <a:endParaRPr kumimoji="0" lang="zh-CN" altLang="en-US" sz="2275"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42900" marR="0" lvl="0" indent="-342900" algn="just" defTabSz="914400" rtl="0" eaLnBrk="1" fontAlgn="auto" latinLnBrk="0" hangingPunct="1">
              <a:lnSpc>
                <a:spcPct val="150000"/>
              </a:lnSpc>
              <a:spcBef>
                <a:spcPts val="1000"/>
              </a:spcBef>
              <a:spcAft>
                <a:spcPts val="0"/>
              </a:spcAft>
              <a:buClr>
                <a:sysClr val="windowText" lastClr="000000"/>
              </a:buClr>
              <a:buSzTx/>
              <a:buFont typeface="Wingdings" panose="05000000000000000000" pitchFamily="2" charset="2"/>
              <a:buChar char="n"/>
              <a:tabLst/>
              <a:defRPr/>
            </a:pPr>
            <a:endParaRPr kumimoji="0" lang="zh-CN" altLang="en-US" sz="260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 name="标题 1">
            <a:extLst>
              <a:ext uri="{FF2B5EF4-FFF2-40B4-BE49-F238E27FC236}">
                <a16:creationId xmlns:a16="http://schemas.microsoft.com/office/drawing/2014/main" id="{75C467F2-91C1-47F3-B42D-EB7A596CBF58}"/>
              </a:ext>
            </a:extLst>
          </p:cNvPr>
          <p:cNvSpPr txBox="1">
            <a:spLocks/>
          </p:cNvSpPr>
          <p:nvPr/>
        </p:nvSpPr>
        <p:spPr>
          <a:xfrm>
            <a:off x="0" y="835494"/>
            <a:ext cx="5524860"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FF0000"/>
                </a:solidFill>
                <a:effectLst/>
                <a:latin typeface="宋体" panose="02010600030101010101" pitchFamily="2" charset="-122"/>
                <a:ea typeface="宋体" panose="02010600030101010101" pitchFamily="2" charset="-122"/>
                <a:cs typeface="+mj-cs"/>
              </a:defRPr>
            </a:lvl1pPr>
          </a:lstStyle>
          <a:p>
            <a:pPr lvl="0" fontAlgn="auto">
              <a:spcAft>
                <a:spcPts val="0"/>
              </a:spcAft>
            </a:pPr>
            <a:endParaRPr lang="zh-CN" altLang="en-US" dirty="0">
              <a:solidFill>
                <a:srgbClr val="000000"/>
              </a:solidFill>
            </a:endParaRPr>
          </a:p>
        </p:txBody>
      </p:sp>
      <p:sp>
        <p:nvSpPr>
          <p:cNvPr id="4" name="矩形 3">
            <a:extLst>
              <a:ext uri="{FF2B5EF4-FFF2-40B4-BE49-F238E27FC236}">
                <a16:creationId xmlns:a16="http://schemas.microsoft.com/office/drawing/2014/main" id="{9ECAD37C-DAD1-4BF5-905C-D8B350AE7783}"/>
              </a:ext>
            </a:extLst>
          </p:cNvPr>
          <p:cNvSpPr/>
          <p:nvPr/>
        </p:nvSpPr>
        <p:spPr>
          <a:xfrm>
            <a:off x="177955" y="4071606"/>
            <a:ext cx="8820960" cy="1692771"/>
          </a:xfrm>
          <a:prstGeom prst="rect">
            <a:avLst/>
          </a:prstGeom>
          <a:solidFill>
            <a:schemeClr val="bg1"/>
          </a:solidFill>
        </p:spPr>
        <p:style>
          <a:lnRef idx="1">
            <a:schemeClr val="accent2"/>
          </a:lnRef>
          <a:fillRef idx="2">
            <a:schemeClr val="accent2"/>
          </a:fillRef>
          <a:effectRef idx="1">
            <a:schemeClr val="accent2"/>
          </a:effectRef>
          <a:fontRef idx="minor">
            <a:schemeClr val="dk1"/>
          </a:fontRef>
        </p:style>
        <p:txBody>
          <a:bodyPr wrap="square">
            <a:spAutoFit/>
          </a:bodyPr>
          <a:lstStyle/>
          <a:p>
            <a:pPr marL="136960" lvl="0" algn="just" defTabSz="866943">
              <a:spcBef>
                <a:spcPts val="569"/>
              </a:spcBef>
              <a:spcAft>
                <a:spcPts val="569"/>
              </a:spcAft>
              <a:buClr>
                <a:srgbClr val="FF0000"/>
              </a:buClr>
            </a:pPr>
            <a:r>
              <a:rPr lang="zh-CN" altLang="en-US" sz="28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☆控制器实现方法</a:t>
            </a:r>
            <a:endParaRPr lang="en-US" altLang="zh-CN" sz="28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594160" lvl="0" indent="-457200" algn="just" defTabSz="866943">
              <a:spcBef>
                <a:spcPts val="569"/>
              </a:spcBef>
              <a:spcAft>
                <a:spcPts val="569"/>
              </a:spcAft>
              <a:buClr>
                <a:srgbClr val="FF0000"/>
              </a:buClr>
              <a:buFont typeface="Wingdings" panose="05000000000000000000" pitchFamily="2" charset="2"/>
              <a:buChar char="Ø"/>
            </a:pPr>
            <a:r>
              <a:rPr lang="zh-CN" altLang="en-US"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硬布线控制器   </a:t>
            </a:r>
            <a:r>
              <a:rPr lang="en-US" altLang="zh-CN"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zh-CN" altLang="en-US"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时序逻辑型</a:t>
            </a:r>
            <a:r>
              <a:rPr lang="en-US" altLang="zh-CN"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硬件实现</a:t>
            </a:r>
            <a:r>
              <a:rPr lang="en-US" altLang="zh-CN"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p>
          <a:p>
            <a:pPr marL="594160" lvl="0" indent="-457200" algn="just" defTabSz="866943">
              <a:spcBef>
                <a:spcPts val="569"/>
              </a:spcBef>
              <a:spcAft>
                <a:spcPts val="569"/>
              </a:spcAft>
              <a:buClr>
                <a:srgbClr val="FF0000"/>
              </a:buClr>
              <a:buFont typeface="Wingdings" panose="05000000000000000000" pitchFamily="2" charset="2"/>
              <a:buChar char="Ø"/>
            </a:pPr>
            <a:r>
              <a:rPr lang="zh-CN" altLang="en-US"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微程序控制器   </a:t>
            </a:r>
            <a:r>
              <a:rPr lang="en-US" altLang="zh-CN"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zh-CN" altLang="en-US"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存储程序型</a:t>
            </a:r>
            <a:r>
              <a:rPr lang="en-US" altLang="zh-CN"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软件实现</a:t>
            </a:r>
            <a:r>
              <a:rPr lang="en-US" altLang="zh-CN" sz="28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p>
        </p:txBody>
      </p:sp>
    </p:spTree>
    <p:extLst>
      <p:ext uri="{BB962C8B-B14F-4D97-AF65-F5344CB8AC3E}">
        <p14:creationId xmlns:p14="http://schemas.microsoft.com/office/powerpoint/2010/main" val="243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29703" y="37794"/>
            <a:ext cx="7812360" cy="731837"/>
          </a:xfrm>
        </p:spPr>
        <p:txBody>
          <a:bodyPr/>
          <a:lstStyle/>
          <a:p>
            <a:pPr lvl="0" eaLnBrk="1" fontAlgn="t" hangingPunct="1">
              <a:spcBef>
                <a:spcPct val="20000"/>
              </a:spcBef>
              <a:buClr>
                <a:srgbClr val="FF0000"/>
              </a:buClr>
            </a:pPr>
            <a:r>
              <a:rPr lang="zh-CN" altLang="en-US" sz="3200" b="1" dirty="0"/>
              <a:t>（</a:t>
            </a:r>
            <a:r>
              <a:rPr lang="en-US" altLang="zh-CN" sz="3200" b="1" dirty="0"/>
              <a:t>4</a:t>
            </a:r>
            <a:r>
              <a:rPr lang="zh-CN" altLang="en-US" sz="3200" b="1" dirty="0"/>
              <a:t>）</a:t>
            </a:r>
            <a:r>
              <a:rPr lang="en-US" altLang="zh-CN" sz="3200" b="1" dirty="0" err="1"/>
              <a:t>addiu</a:t>
            </a:r>
            <a:r>
              <a:rPr lang="zh-CN" altLang="en-US" sz="3200" b="1" dirty="0"/>
              <a:t>运算指令（</a:t>
            </a:r>
            <a:r>
              <a:rPr lang="en-US" altLang="zh-CN" sz="3200" b="1" dirty="0"/>
              <a:t>I</a:t>
            </a:r>
            <a:r>
              <a:rPr lang="zh-CN" altLang="en-US" sz="3200" b="1" dirty="0"/>
              <a:t>型）</a:t>
            </a:r>
            <a:endParaRPr lang="zh-CN" altLang="en-US" b="1" dirty="0">
              <a:latin typeface="+mn-ea"/>
              <a:ea typeface="+mn-ea"/>
            </a:endParaRP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矩形 6">
            <a:extLst>
              <a:ext uri="{FF2B5EF4-FFF2-40B4-BE49-F238E27FC236}">
                <a16:creationId xmlns:a16="http://schemas.microsoft.com/office/drawing/2014/main" id="{A8789E72-54B1-48C8-A6D1-55ADE3EA2BF2}"/>
              </a:ext>
            </a:extLst>
          </p:cNvPr>
          <p:cNvSpPr/>
          <p:nvPr/>
        </p:nvSpPr>
        <p:spPr>
          <a:xfrm>
            <a:off x="401163" y="769631"/>
            <a:ext cx="1832553"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宋体"/>
                <a:ea typeface="宋体"/>
                <a:cs typeface="+mn-cs"/>
              </a:rPr>
              <a:t>指令流程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9" name="组合 18">
            <a:extLst>
              <a:ext uri="{FF2B5EF4-FFF2-40B4-BE49-F238E27FC236}">
                <a16:creationId xmlns:a16="http://schemas.microsoft.com/office/drawing/2014/main" id="{3DFD84B4-4386-4FFF-9662-755A7799DC0B}"/>
              </a:ext>
            </a:extLst>
          </p:cNvPr>
          <p:cNvGrpSpPr/>
          <p:nvPr/>
        </p:nvGrpSpPr>
        <p:grpSpPr>
          <a:xfrm>
            <a:off x="1187624" y="1316228"/>
            <a:ext cx="7776864" cy="574718"/>
            <a:chOff x="3346575" y="1698625"/>
            <a:chExt cx="6664200" cy="798514"/>
          </a:xfrm>
        </p:grpSpPr>
        <p:sp>
          <p:nvSpPr>
            <p:cNvPr id="20" name="矩形 7">
              <a:extLst>
                <a:ext uri="{FF2B5EF4-FFF2-40B4-BE49-F238E27FC236}">
                  <a16:creationId xmlns:a16="http://schemas.microsoft.com/office/drawing/2014/main" id="{E4D3A674-6E51-4EDE-9006-869FB79365B7}"/>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09</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1" name="矩形 24">
              <a:extLst>
                <a:ext uri="{FF2B5EF4-FFF2-40B4-BE49-F238E27FC236}">
                  <a16:creationId xmlns:a16="http://schemas.microsoft.com/office/drawing/2014/main" id="{64147B26-B9F9-433C-A017-CE3085EF1BA5}"/>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2" name="矩形 25">
              <a:extLst>
                <a:ext uri="{FF2B5EF4-FFF2-40B4-BE49-F238E27FC236}">
                  <a16:creationId xmlns:a16="http://schemas.microsoft.com/office/drawing/2014/main" id="{84D34E58-EFE3-415A-8996-1A0E82292447}"/>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3" name="TextBox 17">
              <a:extLst>
                <a:ext uri="{FF2B5EF4-FFF2-40B4-BE49-F238E27FC236}">
                  <a16:creationId xmlns:a16="http://schemas.microsoft.com/office/drawing/2014/main" id="{B96E6CE4-2EBB-4A00-8F85-59D0E65039C5}"/>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4" name="矩形 26">
              <a:extLst>
                <a:ext uri="{FF2B5EF4-FFF2-40B4-BE49-F238E27FC236}">
                  <a16:creationId xmlns:a16="http://schemas.microsoft.com/office/drawing/2014/main" id="{596352AB-8B77-4CC3-AD1A-7E136FA8A3ED}"/>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imm</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38" name="TextBox 22">
              <a:extLst>
                <a:ext uri="{FF2B5EF4-FFF2-40B4-BE49-F238E27FC236}">
                  <a16:creationId xmlns:a16="http://schemas.microsoft.com/office/drawing/2014/main" id="{675C1895-CF93-4709-81AC-66DC44A20444}"/>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9" name="TextBox 23">
              <a:extLst>
                <a:ext uri="{FF2B5EF4-FFF2-40B4-BE49-F238E27FC236}">
                  <a16:creationId xmlns:a16="http://schemas.microsoft.com/office/drawing/2014/main" id="{9D45A6CA-2853-4A6A-8032-DBDF705C7DD4}"/>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0" name="TextBox 25">
              <a:extLst>
                <a:ext uri="{FF2B5EF4-FFF2-40B4-BE49-F238E27FC236}">
                  <a16:creationId xmlns:a16="http://schemas.microsoft.com/office/drawing/2014/main" id="{782E3577-59E4-436C-97BA-96C41A0D465B}"/>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41" name="矩形 40">
            <a:extLst>
              <a:ext uri="{FF2B5EF4-FFF2-40B4-BE49-F238E27FC236}">
                <a16:creationId xmlns:a16="http://schemas.microsoft.com/office/drawing/2014/main" id="{D71AA702-8AA8-446C-A22A-CDC7BB0A633F}"/>
              </a:ext>
            </a:extLst>
          </p:cNvPr>
          <p:cNvSpPr/>
          <p:nvPr/>
        </p:nvSpPr>
        <p:spPr>
          <a:xfrm>
            <a:off x="225328" y="1319590"/>
            <a:ext cx="77617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kern="0" dirty="0">
                <a:solidFill>
                  <a:srgbClr val="FF0000"/>
                </a:solidFill>
                <a:latin typeface="Arial"/>
                <a:ea typeface="宋体"/>
              </a:rPr>
              <a:t>I</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 name="图片 3">
            <a:extLst>
              <a:ext uri="{FF2B5EF4-FFF2-40B4-BE49-F238E27FC236}">
                <a16:creationId xmlns:a16="http://schemas.microsoft.com/office/drawing/2014/main" id="{12C08CD4-788C-42CD-BA36-7792BE87ABE3}"/>
              </a:ext>
            </a:extLst>
          </p:cNvPr>
          <p:cNvPicPr>
            <a:picLocks noChangeAspect="1"/>
          </p:cNvPicPr>
          <p:nvPr/>
        </p:nvPicPr>
        <p:blipFill>
          <a:blip r:embed="rId2"/>
          <a:stretch>
            <a:fillRect/>
          </a:stretch>
        </p:blipFill>
        <p:spPr>
          <a:xfrm>
            <a:off x="2743205" y="1965921"/>
            <a:ext cx="3475037" cy="4671834"/>
          </a:xfrm>
          <a:prstGeom prst="rect">
            <a:avLst/>
          </a:prstGeom>
        </p:spPr>
      </p:pic>
    </p:spTree>
    <p:extLst>
      <p:ext uri="{BB962C8B-B14F-4D97-AF65-F5344CB8AC3E}">
        <p14:creationId xmlns:p14="http://schemas.microsoft.com/office/powerpoint/2010/main" val="128971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a:extLst>
              <a:ext uri="{FF2B5EF4-FFF2-40B4-BE49-F238E27FC236}">
                <a16:creationId xmlns:a16="http://schemas.microsoft.com/office/drawing/2014/main" id="{7E14498A-594A-4296-ADF5-6EA32C064528}"/>
              </a:ext>
            </a:extLst>
          </p:cNvPr>
          <p:cNvGraphicFramePr>
            <a:graphicFrameLocks noChangeAspect="1"/>
          </p:cNvGraphicFramePr>
          <p:nvPr>
            <p:extLst>
              <p:ext uri="{D42A27DB-BD31-4B8C-83A1-F6EECF244321}">
                <p14:modId xmlns:p14="http://schemas.microsoft.com/office/powerpoint/2010/main" val="313536557"/>
              </p:ext>
            </p:extLst>
          </p:nvPr>
        </p:nvGraphicFramePr>
        <p:xfrm>
          <a:off x="8608" y="2125743"/>
          <a:ext cx="9135392" cy="4614418"/>
        </p:xfrm>
        <a:graphic>
          <a:graphicData uri="http://schemas.openxmlformats.org/presentationml/2006/ole">
            <mc:AlternateContent xmlns:mc="http://schemas.openxmlformats.org/markup-compatibility/2006">
              <mc:Choice xmlns:v="urn:schemas-microsoft-com:vml" Requires="v">
                <p:oleObj spid="_x0000_s252995" name="Visio" r:id="rId4" imgW="7119421" imgH="3795806" progId="Visio.Drawing.11">
                  <p:embed/>
                </p:oleObj>
              </mc:Choice>
              <mc:Fallback>
                <p:oleObj name="Visio" r:id="rId4" imgW="7119421" imgH="3795806"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 y="2125743"/>
                        <a:ext cx="9135392" cy="4614418"/>
                      </a:xfrm>
                      <a:prstGeom prst="rect">
                        <a:avLst/>
                      </a:prstGeom>
                      <a:noFill/>
                    </p:spPr>
                  </p:pic>
                </p:oleObj>
              </mc:Fallback>
            </mc:AlternateContent>
          </a:graphicData>
        </a:graphic>
      </p:graphicFrame>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4</a:t>
            </a:r>
            <a:r>
              <a:rPr lang="zh-CN" altLang="en-US" sz="3200" b="1" dirty="0"/>
              <a:t>）</a:t>
            </a:r>
            <a:r>
              <a:rPr lang="en-US" altLang="zh-CN" sz="3200" b="1" dirty="0" err="1"/>
              <a:t>addiu</a:t>
            </a:r>
            <a:r>
              <a:rPr lang="zh-CN" altLang="en-US" sz="3200" b="1" dirty="0"/>
              <a:t>运算指令（</a:t>
            </a:r>
            <a:r>
              <a:rPr lang="en-US" altLang="zh-CN" sz="3200" b="1" dirty="0"/>
              <a:t>I</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 name="直接箭头连接符 6">
            <a:extLst>
              <a:ext uri="{FF2B5EF4-FFF2-40B4-BE49-F238E27FC236}">
                <a16:creationId xmlns:a16="http://schemas.microsoft.com/office/drawing/2014/main" id="{C626D747-8F49-4D62-9DB3-534A70EBD6B1}"/>
              </a:ext>
            </a:extLst>
          </p:cNvPr>
          <p:cNvCxnSpPr>
            <a:cxnSpLocks/>
          </p:cNvCxnSpPr>
          <p:nvPr/>
        </p:nvCxnSpPr>
        <p:spPr>
          <a:xfrm>
            <a:off x="107504" y="2924944"/>
            <a:ext cx="83455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AA47EBD-073F-4240-9533-30B21A4B3309}"/>
              </a:ext>
            </a:extLst>
          </p:cNvPr>
          <p:cNvCxnSpPr>
            <a:cxnSpLocks/>
          </p:cNvCxnSpPr>
          <p:nvPr/>
        </p:nvCxnSpPr>
        <p:spPr>
          <a:xfrm>
            <a:off x="1213328" y="3140968"/>
            <a:ext cx="43204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67855A2-6542-429D-AFBD-39E35DB8563B}"/>
              </a:ext>
            </a:extLst>
          </p:cNvPr>
          <p:cNvCxnSpPr>
            <a:cxnSpLocks/>
          </p:cNvCxnSpPr>
          <p:nvPr/>
        </p:nvCxnSpPr>
        <p:spPr>
          <a:xfrm>
            <a:off x="1953131" y="3140968"/>
            <a:ext cx="483236"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B9538B2-5749-49C9-B985-E7E385A6FEB3}"/>
              </a:ext>
            </a:extLst>
          </p:cNvPr>
          <p:cNvCxnSpPr>
            <a:cxnSpLocks/>
          </p:cNvCxnSpPr>
          <p:nvPr/>
        </p:nvCxnSpPr>
        <p:spPr>
          <a:xfrm>
            <a:off x="2905975" y="3145492"/>
            <a:ext cx="3493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FE00A23-437B-4E7D-AF9F-76557C98A271}"/>
              </a:ext>
            </a:extLst>
          </p:cNvPr>
          <p:cNvCxnSpPr>
            <a:cxnSpLocks/>
          </p:cNvCxnSpPr>
          <p:nvPr/>
        </p:nvCxnSpPr>
        <p:spPr>
          <a:xfrm>
            <a:off x="3962773" y="2856473"/>
            <a:ext cx="1329307" cy="26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F119873-8A91-4568-969C-19F33B527E48}"/>
              </a:ext>
            </a:extLst>
          </p:cNvPr>
          <p:cNvCxnSpPr/>
          <p:nvPr/>
        </p:nvCxnSpPr>
        <p:spPr>
          <a:xfrm flipH="1">
            <a:off x="4575297" y="4624893"/>
            <a:ext cx="14401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487" name="组合 20486">
            <a:extLst>
              <a:ext uri="{FF2B5EF4-FFF2-40B4-BE49-F238E27FC236}">
                <a16:creationId xmlns:a16="http://schemas.microsoft.com/office/drawing/2014/main" id="{A7F8B78D-ABFF-4561-93CA-1578C9F637B9}"/>
              </a:ext>
            </a:extLst>
          </p:cNvPr>
          <p:cNvGrpSpPr/>
          <p:nvPr/>
        </p:nvGrpSpPr>
        <p:grpSpPr>
          <a:xfrm>
            <a:off x="4973855" y="3136183"/>
            <a:ext cx="3353337" cy="1077088"/>
            <a:chOff x="4860032" y="3501008"/>
            <a:chExt cx="3168352" cy="1296144"/>
          </a:xfrm>
        </p:grpSpPr>
        <p:cxnSp>
          <p:nvCxnSpPr>
            <p:cNvPr id="52" name="直接连接符 51">
              <a:extLst>
                <a:ext uri="{FF2B5EF4-FFF2-40B4-BE49-F238E27FC236}">
                  <a16:creationId xmlns:a16="http://schemas.microsoft.com/office/drawing/2014/main" id="{3CBE8C8B-BBAA-4DD5-A4E8-E717B7B03E59}"/>
                </a:ext>
              </a:extLst>
            </p:cNvPr>
            <p:cNvCxnSpPr>
              <a:cxnSpLocks/>
            </p:cNvCxnSpPr>
            <p:nvPr/>
          </p:nvCxnSpPr>
          <p:spPr>
            <a:xfrm>
              <a:off x="7380312" y="3501008"/>
              <a:ext cx="6480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9FFD849-8268-4429-8451-B969E3822BA0}"/>
                </a:ext>
              </a:extLst>
            </p:cNvPr>
            <p:cNvCxnSpPr>
              <a:cxnSpLocks/>
            </p:cNvCxnSpPr>
            <p:nvPr/>
          </p:nvCxnSpPr>
          <p:spPr>
            <a:xfrm>
              <a:off x="8028384" y="3501008"/>
              <a:ext cx="0" cy="129614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9334ACA-68A8-408E-BEB6-EA3824089E65}"/>
                </a:ext>
              </a:extLst>
            </p:cNvPr>
            <p:cNvCxnSpPr>
              <a:cxnSpLocks/>
            </p:cNvCxnSpPr>
            <p:nvPr/>
          </p:nvCxnSpPr>
          <p:spPr>
            <a:xfrm flipH="1">
              <a:off x="4860032" y="4797152"/>
              <a:ext cx="31683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0323E0B-0CD5-40C9-B822-673BEF33C050}"/>
                </a:ext>
              </a:extLst>
            </p:cNvPr>
            <p:cNvCxnSpPr>
              <a:cxnSpLocks/>
            </p:cNvCxnSpPr>
            <p:nvPr/>
          </p:nvCxnSpPr>
          <p:spPr>
            <a:xfrm flipV="1">
              <a:off x="4860032" y="4005064"/>
              <a:ext cx="0" cy="7920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C44E288F-4995-4166-B312-503A04FA638D}"/>
                </a:ext>
              </a:extLst>
            </p:cNvPr>
            <p:cNvCxnSpPr/>
            <p:nvPr/>
          </p:nvCxnSpPr>
          <p:spPr>
            <a:xfrm>
              <a:off x="4860032" y="4005064"/>
              <a:ext cx="40848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9" name="直接箭头连接符 78">
            <a:extLst>
              <a:ext uri="{FF2B5EF4-FFF2-40B4-BE49-F238E27FC236}">
                <a16:creationId xmlns:a16="http://schemas.microsoft.com/office/drawing/2014/main" id="{E0DC6659-5F1E-47AC-B407-81E326D0AB59}"/>
              </a:ext>
            </a:extLst>
          </p:cNvPr>
          <p:cNvCxnSpPr>
            <a:cxnSpLocks/>
          </p:cNvCxnSpPr>
          <p:nvPr/>
        </p:nvCxnSpPr>
        <p:spPr>
          <a:xfrm>
            <a:off x="3330262" y="3893723"/>
            <a:ext cx="1267" cy="212126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E836D9F3-95E8-48E2-A0C2-8A8654473649}"/>
              </a:ext>
            </a:extLst>
          </p:cNvPr>
          <p:cNvCxnSpPr>
            <a:cxnSpLocks/>
          </p:cNvCxnSpPr>
          <p:nvPr/>
        </p:nvCxnSpPr>
        <p:spPr>
          <a:xfrm flipV="1">
            <a:off x="1043608" y="3619932"/>
            <a:ext cx="0" cy="240135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6AEDC81D-A73D-4A86-AA40-7D71E9CE0AB7}"/>
              </a:ext>
            </a:extLst>
          </p:cNvPr>
          <p:cNvCxnSpPr>
            <a:cxnSpLocks/>
          </p:cNvCxnSpPr>
          <p:nvPr/>
        </p:nvCxnSpPr>
        <p:spPr>
          <a:xfrm flipV="1">
            <a:off x="5354860" y="4037187"/>
            <a:ext cx="0" cy="198410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BCF52E22-7978-478A-A129-911424C3586E}"/>
              </a:ext>
            </a:extLst>
          </p:cNvPr>
          <p:cNvCxnSpPr>
            <a:cxnSpLocks/>
          </p:cNvCxnSpPr>
          <p:nvPr/>
        </p:nvCxnSpPr>
        <p:spPr>
          <a:xfrm flipV="1">
            <a:off x="6759566" y="4074348"/>
            <a:ext cx="0" cy="198410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17">
            <a:extLst>
              <a:ext uri="{FF2B5EF4-FFF2-40B4-BE49-F238E27FC236}">
                <a16:creationId xmlns:a16="http://schemas.microsoft.com/office/drawing/2014/main" id="{79F69DB2-A01E-4E87-A1A4-848CCB56C395}"/>
              </a:ext>
            </a:extLst>
          </p:cNvPr>
          <p:cNvSpPr txBox="1"/>
          <p:nvPr/>
        </p:nvSpPr>
        <p:spPr>
          <a:xfrm>
            <a:off x="611560" y="1908052"/>
            <a:ext cx="1203537" cy="338554"/>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70C0"/>
                </a:solidFill>
                <a:effectLst/>
                <a:uLnTx/>
                <a:uFillTx/>
                <a:latin typeface="Arial" panose="020B0604020202020204" pitchFamily="34" charset="0"/>
                <a:ea typeface="华文细黑" pitchFamily="2" charset="-122"/>
                <a:cs typeface="+mn-cs"/>
              </a:rPr>
              <a:t>OpCode</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306601" y="785596"/>
            <a:ext cx="1946367"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数据通路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49" name="组合 48">
            <a:extLst>
              <a:ext uri="{FF2B5EF4-FFF2-40B4-BE49-F238E27FC236}">
                <a16:creationId xmlns:a16="http://schemas.microsoft.com/office/drawing/2014/main" id="{C0EEAF68-370D-4083-BA1F-026E5722EA87}"/>
              </a:ext>
            </a:extLst>
          </p:cNvPr>
          <p:cNvGrpSpPr/>
          <p:nvPr/>
        </p:nvGrpSpPr>
        <p:grpSpPr>
          <a:xfrm>
            <a:off x="590841" y="1259980"/>
            <a:ext cx="7776864" cy="574718"/>
            <a:chOff x="3346575" y="1698625"/>
            <a:chExt cx="6664200" cy="798514"/>
          </a:xfrm>
        </p:grpSpPr>
        <p:sp>
          <p:nvSpPr>
            <p:cNvPr id="50" name="矩形 7">
              <a:extLst>
                <a:ext uri="{FF2B5EF4-FFF2-40B4-BE49-F238E27FC236}">
                  <a16:creationId xmlns:a16="http://schemas.microsoft.com/office/drawing/2014/main" id="{41E8D546-E3E1-43DE-84EC-D81767EDA9F2}"/>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09</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51" name="矩形 24">
              <a:extLst>
                <a:ext uri="{FF2B5EF4-FFF2-40B4-BE49-F238E27FC236}">
                  <a16:creationId xmlns:a16="http://schemas.microsoft.com/office/drawing/2014/main" id="{694F2184-BF60-4B38-9740-FF78F8440418}"/>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53" name="矩形 25">
              <a:extLst>
                <a:ext uri="{FF2B5EF4-FFF2-40B4-BE49-F238E27FC236}">
                  <a16:creationId xmlns:a16="http://schemas.microsoft.com/office/drawing/2014/main" id="{59BF8CDF-6A92-4119-8377-5851542AD59D}"/>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55" name="TextBox 17">
              <a:extLst>
                <a:ext uri="{FF2B5EF4-FFF2-40B4-BE49-F238E27FC236}">
                  <a16:creationId xmlns:a16="http://schemas.microsoft.com/office/drawing/2014/main" id="{6B8275B6-1F71-4021-BBD0-DB619C159E0C}"/>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57" name="矩形 26">
              <a:extLst>
                <a:ext uri="{FF2B5EF4-FFF2-40B4-BE49-F238E27FC236}">
                  <a16:creationId xmlns:a16="http://schemas.microsoft.com/office/drawing/2014/main" id="{09414E69-46E7-4176-B3D2-C32A0C23FF8D}"/>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imm</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59" name="TextBox 22">
              <a:extLst>
                <a:ext uri="{FF2B5EF4-FFF2-40B4-BE49-F238E27FC236}">
                  <a16:creationId xmlns:a16="http://schemas.microsoft.com/office/drawing/2014/main" id="{035C9CBE-F2AA-462F-97AD-CAA5F1392021}"/>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61" name="TextBox 23">
              <a:extLst>
                <a:ext uri="{FF2B5EF4-FFF2-40B4-BE49-F238E27FC236}">
                  <a16:creationId xmlns:a16="http://schemas.microsoft.com/office/drawing/2014/main" id="{AE38BB0B-5D12-4B30-912C-FE5315B37C7C}"/>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63" name="TextBox 25">
              <a:extLst>
                <a:ext uri="{FF2B5EF4-FFF2-40B4-BE49-F238E27FC236}">
                  <a16:creationId xmlns:a16="http://schemas.microsoft.com/office/drawing/2014/main" id="{FBD16DB5-9612-4B7A-B69D-39BABD71B470}"/>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6" name="Rectangle 8">
            <a:extLst>
              <a:ext uri="{FF2B5EF4-FFF2-40B4-BE49-F238E27FC236}">
                <a16:creationId xmlns:a16="http://schemas.microsoft.com/office/drawing/2014/main" id="{CA3034AE-BE24-4EF8-A133-12A15206429F}"/>
              </a:ext>
            </a:extLst>
          </p:cNvPr>
          <p:cNvSpPr>
            <a:spLocks noChangeArrowheads="1"/>
          </p:cNvSpPr>
          <p:nvPr/>
        </p:nvSpPr>
        <p:spPr bwMode="auto">
          <a:xfrm>
            <a:off x="748453" y="28591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64" name="直接箭头连接符 63">
            <a:extLst>
              <a:ext uri="{FF2B5EF4-FFF2-40B4-BE49-F238E27FC236}">
                <a16:creationId xmlns:a16="http://schemas.microsoft.com/office/drawing/2014/main" id="{ECA89DB1-8B45-4BBA-90BD-EE6872C1EE5B}"/>
              </a:ext>
            </a:extLst>
          </p:cNvPr>
          <p:cNvCxnSpPr>
            <a:cxnSpLocks/>
          </p:cNvCxnSpPr>
          <p:nvPr/>
        </p:nvCxnSpPr>
        <p:spPr>
          <a:xfrm flipV="1">
            <a:off x="7452320" y="3619933"/>
            <a:ext cx="0" cy="240135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B0513074-9EEB-4AF7-8B69-B49D6E81EB9C}"/>
              </a:ext>
            </a:extLst>
          </p:cNvPr>
          <p:cNvCxnSpPr>
            <a:cxnSpLocks/>
          </p:cNvCxnSpPr>
          <p:nvPr/>
        </p:nvCxnSpPr>
        <p:spPr>
          <a:xfrm flipV="1">
            <a:off x="4679650" y="3779959"/>
            <a:ext cx="0" cy="22784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34B2D4B-0EF7-4AF3-BFCD-A18484A74D1D}"/>
              </a:ext>
            </a:extLst>
          </p:cNvPr>
          <p:cNvCxnSpPr>
            <a:cxnSpLocks/>
          </p:cNvCxnSpPr>
          <p:nvPr/>
        </p:nvCxnSpPr>
        <p:spPr>
          <a:xfrm>
            <a:off x="6123013" y="2906236"/>
            <a:ext cx="111328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2720995C-D5D5-4345-8693-6EE88E030B5A}"/>
              </a:ext>
            </a:extLst>
          </p:cNvPr>
          <p:cNvGrpSpPr/>
          <p:nvPr/>
        </p:nvGrpSpPr>
        <p:grpSpPr>
          <a:xfrm>
            <a:off x="3959375" y="3176432"/>
            <a:ext cx="567973" cy="482118"/>
            <a:chOff x="3962773" y="3187941"/>
            <a:chExt cx="567973" cy="482118"/>
          </a:xfrm>
        </p:grpSpPr>
        <p:cxnSp>
          <p:nvCxnSpPr>
            <p:cNvPr id="32" name="直接连接符 31">
              <a:extLst>
                <a:ext uri="{FF2B5EF4-FFF2-40B4-BE49-F238E27FC236}">
                  <a16:creationId xmlns:a16="http://schemas.microsoft.com/office/drawing/2014/main" id="{19A696F9-B347-4849-8B18-A51685DCE204}"/>
                </a:ext>
              </a:extLst>
            </p:cNvPr>
            <p:cNvCxnSpPr>
              <a:cxnSpLocks/>
            </p:cNvCxnSpPr>
            <p:nvPr/>
          </p:nvCxnSpPr>
          <p:spPr>
            <a:xfrm>
              <a:off x="3962773" y="3212976"/>
              <a:ext cx="24918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68BB097-3ECD-450D-BD01-522BEE365F79}"/>
                </a:ext>
              </a:extLst>
            </p:cNvPr>
            <p:cNvCxnSpPr>
              <a:cxnSpLocks/>
            </p:cNvCxnSpPr>
            <p:nvPr/>
          </p:nvCxnSpPr>
          <p:spPr>
            <a:xfrm>
              <a:off x="4211960" y="3187941"/>
              <a:ext cx="0" cy="4821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E64FFBD-2757-4842-8C77-252FB0C90AE6}"/>
                </a:ext>
              </a:extLst>
            </p:cNvPr>
            <p:cNvCxnSpPr>
              <a:cxnSpLocks/>
            </p:cNvCxnSpPr>
            <p:nvPr/>
          </p:nvCxnSpPr>
          <p:spPr>
            <a:xfrm>
              <a:off x="4211960" y="3659610"/>
              <a:ext cx="3187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组合 104">
            <a:extLst>
              <a:ext uri="{FF2B5EF4-FFF2-40B4-BE49-F238E27FC236}">
                <a16:creationId xmlns:a16="http://schemas.microsoft.com/office/drawing/2014/main" id="{A2A0FC5D-9E15-497A-9B13-CAE279184499}"/>
              </a:ext>
            </a:extLst>
          </p:cNvPr>
          <p:cNvGrpSpPr/>
          <p:nvPr/>
        </p:nvGrpSpPr>
        <p:grpSpPr>
          <a:xfrm>
            <a:off x="3973897" y="3410533"/>
            <a:ext cx="1825536" cy="1490204"/>
            <a:chOff x="3973897" y="3410533"/>
            <a:chExt cx="1825536" cy="1490204"/>
          </a:xfrm>
        </p:grpSpPr>
        <p:cxnSp>
          <p:nvCxnSpPr>
            <p:cNvPr id="80" name="直接连接符 79">
              <a:extLst>
                <a:ext uri="{FF2B5EF4-FFF2-40B4-BE49-F238E27FC236}">
                  <a16:creationId xmlns:a16="http://schemas.microsoft.com/office/drawing/2014/main" id="{24CA3C9F-F967-48CB-8AEA-43F8CC7EA2C6}"/>
                </a:ext>
              </a:extLst>
            </p:cNvPr>
            <p:cNvCxnSpPr>
              <a:cxnSpLocks/>
            </p:cNvCxnSpPr>
            <p:nvPr/>
          </p:nvCxnSpPr>
          <p:spPr>
            <a:xfrm>
              <a:off x="3973897" y="3429000"/>
              <a:ext cx="18205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CAD1129-03E4-44C4-A340-A13E656968B1}"/>
                </a:ext>
              </a:extLst>
            </p:cNvPr>
            <p:cNvCxnSpPr>
              <a:cxnSpLocks/>
            </p:cNvCxnSpPr>
            <p:nvPr/>
          </p:nvCxnSpPr>
          <p:spPr>
            <a:xfrm flipH="1">
              <a:off x="4115765" y="3410533"/>
              <a:ext cx="11473" cy="149020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E6D0D317-1C07-4033-BF5C-D8D9F104C53A}"/>
                </a:ext>
              </a:extLst>
            </p:cNvPr>
            <p:cNvCxnSpPr>
              <a:cxnSpLocks/>
            </p:cNvCxnSpPr>
            <p:nvPr/>
          </p:nvCxnSpPr>
          <p:spPr>
            <a:xfrm>
              <a:off x="4101938" y="4894983"/>
              <a:ext cx="1697495"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直接箭头连接符 86">
            <a:extLst>
              <a:ext uri="{FF2B5EF4-FFF2-40B4-BE49-F238E27FC236}">
                <a16:creationId xmlns:a16="http://schemas.microsoft.com/office/drawing/2014/main" id="{23D1B1B3-3336-469F-B541-AFAC2BD3D1C0}"/>
              </a:ext>
            </a:extLst>
          </p:cNvPr>
          <p:cNvCxnSpPr>
            <a:cxnSpLocks/>
          </p:cNvCxnSpPr>
          <p:nvPr/>
        </p:nvCxnSpPr>
        <p:spPr>
          <a:xfrm flipV="1">
            <a:off x="6084168" y="4980637"/>
            <a:ext cx="0" cy="107781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组合 105">
            <a:extLst>
              <a:ext uri="{FF2B5EF4-FFF2-40B4-BE49-F238E27FC236}">
                <a16:creationId xmlns:a16="http://schemas.microsoft.com/office/drawing/2014/main" id="{1A881453-D94F-4E96-B74F-A99EF56795B4}"/>
              </a:ext>
            </a:extLst>
          </p:cNvPr>
          <p:cNvGrpSpPr/>
          <p:nvPr/>
        </p:nvGrpSpPr>
        <p:grpSpPr>
          <a:xfrm>
            <a:off x="6306137" y="3939984"/>
            <a:ext cx="408580" cy="954999"/>
            <a:chOff x="6306137" y="3939984"/>
            <a:chExt cx="408580" cy="954999"/>
          </a:xfrm>
        </p:grpSpPr>
        <p:cxnSp>
          <p:nvCxnSpPr>
            <p:cNvPr id="90" name="直接连接符 89">
              <a:extLst>
                <a:ext uri="{FF2B5EF4-FFF2-40B4-BE49-F238E27FC236}">
                  <a16:creationId xmlns:a16="http://schemas.microsoft.com/office/drawing/2014/main" id="{DB898D03-CAE8-4E99-B639-B22307241249}"/>
                </a:ext>
              </a:extLst>
            </p:cNvPr>
            <p:cNvCxnSpPr>
              <a:cxnSpLocks/>
            </p:cNvCxnSpPr>
            <p:nvPr/>
          </p:nvCxnSpPr>
          <p:spPr>
            <a:xfrm>
              <a:off x="6306137" y="4894983"/>
              <a:ext cx="138071"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CF64BB7-5768-4453-8F33-550F7383B144}"/>
                </a:ext>
              </a:extLst>
            </p:cNvPr>
            <p:cNvCxnSpPr>
              <a:cxnSpLocks/>
            </p:cNvCxnSpPr>
            <p:nvPr/>
          </p:nvCxnSpPr>
          <p:spPr>
            <a:xfrm>
              <a:off x="6434980" y="3960440"/>
              <a:ext cx="0" cy="93454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8B8B2511-989E-4DFC-A01B-9B6C943E7437}"/>
                </a:ext>
              </a:extLst>
            </p:cNvPr>
            <p:cNvCxnSpPr>
              <a:cxnSpLocks/>
            </p:cNvCxnSpPr>
            <p:nvPr/>
          </p:nvCxnSpPr>
          <p:spPr>
            <a:xfrm>
              <a:off x="6375172" y="3939984"/>
              <a:ext cx="339545"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组合 106">
            <a:extLst>
              <a:ext uri="{FF2B5EF4-FFF2-40B4-BE49-F238E27FC236}">
                <a16:creationId xmlns:a16="http://schemas.microsoft.com/office/drawing/2014/main" id="{A02293D0-BCC4-4EC5-9E34-2188367199EC}"/>
              </a:ext>
            </a:extLst>
          </p:cNvPr>
          <p:cNvGrpSpPr/>
          <p:nvPr/>
        </p:nvGrpSpPr>
        <p:grpSpPr>
          <a:xfrm>
            <a:off x="6865092" y="3410533"/>
            <a:ext cx="421395" cy="369426"/>
            <a:chOff x="6865092" y="3410533"/>
            <a:chExt cx="421395" cy="369426"/>
          </a:xfrm>
        </p:grpSpPr>
        <p:cxnSp>
          <p:nvCxnSpPr>
            <p:cNvPr id="100" name="直接连接符 99">
              <a:extLst>
                <a:ext uri="{FF2B5EF4-FFF2-40B4-BE49-F238E27FC236}">
                  <a16:creationId xmlns:a16="http://schemas.microsoft.com/office/drawing/2014/main" id="{70CF3619-BDC4-4C27-88F8-C56E52A70C80}"/>
                </a:ext>
              </a:extLst>
            </p:cNvPr>
            <p:cNvCxnSpPr>
              <a:cxnSpLocks/>
            </p:cNvCxnSpPr>
            <p:nvPr/>
          </p:nvCxnSpPr>
          <p:spPr>
            <a:xfrm>
              <a:off x="6865092" y="3779959"/>
              <a:ext cx="15518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806E89D1-68B2-4E1A-A630-F6CB10B01471}"/>
                </a:ext>
              </a:extLst>
            </p:cNvPr>
            <p:cNvCxnSpPr>
              <a:cxnSpLocks/>
            </p:cNvCxnSpPr>
            <p:nvPr/>
          </p:nvCxnSpPr>
          <p:spPr>
            <a:xfrm>
              <a:off x="7020272" y="3410533"/>
              <a:ext cx="0" cy="36942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2CA0DB4D-B605-4DBD-ACE3-E7F8C8D4FB8F}"/>
                </a:ext>
              </a:extLst>
            </p:cNvPr>
            <p:cNvCxnSpPr>
              <a:cxnSpLocks/>
            </p:cNvCxnSpPr>
            <p:nvPr/>
          </p:nvCxnSpPr>
          <p:spPr>
            <a:xfrm>
              <a:off x="7020272" y="3410533"/>
              <a:ext cx="266215" cy="2291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组合 103">
            <a:extLst>
              <a:ext uri="{FF2B5EF4-FFF2-40B4-BE49-F238E27FC236}">
                <a16:creationId xmlns:a16="http://schemas.microsoft.com/office/drawing/2014/main" id="{38EAD9A8-867D-48E6-9909-BA0F1DD1B592}"/>
              </a:ext>
            </a:extLst>
          </p:cNvPr>
          <p:cNvGrpSpPr/>
          <p:nvPr/>
        </p:nvGrpSpPr>
        <p:grpSpPr>
          <a:xfrm>
            <a:off x="4852373" y="3245130"/>
            <a:ext cx="507748" cy="187656"/>
            <a:chOff x="7452320" y="540961"/>
            <a:chExt cx="507748" cy="482118"/>
          </a:xfrm>
        </p:grpSpPr>
        <p:cxnSp>
          <p:nvCxnSpPr>
            <p:cNvPr id="109" name="直接连接符 108">
              <a:extLst>
                <a:ext uri="{FF2B5EF4-FFF2-40B4-BE49-F238E27FC236}">
                  <a16:creationId xmlns:a16="http://schemas.microsoft.com/office/drawing/2014/main" id="{27F096FA-3929-4CA7-9356-801A9668D7FF}"/>
                </a:ext>
              </a:extLst>
            </p:cNvPr>
            <p:cNvCxnSpPr>
              <a:cxnSpLocks/>
            </p:cNvCxnSpPr>
            <p:nvPr/>
          </p:nvCxnSpPr>
          <p:spPr>
            <a:xfrm>
              <a:off x="7452320" y="1023079"/>
              <a:ext cx="24918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028F08A-BAF5-4579-9571-07695C50BC48}"/>
                </a:ext>
              </a:extLst>
            </p:cNvPr>
            <p:cNvCxnSpPr>
              <a:cxnSpLocks/>
            </p:cNvCxnSpPr>
            <p:nvPr/>
          </p:nvCxnSpPr>
          <p:spPr>
            <a:xfrm>
              <a:off x="7679985" y="540961"/>
              <a:ext cx="0" cy="4821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395E6033-EBD0-4361-8E55-07A618903681}"/>
                </a:ext>
              </a:extLst>
            </p:cNvPr>
            <p:cNvCxnSpPr>
              <a:cxnSpLocks/>
            </p:cNvCxnSpPr>
            <p:nvPr/>
          </p:nvCxnSpPr>
          <p:spPr>
            <a:xfrm>
              <a:off x="7641282" y="540961"/>
              <a:ext cx="3187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267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10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48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4</a:t>
            </a:r>
            <a:r>
              <a:rPr lang="zh-CN" altLang="en-US" sz="3200" b="1" dirty="0"/>
              <a:t>）</a:t>
            </a:r>
            <a:r>
              <a:rPr lang="en-US" altLang="zh-CN" sz="3200" b="1" dirty="0" err="1"/>
              <a:t>addiu</a:t>
            </a:r>
            <a:r>
              <a:rPr lang="zh-CN" altLang="en-US" sz="3200" b="1" dirty="0"/>
              <a:t>运算指令（</a:t>
            </a:r>
            <a:r>
              <a:rPr lang="en-US" altLang="zh-CN" sz="3200" b="1" dirty="0"/>
              <a:t>I</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611560" y="860958"/>
            <a:ext cx="6293711"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000000"/>
                </a:solidFill>
                <a:effectLst/>
                <a:uLnTx/>
                <a:uFillTx/>
                <a:latin typeface="Arial"/>
                <a:ea typeface="宋体"/>
                <a:cs typeface="+mn-cs"/>
              </a:rPr>
              <a:t>4</a:t>
            </a: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条指令控制器的输入和输出信号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3" name="表格 2">
            <a:extLst>
              <a:ext uri="{FF2B5EF4-FFF2-40B4-BE49-F238E27FC236}">
                <a16:creationId xmlns:a16="http://schemas.microsoft.com/office/drawing/2014/main" id="{C68E851B-689E-4409-B859-84105574B248}"/>
              </a:ext>
            </a:extLst>
          </p:cNvPr>
          <p:cNvGraphicFramePr>
            <a:graphicFrameLocks noGrp="1"/>
          </p:cNvGraphicFramePr>
          <p:nvPr>
            <p:extLst>
              <p:ext uri="{D42A27DB-BD31-4B8C-83A1-F6EECF244321}">
                <p14:modId xmlns:p14="http://schemas.microsoft.com/office/powerpoint/2010/main" val="3065981498"/>
              </p:ext>
            </p:extLst>
          </p:nvPr>
        </p:nvGraphicFramePr>
        <p:xfrm>
          <a:off x="323528" y="1772816"/>
          <a:ext cx="8352929" cy="3672408"/>
        </p:xfrm>
        <a:graphic>
          <a:graphicData uri="http://schemas.openxmlformats.org/drawingml/2006/table">
            <a:tbl>
              <a:tblPr firstRow="1" firstCol="1" bandRow="1"/>
              <a:tblGrid>
                <a:gridCol w="318982">
                  <a:extLst>
                    <a:ext uri="{9D8B030D-6E8A-4147-A177-3AD203B41FA5}">
                      <a16:colId xmlns:a16="http://schemas.microsoft.com/office/drawing/2014/main" val="1499415510"/>
                    </a:ext>
                  </a:extLst>
                </a:gridCol>
                <a:gridCol w="750836">
                  <a:extLst>
                    <a:ext uri="{9D8B030D-6E8A-4147-A177-3AD203B41FA5}">
                      <a16:colId xmlns:a16="http://schemas.microsoft.com/office/drawing/2014/main" val="3502943351"/>
                    </a:ext>
                  </a:extLst>
                </a:gridCol>
                <a:gridCol w="976087">
                  <a:extLst>
                    <a:ext uri="{9D8B030D-6E8A-4147-A177-3AD203B41FA5}">
                      <a16:colId xmlns:a16="http://schemas.microsoft.com/office/drawing/2014/main" val="3101137781"/>
                    </a:ext>
                  </a:extLst>
                </a:gridCol>
                <a:gridCol w="750836">
                  <a:extLst>
                    <a:ext uri="{9D8B030D-6E8A-4147-A177-3AD203B41FA5}">
                      <a16:colId xmlns:a16="http://schemas.microsoft.com/office/drawing/2014/main" val="178315463"/>
                    </a:ext>
                  </a:extLst>
                </a:gridCol>
                <a:gridCol w="825920">
                  <a:extLst>
                    <a:ext uri="{9D8B030D-6E8A-4147-A177-3AD203B41FA5}">
                      <a16:colId xmlns:a16="http://schemas.microsoft.com/office/drawing/2014/main" val="166702757"/>
                    </a:ext>
                  </a:extLst>
                </a:gridCol>
                <a:gridCol w="825920">
                  <a:extLst>
                    <a:ext uri="{9D8B030D-6E8A-4147-A177-3AD203B41FA5}">
                      <a16:colId xmlns:a16="http://schemas.microsoft.com/office/drawing/2014/main" val="3110023211"/>
                    </a:ext>
                  </a:extLst>
                </a:gridCol>
                <a:gridCol w="1126254">
                  <a:extLst>
                    <a:ext uri="{9D8B030D-6E8A-4147-A177-3AD203B41FA5}">
                      <a16:colId xmlns:a16="http://schemas.microsoft.com/office/drawing/2014/main" val="2337026023"/>
                    </a:ext>
                  </a:extLst>
                </a:gridCol>
                <a:gridCol w="825920">
                  <a:extLst>
                    <a:ext uri="{9D8B030D-6E8A-4147-A177-3AD203B41FA5}">
                      <a16:colId xmlns:a16="http://schemas.microsoft.com/office/drawing/2014/main" val="3439058410"/>
                    </a:ext>
                  </a:extLst>
                </a:gridCol>
                <a:gridCol w="856780">
                  <a:extLst>
                    <a:ext uri="{9D8B030D-6E8A-4147-A177-3AD203B41FA5}">
                      <a16:colId xmlns:a16="http://schemas.microsoft.com/office/drawing/2014/main" val="1179174934"/>
                    </a:ext>
                  </a:extLst>
                </a:gridCol>
                <a:gridCol w="1095394">
                  <a:extLst>
                    <a:ext uri="{9D8B030D-6E8A-4147-A177-3AD203B41FA5}">
                      <a16:colId xmlns:a16="http://schemas.microsoft.com/office/drawing/2014/main" val="3004082540"/>
                    </a:ext>
                  </a:extLst>
                </a:gridCol>
              </a:tblGrid>
              <a:tr h="306034">
                <a:tc rowSpan="3">
                  <a:txBody>
                    <a:bodyPr/>
                    <a:lstStyle/>
                    <a:p>
                      <a:pPr indent="127000" algn="ctr">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序号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7000" algn="ctr">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指令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indent="127000" algn="ctr">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输入信号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gridSpan="6">
                  <a:txBody>
                    <a:bodyPr/>
                    <a:lstStyle/>
                    <a:p>
                      <a:pPr indent="127000" algn="ctr">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输出信号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ap="flat" cmpd="sng" algn="ctr">
                      <a:solidFill>
                        <a:srgbClr val="000000"/>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264944436"/>
                  </a:ext>
                </a:extLst>
              </a:tr>
              <a:tr h="306034">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gridSpan="4">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EXE</a:t>
                      </a:r>
                      <a:r>
                        <a:rPr lang="zh-CN" sz="1400" kern="10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r>
                        <a:rPr lang="en-US" sz="1400" kern="100" dirty="0">
                          <a:effectLst/>
                          <a:latin typeface="Calibri" panose="020F0502020204030204" pitchFamily="34" charset="0"/>
                          <a:ea typeface="宋体" panose="02010600030101010101" pitchFamily="2" charset="-122"/>
                          <a:cs typeface="Times New Roman" panose="02020603050405020304" pitchFamily="18" charset="0"/>
                        </a:rPr>
                        <a:t>WB</a:t>
                      </a: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阶段</a:t>
                      </a:r>
                      <a:endParaRPr lang="zh-CN" altLang="en-US"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2053434199"/>
                  </a:ext>
                </a:extLst>
              </a:tr>
              <a:tr h="612068">
                <a:tc vMerge="1">
                  <a:txBody>
                    <a:bodyPr/>
                    <a:lstStyle/>
                    <a:p>
                      <a:endParaRPr lang="zh-CN" altLang="en-US"/>
                    </a:p>
                  </a:txBody>
                  <a:tcPr/>
                </a:tc>
                <a:tc vMerge="1">
                  <a:txBody>
                    <a:bodyPr/>
                    <a:lstStyle/>
                    <a:p>
                      <a:endParaRPr lang="zh-CN" altLang="en-US"/>
                    </a:p>
                  </a:txBody>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OpCode</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Funct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ALUOp</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NPCOp</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ALUB_Src</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SignExt</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RFWr</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RegA3_Src</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2915555"/>
                  </a:ext>
                </a:extLst>
              </a:tr>
              <a:tr h="612068">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addu</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00H</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21H</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00B</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0B</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1B</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509387"/>
                  </a:ext>
                </a:extLst>
              </a:tr>
              <a:tr h="612068">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subu</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23H</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01B</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00B</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0B</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1B</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8584161"/>
                  </a:ext>
                </a:extLst>
              </a:tr>
              <a:tr h="612068">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and</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24H</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10B</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0B</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1B</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5385057"/>
                  </a:ext>
                </a:extLst>
              </a:tr>
              <a:tr h="612068">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addiu</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09H</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00B</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00B</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1B</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1B</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1B</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0B</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8754386"/>
                  </a:ext>
                </a:extLst>
              </a:tr>
            </a:tbl>
          </a:graphicData>
        </a:graphic>
      </p:graphicFrame>
    </p:spTree>
    <p:extLst>
      <p:ext uri="{BB962C8B-B14F-4D97-AF65-F5344CB8AC3E}">
        <p14:creationId xmlns:p14="http://schemas.microsoft.com/office/powerpoint/2010/main" val="20232064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E0C3C3F-7B5E-40C7-9F38-68366DB78FB8}"/>
              </a:ext>
            </a:extLst>
          </p:cNvPr>
          <p:cNvSpPr txBox="1">
            <a:spLocks noChangeArrowheads="1"/>
          </p:cNvSpPr>
          <p:nvPr/>
        </p:nvSpPr>
        <p:spPr bwMode="auto">
          <a:xfrm>
            <a:off x="39220" y="11857"/>
            <a:ext cx="877748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a:t>
            </a:r>
            <a:r>
              <a:rPr kumimoji="0" lang="en-US" altLang="zh-CN" sz="3200" b="1" i="0" u="none" strike="noStrike" kern="0" cap="none" spc="0" normalizeH="0" baseline="0" noProof="0" dirty="0">
                <a:ln>
                  <a:noFill/>
                </a:ln>
                <a:solidFill>
                  <a:srgbClr val="FF0000"/>
                </a:solidFill>
                <a:effectLst/>
                <a:uLnTx/>
                <a:uFillTx/>
                <a:latin typeface="Arial"/>
                <a:ea typeface="宋体"/>
                <a:cs typeface="+mj-cs"/>
              </a:rPr>
              <a:t>4</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a:t>
            </a:r>
            <a:r>
              <a:rPr kumimoji="0" lang="en-US" altLang="zh-CN" sz="3200" b="1" i="0" u="none" strike="noStrike" kern="0" cap="none" spc="0" normalizeH="0" baseline="0" noProof="0" dirty="0" err="1">
                <a:ln>
                  <a:noFill/>
                </a:ln>
                <a:solidFill>
                  <a:srgbClr val="FF0000"/>
                </a:solidFill>
                <a:effectLst/>
                <a:uLnTx/>
                <a:uFillTx/>
                <a:latin typeface="Arial"/>
                <a:ea typeface="宋体"/>
                <a:cs typeface="+mj-cs"/>
              </a:rPr>
              <a:t>addiu</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运算指令（</a:t>
            </a:r>
            <a:r>
              <a:rPr kumimoji="0" lang="en-US" altLang="zh-CN" sz="3200" b="1" i="0" u="none" strike="noStrike" kern="0" cap="none" spc="0" normalizeH="0" baseline="0" noProof="0" dirty="0">
                <a:ln>
                  <a:noFill/>
                </a:ln>
                <a:solidFill>
                  <a:srgbClr val="FF0000"/>
                </a:solidFill>
                <a:effectLst/>
                <a:uLnTx/>
                <a:uFillTx/>
                <a:latin typeface="Arial"/>
                <a:ea typeface="宋体"/>
                <a:cs typeface="+mj-cs"/>
              </a:rPr>
              <a:t>I</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型）</a:t>
            </a:r>
          </a:p>
        </p:txBody>
      </p:sp>
      <p:sp>
        <p:nvSpPr>
          <p:cNvPr id="7" name="矩形 6">
            <a:extLst>
              <a:ext uri="{FF2B5EF4-FFF2-40B4-BE49-F238E27FC236}">
                <a16:creationId xmlns:a16="http://schemas.microsoft.com/office/drawing/2014/main" id="{CC2771FF-4C62-418E-A7D1-47A2DF9A1B31}"/>
              </a:ext>
            </a:extLst>
          </p:cNvPr>
          <p:cNvSpPr/>
          <p:nvPr/>
        </p:nvSpPr>
        <p:spPr>
          <a:xfrm>
            <a:off x="827584" y="929863"/>
            <a:ext cx="2656496"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指令执行时序</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8998FF2E-D307-4600-B4CF-A34D158AE2A2}"/>
              </a:ext>
            </a:extLst>
          </p:cNvPr>
          <p:cNvSpPr>
            <a:spLocks noChangeArrowheads="1"/>
          </p:cNvSpPr>
          <p:nvPr/>
        </p:nvSpPr>
        <p:spPr bwMode="auto">
          <a:xfrm>
            <a:off x="111561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
            <a:extLst>
              <a:ext uri="{FF2B5EF4-FFF2-40B4-BE49-F238E27FC236}">
                <a16:creationId xmlns:a16="http://schemas.microsoft.com/office/drawing/2014/main" id="{13A4B4C8-2FAB-4AF7-BFFC-C4D42152DA91}"/>
              </a:ext>
            </a:extLst>
          </p:cNvPr>
          <p:cNvSpPr>
            <a:spLocks noChangeArrowheads="1"/>
          </p:cNvSpPr>
          <p:nvPr/>
        </p:nvSpPr>
        <p:spPr bwMode="auto">
          <a:xfrm>
            <a:off x="827584" y="19441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5CC91962-E513-4F7B-B4FE-15186175B7CB}"/>
              </a:ext>
            </a:extLst>
          </p:cNvPr>
          <p:cNvGraphicFramePr>
            <a:graphicFrameLocks noChangeAspect="1"/>
          </p:cNvGraphicFramePr>
          <p:nvPr>
            <p:extLst>
              <p:ext uri="{D42A27DB-BD31-4B8C-83A1-F6EECF244321}">
                <p14:modId xmlns:p14="http://schemas.microsoft.com/office/powerpoint/2010/main" val="1427956203"/>
              </p:ext>
            </p:extLst>
          </p:nvPr>
        </p:nvGraphicFramePr>
        <p:xfrm>
          <a:off x="812304" y="1700807"/>
          <a:ext cx="7920880" cy="4476855"/>
        </p:xfrm>
        <a:graphic>
          <a:graphicData uri="http://schemas.openxmlformats.org/presentationml/2006/ole">
            <mc:AlternateContent xmlns:mc="http://schemas.openxmlformats.org/markup-compatibility/2006">
              <mc:Choice xmlns:v="urn:schemas-microsoft-com:vml" Requires="v">
                <p:oleObj spid="_x0000_s255016" name="Visio" r:id="rId3" imgW="6656202" imgH="3763954" progId="Visio.Drawing.11">
                  <p:embed/>
                </p:oleObj>
              </mc:Choice>
              <mc:Fallback>
                <p:oleObj name="Visio" r:id="rId3" imgW="6656202" imgH="376395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304" y="1700807"/>
                        <a:ext cx="7920880" cy="4476855"/>
                      </a:xfrm>
                      <a:prstGeom prst="rect">
                        <a:avLst/>
                      </a:prstGeom>
                      <a:noFill/>
                    </p:spPr>
                  </p:pic>
                </p:oleObj>
              </mc:Fallback>
            </mc:AlternateContent>
          </a:graphicData>
        </a:graphic>
      </p:graphicFrame>
    </p:spTree>
    <p:extLst>
      <p:ext uri="{BB962C8B-B14F-4D97-AF65-F5344CB8AC3E}">
        <p14:creationId xmlns:p14="http://schemas.microsoft.com/office/powerpoint/2010/main" val="3000029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44631" y="113058"/>
            <a:ext cx="9654865" cy="731837"/>
          </a:xfrm>
        </p:spPr>
        <p:txBody>
          <a:bodyPr/>
          <a:lstStyle/>
          <a:p>
            <a:pPr eaLnBrk="1" hangingPunct="1"/>
            <a:r>
              <a:rPr lang="zh-CN" altLang="en-US" b="1" dirty="0"/>
              <a:t>（</a:t>
            </a:r>
            <a:r>
              <a:rPr lang="en-US" altLang="zh-CN" b="1" dirty="0"/>
              <a:t>5</a:t>
            </a:r>
            <a:r>
              <a:rPr lang="zh-CN" altLang="en-US" b="1" dirty="0"/>
              <a:t>）</a:t>
            </a:r>
            <a:r>
              <a:rPr lang="en-US" altLang="zh-CN" b="1" dirty="0" err="1"/>
              <a:t>bne</a:t>
            </a:r>
            <a:r>
              <a:rPr lang="zh-CN" altLang="en-US" b="1" dirty="0"/>
              <a:t>短跳转指令（</a:t>
            </a:r>
            <a:r>
              <a:rPr lang="en-US" altLang="zh-CN" b="1" dirty="0"/>
              <a:t>I</a:t>
            </a:r>
            <a:r>
              <a:rPr lang="zh-CN" altLang="en-US" b="1" dirty="0"/>
              <a:t>型）</a:t>
            </a:r>
          </a:p>
        </p:txBody>
      </p:sp>
      <p:sp>
        <p:nvSpPr>
          <p:cNvPr id="6" name="内容占位符 5">
            <a:extLst>
              <a:ext uri="{FF2B5EF4-FFF2-40B4-BE49-F238E27FC236}">
                <a16:creationId xmlns:a16="http://schemas.microsoft.com/office/drawing/2014/main" id="{37C585D4-660F-4C9F-AEE0-7638CC2C8DED}"/>
              </a:ext>
            </a:extLst>
          </p:cNvPr>
          <p:cNvSpPr>
            <a:spLocks noGrp="1"/>
          </p:cNvSpPr>
          <p:nvPr>
            <p:ph idx="1"/>
          </p:nvPr>
        </p:nvSpPr>
        <p:spPr>
          <a:xfrm>
            <a:off x="232473" y="2524859"/>
            <a:ext cx="8712968" cy="1973413"/>
          </a:xfrm>
        </p:spPr>
        <p:txBody>
          <a:bodyPr/>
          <a:lstStyle/>
          <a:p>
            <a:pPr eaLnBrk="1" fontAlgn="t" hangingPunct="1"/>
            <a:r>
              <a:rPr lang="en-US" altLang="zh-CN" b="1" dirty="0" err="1"/>
              <a:t>bne</a:t>
            </a:r>
            <a:r>
              <a:rPr lang="en-US" altLang="zh-CN" b="1" dirty="0"/>
              <a:t> rt, </a:t>
            </a:r>
            <a:r>
              <a:rPr lang="en-US" altLang="zh-CN" b="1" dirty="0" err="1"/>
              <a:t>rs</a:t>
            </a:r>
            <a:r>
              <a:rPr lang="en-US" altLang="zh-CN" b="1" dirty="0"/>
              <a:t>, Offset</a:t>
            </a:r>
          </a:p>
          <a:p>
            <a:pPr lvl="1" eaLnBrk="1" fontAlgn="t" hangingPunct="1"/>
            <a:r>
              <a:rPr lang="pt-BR" altLang="zh-CN" b="1" dirty="0"/>
              <a:t>PC ← PC +4</a:t>
            </a:r>
          </a:p>
          <a:p>
            <a:pPr lvl="1" eaLnBrk="1" fontAlgn="ctr" hangingPunct="1"/>
            <a:r>
              <a:rPr lang="pt-BR" altLang="zh-CN" b="1" dirty="0"/>
              <a:t>If(R [ rt ] </a:t>
            </a:r>
            <a:r>
              <a:rPr lang="zh-CN" altLang="en-US" b="1" dirty="0"/>
              <a:t>≠</a:t>
            </a:r>
            <a:r>
              <a:rPr lang="pt-BR" altLang="zh-CN" b="1" dirty="0"/>
              <a:t>R [ rs ])   PC=PC+sign _ ext ( Offset )</a:t>
            </a:r>
            <a:br>
              <a:rPr lang="pt-BR" altLang="zh-CN" b="1" dirty="0"/>
            </a:br>
            <a:endParaRPr lang="pt-BR" altLang="zh-CN" b="1" dirty="0"/>
          </a:p>
          <a:p>
            <a:pPr marL="0" indent="0">
              <a:buNone/>
            </a:pPr>
            <a:endParaRPr lang="zh-CN" altLang="en-US" dirty="0"/>
          </a:p>
        </p:txBody>
      </p:sp>
      <p:sp>
        <p:nvSpPr>
          <p:cNvPr id="8" name="矩形 7">
            <a:extLst>
              <a:ext uri="{FF2B5EF4-FFF2-40B4-BE49-F238E27FC236}">
                <a16:creationId xmlns:a16="http://schemas.microsoft.com/office/drawing/2014/main" id="{CD3EAD4E-37F1-4B4D-BB1C-DC150D808585}"/>
              </a:ext>
            </a:extLst>
          </p:cNvPr>
          <p:cNvSpPr/>
          <p:nvPr/>
        </p:nvSpPr>
        <p:spPr>
          <a:xfrm>
            <a:off x="209617" y="4572043"/>
            <a:ext cx="4572000" cy="523220"/>
          </a:xfrm>
          <a:prstGeom prst="rect">
            <a:avLst/>
          </a:prstGeom>
        </p:spPr>
        <p:txBody>
          <a:bodyPr>
            <a:spAutoFit/>
          </a:bodyPr>
          <a:lstStyle/>
          <a:p>
            <a:pPr marR="0" lvl="1" algn="l" defTabSz="914400" rtl="0" eaLnBrk="1" fontAlgn="ctr" latinLnBrk="0" hangingPunct="1">
              <a:lnSpc>
                <a:spcPct val="100000"/>
              </a:lnSpc>
              <a:spcBef>
                <a:spcPct val="20000"/>
              </a:spcBef>
              <a:spcAft>
                <a:spcPct val="0"/>
              </a:spcAft>
              <a:buClrTx/>
              <a:buSzTx/>
              <a:tabLst/>
              <a:defRPr/>
            </a:pPr>
            <a:r>
              <a:rPr lang="zh-CN" altLang="en-US" sz="2800" kern="0" noProof="0" dirty="0">
                <a:solidFill>
                  <a:srgbClr val="000000"/>
                </a:solidFill>
                <a:latin typeface="Arial"/>
                <a:ea typeface="宋体"/>
              </a:rPr>
              <a:t>例：</a:t>
            </a:r>
            <a:r>
              <a:rPr kumimoji="0" lang="en-US" altLang="zh-CN" sz="2800" b="0" i="0" u="none" strike="noStrike" kern="0" cap="none" spc="0" normalizeH="0" baseline="0" noProof="0" dirty="0" err="1">
                <a:ln>
                  <a:noFill/>
                </a:ln>
                <a:solidFill>
                  <a:srgbClr val="000000"/>
                </a:solidFill>
                <a:effectLst/>
                <a:uLnTx/>
                <a:uFillTx/>
                <a:latin typeface="Arial"/>
                <a:ea typeface="宋体"/>
                <a:cs typeface="+mn-cs"/>
              </a:rPr>
              <a:t>bne</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  $1,$2,-4</a:t>
            </a:r>
            <a:endParaRPr kumimoji="0" lang="zh-CN" altLang="zh-CN" sz="2800" b="0" i="0" u="none" strike="noStrike" kern="0" cap="none" spc="0" normalizeH="0" baseline="0" noProof="0" dirty="0">
              <a:ln>
                <a:noFill/>
              </a:ln>
              <a:solidFill>
                <a:srgbClr val="000000"/>
              </a:solidFill>
              <a:effectLst/>
              <a:uLnTx/>
              <a:uFillTx/>
              <a:latin typeface="Arial"/>
              <a:ea typeface="宋体"/>
              <a:cs typeface="+mn-cs"/>
            </a:endParaRPr>
          </a:p>
        </p:txBody>
      </p:sp>
      <p:grpSp>
        <p:nvGrpSpPr>
          <p:cNvPr id="11" name="组合 10">
            <a:extLst>
              <a:ext uri="{FF2B5EF4-FFF2-40B4-BE49-F238E27FC236}">
                <a16:creationId xmlns:a16="http://schemas.microsoft.com/office/drawing/2014/main" id="{B6DAB901-9C20-4C73-A1B3-D6C869DF402C}"/>
              </a:ext>
            </a:extLst>
          </p:cNvPr>
          <p:cNvGrpSpPr/>
          <p:nvPr/>
        </p:nvGrpSpPr>
        <p:grpSpPr>
          <a:xfrm>
            <a:off x="1171913" y="1467813"/>
            <a:ext cx="7776864" cy="574718"/>
            <a:chOff x="3346575" y="1698625"/>
            <a:chExt cx="6664200" cy="798514"/>
          </a:xfrm>
        </p:grpSpPr>
        <p:sp>
          <p:nvSpPr>
            <p:cNvPr id="12" name="矩形 7">
              <a:extLst>
                <a:ext uri="{FF2B5EF4-FFF2-40B4-BE49-F238E27FC236}">
                  <a16:creationId xmlns:a16="http://schemas.microsoft.com/office/drawing/2014/main" id="{F3D14809-F2C6-4213-A972-AEDC30C9D684}"/>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05</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3" name="矩形 24">
              <a:extLst>
                <a:ext uri="{FF2B5EF4-FFF2-40B4-BE49-F238E27FC236}">
                  <a16:creationId xmlns:a16="http://schemas.microsoft.com/office/drawing/2014/main" id="{60AAE99E-59B7-4512-B842-C3923FC3A2CF}"/>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4" name="矩形 25">
              <a:extLst>
                <a:ext uri="{FF2B5EF4-FFF2-40B4-BE49-F238E27FC236}">
                  <a16:creationId xmlns:a16="http://schemas.microsoft.com/office/drawing/2014/main" id="{517F698E-5FF2-4D1F-A9F0-7A09CCE3CDF2}"/>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7" name="TextBox 17">
              <a:extLst>
                <a:ext uri="{FF2B5EF4-FFF2-40B4-BE49-F238E27FC236}">
                  <a16:creationId xmlns:a16="http://schemas.microsoft.com/office/drawing/2014/main" id="{D8A09022-21AD-4D08-BD4D-F257AFF7FC36}"/>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8" name="矩形 26">
              <a:extLst>
                <a:ext uri="{FF2B5EF4-FFF2-40B4-BE49-F238E27FC236}">
                  <a16:creationId xmlns:a16="http://schemas.microsoft.com/office/drawing/2014/main" id="{696AD393-DE09-45CB-AFA4-ACC5659C2FEA}"/>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Offset</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9" name="TextBox 22">
              <a:extLst>
                <a:ext uri="{FF2B5EF4-FFF2-40B4-BE49-F238E27FC236}">
                  <a16:creationId xmlns:a16="http://schemas.microsoft.com/office/drawing/2014/main" id="{399D9979-9A00-442C-B8F1-566FF9D34C3F}"/>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0" name="TextBox 23">
              <a:extLst>
                <a:ext uri="{FF2B5EF4-FFF2-40B4-BE49-F238E27FC236}">
                  <a16:creationId xmlns:a16="http://schemas.microsoft.com/office/drawing/2014/main" id="{A8418613-5B0D-4A62-8B1E-AC6043D1B405}"/>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2" name="TextBox 25">
              <a:extLst>
                <a:ext uri="{FF2B5EF4-FFF2-40B4-BE49-F238E27FC236}">
                  <a16:creationId xmlns:a16="http://schemas.microsoft.com/office/drawing/2014/main" id="{AC502059-C894-48E0-BC99-ADCE8D493D65}"/>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10" name="矩形 9">
            <a:extLst>
              <a:ext uri="{FF2B5EF4-FFF2-40B4-BE49-F238E27FC236}">
                <a16:creationId xmlns:a16="http://schemas.microsoft.com/office/drawing/2014/main" id="{9BCD9DBE-AFC9-4DA0-A236-56D0263CF401}"/>
              </a:ext>
            </a:extLst>
          </p:cNvPr>
          <p:cNvSpPr/>
          <p:nvPr/>
        </p:nvSpPr>
        <p:spPr>
          <a:xfrm>
            <a:off x="209617" y="1471175"/>
            <a:ext cx="77617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kern="0" dirty="0">
                <a:solidFill>
                  <a:srgbClr val="FF0000"/>
                </a:solidFill>
                <a:latin typeface="Arial"/>
                <a:ea typeface="宋体"/>
              </a:rPr>
              <a:t>I</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8" name="组合 37">
            <a:extLst>
              <a:ext uri="{FF2B5EF4-FFF2-40B4-BE49-F238E27FC236}">
                <a16:creationId xmlns:a16="http://schemas.microsoft.com/office/drawing/2014/main" id="{C8161732-9DAE-4477-A307-2BEA810BF72F}"/>
              </a:ext>
            </a:extLst>
          </p:cNvPr>
          <p:cNvGrpSpPr/>
          <p:nvPr/>
        </p:nvGrpSpPr>
        <p:grpSpPr>
          <a:xfrm>
            <a:off x="1015634" y="5319328"/>
            <a:ext cx="7929807" cy="586817"/>
            <a:chOff x="3346575" y="1681815"/>
            <a:chExt cx="6209197" cy="815324"/>
          </a:xfrm>
        </p:grpSpPr>
        <p:sp>
          <p:nvSpPr>
            <p:cNvPr id="39" name="矩形 7">
              <a:extLst>
                <a:ext uri="{FF2B5EF4-FFF2-40B4-BE49-F238E27FC236}">
                  <a16:creationId xmlns:a16="http://schemas.microsoft.com/office/drawing/2014/main" id="{8D28A3D7-0C44-49C1-87D1-C7093DE3431B}"/>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000101</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40" name="矩形 24">
              <a:extLst>
                <a:ext uri="{FF2B5EF4-FFF2-40B4-BE49-F238E27FC236}">
                  <a16:creationId xmlns:a16="http://schemas.microsoft.com/office/drawing/2014/main" id="{B0703AE8-DFDB-4825-A441-63877E05D70E}"/>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00010</a:t>
              </a:r>
              <a:endParaRPr kumimoji="0" lang="zh-CN" altLang="en-US"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1" name="矩形 25">
              <a:extLst>
                <a:ext uri="{FF2B5EF4-FFF2-40B4-BE49-F238E27FC236}">
                  <a16:creationId xmlns:a16="http://schemas.microsoft.com/office/drawing/2014/main" id="{9F44C86A-82CD-47D3-9D02-D352C9959430}"/>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00001</a:t>
              </a:r>
              <a:endParaRPr kumimoji="0" lang="zh-CN" altLang="en-US" sz="20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4" name="TextBox 17">
              <a:extLst>
                <a:ext uri="{FF2B5EF4-FFF2-40B4-BE49-F238E27FC236}">
                  <a16:creationId xmlns:a16="http://schemas.microsoft.com/office/drawing/2014/main" id="{CD9867F3-7F8A-43E3-90DE-71A03A32F236}"/>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5" name="矩形 26">
              <a:extLst>
                <a:ext uri="{FF2B5EF4-FFF2-40B4-BE49-F238E27FC236}">
                  <a16:creationId xmlns:a16="http://schemas.microsoft.com/office/drawing/2014/main" id="{F96D627C-FD14-43FE-989F-548F643EA5AB}"/>
                </a:ext>
              </a:extLst>
            </p:cNvPr>
            <p:cNvSpPr/>
            <p:nvPr/>
          </p:nvSpPr>
          <p:spPr>
            <a:xfrm>
              <a:off x="6731070" y="2068514"/>
              <a:ext cx="282470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latin typeface="Calibri"/>
                  <a:ea typeface="宋体"/>
                  <a:cs typeface="+mn-cs"/>
                </a:rPr>
                <a:t>0XFFFCH</a:t>
              </a:r>
              <a:endParaRPr kumimoji="0" lang="zh-CN" altLang="en-US" sz="1600" b="1" i="0" u="none" strike="noStrike" kern="0" cap="none" spc="0" normalizeH="0" baseline="0" noProof="0" dirty="0">
                <a:ln>
                  <a:noFill/>
                </a:ln>
                <a:solidFill>
                  <a:srgbClr val="FF0000"/>
                </a:solidFill>
                <a:effectLst/>
                <a:uLnTx/>
                <a:uFillTx/>
                <a:latin typeface="Calibri"/>
                <a:ea typeface="宋体"/>
                <a:cs typeface="+mn-cs"/>
              </a:endParaRPr>
            </a:p>
          </p:txBody>
        </p:sp>
        <p:sp>
          <p:nvSpPr>
            <p:cNvPr id="46" name="TextBox 22">
              <a:extLst>
                <a:ext uri="{FF2B5EF4-FFF2-40B4-BE49-F238E27FC236}">
                  <a16:creationId xmlns:a16="http://schemas.microsoft.com/office/drawing/2014/main" id="{8D83F31D-673C-4F7D-94FE-7F0081F8F96F}"/>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7" name="TextBox 23">
              <a:extLst>
                <a:ext uri="{FF2B5EF4-FFF2-40B4-BE49-F238E27FC236}">
                  <a16:creationId xmlns:a16="http://schemas.microsoft.com/office/drawing/2014/main" id="{AC6A02DB-8E45-4B0B-97A1-A1BC3BB35C1C}"/>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50" name="TextBox 26">
              <a:extLst>
                <a:ext uri="{FF2B5EF4-FFF2-40B4-BE49-F238E27FC236}">
                  <a16:creationId xmlns:a16="http://schemas.microsoft.com/office/drawing/2014/main" id="{5D8881CC-84AA-4E4C-93D7-883D28A46C8C}"/>
                </a:ext>
              </a:extLst>
            </p:cNvPr>
            <p:cNvSpPr txBox="1"/>
            <p:nvPr/>
          </p:nvSpPr>
          <p:spPr>
            <a:xfrm>
              <a:off x="7645893" y="168181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 name="矩形 1">
            <a:extLst>
              <a:ext uri="{FF2B5EF4-FFF2-40B4-BE49-F238E27FC236}">
                <a16:creationId xmlns:a16="http://schemas.microsoft.com/office/drawing/2014/main" id="{D176FBAA-5109-4F40-9DD0-6A1990815DCB}"/>
              </a:ext>
            </a:extLst>
          </p:cNvPr>
          <p:cNvSpPr/>
          <p:nvPr/>
        </p:nvSpPr>
        <p:spPr>
          <a:xfrm>
            <a:off x="153757" y="880877"/>
            <a:ext cx="2165978"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00"/>
                </a:solidFill>
                <a:effectLst/>
                <a:uLnTx/>
                <a:uFillTx/>
                <a:latin typeface="Arial"/>
                <a:ea typeface="宋体"/>
                <a:cs typeface="+mn-cs"/>
              </a:rPr>
              <a:t>指令格式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 name="矩形 25">
            <a:extLst>
              <a:ext uri="{FF2B5EF4-FFF2-40B4-BE49-F238E27FC236}">
                <a16:creationId xmlns:a16="http://schemas.microsoft.com/office/drawing/2014/main" id="{F999482F-C80E-4FB1-BD3C-E1AC80FF6B3D}"/>
              </a:ext>
            </a:extLst>
          </p:cNvPr>
          <p:cNvSpPr/>
          <p:nvPr/>
        </p:nvSpPr>
        <p:spPr>
          <a:xfrm>
            <a:off x="3985643" y="6172367"/>
            <a:ext cx="1267831" cy="308496"/>
          </a:xfrm>
          <a:prstGeom prst="rect">
            <a:avLst/>
          </a:prstGeom>
          <a:solidFill>
            <a:schemeClr val="bg1"/>
          </a:solidFill>
          <a:ln w="9525" cap="flat" cmpd="sng" algn="ctr">
            <a:solidFill>
              <a:schemeClr val="bg1"/>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0" baseline="-25000" dirty="0">
                <a:latin typeface="微软雅黑" panose="020B0503020204020204" pitchFamily="34" charset="-122"/>
                <a:ea typeface="微软雅黑" panose="020B0503020204020204" pitchFamily="34" charset="-122"/>
              </a:rPr>
              <a:t>0X1441FFFC</a:t>
            </a:r>
            <a:endParaRPr kumimoji="0" lang="zh-CN" altLang="en-US" sz="2000" b="1" i="0" u="none" strike="noStrike" kern="0" cap="none" spc="0" normalizeH="0" baseline="-25000" noProof="0" dirty="0">
              <a:ln>
                <a:noFill/>
              </a:ln>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708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29703" y="37794"/>
            <a:ext cx="7812360" cy="731837"/>
          </a:xfrm>
        </p:spPr>
        <p:txBody>
          <a:bodyPr/>
          <a:lstStyle/>
          <a:p>
            <a:pPr lvl="0" eaLnBrk="1" fontAlgn="t" hangingPunct="1">
              <a:spcBef>
                <a:spcPct val="20000"/>
              </a:spcBef>
              <a:buClr>
                <a:srgbClr val="FF0000"/>
              </a:buClr>
            </a:pPr>
            <a:r>
              <a:rPr lang="zh-CN" altLang="en-US" sz="3200" b="1" dirty="0"/>
              <a:t>（</a:t>
            </a:r>
            <a:r>
              <a:rPr lang="en-US" altLang="zh-CN" sz="3200" b="1" dirty="0"/>
              <a:t>5</a:t>
            </a:r>
            <a:r>
              <a:rPr lang="zh-CN" altLang="en-US" sz="3200" b="1" dirty="0"/>
              <a:t>）</a:t>
            </a:r>
            <a:r>
              <a:rPr lang="en-US" altLang="zh-CN" sz="3200" b="1" dirty="0" err="1"/>
              <a:t>bne</a:t>
            </a:r>
            <a:r>
              <a:rPr lang="zh-CN" altLang="en-US" sz="3200" b="1" dirty="0"/>
              <a:t>短跳转指令（</a:t>
            </a:r>
            <a:r>
              <a:rPr lang="en-US" altLang="zh-CN" sz="3200" b="1" dirty="0"/>
              <a:t>I</a:t>
            </a:r>
            <a:r>
              <a:rPr lang="zh-CN" altLang="en-US" sz="3200" b="1" dirty="0"/>
              <a:t>型）</a:t>
            </a:r>
            <a:endParaRPr lang="zh-CN" altLang="en-US" b="1" dirty="0">
              <a:latin typeface="+mn-ea"/>
              <a:ea typeface="+mn-ea"/>
            </a:endParaRP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矩形 6">
            <a:extLst>
              <a:ext uri="{FF2B5EF4-FFF2-40B4-BE49-F238E27FC236}">
                <a16:creationId xmlns:a16="http://schemas.microsoft.com/office/drawing/2014/main" id="{A8789E72-54B1-48C8-A6D1-55ADE3EA2BF2}"/>
              </a:ext>
            </a:extLst>
          </p:cNvPr>
          <p:cNvSpPr/>
          <p:nvPr/>
        </p:nvSpPr>
        <p:spPr>
          <a:xfrm>
            <a:off x="401163" y="769631"/>
            <a:ext cx="1832553"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宋体"/>
                <a:ea typeface="宋体"/>
                <a:cs typeface="+mn-cs"/>
              </a:rPr>
              <a:t>指令流程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6" name="组合 15">
            <a:extLst>
              <a:ext uri="{FF2B5EF4-FFF2-40B4-BE49-F238E27FC236}">
                <a16:creationId xmlns:a16="http://schemas.microsoft.com/office/drawing/2014/main" id="{0186B5F9-B947-4611-9A5C-71069829DB56}"/>
              </a:ext>
            </a:extLst>
          </p:cNvPr>
          <p:cNvGrpSpPr/>
          <p:nvPr/>
        </p:nvGrpSpPr>
        <p:grpSpPr>
          <a:xfrm>
            <a:off x="1297897" y="1222721"/>
            <a:ext cx="7776864" cy="574718"/>
            <a:chOff x="3346575" y="1698625"/>
            <a:chExt cx="6664200" cy="798514"/>
          </a:xfrm>
        </p:grpSpPr>
        <p:sp>
          <p:nvSpPr>
            <p:cNvPr id="17" name="矩形 7">
              <a:extLst>
                <a:ext uri="{FF2B5EF4-FFF2-40B4-BE49-F238E27FC236}">
                  <a16:creationId xmlns:a16="http://schemas.microsoft.com/office/drawing/2014/main" id="{754019CD-6F9D-4C81-B3B0-13419B0B8DE4}"/>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05</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8" name="矩形 24">
              <a:extLst>
                <a:ext uri="{FF2B5EF4-FFF2-40B4-BE49-F238E27FC236}">
                  <a16:creationId xmlns:a16="http://schemas.microsoft.com/office/drawing/2014/main" id="{C5CE8068-2F5B-410E-99DD-9BC6F0B5238F}"/>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5" name="矩形 25">
              <a:extLst>
                <a:ext uri="{FF2B5EF4-FFF2-40B4-BE49-F238E27FC236}">
                  <a16:creationId xmlns:a16="http://schemas.microsoft.com/office/drawing/2014/main" id="{F1759932-D868-4382-A5F0-7BA5D1A25B11}"/>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6" name="TextBox 17">
              <a:extLst>
                <a:ext uri="{FF2B5EF4-FFF2-40B4-BE49-F238E27FC236}">
                  <a16:creationId xmlns:a16="http://schemas.microsoft.com/office/drawing/2014/main" id="{2388FBC1-6823-4438-8ABD-59B62725C58B}"/>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7" name="矩形 26">
              <a:extLst>
                <a:ext uri="{FF2B5EF4-FFF2-40B4-BE49-F238E27FC236}">
                  <a16:creationId xmlns:a16="http://schemas.microsoft.com/office/drawing/2014/main" id="{0DC97DC5-3EED-4485-B2D5-1CA18DE2C2C5}"/>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Offset</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8" name="TextBox 22">
              <a:extLst>
                <a:ext uri="{FF2B5EF4-FFF2-40B4-BE49-F238E27FC236}">
                  <a16:creationId xmlns:a16="http://schemas.microsoft.com/office/drawing/2014/main" id="{F34FD0EA-73A2-4CE9-BCCA-20DD6E7D7560}"/>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9" name="TextBox 23">
              <a:extLst>
                <a:ext uri="{FF2B5EF4-FFF2-40B4-BE49-F238E27FC236}">
                  <a16:creationId xmlns:a16="http://schemas.microsoft.com/office/drawing/2014/main" id="{D56B490A-A378-4D84-9AD6-4344499036CB}"/>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30" name="TextBox 25">
              <a:extLst>
                <a:ext uri="{FF2B5EF4-FFF2-40B4-BE49-F238E27FC236}">
                  <a16:creationId xmlns:a16="http://schemas.microsoft.com/office/drawing/2014/main" id="{4F35D705-597F-4240-AE38-8E5402EAAC55}"/>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31" name="矩形 30">
            <a:extLst>
              <a:ext uri="{FF2B5EF4-FFF2-40B4-BE49-F238E27FC236}">
                <a16:creationId xmlns:a16="http://schemas.microsoft.com/office/drawing/2014/main" id="{2A6F971A-DEA6-486E-8031-DC7CC09AA5CE}"/>
              </a:ext>
            </a:extLst>
          </p:cNvPr>
          <p:cNvSpPr/>
          <p:nvPr/>
        </p:nvSpPr>
        <p:spPr>
          <a:xfrm>
            <a:off x="335601" y="1226083"/>
            <a:ext cx="77617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kern="0" dirty="0">
                <a:solidFill>
                  <a:srgbClr val="FF0000"/>
                </a:solidFill>
                <a:latin typeface="Arial"/>
                <a:ea typeface="宋体"/>
              </a:rPr>
              <a:t>I</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
            <a:extLst>
              <a:ext uri="{FF2B5EF4-FFF2-40B4-BE49-F238E27FC236}">
                <a16:creationId xmlns:a16="http://schemas.microsoft.com/office/drawing/2014/main" id="{4F89142C-F112-4646-9E19-5AACE546F539}"/>
              </a:ext>
            </a:extLst>
          </p:cNvPr>
          <p:cNvSpPr>
            <a:spLocks noChangeArrowheads="1"/>
          </p:cNvSpPr>
          <p:nvPr/>
        </p:nvSpPr>
        <p:spPr bwMode="auto">
          <a:xfrm>
            <a:off x="2660186" y="2286688"/>
            <a:ext cx="113065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C8B0DF95-EE3B-488B-AEA6-7AAF45B6CFD1}"/>
              </a:ext>
            </a:extLst>
          </p:cNvPr>
          <p:cNvGraphicFramePr>
            <a:graphicFrameLocks noChangeAspect="1"/>
          </p:cNvGraphicFramePr>
          <p:nvPr>
            <p:extLst>
              <p:ext uri="{D42A27DB-BD31-4B8C-83A1-F6EECF244321}">
                <p14:modId xmlns:p14="http://schemas.microsoft.com/office/powerpoint/2010/main" val="625502211"/>
              </p:ext>
            </p:extLst>
          </p:nvPr>
        </p:nvGraphicFramePr>
        <p:xfrm>
          <a:off x="1635635" y="1956729"/>
          <a:ext cx="3944477" cy="4901250"/>
        </p:xfrm>
        <a:graphic>
          <a:graphicData uri="http://schemas.openxmlformats.org/presentationml/2006/ole">
            <mc:AlternateContent xmlns:mc="http://schemas.openxmlformats.org/markup-compatibility/2006">
              <mc:Choice xmlns:v="urn:schemas-microsoft-com:vml" Requires="v">
                <p:oleObj spid="_x0000_s258085" name="Visio" r:id="rId3" imgW="2832513" imgH="3515276" progId="Visio.Drawing.11">
                  <p:embed/>
                </p:oleObj>
              </mc:Choice>
              <mc:Fallback>
                <p:oleObj name="Visio" r:id="rId3" imgW="2832513" imgH="3515276" progId="Visio.Drawing.11">
                  <p:embed/>
                  <p:pic>
                    <p:nvPicPr>
                      <p:cNvPr id="0" name="Object 1"/>
                      <p:cNvPicPr>
                        <a:picLocks noChangeAspect="1" noChangeArrowheads="1"/>
                      </p:cNvPicPr>
                      <p:nvPr/>
                    </p:nvPicPr>
                    <p:blipFill>
                      <a:blip r:embed="rId4"/>
                      <a:srcRect/>
                      <a:stretch>
                        <a:fillRect/>
                      </a:stretch>
                    </p:blipFill>
                    <p:spPr bwMode="auto">
                      <a:xfrm>
                        <a:off x="1635635" y="1956729"/>
                        <a:ext cx="3944477" cy="4901250"/>
                      </a:xfrm>
                      <a:prstGeom prst="rect">
                        <a:avLst/>
                      </a:prstGeom>
                      <a:noFill/>
                    </p:spPr>
                  </p:pic>
                </p:oleObj>
              </mc:Fallback>
            </mc:AlternateContent>
          </a:graphicData>
        </a:graphic>
      </p:graphicFrame>
    </p:spTree>
    <p:extLst>
      <p:ext uri="{BB962C8B-B14F-4D97-AF65-F5344CB8AC3E}">
        <p14:creationId xmlns:p14="http://schemas.microsoft.com/office/powerpoint/2010/main" val="393865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C91EBF-6D07-4151-B955-86EE1B0DE6E9}"/>
              </a:ext>
            </a:extLst>
          </p:cNvPr>
          <p:cNvPicPr>
            <a:picLocks noChangeAspect="1"/>
          </p:cNvPicPr>
          <p:nvPr/>
        </p:nvPicPr>
        <p:blipFill>
          <a:blip r:embed="rId3"/>
          <a:stretch>
            <a:fillRect/>
          </a:stretch>
        </p:blipFill>
        <p:spPr>
          <a:xfrm>
            <a:off x="308118" y="2216803"/>
            <a:ext cx="8822387" cy="4467764"/>
          </a:xfrm>
          <a:prstGeom prst="rect">
            <a:avLst/>
          </a:prstGeom>
        </p:spPr>
      </p:pic>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5</a:t>
            </a:r>
            <a:r>
              <a:rPr lang="zh-CN" altLang="en-US" sz="3200" b="1" dirty="0"/>
              <a:t>）</a:t>
            </a:r>
            <a:r>
              <a:rPr lang="en-US" altLang="zh-CN" sz="3200" b="1" dirty="0" err="1"/>
              <a:t>bne</a:t>
            </a:r>
            <a:r>
              <a:rPr lang="zh-CN" altLang="en-US" sz="3200" b="1" dirty="0"/>
              <a:t>短跳转指令（</a:t>
            </a:r>
            <a:r>
              <a:rPr lang="en-US" altLang="zh-CN" sz="3200" b="1" dirty="0"/>
              <a:t>I</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 name="直接箭头连接符 6">
            <a:extLst>
              <a:ext uri="{FF2B5EF4-FFF2-40B4-BE49-F238E27FC236}">
                <a16:creationId xmlns:a16="http://schemas.microsoft.com/office/drawing/2014/main" id="{C626D747-8F49-4D62-9DB3-534A70EBD6B1}"/>
              </a:ext>
            </a:extLst>
          </p:cNvPr>
          <p:cNvCxnSpPr>
            <a:cxnSpLocks/>
          </p:cNvCxnSpPr>
          <p:nvPr/>
        </p:nvCxnSpPr>
        <p:spPr>
          <a:xfrm>
            <a:off x="107504" y="3413791"/>
            <a:ext cx="83455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AA47EBD-073F-4240-9533-30B21A4B3309}"/>
              </a:ext>
            </a:extLst>
          </p:cNvPr>
          <p:cNvCxnSpPr>
            <a:cxnSpLocks/>
          </p:cNvCxnSpPr>
          <p:nvPr/>
        </p:nvCxnSpPr>
        <p:spPr>
          <a:xfrm>
            <a:off x="1279784" y="3212976"/>
            <a:ext cx="43204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67855A2-6542-429D-AFBD-39E35DB8563B}"/>
              </a:ext>
            </a:extLst>
          </p:cNvPr>
          <p:cNvCxnSpPr>
            <a:cxnSpLocks/>
          </p:cNvCxnSpPr>
          <p:nvPr/>
        </p:nvCxnSpPr>
        <p:spPr>
          <a:xfrm>
            <a:off x="1991750" y="3167306"/>
            <a:ext cx="42001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B9538B2-5749-49C9-B985-E7E385A6FEB3}"/>
              </a:ext>
            </a:extLst>
          </p:cNvPr>
          <p:cNvCxnSpPr>
            <a:cxnSpLocks/>
          </p:cNvCxnSpPr>
          <p:nvPr/>
        </p:nvCxnSpPr>
        <p:spPr>
          <a:xfrm>
            <a:off x="2987824" y="3187550"/>
            <a:ext cx="267534"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FE00A23-437B-4E7D-AF9F-76557C98A271}"/>
              </a:ext>
            </a:extLst>
          </p:cNvPr>
          <p:cNvCxnSpPr>
            <a:cxnSpLocks/>
          </p:cNvCxnSpPr>
          <p:nvPr/>
        </p:nvCxnSpPr>
        <p:spPr>
          <a:xfrm>
            <a:off x="4054659" y="2935044"/>
            <a:ext cx="1329307" cy="26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0323E0B-0CD5-40C9-B822-673BEF33C050}"/>
              </a:ext>
            </a:extLst>
          </p:cNvPr>
          <p:cNvCxnSpPr>
            <a:cxnSpLocks/>
          </p:cNvCxnSpPr>
          <p:nvPr/>
        </p:nvCxnSpPr>
        <p:spPr>
          <a:xfrm flipV="1">
            <a:off x="7812360" y="-8572"/>
            <a:ext cx="0" cy="65822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076C67EF-2513-4BE0-AFF5-E130D4D1F22E}"/>
              </a:ext>
            </a:extLst>
          </p:cNvPr>
          <p:cNvGrpSpPr/>
          <p:nvPr/>
        </p:nvGrpSpPr>
        <p:grpSpPr>
          <a:xfrm>
            <a:off x="7578546" y="2603040"/>
            <a:ext cx="692802" cy="3442798"/>
            <a:chOff x="7578546" y="2630402"/>
            <a:chExt cx="756592" cy="3484195"/>
          </a:xfrm>
        </p:grpSpPr>
        <p:cxnSp>
          <p:nvCxnSpPr>
            <p:cNvPr id="52" name="直接连接符 51">
              <a:extLst>
                <a:ext uri="{FF2B5EF4-FFF2-40B4-BE49-F238E27FC236}">
                  <a16:creationId xmlns:a16="http://schemas.microsoft.com/office/drawing/2014/main" id="{3CBE8C8B-BBAA-4DD5-A4E8-E717B7B03E59}"/>
                </a:ext>
              </a:extLst>
            </p:cNvPr>
            <p:cNvCxnSpPr>
              <a:cxnSpLocks/>
            </p:cNvCxnSpPr>
            <p:nvPr/>
          </p:nvCxnSpPr>
          <p:spPr>
            <a:xfrm flipV="1">
              <a:off x="7578546" y="2630402"/>
              <a:ext cx="756592" cy="98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9FFD849-8268-4429-8451-B969E3822BA0}"/>
                </a:ext>
              </a:extLst>
            </p:cNvPr>
            <p:cNvCxnSpPr>
              <a:cxnSpLocks/>
            </p:cNvCxnSpPr>
            <p:nvPr/>
          </p:nvCxnSpPr>
          <p:spPr>
            <a:xfrm>
              <a:off x="7583774" y="2630403"/>
              <a:ext cx="0" cy="22876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C44E288F-4995-4166-B312-503A04FA638D}"/>
                </a:ext>
              </a:extLst>
            </p:cNvPr>
            <p:cNvCxnSpPr>
              <a:cxnSpLocks/>
            </p:cNvCxnSpPr>
            <p:nvPr/>
          </p:nvCxnSpPr>
          <p:spPr>
            <a:xfrm>
              <a:off x="8316416" y="2630402"/>
              <a:ext cx="0" cy="348419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9" name="直接箭头连接符 78">
            <a:extLst>
              <a:ext uri="{FF2B5EF4-FFF2-40B4-BE49-F238E27FC236}">
                <a16:creationId xmlns:a16="http://schemas.microsoft.com/office/drawing/2014/main" id="{E0DC6659-5F1E-47AC-B407-81E326D0AB59}"/>
              </a:ext>
            </a:extLst>
          </p:cNvPr>
          <p:cNvCxnSpPr>
            <a:cxnSpLocks/>
          </p:cNvCxnSpPr>
          <p:nvPr/>
        </p:nvCxnSpPr>
        <p:spPr>
          <a:xfrm>
            <a:off x="3398717" y="3993332"/>
            <a:ext cx="1267" cy="212126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E836D9F3-95E8-48E2-A0C2-8A8654473649}"/>
              </a:ext>
            </a:extLst>
          </p:cNvPr>
          <p:cNvCxnSpPr>
            <a:cxnSpLocks/>
          </p:cNvCxnSpPr>
          <p:nvPr/>
        </p:nvCxnSpPr>
        <p:spPr>
          <a:xfrm flipV="1">
            <a:off x="1043608" y="3691428"/>
            <a:ext cx="0" cy="247165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BCF52E22-7978-478A-A129-911424C3586E}"/>
              </a:ext>
            </a:extLst>
          </p:cNvPr>
          <p:cNvCxnSpPr>
            <a:cxnSpLocks/>
          </p:cNvCxnSpPr>
          <p:nvPr/>
        </p:nvCxnSpPr>
        <p:spPr>
          <a:xfrm flipV="1">
            <a:off x="6876256" y="4065036"/>
            <a:ext cx="0" cy="202774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17">
            <a:extLst>
              <a:ext uri="{FF2B5EF4-FFF2-40B4-BE49-F238E27FC236}">
                <a16:creationId xmlns:a16="http://schemas.microsoft.com/office/drawing/2014/main" id="{79F69DB2-A01E-4E87-A1A4-848CCB56C395}"/>
              </a:ext>
            </a:extLst>
          </p:cNvPr>
          <p:cNvSpPr txBox="1"/>
          <p:nvPr/>
        </p:nvSpPr>
        <p:spPr>
          <a:xfrm>
            <a:off x="611560" y="1908052"/>
            <a:ext cx="1203537" cy="338554"/>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70C0"/>
                </a:solidFill>
                <a:effectLst/>
                <a:uLnTx/>
                <a:uFillTx/>
                <a:latin typeface="Arial" panose="020B0604020202020204" pitchFamily="34" charset="0"/>
                <a:ea typeface="华文细黑" pitchFamily="2" charset="-122"/>
                <a:cs typeface="+mn-cs"/>
              </a:rPr>
              <a:t>OpCode</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306601" y="785596"/>
            <a:ext cx="1946367"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数据通路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49" name="组合 48">
            <a:extLst>
              <a:ext uri="{FF2B5EF4-FFF2-40B4-BE49-F238E27FC236}">
                <a16:creationId xmlns:a16="http://schemas.microsoft.com/office/drawing/2014/main" id="{C0EEAF68-370D-4083-BA1F-026E5722EA87}"/>
              </a:ext>
            </a:extLst>
          </p:cNvPr>
          <p:cNvGrpSpPr/>
          <p:nvPr/>
        </p:nvGrpSpPr>
        <p:grpSpPr>
          <a:xfrm>
            <a:off x="590841" y="1259980"/>
            <a:ext cx="7776864" cy="574718"/>
            <a:chOff x="3346575" y="1698625"/>
            <a:chExt cx="6664200" cy="798514"/>
          </a:xfrm>
        </p:grpSpPr>
        <p:sp>
          <p:nvSpPr>
            <p:cNvPr id="50" name="矩形 7">
              <a:extLst>
                <a:ext uri="{FF2B5EF4-FFF2-40B4-BE49-F238E27FC236}">
                  <a16:creationId xmlns:a16="http://schemas.microsoft.com/office/drawing/2014/main" id="{41E8D546-E3E1-43DE-84EC-D81767EDA9F2}"/>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09</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51" name="矩形 24">
              <a:extLst>
                <a:ext uri="{FF2B5EF4-FFF2-40B4-BE49-F238E27FC236}">
                  <a16:creationId xmlns:a16="http://schemas.microsoft.com/office/drawing/2014/main" id="{694F2184-BF60-4B38-9740-FF78F8440418}"/>
                </a:ext>
              </a:extLst>
            </p:cNvPr>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rs</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53" name="矩形 25">
              <a:extLst>
                <a:ext uri="{FF2B5EF4-FFF2-40B4-BE49-F238E27FC236}">
                  <a16:creationId xmlns:a16="http://schemas.microsoft.com/office/drawing/2014/main" id="{59BF8CDF-6A92-4119-8377-5851542AD59D}"/>
                </a:ext>
              </a:extLst>
            </p:cNvPr>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rt</a:t>
              </a:r>
              <a:endParaRPr kumimoji="0" lang="zh-CN" altLang="en-US" sz="1800" b="1" i="0" u="none" strike="noStrike" kern="0" cap="none" spc="0" normalizeH="0" baseline="-2500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55" name="TextBox 17">
              <a:extLst>
                <a:ext uri="{FF2B5EF4-FFF2-40B4-BE49-F238E27FC236}">
                  <a16:creationId xmlns:a16="http://schemas.microsoft.com/office/drawing/2014/main" id="{6B8275B6-1F71-4021-BBD0-DB619C159E0C}"/>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57" name="矩形 26">
              <a:extLst>
                <a:ext uri="{FF2B5EF4-FFF2-40B4-BE49-F238E27FC236}">
                  <a16:creationId xmlns:a16="http://schemas.microsoft.com/office/drawing/2014/main" id="{09414E69-46E7-4176-B3D2-C32A0C23FF8D}"/>
                </a:ext>
              </a:extLst>
            </p:cNvPr>
            <p:cNvSpPr/>
            <p:nvPr/>
          </p:nvSpPr>
          <p:spPr>
            <a:xfrm>
              <a:off x="6815549" y="2068514"/>
              <a:ext cx="319522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ysClr val="window" lastClr="FFFFFF"/>
                  </a:solidFill>
                  <a:effectLst/>
                  <a:uLnTx/>
                  <a:uFillTx/>
                  <a:latin typeface="Calibri"/>
                  <a:ea typeface="宋体"/>
                  <a:cs typeface="+mn-cs"/>
                </a:rPr>
                <a:t>imm</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59" name="TextBox 22">
              <a:extLst>
                <a:ext uri="{FF2B5EF4-FFF2-40B4-BE49-F238E27FC236}">
                  <a16:creationId xmlns:a16="http://schemas.microsoft.com/office/drawing/2014/main" id="{035C9CBE-F2AA-462F-97AD-CAA5F1392021}"/>
                </a:ext>
              </a:extLst>
            </p:cNvPr>
            <p:cNvSpPr txBox="1"/>
            <p:nvPr/>
          </p:nvSpPr>
          <p:spPr>
            <a:xfrm>
              <a:off x="4598527"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61" name="TextBox 23">
              <a:extLst>
                <a:ext uri="{FF2B5EF4-FFF2-40B4-BE49-F238E27FC236}">
                  <a16:creationId xmlns:a16="http://schemas.microsoft.com/office/drawing/2014/main" id="{AE38BB0B-5D12-4B30-912C-FE5315B37C7C}"/>
                </a:ext>
              </a:extLst>
            </p:cNvPr>
            <p:cNvSpPr txBox="1"/>
            <p:nvPr/>
          </p:nvSpPr>
          <p:spPr>
            <a:xfrm>
              <a:off x="5598616"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5bits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63" name="TextBox 25">
              <a:extLst>
                <a:ext uri="{FF2B5EF4-FFF2-40B4-BE49-F238E27FC236}">
                  <a16:creationId xmlns:a16="http://schemas.microsoft.com/office/drawing/2014/main" id="{FBD16DB5-9612-4B7A-B69D-39BABD71B470}"/>
                </a:ext>
              </a:extLst>
            </p:cNvPr>
            <p:cNvSpPr txBox="1"/>
            <p:nvPr/>
          </p:nvSpPr>
          <p:spPr>
            <a:xfrm>
              <a:off x="7766088" y="1698625"/>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16bits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6" name="Rectangle 8">
            <a:extLst>
              <a:ext uri="{FF2B5EF4-FFF2-40B4-BE49-F238E27FC236}">
                <a16:creationId xmlns:a16="http://schemas.microsoft.com/office/drawing/2014/main" id="{CA3034AE-BE24-4EF8-A133-12A15206429F}"/>
              </a:ext>
            </a:extLst>
          </p:cNvPr>
          <p:cNvSpPr>
            <a:spLocks noChangeArrowheads="1"/>
          </p:cNvSpPr>
          <p:nvPr/>
        </p:nvSpPr>
        <p:spPr bwMode="auto">
          <a:xfrm>
            <a:off x="748453" y="28591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64" name="直接箭头连接符 63">
            <a:extLst>
              <a:ext uri="{FF2B5EF4-FFF2-40B4-BE49-F238E27FC236}">
                <a16:creationId xmlns:a16="http://schemas.microsoft.com/office/drawing/2014/main" id="{ECA89DB1-8B45-4BBA-90BD-EE6872C1EE5B}"/>
              </a:ext>
            </a:extLst>
          </p:cNvPr>
          <p:cNvCxnSpPr>
            <a:cxnSpLocks/>
          </p:cNvCxnSpPr>
          <p:nvPr/>
        </p:nvCxnSpPr>
        <p:spPr>
          <a:xfrm flipV="1">
            <a:off x="7596336" y="3691428"/>
            <a:ext cx="0" cy="240135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34B2D4B-0EF7-4AF3-BFCD-A18484A74D1D}"/>
              </a:ext>
            </a:extLst>
          </p:cNvPr>
          <p:cNvCxnSpPr>
            <a:cxnSpLocks/>
          </p:cNvCxnSpPr>
          <p:nvPr/>
        </p:nvCxnSpPr>
        <p:spPr>
          <a:xfrm>
            <a:off x="6210974" y="2996952"/>
            <a:ext cx="109733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A2A0FC5D-9E15-497A-9B13-CAE279184499}"/>
              </a:ext>
            </a:extLst>
          </p:cNvPr>
          <p:cNvGrpSpPr/>
          <p:nvPr/>
        </p:nvGrpSpPr>
        <p:grpSpPr>
          <a:xfrm>
            <a:off x="4054659" y="3489691"/>
            <a:ext cx="1756547" cy="1454014"/>
            <a:chOff x="3973897" y="3410533"/>
            <a:chExt cx="1825536" cy="1490204"/>
          </a:xfrm>
        </p:grpSpPr>
        <p:cxnSp>
          <p:nvCxnSpPr>
            <p:cNvPr id="80" name="直接连接符 79">
              <a:extLst>
                <a:ext uri="{FF2B5EF4-FFF2-40B4-BE49-F238E27FC236}">
                  <a16:creationId xmlns:a16="http://schemas.microsoft.com/office/drawing/2014/main" id="{24CA3C9F-F967-48CB-8AEA-43F8CC7EA2C6}"/>
                </a:ext>
              </a:extLst>
            </p:cNvPr>
            <p:cNvCxnSpPr>
              <a:cxnSpLocks/>
            </p:cNvCxnSpPr>
            <p:nvPr/>
          </p:nvCxnSpPr>
          <p:spPr>
            <a:xfrm>
              <a:off x="3973897" y="3429000"/>
              <a:ext cx="18205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CAD1129-03E4-44C4-A340-A13E656968B1}"/>
                </a:ext>
              </a:extLst>
            </p:cNvPr>
            <p:cNvCxnSpPr>
              <a:cxnSpLocks/>
            </p:cNvCxnSpPr>
            <p:nvPr/>
          </p:nvCxnSpPr>
          <p:spPr>
            <a:xfrm flipH="1">
              <a:off x="4115765" y="3410533"/>
              <a:ext cx="11473" cy="149020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E6D0D317-1C07-4033-BF5C-D8D9F104C53A}"/>
                </a:ext>
              </a:extLst>
            </p:cNvPr>
            <p:cNvCxnSpPr>
              <a:cxnSpLocks/>
            </p:cNvCxnSpPr>
            <p:nvPr/>
          </p:nvCxnSpPr>
          <p:spPr>
            <a:xfrm>
              <a:off x="4101938" y="4894983"/>
              <a:ext cx="1697495"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直接箭头连接符 86">
            <a:extLst>
              <a:ext uri="{FF2B5EF4-FFF2-40B4-BE49-F238E27FC236}">
                <a16:creationId xmlns:a16="http://schemas.microsoft.com/office/drawing/2014/main" id="{23D1B1B3-3336-469F-B541-AFAC2BD3D1C0}"/>
              </a:ext>
            </a:extLst>
          </p:cNvPr>
          <p:cNvCxnSpPr>
            <a:cxnSpLocks/>
          </p:cNvCxnSpPr>
          <p:nvPr/>
        </p:nvCxnSpPr>
        <p:spPr>
          <a:xfrm flipV="1">
            <a:off x="6012160" y="5014971"/>
            <a:ext cx="0" cy="107781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676E0EC3-E4DB-4871-8DD2-6F6F5A083A6C}"/>
              </a:ext>
            </a:extLst>
          </p:cNvPr>
          <p:cNvGrpSpPr/>
          <p:nvPr/>
        </p:nvGrpSpPr>
        <p:grpSpPr>
          <a:xfrm>
            <a:off x="6213012" y="3460312"/>
            <a:ext cx="546627" cy="194410"/>
            <a:chOff x="6213012" y="3460312"/>
            <a:chExt cx="546627" cy="194410"/>
          </a:xfrm>
        </p:grpSpPr>
        <p:cxnSp>
          <p:nvCxnSpPr>
            <p:cNvPr id="90" name="直接连接符 89">
              <a:extLst>
                <a:ext uri="{FF2B5EF4-FFF2-40B4-BE49-F238E27FC236}">
                  <a16:creationId xmlns:a16="http://schemas.microsoft.com/office/drawing/2014/main" id="{DB898D03-CAE8-4E99-B639-B22307241249}"/>
                </a:ext>
              </a:extLst>
            </p:cNvPr>
            <p:cNvCxnSpPr>
              <a:cxnSpLocks/>
            </p:cNvCxnSpPr>
            <p:nvPr/>
          </p:nvCxnSpPr>
          <p:spPr>
            <a:xfrm>
              <a:off x="6213012" y="3481465"/>
              <a:ext cx="2419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CF64BB7-5768-4453-8F33-550F7383B144}"/>
                </a:ext>
              </a:extLst>
            </p:cNvPr>
            <p:cNvCxnSpPr>
              <a:cxnSpLocks/>
            </p:cNvCxnSpPr>
            <p:nvPr/>
          </p:nvCxnSpPr>
          <p:spPr>
            <a:xfrm flipH="1">
              <a:off x="6454957" y="3460312"/>
              <a:ext cx="650" cy="18471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8B8B2511-989E-4DFC-A01B-9B6C943E7437}"/>
                </a:ext>
              </a:extLst>
            </p:cNvPr>
            <p:cNvCxnSpPr>
              <a:cxnSpLocks/>
            </p:cNvCxnSpPr>
            <p:nvPr/>
          </p:nvCxnSpPr>
          <p:spPr>
            <a:xfrm>
              <a:off x="6444208" y="3654722"/>
              <a:ext cx="31543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组合 106">
            <a:extLst>
              <a:ext uri="{FF2B5EF4-FFF2-40B4-BE49-F238E27FC236}">
                <a16:creationId xmlns:a16="http://schemas.microsoft.com/office/drawing/2014/main" id="{A02293D0-BCC4-4EC5-9E34-2188367199EC}"/>
              </a:ext>
            </a:extLst>
          </p:cNvPr>
          <p:cNvGrpSpPr/>
          <p:nvPr/>
        </p:nvGrpSpPr>
        <p:grpSpPr>
          <a:xfrm>
            <a:off x="7002502" y="3470009"/>
            <a:ext cx="372817" cy="369426"/>
            <a:chOff x="6865092" y="3410533"/>
            <a:chExt cx="421395" cy="369426"/>
          </a:xfrm>
        </p:grpSpPr>
        <p:cxnSp>
          <p:nvCxnSpPr>
            <p:cNvPr id="100" name="直接连接符 99">
              <a:extLst>
                <a:ext uri="{FF2B5EF4-FFF2-40B4-BE49-F238E27FC236}">
                  <a16:creationId xmlns:a16="http://schemas.microsoft.com/office/drawing/2014/main" id="{70CF3619-BDC4-4C27-88F8-C56E52A70C80}"/>
                </a:ext>
              </a:extLst>
            </p:cNvPr>
            <p:cNvCxnSpPr>
              <a:cxnSpLocks/>
            </p:cNvCxnSpPr>
            <p:nvPr/>
          </p:nvCxnSpPr>
          <p:spPr>
            <a:xfrm>
              <a:off x="6865092" y="3779959"/>
              <a:ext cx="15518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806E89D1-68B2-4E1A-A630-F6CB10B01471}"/>
                </a:ext>
              </a:extLst>
            </p:cNvPr>
            <p:cNvCxnSpPr>
              <a:cxnSpLocks/>
            </p:cNvCxnSpPr>
            <p:nvPr/>
          </p:nvCxnSpPr>
          <p:spPr>
            <a:xfrm>
              <a:off x="7020272" y="3410533"/>
              <a:ext cx="0" cy="36942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2CA0DB4D-B605-4DBD-ACE3-E7F8C8D4FB8F}"/>
                </a:ext>
              </a:extLst>
            </p:cNvPr>
            <p:cNvCxnSpPr>
              <a:cxnSpLocks/>
            </p:cNvCxnSpPr>
            <p:nvPr/>
          </p:nvCxnSpPr>
          <p:spPr>
            <a:xfrm>
              <a:off x="7020272" y="3410533"/>
              <a:ext cx="266215" cy="2291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直接箭头连接符 73">
            <a:extLst>
              <a:ext uri="{FF2B5EF4-FFF2-40B4-BE49-F238E27FC236}">
                <a16:creationId xmlns:a16="http://schemas.microsoft.com/office/drawing/2014/main" id="{3A98DB6F-E778-4EBD-B77A-0CEF9BC07B43}"/>
              </a:ext>
            </a:extLst>
          </p:cNvPr>
          <p:cNvCxnSpPr>
            <a:cxnSpLocks/>
          </p:cNvCxnSpPr>
          <p:nvPr/>
        </p:nvCxnSpPr>
        <p:spPr>
          <a:xfrm>
            <a:off x="4058141" y="3104891"/>
            <a:ext cx="1329307" cy="26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A6625D8D-CE50-4F29-8331-99DA4B33DB7A}"/>
              </a:ext>
            </a:extLst>
          </p:cNvPr>
          <p:cNvGrpSpPr/>
          <p:nvPr/>
        </p:nvGrpSpPr>
        <p:grpSpPr>
          <a:xfrm>
            <a:off x="272055" y="2539795"/>
            <a:ext cx="6172153" cy="2433372"/>
            <a:chOff x="272055" y="2539795"/>
            <a:chExt cx="6172153" cy="2433372"/>
          </a:xfrm>
        </p:grpSpPr>
        <p:cxnSp>
          <p:nvCxnSpPr>
            <p:cNvPr id="109" name="直接连接符 108">
              <a:extLst>
                <a:ext uri="{FF2B5EF4-FFF2-40B4-BE49-F238E27FC236}">
                  <a16:creationId xmlns:a16="http://schemas.microsoft.com/office/drawing/2014/main" id="{27F096FA-3929-4CA7-9356-801A9668D7FF}"/>
                </a:ext>
              </a:extLst>
            </p:cNvPr>
            <p:cNvCxnSpPr>
              <a:cxnSpLocks/>
            </p:cNvCxnSpPr>
            <p:nvPr/>
          </p:nvCxnSpPr>
          <p:spPr>
            <a:xfrm>
              <a:off x="6311124" y="4945248"/>
              <a:ext cx="13308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028F08A-BAF5-4579-9571-07695C50BC48}"/>
                </a:ext>
              </a:extLst>
            </p:cNvPr>
            <p:cNvCxnSpPr>
              <a:cxnSpLocks/>
            </p:cNvCxnSpPr>
            <p:nvPr/>
          </p:nvCxnSpPr>
          <p:spPr>
            <a:xfrm>
              <a:off x="6433592" y="2564904"/>
              <a:ext cx="0" cy="24082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395E6033-EBD0-4361-8E55-07A618903681}"/>
                </a:ext>
              </a:extLst>
            </p:cNvPr>
            <p:cNvCxnSpPr>
              <a:cxnSpLocks/>
            </p:cNvCxnSpPr>
            <p:nvPr/>
          </p:nvCxnSpPr>
          <p:spPr>
            <a:xfrm flipV="1">
              <a:off x="272055" y="2957057"/>
              <a:ext cx="670000" cy="107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719106FE-B637-46A1-AA3D-A3589EB1F003}"/>
                </a:ext>
              </a:extLst>
            </p:cNvPr>
            <p:cNvCxnSpPr>
              <a:cxnSpLocks/>
            </p:cNvCxnSpPr>
            <p:nvPr/>
          </p:nvCxnSpPr>
          <p:spPr>
            <a:xfrm>
              <a:off x="306601" y="2564904"/>
              <a:ext cx="61376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8D0C358-E7A1-46BB-849A-31C01CE57148}"/>
                </a:ext>
              </a:extLst>
            </p:cNvPr>
            <p:cNvCxnSpPr>
              <a:cxnSpLocks/>
            </p:cNvCxnSpPr>
            <p:nvPr/>
          </p:nvCxnSpPr>
          <p:spPr>
            <a:xfrm>
              <a:off x="306601" y="2539795"/>
              <a:ext cx="0" cy="4571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755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10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75802" y="97438"/>
            <a:ext cx="8777482" cy="731837"/>
          </a:xfrm>
        </p:spPr>
        <p:txBody>
          <a:bodyPr/>
          <a:lstStyle/>
          <a:p>
            <a:pPr eaLnBrk="1" hangingPunct="1"/>
            <a:r>
              <a:rPr lang="zh-CN" altLang="en-US" sz="3200" b="1" dirty="0"/>
              <a:t>（</a:t>
            </a:r>
            <a:r>
              <a:rPr lang="en-US" altLang="zh-CN" sz="3200" b="1" dirty="0"/>
              <a:t>5</a:t>
            </a:r>
            <a:r>
              <a:rPr lang="zh-CN" altLang="en-US" sz="3200" b="1" dirty="0"/>
              <a:t>）</a:t>
            </a:r>
            <a:r>
              <a:rPr lang="en-US" altLang="zh-CN" sz="3200" b="1" dirty="0" err="1"/>
              <a:t>bne</a:t>
            </a:r>
            <a:r>
              <a:rPr lang="zh-CN" altLang="en-US" sz="3200" b="1" dirty="0"/>
              <a:t>短跳转指令（</a:t>
            </a:r>
            <a:r>
              <a:rPr lang="en-US" altLang="zh-CN" sz="3200" b="1" dirty="0"/>
              <a:t>I</a:t>
            </a:r>
            <a:r>
              <a:rPr lang="zh-CN" altLang="en-US" sz="3200" b="1" dirty="0"/>
              <a:t>型）</a:t>
            </a:r>
          </a:p>
        </p:txBody>
      </p:sp>
      <p:sp>
        <p:nvSpPr>
          <p:cNvPr id="2" name="Rectangle 2">
            <a:extLst>
              <a:ext uri="{FF2B5EF4-FFF2-40B4-BE49-F238E27FC236}">
                <a16:creationId xmlns:a16="http://schemas.microsoft.com/office/drawing/2014/main" id="{964BD9C2-C6BE-45D9-9136-5D8C444915EC}"/>
              </a:ext>
            </a:extLst>
          </p:cNvPr>
          <p:cNvSpPr>
            <a:spLocks noChangeArrowheads="1"/>
          </p:cNvSpPr>
          <p:nvPr/>
        </p:nvSpPr>
        <p:spPr bwMode="auto">
          <a:xfrm>
            <a:off x="2987824" y="24897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4">
            <a:extLst>
              <a:ext uri="{FF2B5EF4-FFF2-40B4-BE49-F238E27FC236}">
                <a16:creationId xmlns:a16="http://schemas.microsoft.com/office/drawing/2014/main" id="{97FAC27D-2BC1-4ABB-AECD-08A237B286E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07" name="矩形 20506">
            <a:extLst>
              <a:ext uri="{FF2B5EF4-FFF2-40B4-BE49-F238E27FC236}">
                <a16:creationId xmlns:a16="http://schemas.microsoft.com/office/drawing/2014/main" id="{F71724B5-7CA8-4978-BE1B-A6D70BFFDD06}"/>
              </a:ext>
            </a:extLst>
          </p:cNvPr>
          <p:cNvSpPr/>
          <p:nvPr/>
        </p:nvSpPr>
        <p:spPr>
          <a:xfrm>
            <a:off x="611560" y="860958"/>
            <a:ext cx="6293711"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000000"/>
                </a:solidFill>
                <a:effectLst/>
                <a:uLnTx/>
                <a:uFillTx/>
                <a:latin typeface="Arial"/>
                <a:ea typeface="宋体"/>
                <a:cs typeface="+mn-cs"/>
              </a:rPr>
              <a:t>5</a:t>
            </a:r>
            <a:r>
              <a:rPr kumimoji="0" lang="zh-CN" altLang="en-US" sz="3200" b="1" i="0" u="none" strike="noStrike" kern="0" cap="none" spc="0" normalizeH="0" baseline="0" noProof="0" dirty="0">
                <a:ln>
                  <a:noFill/>
                </a:ln>
                <a:solidFill>
                  <a:srgbClr val="000000"/>
                </a:solidFill>
                <a:effectLst/>
                <a:uLnTx/>
                <a:uFillTx/>
                <a:latin typeface="Arial"/>
                <a:ea typeface="宋体"/>
                <a:cs typeface="+mn-cs"/>
              </a:rPr>
              <a:t>条指令控制器的输入和输出信号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5" name="表格 4">
            <a:extLst>
              <a:ext uri="{FF2B5EF4-FFF2-40B4-BE49-F238E27FC236}">
                <a16:creationId xmlns:a16="http://schemas.microsoft.com/office/drawing/2014/main" id="{CC3576CF-EE28-4809-B167-34631A815F93}"/>
              </a:ext>
            </a:extLst>
          </p:cNvPr>
          <p:cNvGraphicFramePr>
            <a:graphicFrameLocks noGrp="1"/>
          </p:cNvGraphicFramePr>
          <p:nvPr>
            <p:extLst>
              <p:ext uri="{D42A27DB-BD31-4B8C-83A1-F6EECF244321}">
                <p14:modId xmlns:p14="http://schemas.microsoft.com/office/powerpoint/2010/main" val="1639571295"/>
              </p:ext>
            </p:extLst>
          </p:nvPr>
        </p:nvGraphicFramePr>
        <p:xfrm>
          <a:off x="175537" y="1628799"/>
          <a:ext cx="8860956" cy="4752469"/>
        </p:xfrm>
        <a:graphic>
          <a:graphicData uri="http://schemas.openxmlformats.org/drawingml/2006/table">
            <a:tbl>
              <a:tblPr firstRow="1" firstCol="1" bandRow="1"/>
              <a:tblGrid>
                <a:gridCol w="364015">
                  <a:extLst>
                    <a:ext uri="{9D8B030D-6E8A-4147-A177-3AD203B41FA5}">
                      <a16:colId xmlns:a16="http://schemas.microsoft.com/office/drawing/2014/main" val="2296536549"/>
                    </a:ext>
                  </a:extLst>
                </a:gridCol>
                <a:gridCol w="864096">
                  <a:extLst>
                    <a:ext uri="{9D8B030D-6E8A-4147-A177-3AD203B41FA5}">
                      <a16:colId xmlns:a16="http://schemas.microsoft.com/office/drawing/2014/main" val="3276862764"/>
                    </a:ext>
                  </a:extLst>
                </a:gridCol>
                <a:gridCol w="936104">
                  <a:extLst>
                    <a:ext uri="{9D8B030D-6E8A-4147-A177-3AD203B41FA5}">
                      <a16:colId xmlns:a16="http://schemas.microsoft.com/office/drawing/2014/main" val="2769930070"/>
                    </a:ext>
                  </a:extLst>
                </a:gridCol>
                <a:gridCol w="720080">
                  <a:extLst>
                    <a:ext uri="{9D8B030D-6E8A-4147-A177-3AD203B41FA5}">
                      <a16:colId xmlns:a16="http://schemas.microsoft.com/office/drawing/2014/main" val="1329419493"/>
                    </a:ext>
                  </a:extLst>
                </a:gridCol>
                <a:gridCol w="792088">
                  <a:extLst>
                    <a:ext uri="{9D8B030D-6E8A-4147-A177-3AD203B41FA5}">
                      <a16:colId xmlns:a16="http://schemas.microsoft.com/office/drawing/2014/main" val="43660859"/>
                    </a:ext>
                  </a:extLst>
                </a:gridCol>
                <a:gridCol w="864096">
                  <a:extLst>
                    <a:ext uri="{9D8B030D-6E8A-4147-A177-3AD203B41FA5}">
                      <a16:colId xmlns:a16="http://schemas.microsoft.com/office/drawing/2014/main" val="3207277077"/>
                    </a:ext>
                  </a:extLst>
                </a:gridCol>
                <a:gridCol w="864096">
                  <a:extLst>
                    <a:ext uri="{9D8B030D-6E8A-4147-A177-3AD203B41FA5}">
                      <a16:colId xmlns:a16="http://schemas.microsoft.com/office/drawing/2014/main" val="2803242013"/>
                    </a:ext>
                  </a:extLst>
                </a:gridCol>
                <a:gridCol w="1055267">
                  <a:extLst>
                    <a:ext uri="{9D8B030D-6E8A-4147-A177-3AD203B41FA5}">
                      <a16:colId xmlns:a16="http://schemas.microsoft.com/office/drawing/2014/main" val="3537775540"/>
                    </a:ext>
                  </a:extLst>
                </a:gridCol>
                <a:gridCol w="763256">
                  <a:extLst>
                    <a:ext uri="{9D8B030D-6E8A-4147-A177-3AD203B41FA5}">
                      <a16:colId xmlns:a16="http://schemas.microsoft.com/office/drawing/2014/main" val="4087656648"/>
                    </a:ext>
                  </a:extLst>
                </a:gridCol>
                <a:gridCol w="818929">
                  <a:extLst>
                    <a:ext uri="{9D8B030D-6E8A-4147-A177-3AD203B41FA5}">
                      <a16:colId xmlns:a16="http://schemas.microsoft.com/office/drawing/2014/main" val="596469961"/>
                    </a:ext>
                  </a:extLst>
                </a:gridCol>
                <a:gridCol w="818929">
                  <a:extLst>
                    <a:ext uri="{9D8B030D-6E8A-4147-A177-3AD203B41FA5}">
                      <a16:colId xmlns:a16="http://schemas.microsoft.com/office/drawing/2014/main" val="1702951425"/>
                    </a:ext>
                  </a:extLst>
                </a:gridCol>
              </a:tblGrid>
              <a:tr h="279557">
                <a:tc rowSpan="3">
                  <a:txBody>
                    <a:bodyPr/>
                    <a:lstStyle/>
                    <a:p>
                      <a:pPr indent="12700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序号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700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指令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3">
                  <a:txBody>
                    <a:bodyPr/>
                    <a:lstStyle/>
                    <a:p>
                      <a:pPr indent="12700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输入信号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gridSpan="6">
                  <a:txBody>
                    <a:bodyPr/>
                    <a:lstStyle/>
                    <a:p>
                      <a:pPr indent="127000"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输出信号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88299122"/>
                  </a:ext>
                </a:extLst>
              </a:tr>
              <a:tr h="279557">
                <a:tc vMerge="1">
                  <a:txBody>
                    <a:bodyPr/>
                    <a:lstStyle/>
                    <a:p>
                      <a:endParaRPr lang="zh-CN" altLang="en-US"/>
                    </a:p>
                  </a:txBody>
                  <a:tcPr/>
                </a:tc>
                <a:tc vMerge="1">
                  <a:txBody>
                    <a:bodyPr/>
                    <a:lstStyle/>
                    <a:p>
                      <a:endParaRPr lang="zh-CN" altLang="en-US"/>
                    </a:p>
                  </a:txBody>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a:txBody>
                    <a:bodyPr/>
                    <a:lstStyle/>
                    <a:p>
                      <a:pPr indent="12700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EXE</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indent="127000"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WB</a:t>
                      </a: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阶段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890729407"/>
                  </a:ext>
                </a:extLst>
              </a:tr>
              <a:tr h="838671">
                <a:tc vMerge="1">
                  <a:txBody>
                    <a:bodyPr/>
                    <a:lstStyle/>
                    <a:p>
                      <a:endParaRPr lang="zh-CN" altLang="en-US"/>
                    </a:p>
                  </a:txBody>
                  <a:tcPr/>
                </a:tc>
                <a:tc vMerge="1">
                  <a:txBody>
                    <a:bodyPr/>
                    <a:lstStyle/>
                    <a:p>
                      <a:endParaRPr lang="zh-CN" altLang="en-US"/>
                    </a:p>
                  </a:txBody>
                  <a:tcPr/>
                </a:tc>
                <a:tc>
                  <a:txBody>
                    <a:bodyPr/>
                    <a:lstStyle/>
                    <a:p>
                      <a:pPr indent="12700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OpCode</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Funct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Zero</a:t>
                      </a:r>
                      <a:endParaRPr 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ALUOp</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NPCOp</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ALUB_Src</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SignExt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err="1">
                          <a:effectLst/>
                          <a:latin typeface="Calibri" panose="020F0502020204030204" pitchFamily="34" charset="0"/>
                          <a:ea typeface="宋体" panose="02010600030101010101" pitchFamily="2" charset="-122"/>
                          <a:cs typeface="Times New Roman" panose="02020603050405020304" pitchFamily="18" charset="0"/>
                        </a:rPr>
                        <a:t>RFWr</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RegA3_Src</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0259500"/>
                  </a:ext>
                </a:extLst>
              </a:tr>
              <a:tr h="559114">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err="1">
                          <a:effectLst/>
                          <a:latin typeface="Calibri" panose="020F0502020204030204" pitchFamily="34" charset="0"/>
                          <a:ea typeface="宋体" panose="02010600030101010101" pitchFamily="2" charset="-122"/>
                          <a:cs typeface="Times New Roman" panose="02020603050405020304" pitchFamily="18" charset="0"/>
                        </a:rPr>
                        <a:t>addu</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00H</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21H</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49463"/>
                  </a:ext>
                </a:extLst>
              </a:tr>
              <a:tr h="559114">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subu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23H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01B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0306955"/>
                  </a:ext>
                </a:extLst>
              </a:tr>
              <a:tr h="559114">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and</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24H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7385696"/>
                  </a:ext>
                </a:extLst>
              </a:tr>
              <a:tr h="559114">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addiu</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09H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5904582"/>
                  </a:ext>
                </a:extLst>
              </a:tr>
              <a:tr h="559114">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bne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05H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6968394"/>
                  </a:ext>
                </a:extLst>
              </a:tr>
              <a:tr h="559114">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bne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05H</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6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1B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a:effectLst/>
                          <a:latin typeface="Calibri" panose="020F0502020204030204" pitchFamily="34" charset="0"/>
                          <a:ea typeface="宋体" panose="02010600030101010101" pitchFamily="2" charset="-122"/>
                          <a:cs typeface="Times New Roman" panose="02020603050405020304" pitchFamily="18" charset="0"/>
                        </a:rPr>
                        <a:t>0B</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X</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6128622"/>
                  </a:ext>
                </a:extLst>
              </a:tr>
            </a:tbl>
          </a:graphicData>
        </a:graphic>
      </p:graphicFrame>
    </p:spTree>
    <p:extLst>
      <p:ext uri="{BB962C8B-B14F-4D97-AF65-F5344CB8AC3E}">
        <p14:creationId xmlns:p14="http://schemas.microsoft.com/office/powerpoint/2010/main" val="14949824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E0C3C3F-7B5E-40C7-9F38-68366DB78FB8}"/>
              </a:ext>
            </a:extLst>
          </p:cNvPr>
          <p:cNvSpPr txBox="1">
            <a:spLocks noChangeArrowheads="1"/>
          </p:cNvSpPr>
          <p:nvPr/>
        </p:nvSpPr>
        <p:spPr bwMode="auto">
          <a:xfrm>
            <a:off x="39220" y="11857"/>
            <a:ext cx="877748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a:t>
            </a:r>
            <a:r>
              <a:rPr kumimoji="0" lang="en-US" altLang="zh-CN" sz="3200" b="1" i="0" u="none" strike="noStrike" kern="0" cap="none" spc="0" normalizeH="0" baseline="0" noProof="0" dirty="0">
                <a:ln>
                  <a:noFill/>
                </a:ln>
                <a:solidFill>
                  <a:srgbClr val="FF0000"/>
                </a:solidFill>
                <a:effectLst/>
                <a:uLnTx/>
                <a:uFillTx/>
                <a:latin typeface="Arial"/>
                <a:ea typeface="宋体"/>
                <a:cs typeface="+mj-cs"/>
              </a:rPr>
              <a:t>5</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a:t>
            </a:r>
            <a:r>
              <a:rPr kumimoji="0" lang="en-US" altLang="zh-CN" sz="3200" b="1" i="0" u="none" strike="noStrike" kern="0" cap="none" spc="0" normalizeH="0" baseline="0" noProof="0" dirty="0" err="1">
                <a:ln>
                  <a:noFill/>
                </a:ln>
                <a:solidFill>
                  <a:srgbClr val="FF0000"/>
                </a:solidFill>
                <a:effectLst/>
                <a:uLnTx/>
                <a:uFillTx/>
                <a:latin typeface="Arial"/>
                <a:ea typeface="宋体"/>
                <a:cs typeface="+mj-cs"/>
              </a:rPr>
              <a:t>bne</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短跳转指令（</a:t>
            </a:r>
            <a:r>
              <a:rPr kumimoji="0" lang="en-US" altLang="zh-CN" sz="3200" b="1" i="0" u="none" strike="noStrike" kern="0" cap="none" spc="0" normalizeH="0" baseline="0" noProof="0" dirty="0">
                <a:ln>
                  <a:noFill/>
                </a:ln>
                <a:solidFill>
                  <a:srgbClr val="FF0000"/>
                </a:solidFill>
                <a:effectLst/>
                <a:uLnTx/>
                <a:uFillTx/>
                <a:latin typeface="Arial"/>
                <a:ea typeface="宋体"/>
                <a:cs typeface="+mj-cs"/>
              </a:rPr>
              <a:t>I</a:t>
            </a:r>
            <a:r>
              <a:rPr kumimoji="0" lang="zh-CN" altLang="en-US" sz="3200" b="1" i="0" u="none" strike="noStrike" kern="0" cap="none" spc="0" normalizeH="0" baseline="0" noProof="0" dirty="0">
                <a:ln>
                  <a:noFill/>
                </a:ln>
                <a:solidFill>
                  <a:srgbClr val="FF0000"/>
                </a:solidFill>
                <a:effectLst/>
                <a:uLnTx/>
                <a:uFillTx/>
                <a:latin typeface="Arial"/>
                <a:ea typeface="宋体"/>
                <a:cs typeface="+mj-cs"/>
              </a:rPr>
              <a:t>型）</a:t>
            </a:r>
          </a:p>
        </p:txBody>
      </p:sp>
      <p:sp>
        <p:nvSpPr>
          <p:cNvPr id="7" name="矩形 6">
            <a:extLst>
              <a:ext uri="{FF2B5EF4-FFF2-40B4-BE49-F238E27FC236}">
                <a16:creationId xmlns:a16="http://schemas.microsoft.com/office/drawing/2014/main" id="{CC2771FF-4C62-418E-A7D1-47A2DF9A1B31}"/>
              </a:ext>
            </a:extLst>
          </p:cNvPr>
          <p:cNvSpPr/>
          <p:nvPr/>
        </p:nvSpPr>
        <p:spPr>
          <a:xfrm>
            <a:off x="251520" y="643773"/>
            <a:ext cx="2348720"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000000"/>
                </a:solidFill>
                <a:effectLst/>
                <a:uLnTx/>
                <a:uFillTx/>
                <a:latin typeface="Arial"/>
                <a:ea typeface="宋体"/>
                <a:cs typeface="+mn-cs"/>
              </a:rPr>
              <a:t>指令执行时序</a:t>
            </a:r>
            <a:endParaRPr kumimoji="0" lang="zh-CN" altLang="en-US"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8998FF2E-D307-4600-B4CF-A34D158AE2A2}"/>
              </a:ext>
            </a:extLst>
          </p:cNvPr>
          <p:cNvSpPr>
            <a:spLocks noChangeArrowheads="1"/>
          </p:cNvSpPr>
          <p:nvPr/>
        </p:nvSpPr>
        <p:spPr bwMode="auto">
          <a:xfrm>
            <a:off x="1115616" y="17008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7">
            <a:extLst>
              <a:ext uri="{FF2B5EF4-FFF2-40B4-BE49-F238E27FC236}">
                <a16:creationId xmlns:a16="http://schemas.microsoft.com/office/drawing/2014/main" id="{9804E4B0-3CE9-424F-A010-9F0860CBB3C7}"/>
              </a:ext>
            </a:extLst>
          </p:cNvPr>
          <p:cNvSpPr>
            <a:spLocks noChangeArrowheads="1"/>
          </p:cNvSpPr>
          <p:nvPr/>
        </p:nvSpPr>
        <p:spPr bwMode="auto">
          <a:xfrm>
            <a:off x="323528" y="1347134"/>
            <a:ext cx="114861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D09E980F-3C45-4E4A-B8E1-EACAB197E1A7}"/>
              </a:ext>
            </a:extLst>
          </p:cNvPr>
          <p:cNvGraphicFramePr>
            <a:graphicFrameLocks noChangeAspect="1"/>
          </p:cNvGraphicFramePr>
          <p:nvPr>
            <p:extLst>
              <p:ext uri="{D42A27DB-BD31-4B8C-83A1-F6EECF244321}">
                <p14:modId xmlns:p14="http://schemas.microsoft.com/office/powerpoint/2010/main" val="1653648587"/>
              </p:ext>
            </p:extLst>
          </p:nvPr>
        </p:nvGraphicFramePr>
        <p:xfrm>
          <a:off x="323528" y="1347135"/>
          <a:ext cx="7773094" cy="4163730"/>
        </p:xfrm>
        <a:graphic>
          <a:graphicData uri="http://schemas.openxmlformats.org/presentationml/2006/ole">
            <mc:AlternateContent xmlns:mc="http://schemas.openxmlformats.org/markup-compatibility/2006">
              <mc:Choice xmlns:v="urn:schemas-microsoft-com:vml" Requires="v">
                <p:oleObj spid="_x0000_s257065" name="Visio" r:id="rId3" imgW="7024941" imgH="3763954" progId="Visio.Drawing.11">
                  <p:embed/>
                </p:oleObj>
              </mc:Choice>
              <mc:Fallback>
                <p:oleObj name="Visio" r:id="rId3" imgW="7024941" imgH="3763954"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347135"/>
                        <a:ext cx="7773094" cy="4163730"/>
                      </a:xfrm>
                      <a:prstGeom prst="rect">
                        <a:avLst/>
                      </a:prstGeom>
                      <a:noFill/>
                    </p:spPr>
                  </p:pic>
                </p:oleObj>
              </mc:Fallback>
            </mc:AlternateContent>
          </a:graphicData>
        </a:graphic>
      </p:graphicFrame>
    </p:spTree>
    <p:extLst>
      <p:ext uri="{BB962C8B-B14F-4D97-AF65-F5344CB8AC3E}">
        <p14:creationId xmlns:p14="http://schemas.microsoft.com/office/powerpoint/2010/main" val="198656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6F32526-F390-4445-9DB9-9CCDC67F939C}"/>
              </a:ext>
            </a:extLst>
          </p:cNvPr>
          <p:cNvSpPr>
            <a:spLocks noGrp="1" noChangeArrowheads="1"/>
          </p:cNvSpPr>
          <p:nvPr>
            <p:ph type="title"/>
          </p:nvPr>
        </p:nvSpPr>
        <p:spPr>
          <a:xfrm>
            <a:off x="-144631" y="113058"/>
            <a:ext cx="9654865" cy="731837"/>
          </a:xfrm>
        </p:spPr>
        <p:txBody>
          <a:bodyPr/>
          <a:lstStyle/>
          <a:p>
            <a:pPr eaLnBrk="1" hangingPunct="1"/>
            <a:r>
              <a:rPr lang="zh-CN" altLang="en-US" b="1" dirty="0"/>
              <a:t>（</a:t>
            </a:r>
            <a:r>
              <a:rPr lang="en-US" altLang="zh-CN" b="1" dirty="0"/>
              <a:t>6</a:t>
            </a:r>
            <a:r>
              <a:rPr lang="zh-CN" altLang="en-US" b="1" dirty="0"/>
              <a:t>）</a:t>
            </a:r>
            <a:r>
              <a:rPr lang="en-US" altLang="zh-CN" b="1" dirty="0"/>
              <a:t>J</a:t>
            </a:r>
            <a:r>
              <a:rPr lang="zh-CN" altLang="en-US" b="1" dirty="0"/>
              <a:t>长跳转指令（</a:t>
            </a:r>
            <a:r>
              <a:rPr lang="en-US" altLang="zh-CN" b="1" dirty="0"/>
              <a:t>J</a:t>
            </a:r>
            <a:r>
              <a:rPr lang="zh-CN" altLang="en-US" b="1" dirty="0"/>
              <a:t>型）</a:t>
            </a:r>
          </a:p>
        </p:txBody>
      </p:sp>
      <p:sp>
        <p:nvSpPr>
          <p:cNvPr id="6" name="内容占位符 5">
            <a:extLst>
              <a:ext uri="{FF2B5EF4-FFF2-40B4-BE49-F238E27FC236}">
                <a16:creationId xmlns:a16="http://schemas.microsoft.com/office/drawing/2014/main" id="{37C585D4-660F-4C9F-AEE0-7638CC2C8DED}"/>
              </a:ext>
            </a:extLst>
          </p:cNvPr>
          <p:cNvSpPr>
            <a:spLocks noGrp="1"/>
          </p:cNvSpPr>
          <p:nvPr>
            <p:ph idx="1"/>
          </p:nvPr>
        </p:nvSpPr>
        <p:spPr>
          <a:xfrm>
            <a:off x="232473" y="2524859"/>
            <a:ext cx="8712968" cy="1973413"/>
          </a:xfrm>
        </p:spPr>
        <p:txBody>
          <a:bodyPr/>
          <a:lstStyle/>
          <a:p>
            <a:pPr eaLnBrk="1" fontAlgn="t" hangingPunct="1"/>
            <a:r>
              <a:rPr lang="en-US" altLang="zh-CN" b="1" dirty="0"/>
              <a:t>J Target-</a:t>
            </a:r>
            <a:r>
              <a:rPr lang="en-US" altLang="zh-CN" b="1" dirty="0" err="1"/>
              <a:t>addr</a:t>
            </a:r>
            <a:endParaRPr lang="en-US" altLang="zh-CN" b="1" dirty="0"/>
          </a:p>
          <a:p>
            <a:pPr lvl="1" eaLnBrk="1" fontAlgn="t" hangingPunct="1"/>
            <a:r>
              <a:rPr lang="pt-BR" altLang="zh-CN" b="1" dirty="0"/>
              <a:t>PC[28:2] ← targetaddr</a:t>
            </a:r>
          </a:p>
        </p:txBody>
      </p:sp>
      <p:sp>
        <p:nvSpPr>
          <p:cNvPr id="8" name="矩形 7">
            <a:extLst>
              <a:ext uri="{FF2B5EF4-FFF2-40B4-BE49-F238E27FC236}">
                <a16:creationId xmlns:a16="http://schemas.microsoft.com/office/drawing/2014/main" id="{CD3EAD4E-37F1-4B4D-BB1C-DC150D808585}"/>
              </a:ext>
            </a:extLst>
          </p:cNvPr>
          <p:cNvSpPr/>
          <p:nvPr/>
        </p:nvSpPr>
        <p:spPr>
          <a:xfrm>
            <a:off x="158192" y="3797470"/>
            <a:ext cx="4572000" cy="523220"/>
          </a:xfrm>
          <a:prstGeom prst="rect">
            <a:avLst/>
          </a:prstGeom>
        </p:spPr>
        <p:txBody>
          <a:bodyPr>
            <a:spAutoFit/>
          </a:bodyPr>
          <a:lstStyle/>
          <a:p>
            <a:pPr marL="457200" marR="0" lvl="1" indent="0" algn="l" defTabSz="914400" rtl="0" eaLnBrk="1" fontAlgn="ctr" latinLnBrk="0" hangingPunct="1">
              <a:lnSpc>
                <a:spcPct val="100000"/>
              </a:lnSpc>
              <a:spcBef>
                <a:spcPct val="2000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例：</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J 0x2000</a:t>
            </a:r>
            <a:endParaRPr kumimoji="0" lang="zh-CN" altLang="zh-CN" sz="2800" b="0" i="0" u="none" strike="noStrike" kern="0" cap="none" spc="0" normalizeH="0" baseline="0" noProof="0" dirty="0">
              <a:ln>
                <a:noFill/>
              </a:ln>
              <a:solidFill>
                <a:srgbClr val="000000"/>
              </a:solidFill>
              <a:effectLst/>
              <a:uLnTx/>
              <a:uFillTx/>
              <a:latin typeface="Arial"/>
              <a:ea typeface="宋体"/>
              <a:cs typeface="+mn-cs"/>
            </a:endParaRPr>
          </a:p>
        </p:txBody>
      </p:sp>
      <p:grpSp>
        <p:nvGrpSpPr>
          <p:cNvPr id="11" name="组合 10">
            <a:extLst>
              <a:ext uri="{FF2B5EF4-FFF2-40B4-BE49-F238E27FC236}">
                <a16:creationId xmlns:a16="http://schemas.microsoft.com/office/drawing/2014/main" id="{B6DAB901-9C20-4C73-A1B3-D6C869DF402C}"/>
              </a:ext>
            </a:extLst>
          </p:cNvPr>
          <p:cNvGrpSpPr/>
          <p:nvPr/>
        </p:nvGrpSpPr>
        <p:grpSpPr>
          <a:xfrm>
            <a:off x="1171913" y="1398635"/>
            <a:ext cx="7776864" cy="643896"/>
            <a:chOff x="3346575" y="1602509"/>
            <a:chExt cx="6664200" cy="894630"/>
          </a:xfrm>
        </p:grpSpPr>
        <p:sp>
          <p:nvSpPr>
            <p:cNvPr id="12" name="矩形 7">
              <a:extLst>
                <a:ext uri="{FF2B5EF4-FFF2-40B4-BE49-F238E27FC236}">
                  <a16:creationId xmlns:a16="http://schemas.microsoft.com/office/drawing/2014/main" id="{F3D14809-F2C6-4213-A972-AEDC30C9D684}"/>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02</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7" name="TextBox 17">
              <a:extLst>
                <a:ext uri="{FF2B5EF4-FFF2-40B4-BE49-F238E27FC236}">
                  <a16:creationId xmlns:a16="http://schemas.microsoft.com/office/drawing/2014/main" id="{D8A09022-21AD-4D08-BD4D-F257AFF7FC36}"/>
                </a:ext>
              </a:extLst>
            </p:cNvPr>
            <p:cNvSpPr txBox="1"/>
            <p:nvPr/>
          </p:nvSpPr>
          <p:spPr>
            <a:xfrm>
              <a:off x="3469664" y="1602509"/>
              <a:ext cx="1031343" cy="470388"/>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18" name="矩形 26">
              <a:extLst>
                <a:ext uri="{FF2B5EF4-FFF2-40B4-BE49-F238E27FC236}">
                  <a16:creationId xmlns:a16="http://schemas.microsoft.com/office/drawing/2014/main" id="{696AD393-DE09-45CB-AFA4-ACC5659C2FEA}"/>
                </a:ext>
              </a:extLst>
            </p:cNvPr>
            <p:cNvSpPr/>
            <p:nvPr/>
          </p:nvSpPr>
          <p:spPr>
            <a:xfrm>
              <a:off x="4598868" y="2068514"/>
              <a:ext cx="5411907" cy="428625"/>
            </a:xfrm>
            <a:prstGeom prst="rect">
              <a:avLst/>
            </a:prstGeom>
            <a:solidFill>
              <a:srgbClr val="0070C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0" dirty="0">
                  <a:solidFill>
                    <a:sysClr val="window" lastClr="FFFFFF"/>
                  </a:solidFill>
                  <a:latin typeface="Calibri"/>
                  <a:ea typeface="宋体"/>
                </a:rPr>
                <a:t>Target </a:t>
              </a:r>
              <a:r>
                <a:rPr lang="en-US" altLang="zh-CN" sz="1600" b="1" kern="0" dirty="0" err="1">
                  <a:solidFill>
                    <a:sysClr val="window" lastClr="FFFFFF"/>
                  </a:solidFill>
                  <a:latin typeface="Calibri"/>
                  <a:ea typeface="宋体"/>
                </a:rPr>
                <a:t>Addr</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2" name="TextBox 25">
              <a:extLst>
                <a:ext uri="{FF2B5EF4-FFF2-40B4-BE49-F238E27FC236}">
                  <a16:creationId xmlns:a16="http://schemas.microsoft.com/office/drawing/2014/main" id="{AC502059-C894-48E0-BC99-ADCE8D493D65}"/>
                </a:ext>
              </a:extLst>
            </p:cNvPr>
            <p:cNvSpPr txBox="1"/>
            <p:nvPr/>
          </p:nvSpPr>
          <p:spPr>
            <a:xfrm>
              <a:off x="6400010" y="1639810"/>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26bits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10" name="矩形 9">
            <a:extLst>
              <a:ext uri="{FF2B5EF4-FFF2-40B4-BE49-F238E27FC236}">
                <a16:creationId xmlns:a16="http://schemas.microsoft.com/office/drawing/2014/main" id="{9BCD9DBE-AFC9-4DA0-A236-56D0263CF401}"/>
              </a:ext>
            </a:extLst>
          </p:cNvPr>
          <p:cNvSpPr/>
          <p:nvPr/>
        </p:nvSpPr>
        <p:spPr>
          <a:xfrm>
            <a:off x="209617" y="1471175"/>
            <a:ext cx="90441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kern="0" dirty="0">
                <a:solidFill>
                  <a:srgbClr val="FF0000"/>
                </a:solidFill>
                <a:latin typeface="Arial"/>
                <a:ea typeface="宋体"/>
              </a:rPr>
              <a:t>J</a:t>
            </a:r>
            <a:r>
              <a:rPr kumimoji="0" lang="zh-CN" altLang="en-US" sz="3600" b="1" i="0" u="none" strike="noStrike" kern="0" cap="none" spc="0" normalizeH="0" baseline="0" noProof="0" dirty="0">
                <a:ln>
                  <a:noFill/>
                </a:ln>
                <a:solidFill>
                  <a:srgbClr val="FF0000"/>
                </a:solidFill>
                <a:effectLst/>
                <a:uLnTx/>
                <a:uFillTx/>
                <a:latin typeface="Arial"/>
                <a:ea typeface="宋体"/>
                <a:cs typeface="+mn-cs"/>
              </a:rPr>
              <a:t>型</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8" name="组合 37">
            <a:extLst>
              <a:ext uri="{FF2B5EF4-FFF2-40B4-BE49-F238E27FC236}">
                <a16:creationId xmlns:a16="http://schemas.microsoft.com/office/drawing/2014/main" id="{C8161732-9DAE-4477-A307-2BEA810BF72F}"/>
              </a:ext>
            </a:extLst>
          </p:cNvPr>
          <p:cNvGrpSpPr/>
          <p:nvPr/>
        </p:nvGrpSpPr>
        <p:grpSpPr>
          <a:xfrm>
            <a:off x="979370" y="4475741"/>
            <a:ext cx="7929807" cy="579499"/>
            <a:chOff x="3346575" y="1691983"/>
            <a:chExt cx="6209197" cy="805156"/>
          </a:xfrm>
        </p:grpSpPr>
        <p:sp>
          <p:nvSpPr>
            <p:cNvPr id="39" name="矩形 7">
              <a:extLst>
                <a:ext uri="{FF2B5EF4-FFF2-40B4-BE49-F238E27FC236}">
                  <a16:creationId xmlns:a16="http://schemas.microsoft.com/office/drawing/2014/main" id="{8D28A3D7-0C44-49C1-87D1-C7093DE3431B}"/>
                </a:ext>
              </a:extLst>
            </p:cNvPr>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uLnTx/>
                  <a:uFillTx/>
                  <a:latin typeface="Calibri"/>
                  <a:ea typeface="宋体"/>
                  <a:cs typeface="+mn-cs"/>
                </a:rPr>
                <a:t>000010</a:t>
              </a:r>
              <a:endParaRPr kumimoji="0" lang="zh-CN" altLang="en-US" sz="1600" b="1"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44" name="TextBox 17">
              <a:extLst>
                <a:ext uri="{FF2B5EF4-FFF2-40B4-BE49-F238E27FC236}">
                  <a16:creationId xmlns:a16="http://schemas.microsoft.com/office/drawing/2014/main" id="{CD9867F3-7F8A-43E3-90DE-71A03A32F236}"/>
                </a:ext>
              </a:extLst>
            </p:cNvPr>
            <p:cNvSpPr txBox="1"/>
            <p:nvPr/>
          </p:nvSpPr>
          <p:spPr>
            <a:xfrm>
              <a:off x="3482615" y="1698625"/>
              <a:ext cx="1031343"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sp>
          <p:nvSpPr>
            <p:cNvPr id="45" name="矩形 26">
              <a:extLst>
                <a:ext uri="{FF2B5EF4-FFF2-40B4-BE49-F238E27FC236}">
                  <a16:creationId xmlns:a16="http://schemas.microsoft.com/office/drawing/2014/main" id="{F96D627C-FD14-43FE-989F-548F643EA5AB}"/>
                </a:ext>
              </a:extLst>
            </p:cNvPr>
            <p:cNvSpPr/>
            <p:nvPr/>
          </p:nvSpPr>
          <p:spPr>
            <a:xfrm>
              <a:off x="4683091" y="2068514"/>
              <a:ext cx="4872681" cy="428625"/>
            </a:xfrm>
            <a:prstGeom prst="rect">
              <a:avLst/>
            </a:prstGeom>
            <a:solidFill>
              <a:srgbClr val="0070C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0000"/>
                  </a:solidFill>
                  <a:effectLst/>
                  <a:uLnTx/>
                  <a:uFillTx/>
                  <a:latin typeface="Calibri"/>
                  <a:ea typeface="宋体"/>
                  <a:cs typeface="+mn-cs"/>
                </a:rPr>
                <a:t>0X0002000</a:t>
              </a:r>
              <a:endParaRPr kumimoji="0" lang="zh-CN" altLang="en-US" sz="1600" b="1" i="0" u="none" strike="noStrike" kern="0" cap="none" spc="0" normalizeH="0" baseline="0" noProof="0" dirty="0">
                <a:ln>
                  <a:noFill/>
                </a:ln>
                <a:solidFill>
                  <a:srgbClr val="FF0000"/>
                </a:solidFill>
                <a:effectLst/>
                <a:uLnTx/>
                <a:uFillTx/>
                <a:latin typeface="Calibri"/>
                <a:ea typeface="宋体"/>
                <a:cs typeface="+mn-cs"/>
              </a:endParaRPr>
            </a:p>
          </p:txBody>
        </p:sp>
        <p:sp>
          <p:nvSpPr>
            <p:cNvPr id="50" name="TextBox 26">
              <a:extLst>
                <a:ext uri="{FF2B5EF4-FFF2-40B4-BE49-F238E27FC236}">
                  <a16:creationId xmlns:a16="http://schemas.microsoft.com/office/drawing/2014/main" id="{5D8881CC-84AA-4E4C-93D7-883D28A46C8C}"/>
                </a:ext>
              </a:extLst>
            </p:cNvPr>
            <p:cNvSpPr txBox="1"/>
            <p:nvPr/>
          </p:nvSpPr>
          <p:spPr>
            <a:xfrm>
              <a:off x="6356815" y="1691983"/>
              <a:ext cx="1033181" cy="4703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rPr>
                <a:t>26bits</a:t>
              </a:r>
              <a:endParaRPr kumimoji="0" lang="zh-CN" altLang="en-US" sz="1600" b="1" i="0" u="none" strike="noStrike" kern="0" cap="none" spc="0" normalizeH="0" baseline="0" noProof="0" dirty="0">
                <a:ln>
                  <a:noFill/>
                </a:ln>
                <a:solidFill>
                  <a:srgbClr val="0070C0"/>
                </a:solidFill>
                <a:effectLst/>
                <a:uLnTx/>
                <a:uFillTx/>
                <a:latin typeface="Arial" panose="020B0604020202020204" pitchFamily="34" charset="0"/>
                <a:ea typeface="华文细黑" pitchFamily="2" charset="-122"/>
                <a:cs typeface="+mn-cs"/>
              </a:endParaRPr>
            </a:p>
          </p:txBody>
        </p:sp>
      </p:grpSp>
      <p:sp>
        <p:nvSpPr>
          <p:cNvPr id="2" name="矩形 1">
            <a:extLst>
              <a:ext uri="{FF2B5EF4-FFF2-40B4-BE49-F238E27FC236}">
                <a16:creationId xmlns:a16="http://schemas.microsoft.com/office/drawing/2014/main" id="{D176FBAA-5109-4F40-9DD0-6A1990815DCB}"/>
              </a:ext>
            </a:extLst>
          </p:cNvPr>
          <p:cNvSpPr/>
          <p:nvPr/>
        </p:nvSpPr>
        <p:spPr>
          <a:xfrm>
            <a:off x="153757" y="880877"/>
            <a:ext cx="2165978"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00"/>
                </a:solidFill>
                <a:effectLst/>
                <a:uLnTx/>
                <a:uFillTx/>
                <a:latin typeface="Arial"/>
                <a:ea typeface="宋体"/>
                <a:cs typeface="+mn-cs"/>
              </a:rPr>
              <a:t>指令格式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 name="矩形 25">
            <a:extLst>
              <a:ext uri="{FF2B5EF4-FFF2-40B4-BE49-F238E27FC236}">
                <a16:creationId xmlns:a16="http://schemas.microsoft.com/office/drawing/2014/main" id="{F999482F-C80E-4FB1-BD3C-E1AC80FF6B3D}"/>
              </a:ext>
            </a:extLst>
          </p:cNvPr>
          <p:cNvSpPr/>
          <p:nvPr/>
        </p:nvSpPr>
        <p:spPr>
          <a:xfrm>
            <a:off x="3949379" y="5321461"/>
            <a:ext cx="1267831" cy="308496"/>
          </a:xfrm>
          <a:prstGeom prst="rect">
            <a:avLst/>
          </a:prstGeom>
          <a:solidFill>
            <a:schemeClr val="bg1"/>
          </a:solidFill>
          <a:ln w="9525" cap="flat" cmpd="sng" algn="ctr">
            <a:solidFill>
              <a:schemeClr val="bg1"/>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0X04002000</a:t>
            </a:r>
            <a:endParaRPr kumimoji="0" lang="zh-CN" altLang="en-US" sz="20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8442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5|5.1|1.8|2|1.7|1.7|15.2"/>
</p:tagLst>
</file>

<file path=ppt/tags/tag2.xml><?xml version="1.0" encoding="utf-8"?>
<p:tagLst xmlns:a="http://schemas.openxmlformats.org/drawingml/2006/main" xmlns:r="http://schemas.openxmlformats.org/officeDocument/2006/relationships" xmlns:p="http://schemas.openxmlformats.org/presentationml/2006/main">
  <p:tag name="TIMING" val="|88.8|20.8"/>
</p:tagLst>
</file>

<file path=ppt/tags/tag3.xml><?xml version="1.0" encoding="utf-8"?>
<p:tagLst xmlns:a="http://schemas.openxmlformats.org/drawingml/2006/main" xmlns:r="http://schemas.openxmlformats.org/officeDocument/2006/relationships" xmlns:p="http://schemas.openxmlformats.org/presentationml/2006/main">
  <p:tag name="TIMING" val="|7.4|23.4|3.3|3.6|7.7|1|0.9|39.2|27.6"/>
</p:tagLst>
</file>

<file path=ppt/tags/tag4.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heme/theme1.xml><?xml version="1.0" encoding="utf-8"?>
<a:theme xmlns:a="http://schemas.openxmlformats.org/drawingml/2006/main" name="默认设计模板">
  <a:themeElements>
    <a:clrScheme name="默认设计模板 13">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FF00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FF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FF7C80"/>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FF0000"/>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00FF00"/>
        </a:folHlink>
      </a:clrScheme>
      <a:clrMap bg1="lt1" tx1="dk1" bg2="lt2" tx2="dk2" accent1="accent1" accent2="accent2" accent3="accent3" accent4="accent4" accent5="accent5" accent6="accent6" hlink="hlink" folHlink="folHlink"/>
    </a:extraClrScheme>
    <a:extraClrScheme>
      <a:clrScheme name="默认设计模板 1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1463</TotalTime>
  <Words>11804</Words>
  <Application>Microsoft Office PowerPoint</Application>
  <PresentationFormat>全屏显示(4:3)</PresentationFormat>
  <Paragraphs>4001</Paragraphs>
  <Slides>187</Slides>
  <Notes>13</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2</vt:i4>
      </vt:variant>
      <vt:variant>
        <vt:lpstr>幻灯片标题</vt:lpstr>
      </vt:variant>
      <vt:variant>
        <vt:i4>187</vt:i4>
      </vt:variant>
    </vt:vector>
  </HeadingPairs>
  <TitlesOfParts>
    <vt:vector size="213" baseType="lpstr">
      <vt:lpstr>MS PGothic</vt:lpstr>
      <vt:lpstr>新細明體</vt:lpstr>
      <vt:lpstr>等线</vt:lpstr>
      <vt:lpstr>仿宋_GB2312</vt:lpstr>
      <vt:lpstr>黑体</vt:lpstr>
      <vt:lpstr>华文细黑</vt:lpstr>
      <vt:lpstr>华文新魏</vt:lpstr>
      <vt:lpstr>楷体_GB2312</vt:lpstr>
      <vt:lpstr>宋体</vt:lpstr>
      <vt:lpstr>微软雅黑</vt:lpstr>
      <vt:lpstr>Arial</vt:lpstr>
      <vt:lpstr>Calibri</vt:lpstr>
      <vt:lpstr>Cambria</vt:lpstr>
      <vt:lpstr>Cambria Math</vt:lpstr>
      <vt:lpstr>Courier New</vt:lpstr>
      <vt:lpstr>Segoe UI</vt:lpstr>
      <vt:lpstr>Segoe UI Black</vt:lpstr>
      <vt:lpstr>Tahoma</vt:lpstr>
      <vt:lpstr>Times New Roman</vt:lpstr>
      <vt:lpstr>Verdana</vt:lpstr>
      <vt:lpstr>Wingdings</vt:lpstr>
      <vt:lpstr>默认设计模板</vt:lpstr>
      <vt:lpstr>1_默认设计模板</vt:lpstr>
      <vt:lpstr>Office 主题​​</vt:lpstr>
      <vt:lpstr>Visio</vt:lpstr>
      <vt:lpstr>Equation.3</vt:lpstr>
      <vt:lpstr>第6章 中央处理器</vt:lpstr>
      <vt:lpstr>6. 1  处 理 器 概 述</vt:lpstr>
      <vt:lpstr>6.1.1 CPU功能</vt:lpstr>
      <vt:lpstr>6.1.1 CPU功能</vt:lpstr>
      <vt:lpstr>6. 1  处 理 器 概 述</vt:lpstr>
      <vt:lpstr> 1.单总线系统的计算机</vt:lpstr>
      <vt:lpstr>6.1.2 CPU的内部结构</vt:lpstr>
      <vt:lpstr>6.1.2 CPU的内部结构</vt:lpstr>
      <vt:lpstr>6.1.2 CPU的内部结构</vt:lpstr>
      <vt:lpstr>6.1.2 CPU的内部结构</vt:lpstr>
      <vt:lpstr>6. 1  处 理 器 概 述</vt:lpstr>
      <vt:lpstr>PowerPoint 演示文稿</vt:lpstr>
      <vt:lpstr>PowerPoint 演示文稿</vt:lpstr>
      <vt:lpstr>CLA指令的指令周期</vt:lpstr>
      <vt:lpstr>CLA指令的数据通路</vt:lpstr>
      <vt:lpstr>PowerPoint 演示文稿</vt:lpstr>
      <vt:lpstr>ADD指令的指令周期</vt:lpstr>
      <vt:lpstr>ADD指令周期</vt:lpstr>
      <vt:lpstr>ADD指令数据通路</vt:lpstr>
      <vt:lpstr>STA指令的指令周期</vt:lpstr>
      <vt:lpstr>STA指令的数据通路</vt:lpstr>
      <vt:lpstr>NOP指令和JMP指令的指令周期</vt:lpstr>
      <vt:lpstr>JMP指令数据通路</vt:lpstr>
      <vt:lpstr>指令周期——小结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 1  处 理 器 概 述</vt:lpstr>
      <vt:lpstr>6.1.4指令执行流程</vt:lpstr>
      <vt:lpstr>ADD  R0，（R1）指令周期分析：      </vt:lpstr>
      <vt:lpstr>6.1.4指令执行流程</vt:lpstr>
      <vt:lpstr>SUB  (R0)，A（R1）指令周期分析：      </vt:lpstr>
      <vt:lpstr>6.1.4指令执行流程</vt:lpstr>
      <vt:lpstr>JMP  A  指令周期分析：      </vt:lpstr>
      <vt:lpstr>第6章 中央处理器</vt:lpstr>
      <vt:lpstr>6. 2 MIPS 模型机的基本构成</vt:lpstr>
      <vt:lpstr>6.2.1模型机的基本结构</vt:lpstr>
      <vt:lpstr>MIPS32 CPU 典型指令</vt:lpstr>
      <vt:lpstr>6.2.1模型机的基本结构 </vt:lpstr>
      <vt:lpstr>6.2.1模型机的基本结构</vt:lpstr>
      <vt:lpstr>6. 2 MIPS 模型机的基本构成</vt:lpstr>
      <vt:lpstr>6.2.2模型机主要功能部件 </vt:lpstr>
      <vt:lpstr>6.2.2模型机主要功能部件</vt:lpstr>
      <vt:lpstr>（1）程序计数器PC</vt:lpstr>
      <vt:lpstr>6.2.2模型机主要功能部件</vt:lpstr>
      <vt:lpstr>(2)PC更新部件NPC</vt:lpstr>
      <vt:lpstr>6.2.2模型机主要功能部件 </vt:lpstr>
      <vt:lpstr>6.2.2模型机主要功能部件</vt:lpstr>
      <vt:lpstr>2. 指令译码器</vt:lpstr>
      <vt:lpstr>6.2.2模型机主要功能部件 </vt:lpstr>
      <vt:lpstr>6.2.2模型机主要功能部件</vt:lpstr>
      <vt:lpstr>3.寄存器组RF</vt:lpstr>
      <vt:lpstr>6.2.2模型机主要功能部件 </vt:lpstr>
      <vt:lpstr>6.2.2模型机主要功能部件</vt:lpstr>
      <vt:lpstr>4.运算器</vt:lpstr>
      <vt:lpstr>6.2.2模型机主要功能部件 </vt:lpstr>
      <vt:lpstr>6.2.2模型机主要功能部件</vt:lpstr>
      <vt:lpstr>5.存储器-DM</vt:lpstr>
      <vt:lpstr>5.存储器-IM</vt:lpstr>
      <vt:lpstr>6.2.2模型机主要功能部件 </vt:lpstr>
      <vt:lpstr>6.2.2模型机主要功能部件</vt:lpstr>
      <vt:lpstr>第6章 中央处理器</vt:lpstr>
      <vt:lpstr>6. 3  建立模型机的数据通路</vt:lpstr>
      <vt:lpstr>模型机的基本数据通路</vt:lpstr>
      <vt:lpstr>（1）addu运算指令（R型）</vt:lpstr>
      <vt:lpstr>（1）addu运算指令（R型）</vt:lpstr>
      <vt:lpstr>（1）addu运算指令（R型）</vt:lpstr>
      <vt:lpstr>（1）addu运算指令（R型）</vt:lpstr>
      <vt:lpstr>PowerPoint 演示文稿</vt:lpstr>
      <vt:lpstr>（2）subu运算指令（R型）</vt:lpstr>
      <vt:lpstr>（2）subu运算指令（R型）</vt:lpstr>
      <vt:lpstr>（2）subu运算指令（R型）</vt:lpstr>
      <vt:lpstr>（2）subu运算指令（R型）</vt:lpstr>
      <vt:lpstr>PowerPoint 演示文稿</vt:lpstr>
      <vt:lpstr>（3）and运算指令（R型）</vt:lpstr>
      <vt:lpstr>（3）and运算指令（R型）</vt:lpstr>
      <vt:lpstr>（3）and运算指令（R型）</vt:lpstr>
      <vt:lpstr>（3）and运算指令（R型）</vt:lpstr>
      <vt:lpstr>（4）addiu运算指令（I型）</vt:lpstr>
      <vt:lpstr>（4）addiu运算指令（I型）</vt:lpstr>
      <vt:lpstr>（4）addiu运算指令（I型）</vt:lpstr>
      <vt:lpstr>（4）addiu运算指令（I型）</vt:lpstr>
      <vt:lpstr>PowerPoint 演示文稿</vt:lpstr>
      <vt:lpstr>（5）bne短跳转指令（I型）</vt:lpstr>
      <vt:lpstr>（5）bne短跳转指令（I型）</vt:lpstr>
      <vt:lpstr>（5）bne短跳转指令（I型）</vt:lpstr>
      <vt:lpstr>（5）bne短跳转指令（I型）</vt:lpstr>
      <vt:lpstr>PowerPoint 演示文稿</vt:lpstr>
      <vt:lpstr>（6）J长跳转指令（J型）</vt:lpstr>
      <vt:lpstr>（6）J长跳转指令（J型）</vt:lpstr>
      <vt:lpstr>（6）J长跳转指令（J型）</vt:lpstr>
      <vt:lpstr>（6）J长跳转指令（J型）</vt:lpstr>
      <vt:lpstr>PowerPoint 演示文稿</vt:lpstr>
      <vt:lpstr>  (7) lw数据加载指令（I型）</vt:lpstr>
      <vt:lpstr>(7)lw数据加载指令（I型）</vt:lpstr>
      <vt:lpstr>（7）lw数据加载指令（I型）</vt:lpstr>
      <vt:lpstr>（7）lw数据加载指令（I型）</vt:lpstr>
      <vt:lpstr>PowerPoint 演示文稿</vt:lpstr>
      <vt:lpstr>  (8) sw存数指令（I型）</vt:lpstr>
      <vt:lpstr>(8) sw存数指令（I型）</vt:lpstr>
      <vt:lpstr>(8) sw存数指令（I型）</vt:lpstr>
      <vt:lpstr>(8) sw存数指令（I型）</vt:lpstr>
      <vt:lpstr>PowerPoint 演示文稿</vt:lpstr>
      <vt:lpstr>第6章 中央处理器</vt:lpstr>
      <vt:lpstr>6. 4  控制器的实现</vt:lpstr>
      <vt:lpstr>6.4.1组合逻辑控制器 </vt:lpstr>
      <vt:lpstr>控制器基本原理</vt:lpstr>
      <vt:lpstr>三级时序硬布线控制器设计步骤</vt:lpstr>
      <vt:lpstr>单周期模型机控制器设计步骤</vt:lpstr>
      <vt:lpstr>单周期模型机控制器设计步骤</vt:lpstr>
      <vt:lpstr>单周期模型机控制器设计步骤</vt:lpstr>
      <vt:lpstr>单周期模型机控制器设计步骤</vt:lpstr>
      <vt:lpstr> (1 )识别不同指令</vt:lpstr>
      <vt:lpstr> (2)产生控制信号</vt:lpstr>
      <vt:lpstr> (2)产生控制信号</vt:lpstr>
      <vt:lpstr> (2)产生控制信号</vt:lpstr>
      <vt:lpstr>3.控制部件CU</vt:lpstr>
      <vt:lpstr>硬布线控制器特点</vt:lpstr>
      <vt:lpstr>6. 4  控制器的实现</vt:lpstr>
      <vt:lpstr>6.4.2微程序控制器</vt:lpstr>
      <vt:lpstr>6.4.2微程序控制器</vt:lpstr>
      <vt:lpstr>6.4.2微程序控制器</vt:lpstr>
      <vt:lpstr>6.4.2微程序控制器</vt:lpstr>
      <vt:lpstr>6.4.2微程序控制器</vt:lpstr>
      <vt:lpstr>微程序控制器组成原理框图(下址字段法)</vt:lpstr>
      <vt:lpstr>6.4.2微程序控制器</vt:lpstr>
      <vt:lpstr>6.4.2微程序控制器</vt:lpstr>
      <vt:lpstr>6.4.2微程序控制器</vt:lpstr>
      <vt:lpstr>6. 4  控制器的实现</vt:lpstr>
      <vt:lpstr> 6.4.3 Verilog HDL实现控制器 </vt:lpstr>
      <vt:lpstr>6. 4  控制器的实现</vt:lpstr>
      <vt:lpstr>6.4.4指令周期与CPU运算速度</vt:lpstr>
      <vt:lpstr>6.4.4指令周期与CPU运算速度</vt:lpstr>
      <vt:lpstr>6.4.4指令周期与CPU运算速度</vt:lpstr>
      <vt:lpstr>6.4.4指令周期与CPU运算速度</vt:lpstr>
      <vt:lpstr>第6章 中央处理器</vt:lpstr>
      <vt:lpstr>6. 5  多周期 CPU</vt:lpstr>
      <vt:lpstr>定长指令周期的三级时序发生器</vt:lpstr>
      <vt:lpstr>6.5.1 指令周期的分配</vt:lpstr>
      <vt:lpstr>6. 5  多周期 CPU</vt:lpstr>
      <vt:lpstr>6.5.2 多周期的数据通路</vt:lpstr>
      <vt:lpstr>addu指令执行过程时序示意图</vt:lpstr>
      <vt:lpstr>6. 5  多周期 CPU</vt:lpstr>
      <vt:lpstr>变长指令周期时序发生器设计</vt:lpstr>
      <vt:lpstr>6.5.3 状态机的建立</vt:lpstr>
      <vt:lpstr>6.5.3 状态机的建立</vt:lpstr>
      <vt:lpstr>6.5.3 状态机的建立</vt:lpstr>
      <vt:lpstr>6. 5  多周期 CPU</vt:lpstr>
      <vt:lpstr>6.5.4 多周期控制器的实现</vt:lpstr>
      <vt:lpstr>6.5.4 多周期控制器的实现</vt:lpstr>
      <vt:lpstr>6.5.4 多周期控制器的实现</vt:lpstr>
      <vt:lpstr>6.5.4 多周期控制器的实现</vt:lpstr>
      <vt:lpstr>第6章 中央处理器</vt:lpstr>
      <vt:lpstr>6. 6  流水线 CPU</vt:lpstr>
      <vt:lpstr>6.6.1流水线原理</vt:lpstr>
      <vt:lpstr>6.6.1流水线原理</vt:lpstr>
      <vt:lpstr>6.6.1流水线原理</vt:lpstr>
      <vt:lpstr>6.6.1流水线原理</vt:lpstr>
      <vt:lpstr>6.6.1流水线原理</vt:lpstr>
      <vt:lpstr>流水线的奇妙之处在于</vt:lpstr>
      <vt:lpstr>6. 6  流水线 CPU</vt:lpstr>
      <vt:lpstr>6.6.2 MIPS的流水线</vt:lpstr>
      <vt:lpstr>6. 6  流水线 CPU</vt:lpstr>
      <vt:lpstr>6.6.3 影响流水线性能的因素</vt:lpstr>
      <vt:lpstr>6.6.3 影响流水线性能的因素</vt:lpstr>
      <vt:lpstr>6.6.3 影响流水线性能的因素</vt:lpstr>
      <vt:lpstr>6.6.3 影响流水线性能的因素</vt:lpstr>
      <vt:lpstr>6.6.3 影响流水线性能的因素</vt:lpstr>
      <vt:lpstr>6.6.3 影响流水线性能的因素</vt:lpstr>
      <vt:lpstr>6.6.3 影响流水线性能的因素</vt:lpstr>
      <vt:lpstr>6.6.3 影响流水线性能的因素</vt:lpstr>
      <vt:lpstr>6.6.3 影响流水线性能的因素</vt:lpstr>
      <vt:lpstr>6.6.3 影响流水线性能的因素</vt:lpstr>
      <vt:lpstr>6. 6  流水线 CPU</vt:lpstr>
      <vt:lpstr>6.6.4 流水线的多发技术</vt:lpstr>
      <vt:lpstr>6.6.4 流水线的多发技术</vt:lpstr>
      <vt:lpstr>6.6.4 流水线的多发技术</vt:lpstr>
    </vt:vector>
  </TitlesOfParts>
  <Company>www.xunchi.com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第８章   CPU 的结构和功能</dc:title>
  <dc:creator>kanglei</dc:creator>
  <cp:lastModifiedBy>kanglei</cp:lastModifiedBy>
  <cp:revision>169</cp:revision>
  <dcterms:created xsi:type="dcterms:W3CDTF">2011-08-26T08:01:04Z</dcterms:created>
  <dcterms:modified xsi:type="dcterms:W3CDTF">2021-09-22T13:11:06Z</dcterms:modified>
</cp:coreProperties>
</file>